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1" r:id="rId7"/>
    <p:sldId id="281" r:id="rId8"/>
    <p:sldId id="262" r:id="rId9"/>
    <p:sldId id="274" r:id="rId10"/>
    <p:sldId id="263" r:id="rId11"/>
    <p:sldId id="264" r:id="rId12"/>
    <p:sldId id="265" r:id="rId13"/>
    <p:sldId id="266" r:id="rId14"/>
    <p:sldId id="275" r:id="rId15"/>
    <p:sldId id="270" r:id="rId16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ocs.docker.com/engine/reference/builder/#understand-how-arg-and-from-interact" TargetMode="Externa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48000" y="1901910"/>
            <a:ext cx="106963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Build Docker Image Using Dockerfile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7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4264115" y="3042355"/>
            <a:ext cx="366372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SinghamYuan R&amp;D Ⅱ</a:t>
            </a: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fld id="{2687683F-137C-4187-9008-0A453546B6CC}" type="datetime"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</a:fld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Dockerfile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24000" y="1247775"/>
            <a:ext cx="11518920" cy="47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Docker can build images automatically by reading the instructions from a Dockerfile. A Dockerfile is a text document that contains all the commands a user could call on the command line to assemble an image. Using docker build users can create an automated build that executes several command-line instructions in succession.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The docker build command builds an image from a Dockerfile and a context. The build’s context is the set of files at a specified location PATH or URL. The PATH is a directory on your local filesystem. The URL is a Git repository location.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A context is processed recursively. So, a PATH includes any subdirectories and the URL includes the repository and its submodules. 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3850" y="543560"/>
            <a:ext cx="581215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How to write a Dockerfile?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323850" y="1280160"/>
            <a:ext cx="11518900" cy="55765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The Docker daemon runs the instructions in the Dockerfile one-by-one, committing the result of each instruction to a new image if necessary, before finally outputting the ID of your new image. So a Dockerfile is made up of instructions and the instruction is not case-sensitive.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Here is the format of the Dockerfile: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	# Comment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	INSTRUCTION arguments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Note that the first instruction in a Dockerfile must be “FROM”!!!  The FROM instruction specifies the Base Image from which you are building. Docker treats lines that begin with # as a comment, unless the line is a valid parser directive. A # marker anywhere else in a line is treated as an argument.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Instructions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23850" y="1266825"/>
            <a:ext cx="11635740" cy="480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FROM、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ARG</a:t>
            </a:r>
            <a:r>
              <a:rPr lang="zh-CN" altLang="en-US" sz="2800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LABEL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RUN、 CMD、 EXPOSE、 ENV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ADD、 COPY、 ENTRYPOINT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VOLUME、 USER、 WORKDIR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ONBUILD、 STOPSIGNAL、 HEALTHCHECK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0" strike="noStrike" spc="-1">
                <a:latin typeface="Arial" panose="020B0604020202020204"/>
                <a:hlinkClick r:id="rId2" action="ppaction://hlinkfile"/>
              </a:rPr>
              <a:t>Reference Doc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latin typeface="Arial" panose="020B0604020202020204"/>
              </a:rPr>
              <a:t>Demo</a:t>
            </a:r>
            <a:endParaRPr lang="en-US" sz="3600" b="1" strike="noStrike" spc="-1">
              <a:latin typeface="Arial" panose="020B0604020202020204"/>
            </a:endParaRPr>
          </a:p>
        </p:txBody>
      </p:sp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23850" y="1266825"/>
            <a:ext cx="11635740" cy="480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25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952500" progId="Package">
                  <p:embed/>
                </p:oleObj>
              </mc:Choice>
              <mc:Fallback>
                <p:oleObj name="" showAsIcon="1" r:id="rId2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0225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78130" y="1984375"/>
            <a:ext cx="11635740" cy="18764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6000" b="0" strike="noStrike" spc="-1">
                <a:solidFill>
                  <a:srgbClr val="00B0F0"/>
                </a:solidFill>
                <a:latin typeface="Engravers MT" panose="02090707080505020304" charset="0"/>
                <a:ea typeface="DejaVu Sans"/>
              </a:rPr>
              <a:t>Thank You for YOUr TIME</a:t>
            </a:r>
            <a:r>
              <a:rPr lang="zh-CN" altLang="en-US" sz="6000" b="0" strike="noStrike" spc="-1">
                <a:solidFill>
                  <a:srgbClr val="00B0F0"/>
                </a:solidFill>
                <a:latin typeface="Engravers MT" panose="02090707080505020304" charset="0"/>
                <a:ea typeface="DejaVu Sans"/>
              </a:rPr>
              <a:t>！！！</a:t>
            </a:r>
            <a:endParaRPr lang="zh-CN" altLang="en-US" sz="6000" b="0" strike="noStrike" spc="-1">
              <a:solidFill>
                <a:srgbClr val="00B0F0"/>
              </a:solidFill>
              <a:latin typeface="Engravers MT" panose="02090707080505020304" charset="0"/>
              <a:ea typeface="DejaVu San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8245" y="542895"/>
            <a:ext cx="2896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421255" y="1585595"/>
            <a:ext cx="7950200" cy="4140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Introduction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Concepts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Commands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Dockerfile</a:t>
            </a:r>
            <a:endParaRPr lang="en-US" sz="2800" b="1" strike="noStrike" spc="-1">
              <a:solidFill>
                <a:srgbClr val="000000"/>
              </a:solidFill>
              <a:latin typeface="Calibri" panose="020F0502020204030204"/>
              <a:ea typeface="DejaVu Sans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latin typeface="Calibri" panose="020F0502020204030204" charset="0"/>
              </a:rPr>
              <a:t>Demo </a:t>
            </a:r>
            <a:endParaRPr lang="en-US" sz="2800" b="1" strike="noStrike" spc="-1">
              <a:latin typeface="Calibri" panose="020F050202020403020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Introduction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36550" y="1308100"/>
            <a:ext cx="11518900" cy="4994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Docker is a platform for developers and sysadmins to develop, deploy, and run applications with containers.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latin typeface="Arial" panose="020B0604020202020204"/>
              </a:rPr>
              <a:t>2013.03		Docker0.1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latin typeface="Arial" panose="020B0604020202020204"/>
              </a:rPr>
              <a:t>2014.06		Docker1.0</a:t>
            </a: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2017.04 	Docker		Moby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" name="虚尾箭头 1"/>
          <p:cNvSpPr/>
          <p:nvPr/>
        </p:nvSpPr>
        <p:spPr>
          <a:xfrm>
            <a:off x="973455" y="4436745"/>
            <a:ext cx="3888105" cy="216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613275" y="5334635"/>
            <a:ext cx="798830" cy="14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24000" y="543600"/>
            <a:ext cx="4305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Why use docker？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324000" y="1308240"/>
            <a:ext cx="1152000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More efficient use of system resources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Faster startup time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Consistent running environment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Continuous delivery and deployment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More relaxed migration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Easier maintenance and expansion </a:t>
            </a:r>
            <a:endParaRPr lang="en-US" sz="2800" b="0" strike="noStrike" spc="-1">
              <a:latin typeface="Arial" panose="020B0604020202020204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1454760" y="4102200"/>
          <a:ext cx="9282240" cy="2552040"/>
        </p:xfrm>
        <a:graphic>
          <a:graphicData uri="http://schemas.openxmlformats.org/drawingml/2006/table">
            <a:tbl>
              <a:tblPr/>
              <a:tblGrid>
                <a:gridCol w="3094200"/>
                <a:gridCol w="3094200"/>
                <a:gridCol w="3094200"/>
              </a:tblGrid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Characteristic 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Container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Virtual Machine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Start-up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Second Level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Minutes Level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Hard Disk Use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 MB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 GB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Performance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Close to the original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Weaker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System Support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1000s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pic>
        <p:nvPicPr>
          <p:cNvPr id="93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60" y="1394640"/>
            <a:ext cx="5892120" cy="5282640"/>
          </a:xfrm>
          <a:prstGeom prst="rect">
            <a:avLst/>
          </a:prstGeom>
          <a:ln>
            <a:noFill/>
          </a:ln>
        </p:spPr>
      </p:pic>
      <p:pic>
        <p:nvPicPr>
          <p:cNvPr id="94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74720" y="1394640"/>
            <a:ext cx="5892120" cy="52952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366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Comparison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366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latin typeface="Times New Roman" panose="02020603050405020304" charset="0"/>
              </a:rPr>
              <a:t>Application</a:t>
            </a:r>
            <a:endParaRPr lang="en-US" sz="3600" b="1" strike="noStrike" spc="-1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1285875"/>
            <a:ext cx="107346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</a:rPr>
              <a:t>Automating the packaging and deployment of applications</a:t>
            </a: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</a:rPr>
              <a:t>Creation of lightweight, private PAAS environments</a:t>
            </a: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</a:rPr>
              <a:t>Automated testing and continuous integration/deployment</a:t>
            </a: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</a:rPr>
              <a:t>Deploying and scaling web apps, databases and backend services</a:t>
            </a:r>
            <a:endParaRPr lang="zh-CN" altLang="en-US" sz="28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Base Concepts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9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6600" y="1295280"/>
            <a:ext cx="11518920" cy="47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Image: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An image is an executable package that includes everything needed to run an application--the code, a runtime, libraries, environment variables, and configuration files.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Container：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container is a runtime instance of an image. A container is launched by running an image.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Registry: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Registry is a hosted service containing repositories of images which responds to the Registry API. The default registry can be accessed using a browser at Docker Hub or using the docker search command.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Repository: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repository is a set of Docker images. A repository can be shared by pushing it to a registry server. The different images in the repository can be labeled using tags.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Architecture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9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pic>
        <p:nvPicPr>
          <p:cNvPr id="9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000" y="1188720"/>
            <a:ext cx="10330200" cy="539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Common Commands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36550" y="1266825"/>
            <a:ext cx="11471910" cy="4380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--help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 charset="0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latin typeface="Times New Roman" panose="02020603050405020304" charset="0"/>
              </a:rPr>
              <a:t>Image</a:t>
            </a:r>
            <a:r>
              <a:rPr lang="zh-CN" altLang="en-US" sz="2800" b="1" strike="noStrike" spc="-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800" b="1" strike="noStrike" spc="-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version、 info. 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login 、 logout、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search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pull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push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build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images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rmi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tag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 save、 load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、 import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Container:</a:t>
            </a:r>
            <a:endParaRPr lang="en-US" sz="2800" b="1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commit、 cp、 diff、 rename、 update.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b="1" u="sng" strike="noStrike" spc="-1">
                <a:solidFill>
                  <a:srgbClr val="00B050"/>
                </a:solidFill>
                <a:latin typeface="Times New Roman" panose="02020603050405020304"/>
                <a:ea typeface="DejaVu Sans"/>
              </a:rPr>
              <a:t>create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start、 </a:t>
            </a:r>
            <a:r>
              <a:rPr lang="en-US" sz="2800" b="1" u="sng" strike="noStrike" spc="-1">
                <a:solidFill>
                  <a:srgbClr val="0070C0"/>
                </a:solidFill>
                <a:latin typeface="Times New Roman" panose="02020603050405020304"/>
                <a:ea typeface="DejaVu Sans"/>
              </a:rPr>
              <a:t>stop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restart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u="sng" strike="noStrike" spc="-1">
                <a:solidFill>
                  <a:srgbClr val="00B050"/>
                </a:solidFill>
                <a:latin typeface="Times New Roman" panose="02020603050405020304"/>
                <a:ea typeface="DejaVu Sans"/>
              </a:rPr>
              <a:t>run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u="sng" strike="noStrike" spc="-1">
                <a:solidFill>
                  <a:srgbClr val="0070C0"/>
                </a:solidFill>
                <a:latin typeface="Times New Roman" panose="02020603050405020304"/>
                <a:ea typeface="DejaVu Sans"/>
              </a:rPr>
              <a:t>kill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rm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、 </a:t>
            </a:r>
            <a:r>
              <a:rPr lang="en-US" sz="2800" b="1" spc="-1">
                <a:solidFill>
                  <a:srgbClr val="FF0000"/>
                </a:solidFill>
                <a:latin typeface="Times New Roman" panose="02020603050405020304"/>
                <a:ea typeface="DejaVu Sans"/>
                <a:sym typeface="+mn-ea"/>
              </a:rPr>
              <a:t>exec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pause、 unpause.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ps [-a]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inspect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top、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attach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wait、 export、 port.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latin typeface="Times New Roman" panose="02020603050405020304" charset="0"/>
              </a:rPr>
              <a:t>Other</a:t>
            </a:r>
            <a:r>
              <a:rPr lang="zh-CN" altLang="en-US" sz="2800" b="1" strike="noStrike" spc="-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800" b="1" strike="noStrike" spc="-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volume、 network.</a:t>
            </a:r>
            <a:endParaRPr lang="zh-CN" altLang="en-US" sz="2800" b="0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events、 history、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logs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3534</Words>
  <Application>WPS 演示</Application>
  <PresentationFormat/>
  <Paragraphs>140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Arial</vt:lpstr>
      <vt:lpstr>Symbol</vt:lpstr>
      <vt:lpstr>微软雅黑</vt:lpstr>
      <vt:lpstr>Times New Roman</vt:lpstr>
      <vt:lpstr>DejaVu Sans</vt:lpstr>
      <vt:lpstr>Calibri</vt:lpstr>
      <vt:lpstr>Calibri</vt:lpstr>
      <vt:lpstr>Times New Roman</vt:lpstr>
      <vt:lpstr>Engravers MT</vt:lpstr>
      <vt:lpstr>Arial Unicode MS</vt:lpstr>
      <vt:lpstr>Segoe Print</vt:lpstr>
      <vt:lpstr>DejaVu Sans</vt:lpstr>
      <vt:lpstr>Office Theme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NJLT008</dc:creator>
  <cp:lastModifiedBy>NJLT008</cp:lastModifiedBy>
  <cp:revision>82</cp:revision>
  <dcterms:created xsi:type="dcterms:W3CDTF">2015-05-05T08:02:00Z</dcterms:created>
  <dcterms:modified xsi:type="dcterms:W3CDTF">2018-04-20T07:00:44Z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2052-10.1.0.7223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