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7" r:id="rId4"/>
    <p:sldId id="258" r:id="rId5"/>
    <p:sldId id="259" r:id="rId6"/>
    <p:sldId id="261" r:id="rId7"/>
    <p:sldId id="262" r:id="rId8"/>
    <p:sldId id="274" r:id="rId9"/>
    <p:sldId id="263" r:id="rId10"/>
    <p:sldId id="264" r:id="rId11"/>
    <p:sldId id="265" r:id="rId12"/>
    <p:sldId id="266" r:id="rId13"/>
    <p:sldId id="275" r:id="rId14"/>
    <p:sldId id="270" r:id="rId15"/>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325"/>
            </a:lvl1pPr>
          </a:lstStyle>
          <a:p>
            <a:endParaRPr lang="zh-CN" altLang="en-US"/>
          </a:p>
        </p:txBody>
      </p:sp>
      <p:sp>
        <p:nvSpPr>
          <p:cNvPr id="3" name="日期占位符 2"/>
          <p:cNvSpPr>
            <a:spLocks noGrp="1"/>
          </p:cNvSpPr>
          <p:nvPr>
            <p:ph type="dt" sz="quarter" idx="1"/>
          </p:nvPr>
        </p:nvSpPr>
        <p:spPr>
          <a:xfrm>
            <a:off x="4282066" y="0"/>
            <a:ext cx="3275859" cy="536431"/>
          </a:xfrm>
          <a:prstGeom prst="rect">
            <a:avLst/>
          </a:prstGeom>
        </p:spPr>
        <p:txBody>
          <a:bodyPr vert="horz" lIns="91440" tIns="45720" rIns="91440" bIns="45720" rtlCol="0"/>
          <a:lstStyle>
            <a:lvl1pPr algn="r">
              <a:defRPr sz="132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155065"/>
            <a:ext cx="3275859" cy="536430"/>
          </a:xfrm>
          <a:prstGeom prst="rect">
            <a:avLst/>
          </a:prstGeom>
        </p:spPr>
        <p:txBody>
          <a:bodyPr vert="horz" lIns="91440" tIns="45720" rIns="91440" bIns="45720" rtlCol="0" anchor="b"/>
          <a:lstStyle>
            <a:lvl1pPr algn="l">
              <a:defRPr sz="1325"/>
            </a:lvl1pPr>
          </a:lstStyle>
          <a:p>
            <a:endParaRPr lang="zh-CN" altLang="en-US"/>
          </a:p>
        </p:txBody>
      </p:sp>
      <p:sp>
        <p:nvSpPr>
          <p:cNvPr id="5" name="灯片编号占位符 4"/>
          <p:cNvSpPr>
            <a:spLocks noGrp="1"/>
          </p:cNvSpPr>
          <p:nvPr>
            <p:ph type="sldNum" sz="quarter" idx="3"/>
          </p:nvPr>
        </p:nvSpPr>
        <p:spPr>
          <a:xfrm>
            <a:off x="4282066" y="10155065"/>
            <a:ext cx="3275859" cy="536430"/>
          </a:xfrm>
          <a:prstGeom prst="rect">
            <a:avLst/>
          </a:prstGeom>
        </p:spPr>
        <p:txBody>
          <a:bodyPr vert="horz" lIns="91440" tIns="45720" rIns="91440" bIns="45720" rtlCol="0" anchor="b"/>
          <a:lstStyle>
            <a:lvl1pPr algn="r">
              <a:defRPr sz="132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tIns="0" rIns="0" bIns="0" anchor="ctr"/>
          <a:p>
            <a:pPr algn="ctr"/>
            <a:endParaRPr lang="en-US" sz="4400" b="0" strike="noStrike" spc="-1">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docs.docker.com/engine/reference/builder/#understand-how-arg-and-from-interact" TargetMode="Externa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748000" y="1901910"/>
            <a:ext cx="10696320" cy="699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000000"/>
                </a:solidFill>
                <a:latin typeface="微软雅黑" panose="020B0503020204020204" charset="-122"/>
                <a:ea typeface="微软雅黑" panose="020B0503020204020204" charset="-122"/>
              </a:rPr>
              <a:t>Build Docker Image Using Dockerfile</a:t>
            </a:r>
            <a:endParaRPr lang="en-US" sz="4000" b="0" strike="noStrike" spc="-1">
              <a:latin typeface="Arial" panose="020B0604020202020204"/>
            </a:endParaRPr>
          </a:p>
        </p:txBody>
      </p:sp>
      <p:pic>
        <p:nvPicPr>
          <p:cNvPr id="77" name="图片 1"/>
          <p:cNvPicPr/>
          <p:nvPr/>
        </p:nvPicPr>
        <p:blipFill>
          <a:blip r:embed="rId1"/>
          <a:stretch>
            <a:fillRect/>
          </a:stretch>
        </p:blipFill>
        <p:spPr>
          <a:xfrm>
            <a:off x="10371600" y="146160"/>
            <a:ext cx="1695240" cy="396720"/>
          </a:xfrm>
          <a:prstGeom prst="rect">
            <a:avLst/>
          </a:prstGeom>
          <a:ln>
            <a:noFill/>
          </a:ln>
        </p:spPr>
      </p:pic>
      <p:sp>
        <p:nvSpPr>
          <p:cNvPr id="78" name="CustomShape 2"/>
          <p:cNvSpPr/>
          <p:nvPr/>
        </p:nvSpPr>
        <p:spPr>
          <a:xfrm>
            <a:off x="4264115" y="3042355"/>
            <a:ext cx="3663720" cy="1369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800" b="0" strike="noStrike" spc="-1">
                <a:solidFill>
                  <a:srgbClr val="000000"/>
                </a:solidFill>
                <a:latin typeface="Times New Roman" panose="02020603050405020304"/>
                <a:ea typeface="DejaVu Sans"/>
              </a:rPr>
              <a:t>SinghamYuan R&amp;D Ⅱ</a:t>
            </a:r>
            <a:endParaRPr lang="en-US" sz="2800" b="0" strike="noStrike" spc="-1">
              <a:latin typeface="Arial" panose="020B0604020202020204"/>
            </a:endParaRPr>
          </a:p>
          <a:p>
            <a:pPr algn="ctr">
              <a:lnSpc>
                <a:spcPct val="100000"/>
              </a:lnSpc>
            </a:pPr>
            <a:endParaRPr lang="en-US" sz="2800" b="0" strike="noStrike" spc="-1">
              <a:latin typeface="Arial" panose="020B0604020202020204"/>
            </a:endParaRPr>
          </a:p>
          <a:p>
            <a:pPr algn="ctr">
              <a:lnSpc>
                <a:spcPct val="100000"/>
              </a:lnSpc>
            </a:pPr>
            <a:fld id="{2687683F-137C-4187-9008-0A453546B6CC}" type="datetime">
              <a:rPr lang="en-US" sz="2800" b="0" strike="noStrike" spc="-1">
                <a:solidFill>
                  <a:srgbClr val="000000"/>
                </a:solidFill>
                <a:latin typeface="Times New Roman" panose="02020603050405020304"/>
                <a:ea typeface="DejaVu Sans"/>
              </a:rPr>
            </a:fld>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850" y="543560"/>
            <a:ext cx="5812155" cy="6388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How to write a Dockerfile?</a:t>
            </a:r>
            <a:endParaRPr lang="en-US" sz="3600" b="0" strike="noStrike" spc="-1">
              <a:latin typeface="Arial" panose="020B0604020202020204"/>
            </a:endParaRPr>
          </a:p>
        </p:txBody>
      </p:sp>
      <p:pic>
        <p:nvPicPr>
          <p:cNvPr id="106" name="图片 1"/>
          <p:cNvPicPr/>
          <p:nvPr/>
        </p:nvPicPr>
        <p:blipFill>
          <a:blip r:embed="rId1"/>
          <a:stretch>
            <a:fillRect/>
          </a:stretch>
        </p:blipFill>
        <p:spPr>
          <a:xfrm>
            <a:off x="10371600" y="146160"/>
            <a:ext cx="1695240" cy="396720"/>
          </a:xfrm>
          <a:prstGeom prst="rect">
            <a:avLst/>
          </a:prstGeom>
          <a:ln>
            <a:noFill/>
          </a:ln>
        </p:spPr>
      </p:pic>
      <p:sp>
        <p:nvSpPr>
          <p:cNvPr id="107" name="CustomShape 2"/>
          <p:cNvSpPr/>
          <p:nvPr/>
        </p:nvSpPr>
        <p:spPr>
          <a:xfrm>
            <a:off x="323850" y="1280160"/>
            <a:ext cx="11518900" cy="55765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Times New Roman" panose="02020603050405020304"/>
                <a:ea typeface="DejaVu Sans"/>
              </a:rPr>
              <a:t>    The Docker daemon runs the instructions in the Dockerfile one-by-one, committing the result of each instruction to a new image if necessary, before finally outputting the ID of your new image. So a Dockerfile is made up of instructions and the instruction is not case-sensitive.</a:t>
            </a: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    </a:t>
            </a:r>
            <a:endParaRPr lang="en-US" sz="2800" b="0" strike="noStrike" spc="-1">
              <a:solidFill>
                <a:srgbClr val="000000"/>
              </a:solidFill>
              <a:latin typeface="Times New Roman" panose="02020603050405020304"/>
              <a:ea typeface="DejaVu Sans"/>
            </a:endParaRPr>
          </a:p>
          <a:p>
            <a:pPr>
              <a:lnSpc>
                <a:spcPct val="100000"/>
              </a:lnSpc>
            </a:pPr>
            <a:r>
              <a:rPr lang="en-US" sz="2800" b="0" strike="noStrike" spc="-1">
                <a:solidFill>
                  <a:srgbClr val="000000"/>
                </a:solidFill>
                <a:latin typeface="Times New Roman" panose="02020603050405020304"/>
                <a:ea typeface="DejaVu Sans"/>
              </a:rPr>
              <a:t>    Here is the format of the Dockerfile:</a:t>
            </a: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	# Comment</a:t>
            </a: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	INSTRUCTION arguments</a:t>
            </a: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    </a:t>
            </a:r>
            <a:endParaRPr lang="en-US" sz="2800" b="0" strike="noStrike" spc="-1">
              <a:solidFill>
                <a:srgbClr val="000000"/>
              </a:solidFill>
              <a:latin typeface="Times New Roman" panose="02020603050405020304"/>
              <a:ea typeface="DejaVu Sans"/>
            </a:endParaRPr>
          </a:p>
          <a:p>
            <a:pPr>
              <a:lnSpc>
                <a:spcPct val="100000"/>
              </a:lnSpc>
            </a:pPr>
            <a:r>
              <a:rPr lang="en-US" sz="2800" b="0" strike="noStrike" spc="-1">
                <a:solidFill>
                  <a:srgbClr val="000000"/>
                </a:solidFill>
                <a:latin typeface="Times New Roman" panose="02020603050405020304"/>
                <a:ea typeface="DejaVu Sans"/>
              </a:rPr>
              <a:t>    Note that the first instruction in a Dockerfile must be “FROM”!!!  The FROM instruction specifies the Base Image from which you are building. Docker treats lines that begin with # as a comment, unless the line is a valid parser directive. A # marker anywhere else in a line is treated as an argument. </a:t>
            </a:r>
            <a:endParaRPr lang="en-US" sz="2800" b="0" strike="noStrike" spc="-1">
              <a:latin typeface="Arial" panose="020B0604020202020204"/>
            </a:endParaRPr>
          </a:p>
          <a:p>
            <a:pPr>
              <a:lnSpc>
                <a:spcPct val="100000"/>
              </a:lnSpc>
            </a:pP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24000" y="543600"/>
            <a:ext cx="506772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Instructions</a:t>
            </a:r>
            <a:endParaRPr lang="en-US" sz="3600" b="0" strike="noStrike" spc="-1">
              <a:latin typeface="Arial" panose="020B0604020202020204"/>
            </a:endParaRPr>
          </a:p>
        </p:txBody>
      </p:sp>
      <p:pic>
        <p:nvPicPr>
          <p:cNvPr id="109" name="图片 1"/>
          <p:cNvPicPr/>
          <p:nvPr/>
        </p:nvPicPr>
        <p:blipFill>
          <a:blip r:embed="rId1"/>
          <a:stretch>
            <a:fillRect/>
          </a:stretch>
        </p:blipFill>
        <p:spPr>
          <a:xfrm>
            <a:off x="10371600" y="146160"/>
            <a:ext cx="1695240" cy="396720"/>
          </a:xfrm>
          <a:prstGeom prst="rect">
            <a:avLst/>
          </a:prstGeom>
          <a:ln>
            <a:noFill/>
          </a:ln>
        </p:spPr>
      </p:pic>
      <p:sp>
        <p:nvSpPr>
          <p:cNvPr id="110" name="CustomShape 2"/>
          <p:cNvSpPr/>
          <p:nvPr/>
        </p:nvSpPr>
        <p:spPr>
          <a:xfrm>
            <a:off x="323850" y="1266825"/>
            <a:ext cx="11635740" cy="48012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7200">
              <a:lnSpc>
                <a:spcPct val="100000"/>
              </a:lnSpc>
              <a:buFont typeface="Arial" panose="020B0604020202020204" pitchFamily="34" charset="0"/>
              <a:buChar char="•"/>
            </a:pPr>
            <a:r>
              <a:rPr lang="en-US" sz="2800" b="0" strike="noStrike" spc="-1">
                <a:solidFill>
                  <a:srgbClr val="000000"/>
                </a:solidFill>
                <a:latin typeface="Times New Roman" panose="02020603050405020304"/>
                <a:ea typeface="DejaVu Sans"/>
              </a:rPr>
              <a:t>FROM、</a:t>
            </a:r>
            <a:r>
              <a:rPr lang="en-US" sz="2800" spc="-1">
                <a:solidFill>
                  <a:srgbClr val="000000"/>
                </a:solidFill>
                <a:latin typeface="Times New Roman" panose="02020603050405020304"/>
                <a:ea typeface="DejaVu Sans"/>
                <a:sym typeface="+mn-ea"/>
              </a:rPr>
              <a:t>ARG</a:t>
            </a:r>
            <a:r>
              <a:rPr lang="zh-CN" altLang="en-US" sz="2800" spc="-1">
                <a:solidFill>
                  <a:srgbClr val="000000"/>
                </a:solidFill>
                <a:latin typeface="Times New Roman" panose="02020603050405020304"/>
                <a:ea typeface="宋体" panose="02010600030101010101" pitchFamily="2" charset="-122"/>
                <a:sym typeface="+mn-ea"/>
              </a:rPr>
              <a:t>、</a:t>
            </a:r>
            <a:r>
              <a:rPr lang="en-US" sz="2800" b="0" strike="noStrike" spc="-1">
                <a:solidFill>
                  <a:srgbClr val="000000"/>
                </a:solidFill>
                <a:latin typeface="Times New Roman" panose="02020603050405020304"/>
                <a:ea typeface="DejaVu Sans"/>
              </a:rPr>
              <a:t> </a:t>
            </a:r>
            <a:r>
              <a:rPr lang="en-US" sz="2800" spc="-1">
                <a:solidFill>
                  <a:srgbClr val="000000"/>
                </a:solidFill>
                <a:latin typeface="Times New Roman" panose="02020603050405020304"/>
                <a:ea typeface="DejaVu Sans"/>
                <a:sym typeface="+mn-ea"/>
              </a:rPr>
              <a:t>LABEL</a:t>
            </a:r>
            <a:endParaRPr lang="en-US" sz="2800" b="0" strike="noStrike" spc="-1">
              <a:solidFill>
                <a:srgbClr val="000000"/>
              </a:solidFill>
              <a:latin typeface="Times New Roman" panose="02020603050405020304"/>
              <a:ea typeface="DejaVu Sans"/>
            </a:endParaRPr>
          </a:p>
          <a:p>
            <a:pPr marL="457200" indent="-457200">
              <a:lnSpc>
                <a:spcPct val="100000"/>
              </a:lnSpc>
              <a:buFont typeface="Arial" panose="020B0604020202020204" pitchFamily="34" charset="0"/>
              <a:buChar char="•"/>
            </a:pPr>
            <a:endParaRPr lang="en-US" sz="2800" b="0" strike="noStrike" spc="-1">
              <a:latin typeface="Arial" panose="020B0604020202020204"/>
            </a:endParaRPr>
          </a:p>
          <a:p>
            <a:pPr marL="457200" indent="-457200">
              <a:lnSpc>
                <a:spcPct val="100000"/>
              </a:lnSpc>
              <a:buFont typeface="Arial" panose="020B0604020202020204" pitchFamily="34" charset="0"/>
              <a:buChar char="•"/>
            </a:pPr>
            <a:r>
              <a:rPr lang="en-US" sz="2800" b="0" strike="noStrike" spc="-1">
                <a:solidFill>
                  <a:srgbClr val="000000"/>
                </a:solidFill>
                <a:latin typeface="Times New Roman" panose="02020603050405020304"/>
                <a:ea typeface="DejaVu Sans"/>
              </a:rPr>
              <a:t>RUN、 CMD、 EXPOSE、 ENV</a:t>
            </a:r>
            <a:endParaRPr lang="en-US" sz="2800" b="0" strike="noStrike" spc="-1">
              <a:solidFill>
                <a:srgbClr val="000000"/>
              </a:solidFill>
              <a:latin typeface="Times New Roman" panose="02020603050405020304"/>
              <a:ea typeface="DejaVu Sans"/>
            </a:endParaRPr>
          </a:p>
          <a:p>
            <a:pPr marL="457200" indent="-457200">
              <a:lnSpc>
                <a:spcPct val="100000"/>
              </a:lnSpc>
              <a:buFont typeface="Arial" panose="020B0604020202020204" pitchFamily="34" charset="0"/>
              <a:buChar char="•"/>
            </a:pPr>
            <a:endParaRPr lang="en-US" sz="2800" b="0" strike="noStrike" spc="-1">
              <a:latin typeface="Arial" panose="020B0604020202020204"/>
            </a:endParaRPr>
          </a:p>
          <a:p>
            <a:pPr marL="457200" indent="-457200">
              <a:lnSpc>
                <a:spcPct val="100000"/>
              </a:lnSpc>
              <a:buFont typeface="Arial" panose="020B0604020202020204" pitchFamily="34" charset="0"/>
              <a:buChar char="•"/>
            </a:pPr>
            <a:r>
              <a:rPr lang="en-US" sz="2800" b="0" strike="noStrike" spc="-1">
                <a:solidFill>
                  <a:srgbClr val="000000"/>
                </a:solidFill>
                <a:latin typeface="Times New Roman" panose="02020603050405020304"/>
                <a:ea typeface="DejaVu Sans"/>
              </a:rPr>
              <a:t>ADD、 COPY、 ENTRYPOINT</a:t>
            </a:r>
            <a:endParaRPr lang="en-US" sz="2800" b="0" strike="noStrike" spc="-1">
              <a:solidFill>
                <a:srgbClr val="000000"/>
              </a:solidFill>
              <a:latin typeface="Times New Roman" panose="02020603050405020304"/>
              <a:ea typeface="DejaVu Sans"/>
            </a:endParaRPr>
          </a:p>
          <a:p>
            <a:pPr marL="457200" indent="-457200">
              <a:lnSpc>
                <a:spcPct val="100000"/>
              </a:lnSpc>
              <a:buFont typeface="Arial" panose="020B0604020202020204" pitchFamily="34" charset="0"/>
              <a:buChar char="•"/>
            </a:pPr>
            <a:endParaRPr lang="en-US" sz="2800" b="0" strike="noStrike" spc="-1">
              <a:latin typeface="Arial" panose="020B0604020202020204"/>
            </a:endParaRPr>
          </a:p>
          <a:p>
            <a:pPr marL="457200" indent="-457200">
              <a:lnSpc>
                <a:spcPct val="100000"/>
              </a:lnSpc>
              <a:buFont typeface="Arial" panose="020B0604020202020204" pitchFamily="34" charset="0"/>
              <a:buChar char="•"/>
            </a:pPr>
            <a:r>
              <a:rPr lang="en-US" sz="2800" b="0" strike="noStrike" spc="-1">
                <a:solidFill>
                  <a:srgbClr val="000000"/>
                </a:solidFill>
                <a:latin typeface="Times New Roman" panose="02020603050405020304"/>
                <a:ea typeface="DejaVu Sans"/>
              </a:rPr>
              <a:t>VOLUME、 USER、 WORKDIR</a:t>
            </a:r>
            <a:endParaRPr lang="en-US" sz="2800" b="0" strike="noStrike" spc="-1">
              <a:solidFill>
                <a:srgbClr val="000000"/>
              </a:solidFill>
              <a:latin typeface="Times New Roman" panose="02020603050405020304"/>
              <a:ea typeface="DejaVu Sans"/>
            </a:endParaRPr>
          </a:p>
          <a:p>
            <a:pPr marL="457200" indent="-457200">
              <a:lnSpc>
                <a:spcPct val="100000"/>
              </a:lnSpc>
              <a:buFont typeface="Arial" panose="020B0604020202020204" pitchFamily="34" charset="0"/>
              <a:buChar char="•"/>
            </a:pPr>
            <a:endParaRPr lang="en-US" sz="2800" b="0" strike="noStrike" spc="-1">
              <a:latin typeface="Arial" panose="020B0604020202020204"/>
            </a:endParaRPr>
          </a:p>
          <a:p>
            <a:pPr marL="457200" indent="-457200">
              <a:lnSpc>
                <a:spcPct val="100000"/>
              </a:lnSpc>
              <a:buFont typeface="Arial" panose="020B0604020202020204" pitchFamily="34" charset="0"/>
              <a:buChar char="•"/>
            </a:pPr>
            <a:r>
              <a:rPr lang="en-US" sz="2800" b="0" strike="noStrike" spc="-1">
                <a:solidFill>
                  <a:srgbClr val="000000"/>
                </a:solidFill>
                <a:latin typeface="Times New Roman" panose="02020603050405020304"/>
                <a:ea typeface="DejaVu Sans"/>
              </a:rPr>
              <a:t>ONBUILD、 STOPSIGNAL、 HEALTHCHECK</a:t>
            </a:r>
            <a:endParaRPr lang="en-US" sz="2800" b="0" strike="noStrike" spc="-1">
              <a:solidFill>
                <a:srgbClr val="000000"/>
              </a:solidFill>
              <a:latin typeface="Times New Roman" panose="02020603050405020304"/>
              <a:ea typeface="DejaVu Sans"/>
            </a:endParaRPr>
          </a:p>
          <a:p>
            <a:pPr indent="0">
              <a:lnSpc>
                <a:spcPct val="100000"/>
              </a:lnSpc>
              <a:buFont typeface="Arial" panose="020B0604020202020204" pitchFamily="34" charset="0"/>
              <a:buNone/>
            </a:pPr>
            <a:endParaRPr lang="en-US" sz="2800" b="0" strike="noStrike" spc="-1">
              <a:latin typeface="Arial" panose="020B0604020202020204"/>
            </a:endParaRPr>
          </a:p>
          <a:p>
            <a:pPr indent="0">
              <a:lnSpc>
                <a:spcPct val="100000"/>
              </a:lnSpc>
              <a:buFont typeface="Arial" panose="020B0604020202020204" pitchFamily="34" charset="0"/>
              <a:buNone/>
            </a:pPr>
            <a:r>
              <a:rPr lang="en-US" sz="2800" b="0" strike="noStrike" spc="-1">
                <a:latin typeface="Arial" panose="020B0604020202020204"/>
                <a:hlinkClick r:id="rId2" action="ppaction://hlinkfile"/>
              </a:rPr>
              <a:t>Reference Doc</a:t>
            </a: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24000" y="543600"/>
            <a:ext cx="506772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0" strike="noStrike" spc="-1">
                <a:latin typeface="Arial" panose="020B0604020202020204"/>
              </a:rPr>
              <a:t>Demonstration</a:t>
            </a:r>
            <a:endParaRPr lang="en-US" sz="3600" b="0" strike="noStrike" spc="-1">
              <a:latin typeface="Arial" panose="020B0604020202020204"/>
            </a:endParaRPr>
          </a:p>
        </p:txBody>
      </p:sp>
      <p:pic>
        <p:nvPicPr>
          <p:cNvPr id="109" name="图片 1"/>
          <p:cNvPicPr/>
          <p:nvPr/>
        </p:nvPicPr>
        <p:blipFill>
          <a:blip r:embed="rId1"/>
          <a:stretch>
            <a:fillRect/>
          </a:stretch>
        </p:blipFill>
        <p:spPr>
          <a:xfrm>
            <a:off x="10371600" y="146160"/>
            <a:ext cx="1695240" cy="396720"/>
          </a:xfrm>
          <a:prstGeom prst="rect">
            <a:avLst/>
          </a:prstGeom>
          <a:ln>
            <a:noFill/>
          </a:ln>
        </p:spPr>
      </p:pic>
      <p:sp>
        <p:nvSpPr>
          <p:cNvPr id="110" name="CustomShape 2"/>
          <p:cNvSpPr/>
          <p:nvPr/>
        </p:nvSpPr>
        <p:spPr>
          <a:xfrm>
            <a:off x="323850" y="1266825"/>
            <a:ext cx="11635740" cy="48012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7200">
              <a:lnSpc>
                <a:spcPct val="100000"/>
              </a:lnSpc>
              <a:buFont typeface="Arial" panose="020B0604020202020204" pitchFamily="34" charset="0"/>
              <a:buChar char="•"/>
            </a:pP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图片 1"/>
          <p:cNvPicPr/>
          <p:nvPr/>
        </p:nvPicPr>
        <p:blipFill>
          <a:blip r:embed="rId1"/>
          <a:stretch>
            <a:fillRect/>
          </a:stretch>
        </p:blipFill>
        <p:spPr>
          <a:xfrm>
            <a:off x="10371600" y="146160"/>
            <a:ext cx="1695240" cy="396720"/>
          </a:xfrm>
          <a:prstGeom prst="rect">
            <a:avLst/>
          </a:prstGeom>
          <a:ln>
            <a:noFill/>
          </a:ln>
        </p:spPr>
      </p:pic>
      <p:sp>
        <p:nvSpPr>
          <p:cNvPr id="110" name="CustomShape 2"/>
          <p:cNvSpPr/>
          <p:nvPr/>
        </p:nvSpPr>
        <p:spPr>
          <a:xfrm>
            <a:off x="278130" y="1984375"/>
            <a:ext cx="11635740" cy="18764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ctr">
              <a:lnSpc>
                <a:spcPct val="100000"/>
              </a:lnSpc>
              <a:buFont typeface="Arial" panose="020B0604020202020204" pitchFamily="34" charset="0"/>
              <a:buNone/>
            </a:pPr>
            <a:r>
              <a:rPr lang="en-US" sz="6000" b="0" strike="noStrike" spc="-1">
                <a:solidFill>
                  <a:srgbClr val="000000"/>
                </a:solidFill>
                <a:latin typeface="Engravers MT" panose="02090707080505020304" charset="0"/>
                <a:ea typeface="DejaVu Sans"/>
              </a:rPr>
              <a:t>Thank You for YOUr TIME</a:t>
            </a:r>
            <a:r>
              <a:rPr lang="zh-CN" altLang="en-US" sz="6000" b="0" strike="noStrike" spc="-1">
                <a:solidFill>
                  <a:srgbClr val="000000"/>
                </a:solidFill>
                <a:latin typeface="Engravers MT" panose="02090707080505020304" charset="0"/>
                <a:ea typeface="DejaVu Sans"/>
              </a:rPr>
              <a:t>！！！</a:t>
            </a:r>
            <a:endParaRPr lang="zh-CN" altLang="en-US" sz="6000" b="0" strike="noStrike" spc="-1">
              <a:solidFill>
                <a:srgbClr val="000000"/>
              </a:solidFill>
              <a:latin typeface="Engravers MT" panose="02090707080505020304" charset="0"/>
              <a:ea typeface="DejaVu Sans"/>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28245" y="542895"/>
            <a:ext cx="28962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微软雅黑" panose="020B0503020204020204" charset="-122"/>
                <a:ea typeface="微软雅黑" panose="020B0503020204020204" charset="-122"/>
              </a:rPr>
              <a:t>Contents</a:t>
            </a:r>
            <a:endParaRPr lang="en-US" sz="3600" b="0" strike="noStrike" spc="-1">
              <a:latin typeface="Arial" panose="020B0604020202020204"/>
            </a:endParaRPr>
          </a:p>
        </p:txBody>
      </p:sp>
      <p:pic>
        <p:nvPicPr>
          <p:cNvPr id="80" name="图片 1"/>
          <p:cNvPicPr/>
          <p:nvPr/>
        </p:nvPicPr>
        <p:blipFill>
          <a:blip r:embed="rId1"/>
          <a:stretch>
            <a:fillRect/>
          </a:stretch>
        </p:blipFill>
        <p:spPr>
          <a:xfrm>
            <a:off x="10371600" y="146160"/>
            <a:ext cx="1695240" cy="396720"/>
          </a:xfrm>
          <a:prstGeom prst="rect">
            <a:avLst/>
          </a:prstGeom>
          <a:ln>
            <a:noFill/>
          </a:ln>
        </p:spPr>
      </p:pic>
      <p:sp>
        <p:nvSpPr>
          <p:cNvPr id="81" name="CustomShape 2"/>
          <p:cNvSpPr/>
          <p:nvPr/>
        </p:nvSpPr>
        <p:spPr>
          <a:xfrm>
            <a:off x="2421255" y="1585595"/>
            <a:ext cx="7950200" cy="4140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6565">
              <a:lnSpc>
                <a:spcPct val="100000"/>
              </a:lnSpc>
              <a:buClr>
                <a:srgbClr val="000000"/>
              </a:buClr>
              <a:buFont typeface="Arial" panose="020B0604020202020204"/>
              <a:buChar char="•"/>
            </a:pPr>
            <a:r>
              <a:rPr lang="en-US" sz="2800" b="1" strike="noStrike" spc="-1">
                <a:solidFill>
                  <a:srgbClr val="000000"/>
                </a:solidFill>
                <a:latin typeface="Calibri" panose="020F0502020204030204"/>
                <a:ea typeface="DejaVu Sans"/>
              </a:rPr>
              <a:t>Introduction</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Calibri" panose="020F0502020204030204"/>
                <a:ea typeface="DejaVu Sans"/>
              </a:rPr>
              <a:t>Concepts</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Calibri" panose="020F0502020204030204"/>
                <a:ea typeface="DejaVu Sans"/>
              </a:rPr>
              <a:t>Commands</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Calibri" panose="020F0502020204030204"/>
                <a:ea typeface="DejaVu Sans"/>
              </a:rPr>
              <a:t>Dockerfile</a:t>
            </a:r>
            <a:endParaRPr lang="en-US" sz="2800" b="1" strike="noStrike" spc="-1">
              <a:solidFill>
                <a:srgbClr val="000000"/>
              </a:solidFill>
              <a:latin typeface="Calibri" panose="020F0502020204030204"/>
              <a:ea typeface="DejaVu Sans"/>
            </a:endParaRPr>
          </a:p>
          <a:p>
            <a:pPr marL="457200" indent="-456565">
              <a:lnSpc>
                <a:spcPct val="100000"/>
              </a:lnSpc>
              <a:buClr>
                <a:srgbClr val="000000"/>
              </a:buClr>
              <a:buFont typeface="Arial" panose="020B0604020202020204"/>
              <a:buChar char="•"/>
            </a:pP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latin typeface="Calibri" panose="020F0502020204030204" charset="0"/>
              </a:rPr>
              <a:t>Demonstration </a:t>
            </a:r>
            <a:endParaRPr lang="en-US" sz="2800" b="1" strike="noStrike" spc="-1">
              <a:latin typeface="Calibri" panose="020F0502020204030204" charset="0"/>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24000" y="543600"/>
            <a:ext cx="35946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Introduction</a:t>
            </a:r>
            <a:endParaRPr lang="en-US" sz="3600" b="0" strike="noStrike" spc="-1">
              <a:latin typeface="Arial" panose="020B0604020202020204"/>
            </a:endParaRPr>
          </a:p>
        </p:txBody>
      </p:sp>
      <p:pic>
        <p:nvPicPr>
          <p:cNvPr id="83" name="图片 1"/>
          <p:cNvPicPr/>
          <p:nvPr/>
        </p:nvPicPr>
        <p:blipFill>
          <a:blip r:embed="rId1"/>
          <a:stretch>
            <a:fillRect/>
          </a:stretch>
        </p:blipFill>
        <p:spPr>
          <a:xfrm>
            <a:off x="10371600" y="146160"/>
            <a:ext cx="1695240" cy="396720"/>
          </a:xfrm>
          <a:prstGeom prst="rect">
            <a:avLst/>
          </a:prstGeom>
          <a:ln>
            <a:noFill/>
          </a:ln>
        </p:spPr>
      </p:pic>
      <p:sp>
        <p:nvSpPr>
          <p:cNvPr id="84" name="CustomShape 2"/>
          <p:cNvSpPr/>
          <p:nvPr/>
        </p:nvSpPr>
        <p:spPr>
          <a:xfrm>
            <a:off x="336600" y="1308240"/>
            <a:ext cx="11518920" cy="5209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1" strike="noStrike" spc="-1">
                <a:solidFill>
                  <a:srgbClr val="000000"/>
                </a:solidFill>
                <a:latin typeface="Times New Roman" panose="02020603050405020304"/>
                <a:ea typeface="DejaVu Sans"/>
              </a:rPr>
              <a:t>   </a:t>
            </a:r>
            <a:r>
              <a:rPr lang="en-US" sz="2800" b="0" strike="noStrike" spc="-1">
                <a:solidFill>
                  <a:srgbClr val="000000"/>
                </a:solidFill>
                <a:latin typeface="Times New Roman" panose="02020603050405020304"/>
                <a:ea typeface="DejaVu Sans"/>
              </a:rPr>
              <a:t> Docker is a platform for developers and sysadmins to develop, deploy, and run applications with containers. The use of Linux containers to deploy applications is called containerization. Containers are not new, but their use for easily deploying applications is.</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Containerization is increasingly popular because containers are: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Flexible: </a:t>
            </a:r>
            <a:r>
              <a:rPr lang="en-US" sz="2800" b="0" strike="noStrike" spc="-1">
                <a:solidFill>
                  <a:srgbClr val="000000"/>
                </a:solidFill>
                <a:latin typeface="Times New Roman" panose="02020603050405020304"/>
                <a:ea typeface="DejaVu Sans"/>
              </a:rPr>
              <a:t>Even the most complex applications can be containerized.</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Lightweight: </a:t>
            </a:r>
            <a:r>
              <a:rPr lang="en-US" sz="2800" b="0" strike="noStrike" spc="-1">
                <a:solidFill>
                  <a:srgbClr val="000000"/>
                </a:solidFill>
                <a:latin typeface="Times New Roman" panose="02020603050405020304"/>
                <a:ea typeface="DejaVu Sans"/>
              </a:rPr>
              <a:t>Containers leverage and share the host kernel.</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Interchangeable: </a:t>
            </a:r>
            <a:r>
              <a:rPr lang="en-US" sz="2800" b="0" strike="noStrike" spc="-1">
                <a:solidFill>
                  <a:srgbClr val="000000"/>
                </a:solidFill>
                <a:latin typeface="Times New Roman" panose="02020603050405020304"/>
                <a:ea typeface="DejaVu Sans"/>
              </a:rPr>
              <a:t>You can deploy updates and upgrades on-the-fly.</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Portable: </a:t>
            </a:r>
            <a:r>
              <a:rPr lang="en-US" sz="2800" b="0" strike="noStrike" spc="-1">
                <a:solidFill>
                  <a:srgbClr val="000000"/>
                </a:solidFill>
                <a:latin typeface="Times New Roman" panose="02020603050405020304"/>
                <a:ea typeface="DejaVu Sans"/>
              </a:rPr>
              <a:t>You can build locally, deploy to the cloud, and run anywhere.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Scalable: </a:t>
            </a:r>
            <a:r>
              <a:rPr lang="en-US" sz="2800" b="0" strike="noStrike" spc="-1">
                <a:solidFill>
                  <a:srgbClr val="000000"/>
                </a:solidFill>
                <a:latin typeface="Times New Roman" panose="02020603050405020304"/>
                <a:ea typeface="DejaVu Sans"/>
              </a:rPr>
              <a:t>You can increase and automatically distribute container replicas.</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Stackable: </a:t>
            </a:r>
            <a:r>
              <a:rPr lang="en-US" sz="2800" b="0" strike="noStrike" spc="-1">
                <a:solidFill>
                  <a:srgbClr val="000000"/>
                </a:solidFill>
                <a:latin typeface="Times New Roman" panose="02020603050405020304"/>
                <a:ea typeface="DejaVu Sans"/>
              </a:rPr>
              <a:t>You can stack services vertically and on-the-fly.</a:t>
            </a: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24000" y="543600"/>
            <a:ext cx="430596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Why use docker？</a:t>
            </a:r>
            <a:endParaRPr lang="en-US" sz="3600" b="0" strike="noStrike" spc="-1">
              <a:latin typeface="Arial" panose="020B0604020202020204"/>
            </a:endParaRPr>
          </a:p>
        </p:txBody>
      </p:sp>
      <p:pic>
        <p:nvPicPr>
          <p:cNvPr id="86" name="图片 1"/>
          <p:cNvPicPr/>
          <p:nvPr/>
        </p:nvPicPr>
        <p:blipFill>
          <a:blip r:embed="rId1"/>
          <a:stretch>
            <a:fillRect/>
          </a:stretch>
        </p:blipFill>
        <p:spPr>
          <a:xfrm>
            <a:off x="10371600" y="146160"/>
            <a:ext cx="1695240" cy="396720"/>
          </a:xfrm>
          <a:prstGeom prst="rect">
            <a:avLst/>
          </a:prstGeom>
          <a:ln>
            <a:noFill/>
          </a:ln>
        </p:spPr>
      </p:pic>
      <p:sp>
        <p:nvSpPr>
          <p:cNvPr id="87" name="CustomShape 2"/>
          <p:cNvSpPr/>
          <p:nvPr/>
        </p:nvSpPr>
        <p:spPr>
          <a:xfrm>
            <a:off x="324000" y="1308240"/>
            <a:ext cx="11520000" cy="2649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More efficient use of system resources</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Faster startup time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Consistent running environment</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Continuous delivery and deployment</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More relaxed migration</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Easier maintenance and expansion </a:t>
            </a:r>
            <a:endParaRPr lang="en-US" sz="2800" b="0" strike="noStrike" spc="-1">
              <a:latin typeface="Arial" panose="020B0604020202020204"/>
            </a:endParaRPr>
          </a:p>
        </p:txBody>
      </p:sp>
      <p:graphicFrame>
        <p:nvGraphicFramePr>
          <p:cNvPr id="88" name="Table 3"/>
          <p:cNvGraphicFramePr/>
          <p:nvPr/>
        </p:nvGraphicFramePr>
        <p:xfrm>
          <a:off x="1454760" y="4102200"/>
          <a:ext cx="9282240" cy="2552040"/>
        </p:xfrm>
        <a:graphic>
          <a:graphicData uri="http://schemas.openxmlformats.org/drawingml/2006/table">
            <a:tbl>
              <a:tblPr/>
              <a:tblGrid>
                <a:gridCol w="3094200"/>
                <a:gridCol w="3094200"/>
                <a:gridCol w="3094200"/>
              </a:tblGrid>
              <a:tr h="510480">
                <a:tc>
                  <a:txBody>
                    <a:bodyPr/>
                    <a:p>
                      <a:pPr algn="ctr">
                        <a:lnSpc>
                          <a:spcPct val="100000"/>
                        </a:lnSpc>
                      </a:pPr>
                      <a:r>
                        <a:rPr lang="en-US" sz="1800" b="1" strike="noStrike" spc="-1">
                          <a:solidFill>
                            <a:srgbClr val="FFFFFF"/>
                          </a:solidFill>
                          <a:latin typeface="Times New Roman" panose="02020603050405020304"/>
                        </a:rPr>
                        <a:t>Characteristic </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lang="en-US" sz="1800" b="1" strike="noStrike" spc="-1">
                          <a:solidFill>
                            <a:srgbClr val="FFFFFF"/>
                          </a:solidFill>
                          <a:latin typeface="Times New Roman" panose="02020603050405020304"/>
                        </a:rPr>
                        <a:t>Container</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lang="en-US" sz="1800" b="1" strike="noStrike" spc="-1">
                          <a:solidFill>
                            <a:srgbClr val="FFFFFF"/>
                          </a:solidFill>
                          <a:latin typeface="Times New Roman" panose="02020603050405020304"/>
                        </a:rPr>
                        <a:t>Virtual Machine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10480">
                <a:tc>
                  <a:txBody>
                    <a:bodyPr/>
                    <a:p>
                      <a:pPr algn="ctr">
                        <a:lnSpc>
                          <a:spcPct val="100000"/>
                        </a:lnSpc>
                      </a:pPr>
                      <a:r>
                        <a:rPr lang="en-US" sz="1800" b="1" strike="noStrike" spc="-1">
                          <a:solidFill>
                            <a:srgbClr val="000000"/>
                          </a:solidFill>
                          <a:latin typeface="Times New Roman" panose="02020603050405020304"/>
                        </a:rPr>
                        <a:t>Start-up</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1" strike="noStrike" spc="-1">
                          <a:solidFill>
                            <a:srgbClr val="000000"/>
                          </a:solidFill>
                          <a:latin typeface="Times New Roman" panose="02020603050405020304"/>
                        </a:rPr>
                        <a:t>Second Level</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1" strike="noStrike" spc="-1">
                          <a:solidFill>
                            <a:srgbClr val="000000"/>
                          </a:solidFill>
                          <a:latin typeface="Times New Roman" panose="02020603050405020304"/>
                        </a:rPr>
                        <a:t>Minutes Level</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10480">
                <a:tc>
                  <a:txBody>
                    <a:bodyPr/>
                    <a:p>
                      <a:pPr algn="ctr">
                        <a:lnSpc>
                          <a:spcPct val="100000"/>
                        </a:lnSpc>
                      </a:pPr>
                      <a:r>
                        <a:rPr lang="en-US" sz="1800" b="1" strike="noStrike" spc="-1">
                          <a:solidFill>
                            <a:srgbClr val="000000"/>
                          </a:solidFill>
                          <a:latin typeface="Times New Roman" panose="02020603050405020304"/>
                        </a:rPr>
                        <a:t>Hard Disk Use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1" strike="noStrike" spc="-1">
                          <a:solidFill>
                            <a:srgbClr val="000000"/>
                          </a:solidFill>
                          <a:latin typeface="Times New Roman" panose="02020603050405020304"/>
                        </a:rPr>
                        <a:t>10s MB</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1" strike="noStrike" spc="-1">
                          <a:solidFill>
                            <a:srgbClr val="000000"/>
                          </a:solidFill>
                          <a:latin typeface="Times New Roman" panose="02020603050405020304"/>
                        </a:rPr>
                        <a:t>10s GB</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0480">
                <a:tc>
                  <a:txBody>
                    <a:bodyPr/>
                    <a:p>
                      <a:pPr algn="ctr">
                        <a:lnSpc>
                          <a:spcPct val="100000"/>
                        </a:lnSpc>
                      </a:pPr>
                      <a:r>
                        <a:rPr lang="en-US" sz="1800" b="1" strike="noStrike" spc="-1">
                          <a:solidFill>
                            <a:srgbClr val="000000"/>
                          </a:solidFill>
                          <a:latin typeface="Times New Roman" panose="02020603050405020304"/>
                        </a:rPr>
                        <a:t>Performance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1" strike="noStrike" spc="-1">
                          <a:solidFill>
                            <a:srgbClr val="000000"/>
                          </a:solidFill>
                          <a:latin typeface="Times New Roman" panose="02020603050405020304"/>
                        </a:rPr>
                        <a:t>Close to the original</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1" strike="noStrike" spc="-1">
                          <a:solidFill>
                            <a:srgbClr val="000000"/>
                          </a:solidFill>
                          <a:latin typeface="Times New Roman" panose="02020603050405020304"/>
                        </a:rPr>
                        <a:t>Weaker</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10480">
                <a:tc>
                  <a:txBody>
                    <a:bodyPr/>
                    <a:p>
                      <a:pPr algn="ctr">
                        <a:lnSpc>
                          <a:spcPct val="100000"/>
                        </a:lnSpc>
                      </a:pPr>
                      <a:r>
                        <a:rPr lang="en-US" sz="1800" b="1" strike="noStrike" spc="-1">
                          <a:solidFill>
                            <a:srgbClr val="000000"/>
                          </a:solidFill>
                          <a:latin typeface="Times New Roman" panose="02020603050405020304"/>
                        </a:rPr>
                        <a:t>System Support</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1" strike="noStrike" spc="-1">
                          <a:solidFill>
                            <a:srgbClr val="000000"/>
                          </a:solidFill>
                          <a:latin typeface="Times New Roman" panose="02020603050405020304"/>
                        </a:rPr>
                        <a:t>1000s</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1" strike="noStrike" spc="-1">
                          <a:solidFill>
                            <a:srgbClr val="000000"/>
                          </a:solidFill>
                          <a:latin typeface="Times New Roman" panose="02020603050405020304"/>
                        </a:rPr>
                        <a:t>10s</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图片 1"/>
          <p:cNvPicPr/>
          <p:nvPr/>
        </p:nvPicPr>
        <p:blipFill>
          <a:blip r:embed="rId1"/>
          <a:stretch>
            <a:fillRect/>
          </a:stretch>
        </p:blipFill>
        <p:spPr>
          <a:xfrm>
            <a:off x="10371600" y="146160"/>
            <a:ext cx="1695240" cy="396720"/>
          </a:xfrm>
          <a:prstGeom prst="rect">
            <a:avLst/>
          </a:prstGeom>
          <a:ln>
            <a:noFill/>
          </a:ln>
        </p:spPr>
      </p:pic>
      <p:pic>
        <p:nvPicPr>
          <p:cNvPr id="93" name="图片 6"/>
          <p:cNvPicPr/>
          <p:nvPr/>
        </p:nvPicPr>
        <p:blipFill>
          <a:blip r:embed="rId2"/>
          <a:stretch>
            <a:fillRect/>
          </a:stretch>
        </p:blipFill>
        <p:spPr>
          <a:xfrm>
            <a:off x="192960" y="1394640"/>
            <a:ext cx="5892120" cy="5282640"/>
          </a:xfrm>
          <a:prstGeom prst="rect">
            <a:avLst/>
          </a:prstGeom>
          <a:ln>
            <a:noFill/>
          </a:ln>
        </p:spPr>
      </p:pic>
      <p:pic>
        <p:nvPicPr>
          <p:cNvPr id="94" name="图片 7"/>
          <p:cNvPicPr/>
          <p:nvPr/>
        </p:nvPicPr>
        <p:blipFill>
          <a:blip r:embed="rId3"/>
          <a:stretch>
            <a:fillRect/>
          </a:stretch>
        </p:blipFill>
        <p:spPr>
          <a:xfrm>
            <a:off x="6174720" y="1394640"/>
            <a:ext cx="5892120" cy="5295240"/>
          </a:xfrm>
          <a:prstGeom prst="rect">
            <a:avLst/>
          </a:prstGeom>
          <a:ln>
            <a:noFill/>
          </a:ln>
        </p:spPr>
      </p:pic>
      <p:sp>
        <p:nvSpPr>
          <p:cNvPr id="95" name="CustomShape 1"/>
          <p:cNvSpPr/>
          <p:nvPr/>
        </p:nvSpPr>
        <p:spPr>
          <a:xfrm>
            <a:off x="336600" y="543600"/>
            <a:ext cx="35946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Comparison</a:t>
            </a:r>
            <a:endParaRPr lang="en-US" sz="36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24000" y="543600"/>
            <a:ext cx="35946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DejaVu Sans"/>
              </a:rPr>
              <a:t>Base Concepts</a:t>
            </a:r>
            <a:endParaRPr lang="en-US" sz="3600" b="0" strike="noStrike" spc="-1">
              <a:latin typeface="Arial" panose="020B0604020202020204"/>
            </a:endParaRPr>
          </a:p>
        </p:txBody>
      </p:sp>
      <p:pic>
        <p:nvPicPr>
          <p:cNvPr id="97" name="图片 1"/>
          <p:cNvPicPr/>
          <p:nvPr/>
        </p:nvPicPr>
        <p:blipFill>
          <a:blip r:embed="rId1"/>
          <a:stretch>
            <a:fillRect/>
          </a:stretch>
        </p:blipFill>
        <p:spPr>
          <a:xfrm>
            <a:off x="10371600" y="146160"/>
            <a:ext cx="1695240" cy="396720"/>
          </a:xfrm>
          <a:prstGeom prst="rect">
            <a:avLst/>
          </a:prstGeom>
          <a:ln>
            <a:noFill/>
          </a:ln>
        </p:spPr>
      </p:pic>
      <p:sp>
        <p:nvSpPr>
          <p:cNvPr id="98" name="CustomShape 2"/>
          <p:cNvSpPr/>
          <p:nvPr/>
        </p:nvSpPr>
        <p:spPr>
          <a:xfrm>
            <a:off x="336600" y="1295280"/>
            <a:ext cx="11518920" cy="478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Image: </a:t>
            </a:r>
            <a:r>
              <a:rPr lang="en-US" sz="2800" b="0" strike="noStrike" spc="-1">
                <a:solidFill>
                  <a:srgbClr val="000000"/>
                </a:solidFill>
                <a:latin typeface="Times New Roman" panose="02020603050405020304"/>
                <a:ea typeface="DejaVu Sans"/>
              </a:rPr>
              <a:t>An image is an executable package that includes everything needed to run an application--the code, a runtime, libraries, environment variables, and configuration files.</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Container：</a:t>
            </a:r>
            <a:r>
              <a:rPr lang="en-US" sz="2800" b="0" strike="noStrike" spc="-1">
                <a:solidFill>
                  <a:srgbClr val="000000"/>
                </a:solidFill>
                <a:latin typeface="Times New Roman" panose="02020603050405020304"/>
                <a:ea typeface="DejaVu Sans"/>
              </a:rPr>
              <a:t>A container is a runtime instance of an image. A container is launched by running an image.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Registry: </a:t>
            </a:r>
            <a:r>
              <a:rPr lang="en-US" sz="2800" b="0" strike="noStrike" spc="-1">
                <a:solidFill>
                  <a:srgbClr val="000000"/>
                </a:solidFill>
                <a:latin typeface="Times New Roman" panose="02020603050405020304"/>
                <a:ea typeface="DejaVu Sans"/>
              </a:rPr>
              <a:t>A Registry is a hosted service containing repositories of images which responds to the Registry API. The default registry can be accessed using a browser at Docker Hub or using the docker search command.</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1" strike="noStrike" spc="-1">
                <a:solidFill>
                  <a:srgbClr val="000000"/>
                </a:solidFill>
                <a:latin typeface="Times New Roman" panose="02020603050405020304"/>
                <a:ea typeface="DejaVu Sans"/>
              </a:rPr>
              <a:t>Repository: </a:t>
            </a:r>
            <a:r>
              <a:rPr lang="en-US" sz="2800" b="0" strike="noStrike" spc="-1">
                <a:solidFill>
                  <a:srgbClr val="000000"/>
                </a:solidFill>
                <a:latin typeface="Times New Roman" panose="02020603050405020304"/>
                <a:ea typeface="DejaVu Sans"/>
              </a:rPr>
              <a:t>A repository is a set of Docker images. A repository can be shared by pushing it to a registry server. The different images in the repository can be labeled using tags.</a:t>
            </a: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24000" y="543600"/>
            <a:ext cx="35946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Architecture</a:t>
            </a:r>
            <a:endParaRPr lang="en-US" sz="3600" b="0" strike="noStrike" spc="-1">
              <a:latin typeface="Arial" panose="020B0604020202020204"/>
            </a:endParaRPr>
          </a:p>
        </p:txBody>
      </p:sp>
      <p:pic>
        <p:nvPicPr>
          <p:cNvPr id="90" name="图片 1"/>
          <p:cNvPicPr/>
          <p:nvPr/>
        </p:nvPicPr>
        <p:blipFill>
          <a:blip r:embed="rId1"/>
          <a:stretch>
            <a:fillRect/>
          </a:stretch>
        </p:blipFill>
        <p:spPr>
          <a:xfrm>
            <a:off x="10371600" y="146160"/>
            <a:ext cx="1695240" cy="396720"/>
          </a:xfrm>
          <a:prstGeom prst="rect">
            <a:avLst/>
          </a:prstGeom>
          <a:ln>
            <a:noFill/>
          </a:ln>
        </p:spPr>
      </p:pic>
      <p:pic>
        <p:nvPicPr>
          <p:cNvPr id="91" name="图片 3"/>
          <p:cNvPicPr/>
          <p:nvPr/>
        </p:nvPicPr>
        <p:blipFill>
          <a:blip r:embed="rId2"/>
          <a:stretch>
            <a:fillRect/>
          </a:stretch>
        </p:blipFill>
        <p:spPr>
          <a:xfrm>
            <a:off x="819000" y="1188720"/>
            <a:ext cx="10330200" cy="5391000"/>
          </a:xfrm>
          <a:prstGeom prst="rect">
            <a:avLst/>
          </a:prstGeom>
          <a:ln>
            <a:noFill/>
          </a:ln>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24000" y="543600"/>
            <a:ext cx="506772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Common Commands</a:t>
            </a:r>
            <a:endParaRPr lang="en-US" sz="3600" b="0" strike="noStrike" spc="-1">
              <a:latin typeface="Arial" panose="020B0604020202020204"/>
            </a:endParaRPr>
          </a:p>
        </p:txBody>
      </p:sp>
      <p:pic>
        <p:nvPicPr>
          <p:cNvPr id="100" name="图片 1"/>
          <p:cNvPicPr/>
          <p:nvPr/>
        </p:nvPicPr>
        <p:blipFill>
          <a:blip r:embed="rId1"/>
          <a:stretch>
            <a:fillRect/>
          </a:stretch>
        </p:blipFill>
        <p:spPr>
          <a:xfrm>
            <a:off x="10371600" y="146160"/>
            <a:ext cx="1695240" cy="396720"/>
          </a:xfrm>
          <a:prstGeom prst="rect">
            <a:avLst/>
          </a:prstGeom>
          <a:ln>
            <a:noFill/>
          </a:ln>
        </p:spPr>
      </p:pic>
      <p:sp>
        <p:nvSpPr>
          <p:cNvPr id="101" name="CustomShape 2"/>
          <p:cNvSpPr/>
          <p:nvPr/>
        </p:nvSpPr>
        <p:spPr>
          <a:xfrm>
            <a:off x="336550" y="1266825"/>
            <a:ext cx="11471910" cy="43802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100000"/>
              </a:lnSpc>
              <a:buClr>
                <a:srgbClr val="000000"/>
              </a:buClr>
              <a:buFont typeface="Arial" panose="020B0604020202020204"/>
              <a:buNone/>
            </a:pPr>
            <a:r>
              <a:rPr lang="en-US" sz="2800" b="0" strike="noStrike" spc="-1">
                <a:solidFill>
                  <a:srgbClr val="000000"/>
                </a:solidFill>
                <a:latin typeface="Times New Roman" panose="02020603050405020304"/>
                <a:ea typeface="DejaVu Sans"/>
              </a:rPr>
              <a:t>docker --help</a:t>
            </a:r>
            <a:endParaRPr lang="en-US" sz="2800" b="0" strike="noStrike" spc="-1">
              <a:solidFill>
                <a:srgbClr val="000000"/>
              </a:solidFill>
              <a:latin typeface="Times New Roman" panose="02020603050405020304" charset="0"/>
              <a:ea typeface="DejaVu Sans"/>
            </a:endParaRPr>
          </a:p>
          <a:p>
            <a:pPr marL="635" indent="0">
              <a:lnSpc>
                <a:spcPct val="100000"/>
              </a:lnSpc>
              <a:buClr>
                <a:srgbClr val="000000"/>
              </a:buClr>
              <a:buFont typeface="Arial" panose="020B0604020202020204"/>
              <a:buNone/>
            </a:pPr>
            <a:r>
              <a:rPr lang="en-US" sz="2800" b="1" strike="noStrike" spc="-1">
                <a:latin typeface="Times New Roman" panose="02020603050405020304" charset="0"/>
              </a:rPr>
              <a:t>Image</a:t>
            </a:r>
            <a:r>
              <a:rPr lang="zh-CN" altLang="en-US" sz="2800" b="1" strike="noStrike" spc="-1">
                <a:latin typeface="Times New Roman" panose="02020603050405020304" charset="0"/>
                <a:ea typeface="宋体" panose="02010600030101010101" pitchFamily="2" charset="-122"/>
              </a:rPr>
              <a:t>：</a:t>
            </a:r>
            <a:endParaRPr lang="zh-CN" altLang="en-US" sz="2800" b="1" strike="noStrike" spc="-1">
              <a:latin typeface="Times New Roman" panose="02020603050405020304" charset="0"/>
              <a:ea typeface="宋体" panose="02010600030101010101" pitchFamily="2" charset="-122"/>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version、 info. </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login 、 logout、 </a:t>
            </a:r>
            <a:r>
              <a:rPr lang="en-US" sz="2800" b="1" strike="noStrike" spc="-1">
                <a:solidFill>
                  <a:srgbClr val="000000"/>
                </a:solidFill>
                <a:latin typeface="Times New Roman" panose="02020603050405020304"/>
                <a:ea typeface="DejaVu Sans"/>
              </a:rPr>
              <a:t>search</a:t>
            </a:r>
            <a:r>
              <a:rPr lang="en-US" sz="2800" b="0" strike="noStrike" spc="-1">
                <a:solidFill>
                  <a:srgbClr val="000000"/>
                </a:solidFill>
                <a:latin typeface="Times New Roman" panose="02020603050405020304"/>
                <a:ea typeface="DejaVu Sans"/>
              </a:rPr>
              <a:t>、 </a:t>
            </a:r>
            <a:r>
              <a:rPr lang="en-US" sz="2800" b="1" strike="noStrike" spc="-1">
                <a:solidFill>
                  <a:srgbClr val="000000"/>
                </a:solidFill>
                <a:latin typeface="Times New Roman" panose="02020603050405020304"/>
                <a:ea typeface="DejaVu Sans"/>
              </a:rPr>
              <a:t>pull</a:t>
            </a:r>
            <a:r>
              <a:rPr lang="en-US" sz="2800" b="0" strike="noStrike" spc="-1">
                <a:solidFill>
                  <a:srgbClr val="000000"/>
                </a:solidFill>
                <a:latin typeface="Times New Roman" panose="02020603050405020304"/>
                <a:ea typeface="DejaVu Sans"/>
              </a:rPr>
              <a:t>、 </a:t>
            </a:r>
            <a:r>
              <a:rPr lang="en-US" sz="2800" b="1" strike="noStrike" spc="-1">
                <a:solidFill>
                  <a:srgbClr val="000000"/>
                </a:solidFill>
                <a:latin typeface="Times New Roman" panose="02020603050405020304"/>
                <a:ea typeface="DejaVu Sans"/>
              </a:rPr>
              <a:t>push</a:t>
            </a:r>
            <a:r>
              <a:rPr lang="en-US" sz="2800" b="0" strike="noStrike" spc="-1">
                <a:solidFill>
                  <a:srgbClr val="000000"/>
                </a:solidFill>
                <a:latin typeface="Times New Roman" panose="02020603050405020304"/>
                <a:ea typeface="DejaVu Sans"/>
              </a:rPr>
              <a:t>.</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a:t>
            </a:r>
            <a:r>
              <a:rPr lang="en-US" sz="2800" b="1" strike="noStrike" spc="-1">
                <a:solidFill>
                  <a:srgbClr val="FF0000"/>
                </a:solidFill>
                <a:latin typeface="Times New Roman" panose="02020603050405020304"/>
                <a:ea typeface="DejaVu Sans"/>
              </a:rPr>
              <a:t>build</a:t>
            </a:r>
            <a:r>
              <a:rPr lang="en-US" sz="2800" b="0" strike="noStrike" spc="-1">
                <a:solidFill>
                  <a:srgbClr val="000000"/>
                </a:solidFill>
                <a:latin typeface="Times New Roman" panose="02020603050405020304"/>
                <a:ea typeface="DejaVu Sans"/>
              </a:rPr>
              <a:t>、 </a:t>
            </a:r>
            <a:r>
              <a:rPr lang="en-US" sz="2800" strike="noStrike" spc="-1">
                <a:solidFill>
                  <a:srgbClr val="000000"/>
                </a:solidFill>
                <a:latin typeface="Times New Roman" panose="02020603050405020304"/>
                <a:ea typeface="DejaVu Sans"/>
              </a:rPr>
              <a:t>images</a:t>
            </a:r>
            <a:r>
              <a:rPr lang="en-US" sz="2800" b="0" strike="noStrike" spc="-1">
                <a:solidFill>
                  <a:srgbClr val="000000"/>
                </a:solidFill>
                <a:latin typeface="Times New Roman" panose="02020603050405020304"/>
                <a:ea typeface="DejaVu Sans"/>
              </a:rPr>
              <a:t>、 </a:t>
            </a:r>
            <a:r>
              <a:rPr lang="en-US" sz="2800" strike="noStrike" spc="-1">
                <a:solidFill>
                  <a:srgbClr val="000000"/>
                </a:solidFill>
                <a:latin typeface="Times New Roman" panose="02020603050405020304"/>
                <a:ea typeface="DejaVu Sans"/>
              </a:rPr>
              <a:t>rmi</a:t>
            </a:r>
            <a:r>
              <a:rPr lang="en-US" sz="2800" b="0" strike="noStrike" spc="-1">
                <a:solidFill>
                  <a:srgbClr val="000000"/>
                </a:solidFill>
                <a:latin typeface="Times New Roman" panose="02020603050405020304"/>
                <a:ea typeface="DejaVu Sans"/>
              </a:rPr>
              <a:t>、 </a:t>
            </a:r>
            <a:r>
              <a:rPr lang="en-US" sz="2800" strike="noStrike" spc="-1">
                <a:solidFill>
                  <a:srgbClr val="000000"/>
                </a:solidFill>
                <a:latin typeface="Times New Roman" panose="02020603050405020304"/>
                <a:ea typeface="DejaVu Sans"/>
              </a:rPr>
              <a:t>tag</a:t>
            </a:r>
            <a:r>
              <a:rPr lang="en-US" sz="2800" b="0" strike="noStrike" spc="-1">
                <a:solidFill>
                  <a:srgbClr val="000000"/>
                </a:solidFill>
                <a:latin typeface="Times New Roman" panose="02020603050405020304"/>
                <a:ea typeface="DejaVu Sans"/>
              </a:rPr>
              <a:t>、  save、 load</a:t>
            </a:r>
            <a:r>
              <a:rPr lang="en-US" sz="2800" spc="-1">
                <a:solidFill>
                  <a:srgbClr val="000000"/>
                </a:solidFill>
                <a:latin typeface="Times New Roman" panose="02020603050405020304"/>
                <a:ea typeface="DejaVu Sans"/>
                <a:sym typeface="+mn-ea"/>
              </a:rPr>
              <a:t>、 import</a:t>
            </a:r>
            <a:r>
              <a:rPr lang="en-US" sz="2800" b="0" strike="noStrike" spc="-1">
                <a:solidFill>
                  <a:srgbClr val="000000"/>
                </a:solidFill>
                <a:latin typeface="Times New Roman" panose="02020603050405020304"/>
                <a:ea typeface="DejaVu Sans"/>
              </a:rPr>
              <a:t>.</a:t>
            </a:r>
            <a:endParaRPr lang="en-US" sz="2800" b="0" strike="noStrike" spc="-1">
              <a:solidFill>
                <a:srgbClr val="000000"/>
              </a:solidFill>
              <a:latin typeface="Times New Roman" panose="02020603050405020304"/>
              <a:ea typeface="DejaVu Sans"/>
            </a:endParaRPr>
          </a:p>
          <a:p>
            <a:pPr marL="635" indent="0">
              <a:lnSpc>
                <a:spcPct val="100000"/>
              </a:lnSpc>
              <a:buClr>
                <a:srgbClr val="000000"/>
              </a:buClr>
              <a:buFont typeface="Arial" panose="020B0604020202020204"/>
              <a:buNone/>
            </a:pPr>
            <a:r>
              <a:rPr lang="en-US" sz="2800" b="1" strike="noStrike" spc="-1">
                <a:solidFill>
                  <a:srgbClr val="000000"/>
                </a:solidFill>
                <a:latin typeface="Times New Roman" panose="02020603050405020304"/>
                <a:ea typeface="DejaVu Sans"/>
              </a:rPr>
              <a:t>Container:</a:t>
            </a:r>
            <a:endParaRPr lang="en-US" sz="2800" b="1" strike="noStrike" spc="-1">
              <a:solidFill>
                <a:srgbClr val="000000"/>
              </a:solidFill>
              <a:latin typeface="Times New Roman" panose="02020603050405020304"/>
              <a:ea typeface="DejaVu Sans"/>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commit、 cp、 diff、 rename、 update.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a:t>
            </a:r>
            <a:r>
              <a:rPr lang="en-US" sz="2800" b="1" u="sng" strike="noStrike" spc="-1">
                <a:solidFill>
                  <a:srgbClr val="00B050"/>
                </a:solidFill>
                <a:latin typeface="Times New Roman" panose="02020603050405020304"/>
                <a:ea typeface="DejaVu Sans"/>
              </a:rPr>
              <a:t>create</a:t>
            </a:r>
            <a:r>
              <a:rPr lang="en-US" sz="2800" b="0" strike="noStrike" spc="-1">
                <a:solidFill>
                  <a:srgbClr val="000000"/>
                </a:solidFill>
                <a:latin typeface="Times New Roman" panose="02020603050405020304"/>
                <a:ea typeface="DejaVu Sans"/>
              </a:rPr>
              <a:t>、 </a:t>
            </a:r>
            <a:r>
              <a:rPr lang="en-US" sz="2800" b="1" strike="noStrike" spc="-1">
                <a:solidFill>
                  <a:srgbClr val="000000"/>
                </a:solidFill>
                <a:latin typeface="Times New Roman" panose="02020603050405020304"/>
                <a:ea typeface="DejaVu Sans"/>
              </a:rPr>
              <a:t>start、 </a:t>
            </a:r>
            <a:r>
              <a:rPr lang="en-US" sz="2800" b="1" u="sng" strike="noStrike" spc="-1">
                <a:solidFill>
                  <a:srgbClr val="0070C0"/>
                </a:solidFill>
                <a:latin typeface="Times New Roman" panose="02020603050405020304"/>
                <a:ea typeface="DejaVu Sans"/>
              </a:rPr>
              <a:t>stop</a:t>
            </a:r>
            <a:r>
              <a:rPr lang="en-US" sz="2800" b="1" strike="noStrike" spc="-1">
                <a:solidFill>
                  <a:srgbClr val="000000"/>
                </a:solidFill>
                <a:latin typeface="Times New Roman" panose="02020603050405020304"/>
                <a:ea typeface="DejaVu Sans"/>
              </a:rPr>
              <a:t>、 restart</a:t>
            </a:r>
            <a:r>
              <a:rPr lang="en-US" sz="2800" b="0" strike="noStrike" spc="-1">
                <a:solidFill>
                  <a:srgbClr val="000000"/>
                </a:solidFill>
                <a:latin typeface="Times New Roman" panose="02020603050405020304"/>
                <a:ea typeface="DejaVu Sans"/>
              </a:rPr>
              <a:t>、 </a:t>
            </a:r>
            <a:r>
              <a:rPr lang="en-US" sz="2800" b="1" u="sng" strike="noStrike" spc="-1">
                <a:solidFill>
                  <a:srgbClr val="00B050"/>
                </a:solidFill>
                <a:latin typeface="Times New Roman" panose="02020603050405020304"/>
                <a:ea typeface="DejaVu Sans"/>
              </a:rPr>
              <a:t>run</a:t>
            </a:r>
            <a:r>
              <a:rPr lang="en-US" sz="2800" b="0" strike="noStrike" spc="-1">
                <a:solidFill>
                  <a:srgbClr val="000000"/>
                </a:solidFill>
                <a:latin typeface="Times New Roman" panose="02020603050405020304"/>
                <a:ea typeface="DejaVu Sans"/>
              </a:rPr>
              <a:t>、 </a:t>
            </a:r>
            <a:r>
              <a:rPr lang="en-US" sz="2800" b="1" u="sng" strike="noStrike" spc="-1">
                <a:solidFill>
                  <a:srgbClr val="0070C0"/>
                </a:solidFill>
                <a:latin typeface="Times New Roman" panose="02020603050405020304"/>
                <a:ea typeface="DejaVu Sans"/>
              </a:rPr>
              <a:t>kill</a:t>
            </a:r>
            <a:r>
              <a:rPr lang="en-US" sz="2800" b="0" strike="noStrike" spc="-1">
                <a:solidFill>
                  <a:srgbClr val="000000"/>
                </a:solidFill>
                <a:latin typeface="Times New Roman" panose="02020603050405020304"/>
                <a:ea typeface="DejaVu Sans"/>
              </a:rPr>
              <a:t>、 </a:t>
            </a:r>
            <a:r>
              <a:rPr lang="en-US" sz="2800" b="1" strike="noStrike" spc="-1">
                <a:solidFill>
                  <a:srgbClr val="000000"/>
                </a:solidFill>
                <a:latin typeface="Times New Roman" panose="02020603050405020304"/>
                <a:ea typeface="DejaVu Sans"/>
              </a:rPr>
              <a:t>rm</a:t>
            </a:r>
            <a:r>
              <a:rPr lang="en-US" sz="2800" spc="-1">
                <a:solidFill>
                  <a:srgbClr val="000000"/>
                </a:solidFill>
                <a:latin typeface="Times New Roman" panose="02020603050405020304"/>
                <a:ea typeface="DejaVu Sans"/>
                <a:sym typeface="+mn-ea"/>
              </a:rPr>
              <a:t>、 </a:t>
            </a:r>
            <a:r>
              <a:rPr lang="en-US" sz="2800" b="1" spc="-1">
                <a:solidFill>
                  <a:srgbClr val="FF0000"/>
                </a:solidFill>
                <a:latin typeface="Times New Roman" panose="02020603050405020304"/>
                <a:ea typeface="DejaVu Sans"/>
                <a:sym typeface="+mn-ea"/>
              </a:rPr>
              <a:t>exec</a:t>
            </a:r>
            <a:r>
              <a:rPr lang="en-US" sz="2800" b="0" strike="noStrike" spc="-1">
                <a:solidFill>
                  <a:srgbClr val="000000"/>
                </a:solidFill>
                <a:latin typeface="Times New Roman" panose="02020603050405020304"/>
                <a:ea typeface="DejaVu Sans"/>
              </a:rPr>
              <a:t>、 pause、 unpause.</a:t>
            </a:r>
            <a:endParaRPr lang="en-US" sz="2800" b="0" strike="noStrike" spc="-1">
              <a:latin typeface="Arial" panose="020B0604020202020204"/>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a:t>
            </a:r>
            <a:r>
              <a:rPr lang="en-US" sz="2800" strike="noStrike" spc="-1">
                <a:solidFill>
                  <a:srgbClr val="000000"/>
                </a:solidFill>
                <a:latin typeface="Times New Roman" panose="02020603050405020304"/>
                <a:ea typeface="DejaVu Sans"/>
              </a:rPr>
              <a:t>ps [-a]</a:t>
            </a:r>
            <a:r>
              <a:rPr lang="en-US" sz="2800" b="0" strike="noStrike" spc="-1">
                <a:solidFill>
                  <a:srgbClr val="000000"/>
                </a:solidFill>
                <a:latin typeface="Times New Roman" panose="02020603050405020304"/>
                <a:ea typeface="DejaVu Sans"/>
              </a:rPr>
              <a:t>、 </a:t>
            </a:r>
            <a:r>
              <a:rPr lang="en-US" sz="2800" b="1" strike="noStrike" spc="-1">
                <a:solidFill>
                  <a:srgbClr val="FF0000"/>
                </a:solidFill>
                <a:latin typeface="Times New Roman" panose="02020603050405020304"/>
                <a:ea typeface="DejaVu Sans"/>
              </a:rPr>
              <a:t>inspect</a:t>
            </a:r>
            <a:r>
              <a:rPr lang="en-US" sz="2800" b="0" strike="noStrike" spc="-1">
                <a:solidFill>
                  <a:srgbClr val="000000"/>
                </a:solidFill>
                <a:latin typeface="Times New Roman" panose="02020603050405020304"/>
                <a:ea typeface="DejaVu Sans"/>
              </a:rPr>
              <a:t>、 top、 </a:t>
            </a:r>
            <a:r>
              <a:rPr lang="en-US" sz="2800" b="1" strike="noStrike" spc="-1">
                <a:solidFill>
                  <a:srgbClr val="FF0000"/>
                </a:solidFill>
                <a:latin typeface="Times New Roman" panose="02020603050405020304"/>
                <a:ea typeface="DejaVu Sans"/>
              </a:rPr>
              <a:t>attach</a:t>
            </a:r>
            <a:r>
              <a:rPr lang="en-US" sz="2800" b="0" strike="noStrike" spc="-1">
                <a:solidFill>
                  <a:srgbClr val="000000"/>
                </a:solidFill>
                <a:latin typeface="Times New Roman" panose="02020603050405020304"/>
                <a:ea typeface="DejaVu Sans"/>
              </a:rPr>
              <a:t>、 wait、 export、 port.</a:t>
            </a:r>
            <a:endParaRPr lang="en-US" sz="2800" b="0" strike="noStrike" spc="-1">
              <a:solidFill>
                <a:srgbClr val="000000"/>
              </a:solidFill>
              <a:latin typeface="Times New Roman" panose="02020603050405020304"/>
              <a:ea typeface="DejaVu Sans"/>
            </a:endParaRPr>
          </a:p>
          <a:p>
            <a:pPr marL="635" indent="0">
              <a:lnSpc>
                <a:spcPct val="100000"/>
              </a:lnSpc>
              <a:buClr>
                <a:srgbClr val="000000"/>
              </a:buClr>
              <a:buFont typeface="Arial" panose="020B0604020202020204"/>
              <a:buNone/>
            </a:pPr>
            <a:r>
              <a:rPr lang="en-US" sz="2800" b="1" strike="noStrike" spc="-1">
                <a:latin typeface="Times New Roman" panose="02020603050405020304" charset="0"/>
              </a:rPr>
              <a:t>Other</a:t>
            </a:r>
            <a:r>
              <a:rPr lang="zh-CN" altLang="en-US" sz="2800" b="1" strike="noStrike" spc="-1">
                <a:latin typeface="Times New Roman" panose="02020603050405020304" charset="0"/>
                <a:ea typeface="宋体" panose="02010600030101010101" pitchFamily="2" charset="-122"/>
              </a:rPr>
              <a:t>：</a:t>
            </a:r>
            <a:endParaRPr lang="zh-CN" altLang="en-US" sz="2800" b="1" strike="noStrike" spc="-1">
              <a:latin typeface="Times New Roman" panose="02020603050405020304" charset="0"/>
              <a:ea typeface="宋体" panose="02010600030101010101" pitchFamily="2" charset="-122"/>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volume、 network.</a:t>
            </a:r>
            <a:endParaRPr lang="zh-CN" altLang="en-US" sz="2800" b="0" strike="noStrike" spc="-1">
              <a:solidFill>
                <a:srgbClr val="000000"/>
              </a:solidFill>
              <a:latin typeface="Times New Roman" panose="02020603050405020304"/>
              <a:ea typeface="宋体" panose="02010600030101010101" pitchFamily="2" charset="-122"/>
            </a:endParaRPr>
          </a:p>
          <a:p>
            <a:pPr marL="457200" indent="-456565">
              <a:lnSpc>
                <a:spcPct val="100000"/>
              </a:lnSpc>
              <a:buClr>
                <a:srgbClr val="000000"/>
              </a:buClr>
              <a:buFont typeface="Arial" panose="020B0604020202020204"/>
              <a:buChar char="•"/>
            </a:pPr>
            <a:r>
              <a:rPr lang="en-US" sz="2800" b="0" strike="noStrike" spc="-1">
                <a:solidFill>
                  <a:srgbClr val="000000"/>
                </a:solidFill>
                <a:latin typeface="Times New Roman" panose="02020603050405020304"/>
                <a:ea typeface="DejaVu Sans"/>
              </a:rPr>
              <a:t>docker events、 history、 </a:t>
            </a:r>
            <a:r>
              <a:rPr lang="en-US" sz="2800" b="1" strike="noStrike" spc="-1">
                <a:solidFill>
                  <a:srgbClr val="000000"/>
                </a:solidFill>
                <a:latin typeface="Times New Roman" panose="02020603050405020304"/>
                <a:ea typeface="DejaVu Sans"/>
              </a:rPr>
              <a:t>logs</a:t>
            </a:r>
            <a:r>
              <a:rPr lang="en-US" sz="2800" b="0" strike="noStrike" spc="-1">
                <a:solidFill>
                  <a:srgbClr val="000000"/>
                </a:solidFill>
                <a:latin typeface="Times New Roman" panose="02020603050405020304"/>
                <a:ea typeface="DejaVu Sans"/>
              </a:rPr>
              <a:t>.</a:t>
            </a: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4000" y="543600"/>
            <a:ext cx="506772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3600" b="1" strike="noStrike" spc="-1">
                <a:solidFill>
                  <a:srgbClr val="000000"/>
                </a:solidFill>
                <a:latin typeface="Times New Roman" panose="02020603050405020304"/>
                <a:ea typeface="微软雅黑" panose="020B0503020204020204" charset="-122"/>
              </a:rPr>
              <a:t>Dockerfile</a:t>
            </a:r>
            <a:endParaRPr lang="en-US" sz="3600" b="0" strike="noStrike" spc="-1">
              <a:latin typeface="Arial" panose="020B0604020202020204"/>
            </a:endParaRPr>
          </a:p>
        </p:txBody>
      </p:sp>
      <p:pic>
        <p:nvPicPr>
          <p:cNvPr id="103" name="图片 1"/>
          <p:cNvPicPr/>
          <p:nvPr/>
        </p:nvPicPr>
        <p:blipFill>
          <a:blip r:embed="rId1"/>
          <a:stretch>
            <a:fillRect/>
          </a:stretch>
        </p:blipFill>
        <p:spPr>
          <a:xfrm>
            <a:off x="10371600" y="146160"/>
            <a:ext cx="1695240" cy="396720"/>
          </a:xfrm>
          <a:prstGeom prst="rect">
            <a:avLst/>
          </a:prstGeom>
          <a:ln>
            <a:noFill/>
          </a:ln>
        </p:spPr>
      </p:pic>
      <p:sp>
        <p:nvSpPr>
          <p:cNvPr id="104" name="CustomShape 2"/>
          <p:cNvSpPr/>
          <p:nvPr/>
        </p:nvSpPr>
        <p:spPr>
          <a:xfrm>
            <a:off x="324000" y="1247775"/>
            <a:ext cx="11518920" cy="478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Times New Roman" panose="02020603050405020304"/>
                <a:ea typeface="DejaVu Sans"/>
              </a:rPr>
              <a:t> </a:t>
            </a:r>
            <a:r>
              <a:rPr lang="en-US" sz="2800" b="1" strike="noStrike" spc="-1">
                <a:solidFill>
                  <a:srgbClr val="000000"/>
                </a:solidFill>
                <a:latin typeface="Times New Roman" panose="02020603050405020304"/>
                <a:ea typeface="DejaVu Sans"/>
              </a:rPr>
              <a:t>   </a:t>
            </a:r>
            <a:r>
              <a:rPr lang="en-US" sz="2800" b="0" strike="noStrike" spc="-1">
                <a:solidFill>
                  <a:srgbClr val="000000"/>
                </a:solidFill>
                <a:latin typeface="Times New Roman" panose="02020603050405020304"/>
                <a:ea typeface="DejaVu Sans"/>
              </a:rPr>
              <a:t> Docker can build images automatically by reading the instructions from a Dockerfile. A Dockerfile is a text document that contains all the commands a user could call on the command line to assemble an image. Using docker build users can create an automated build that executes several command-line instructions in succession.</a:t>
            </a:r>
            <a:endParaRPr lang="en-US" sz="2800" b="0" strike="noStrike" spc="-1">
              <a:latin typeface="Arial" panose="020B0604020202020204"/>
            </a:endParaRPr>
          </a:p>
          <a:p>
            <a:pPr>
              <a:lnSpc>
                <a:spcPct val="100000"/>
              </a:lnSpc>
            </a:pPr>
            <a:r>
              <a:rPr lang="en-US" sz="2800" b="1" strike="noStrike" spc="-1">
                <a:solidFill>
                  <a:srgbClr val="000000"/>
                </a:solidFill>
                <a:latin typeface="Times New Roman" panose="02020603050405020304"/>
                <a:ea typeface="DejaVu Sans"/>
              </a:rPr>
              <a:t>   </a:t>
            </a:r>
            <a:r>
              <a:rPr lang="en-US" sz="2800" b="0" strike="noStrike" spc="-1">
                <a:solidFill>
                  <a:srgbClr val="000000"/>
                </a:solidFill>
                <a:latin typeface="Times New Roman" panose="02020603050405020304"/>
                <a:ea typeface="DejaVu Sans"/>
              </a:rPr>
              <a:t> The docker build command builds an image from a Dockerfile and a context. The build’s context is the set of files at a specified location PATH or URL. The PATH is a directory on your local filesystem. The URL is a Git repository location.</a:t>
            </a:r>
            <a:endParaRPr lang="en-US" sz="2800" b="0" strike="noStrike" spc="-1">
              <a:latin typeface="Arial" panose="020B0604020202020204"/>
            </a:endParaRPr>
          </a:p>
          <a:p>
            <a:pPr>
              <a:lnSpc>
                <a:spcPct val="100000"/>
              </a:lnSpc>
            </a:pPr>
            <a:r>
              <a:rPr lang="en-US" sz="2800" b="0" strike="noStrike" spc="-1">
                <a:solidFill>
                  <a:srgbClr val="000000"/>
                </a:solidFill>
                <a:latin typeface="Times New Roman" panose="02020603050405020304"/>
                <a:ea typeface="DejaVu Sans"/>
              </a:rPr>
              <a:t>    A context is processed recursively. So, a PATH includes any subdirectories and the URL includes the repository and its submodules. </a:t>
            </a:r>
            <a:endParaRPr lang="en-US" sz="2800" b="0" strike="noStrike" spc="-1">
              <a:latin typeface="Arial" panose="020B0604020202020204"/>
            </a:endParaRPr>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3875</Words>
  <Application>WPS 演示</Application>
  <PresentationFormat/>
  <Paragraphs>130</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Arial</vt:lpstr>
      <vt:lpstr>Symbol</vt:lpstr>
      <vt:lpstr>微软雅黑</vt:lpstr>
      <vt:lpstr>Times New Roman</vt:lpstr>
      <vt:lpstr>DejaVu Sans</vt:lpstr>
      <vt:lpstr>Calibri</vt:lpstr>
      <vt:lpstr>Calibri</vt:lpstr>
      <vt:lpstr>Engravers MT</vt:lpstr>
      <vt:lpstr>Arial Unicode MS</vt:lpstr>
      <vt:lpstr>Segoe Print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NJLT008</dc:creator>
  <cp:lastModifiedBy>NJLT008</cp:lastModifiedBy>
  <cp:revision>72</cp:revision>
  <dcterms:created xsi:type="dcterms:W3CDTF">2015-05-05T08:02:00Z</dcterms:created>
  <dcterms:modified xsi:type="dcterms:W3CDTF">2018-04-11T03:28:43Z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2052-10.1.0.7223</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