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The Binomial Theorem is a quick way (okay, it's a less slow way) of expanding (or multiplying out) a binomial expression that has been raised to some (generally inconveniently large) power. For instance, the expression (3</a:t>
            </a:r>
            <a:r>
              <a:rPr lang="en-US" i="1" dirty="0"/>
              <a:t>x</a:t>
            </a:r>
            <a:r>
              <a:rPr lang="en-US" dirty="0"/>
              <a:t> – 2)</a:t>
            </a:r>
            <a:r>
              <a:rPr lang="en-US" baseline="30000" dirty="0"/>
              <a:t>10</a:t>
            </a:r>
            <a:r>
              <a:rPr lang="en-US" dirty="0"/>
              <a:t> would be very painful to multiply out by hand. Thankfully, somebody figured out a formula for this expansion, and we can plug the binomial 3</a:t>
            </a:r>
            <a:r>
              <a:rPr lang="en-US" i="1" dirty="0"/>
              <a:t>x</a:t>
            </a:r>
            <a:r>
              <a:rPr lang="en-US" dirty="0"/>
              <a:t> – 2and the power 10 into that formula to get that expanded (multiplied-out) form.</a:t>
            </a:r>
          </a:p>
          <a:p>
            <a:r>
              <a:rPr lang="en-US" dirty="0"/>
              <a:t>The formal expression of the Binomial Theorem is as follows:</a:t>
            </a:r>
          </a:p>
          <a:p>
            <a:endParaRPr lang="en-US" dirty="0"/>
          </a:p>
        </p:txBody>
      </p:sp>
      <p:pic>
        <p:nvPicPr>
          <p:cNvPr id="6146" name="Picture 2" descr="(a + b)^n = sum[k=0,n][(n over k)a^(n-k)b^k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5029200"/>
            <a:ext cx="416559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8534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dirty="0"/>
              <a:t>Find the term involving </a:t>
            </a:r>
            <a:r>
              <a:rPr lang="en-US" b="1" dirty="0"/>
              <a:t>y</a:t>
            </a:r>
            <a:r>
              <a:rPr lang="en-US" b="1" baseline="30000" dirty="0"/>
              <a:t>5</a:t>
            </a:r>
            <a:r>
              <a:rPr lang="en-US" dirty="0"/>
              <a:t> in the expansion of </a:t>
            </a:r>
            <a:r>
              <a:rPr lang="en-US" b="1" dirty="0"/>
              <a:t>(2x</a:t>
            </a:r>
            <a:r>
              <a:rPr lang="en-US" b="1" baseline="30000" dirty="0"/>
              <a:t>2 </a:t>
            </a:r>
            <a:r>
              <a:rPr lang="en-US" b="1" dirty="0"/>
              <a:t>+ y)</a:t>
            </a:r>
            <a:r>
              <a:rPr lang="en-US" b="1" baseline="30000" dirty="0"/>
              <a:t>10</a:t>
            </a:r>
            <a:r>
              <a:rPr lang="en-US" dirty="0" smtClean="0"/>
              <a:t>.</a:t>
            </a:r>
          </a:p>
          <a:p>
            <a:pPr fontAlgn="base">
              <a:buNone/>
            </a:pPr>
            <a:r>
              <a:rPr lang="en-US" dirty="0" smtClean="0"/>
              <a:t>A</a:t>
            </a:r>
            <a:r>
              <a:rPr lang="en-US" dirty="0"/>
              <a:t>. 8064 x</a:t>
            </a:r>
            <a:r>
              <a:rPr lang="en-US" baseline="30000" dirty="0"/>
              <a:t>10</a:t>
            </a:r>
            <a:r>
              <a:rPr lang="en-US" dirty="0"/>
              <a:t>y</a:t>
            </a:r>
            <a:r>
              <a:rPr lang="en-US" baseline="30000" dirty="0"/>
              <a:t>5</a:t>
            </a:r>
            <a:endParaRPr lang="en-US" dirty="0"/>
          </a:p>
          <a:p>
            <a:pPr fontAlgn="base">
              <a:buNone/>
            </a:pPr>
            <a:r>
              <a:rPr lang="en-US" dirty="0"/>
              <a:t>B. 8046 x</a:t>
            </a:r>
            <a:r>
              <a:rPr lang="en-US" baseline="30000" dirty="0"/>
              <a:t>5</a:t>
            </a:r>
            <a:r>
              <a:rPr lang="en-US" dirty="0"/>
              <a:t>y</a:t>
            </a:r>
            <a:r>
              <a:rPr lang="en-US" baseline="30000" dirty="0"/>
              <a:t>5</a:t>
            </a:r>
            <a:endParaRPr lang="en-US" dirty="0"/>
          </a:p>
          <a:p>
            <a:pPr fontAlgn="base">
              <a:buNone/>
            </a:pPr>
            <a:r>
              <a:rPr lang="en-US" dirty="0"/>
              <a:t>C. 8046 x</a:t>
            </a:r>
            <a:r>
              <a:rPr lang="en-US" baseline="30000" dirty="0"/>
              <a:t>10</a:t>
            </a:r>
            <a:r>
              <a:rPr lang="en-US" dirty="0"/>
              <a:t>y</a:t>
            </a:r>
            <a:r>
              <a:rPr lang="en-US" baseline="30000" dirty="0"/>
              <a:t>5</a:t>
            </a:r>
            <a:endParaRPr lang="en-US" dirty="0"/>
          </a:p>
          <a:p>
            <a:pPr fontAlgn="base">
              <a:buNone/>
            </a:pPr>
            <a:r>
              <a:rPr lang="en-US" dirty="0"/>
              <a:t>D. 4680 </a:t>
            </a:r>
            <a:r>
              <a:rPr lang="en-US" dirty="0" smtClean="0"/>
              <a:t>x</a:t>
            </a:r>
            <a:r>
              <a:rPr lang="en-US" baseline="30000" dirty="0" smtClean="0"/>
              <a:t>5</a:t>
            </a:r>
            <a:r>
              <a:rPr lang="en-US" dirty="0" smtClean="0"/>
              <a:t>y</a:t>
            </a:r>
            <a:r>
              <a:rPr lang="en-US" baseline="30000" dirty="0" smtClean="0"/>
              <a:t>5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dirty="0"/>
              <a:t>Find the 5</a:t>
            </a:r>
            <a:r>
              <a:rPr lang="en-US" baseline="30000" dirty="0"/>
              <a:t>th</a:t>
            </a:r>
            <a:r>
              <a:rPr lang="en-US" dirty="0"/>
              <a:t> term of expansion of </a:t>
            </a:r>
            <a:endParaRPr lang="en-US" dirty="0" smtClean="0"/>
          </a:p>
          <a:p>
            <a:pPr fontAlgn="base">
              <a:buNone/>
            </a:pPr>
            <a:endParaRPr lang="en-US" dirty="0"/>
          </a:p>
          <a:p>
            <a:pPr fontAlgn="base">
              <a:buNone/>
            </a:pPr>
            <a:endParaRPr lang="en-US" dirty="0"/>
          </a:p>
          <a:p>
            <a:pPr fontAlgn="base">
              <a:buNone/>
            </a:pPr>
            <a:r>
              <a:rPr lang="en-US" dirty="0" smtClean="0"/>
              <a:t>A</a:t>
            </a:r>
            <a:r>
              <a:rPr lang="en-US" dirty="0"/>
              <a:t>. 260 x</a:t>
            </a:r>
            <a:r>
              <a:rPr lang="en-US" baseline="30000" dirty="0"/>
              <a:t>8</a:t>
            </a:r>
            <a:endParaRPr lang="en-US" dirty="0"/>
          </a:p>
          <a:p>
            <a:pPr fontAlgn="base">
              <a:buNone/>
            </a:pPr>
            <a:r>
              <a:rPr lang="en-US" dirty="0"/>
              <a:t>B. 5040 x</a:t>
            </a:r>
            <a:r>
              <a:rPr lang="en-US" baseline="30000" dirty="0"/>
              <a:t>8</a:t>
            </a:r>
            <a:endParaRPr lang="en-US" dirty="0"/>
          </a:p>
          <a:p>
            <a:pPr fontAlgn="base">
              <a:buNone/>
            </a:pPr>
            <a:r>
              <a:rPr lang="en-US" dirty="0"/>
              <a:t>C. 210 x</a:t>
            </a:r>
            <a:r>
              <a:rPr lang="en-US" baseline="30000" dirty="0"/>
              <a:t>8</a:t>
            </a:r>
            <a:endParaRPr lang="en-US" dirty="0"/>
          </a:p>
          <a:p>
            <a:pPr fontAlgn="base">
              <a:buNone/>
            </a:pPr>
            <a:r>
              <a:rPr lang="en-US" dirty="0"/>
              <a:t>D. 420 x</a:t>
            </a:r>
            <a:r>
              <a:rPr lang="en-US" baseline="30000" dirty="0"/>
              <a:t>8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3010" name="Picture 2" descr="clip_image018[4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0"/>
            <a:ext cx="1684416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dirty="0"/>
              <a:t>In the expression of </a:t>
            </a:r>
            <a:r>
              <a:rPr lang="en-US" b="1" dirty="0"/>
              <a:t>(x + 4y)</a:t>
            </a:r>
            <a:r>
              <a:rPr lang="en-US" b="1" baseline="30000" dirty="0"/>
              <a:t>12</a:t>
            </a:r>
            <a:r>
              <a:rPr lang="en-US" dirty="0"/>
              <a:t>, the numerical coefficient of the </a:t>
            </a:r>
            <a:r>
              <a:rPr lang="en-US" b="1" dirty="0" smtClean="0"/>
              <a:t>5</a:t>
            </a:r>
            <a:r>
              <a:rPr lang="en-US" b="1" baseline="30000" dirty="0" smtClean="0"/>
              <a:t>th</a:t>
            </a:r>
            <a:r>
              <a:rPr lang="en-US" dirty="0"/>
              <a:t> term is</a:t>
            </a:r>
            <a:r>
              <a:rPr lang="en-US" dirty="0" smtClean="0"/>
              <a:t>,</a:t>
            </a:r>
          </a:p>
          <a:p>
            <a:pPr fontAlgn="base">
              <a:buNone/>
            </a:pPr>
            <a:r>
              <a:rPr lang="en-US" dirty="0" smtClean="0"/>
              <a:t>A</a:t>
            </a:r>
            <a:r>
              <a:rPr lang="en-US" dirty="0"/>
              <a:t>. 63,360</a:t>
            </a:r>
          </a:p>
          <a:p>
            <a:pPr fontAlgn="base">
              <a:buNone/>
            </a:pPr>
            <a:r>
              <a:rPr lang="en-US" dirty="0"/>
              <a:t>B. 126,720</a:t>
            </a:r>
          </a:p>
          <a:p>
            <a:pPr fontAlgn="base">
              <a:buNone/>
            </a:pPr>
            <a:r>
              <a:rPr lang="en-US" dirty="0"/>
              <a:t>C. 506,880</a:t>
            </a:r>
          </a:p>
          <a:p>
            <a:pPr fontAlgn="base">
              <a:buNone/>
            </a:pPr>
            <a:r>
              <a:rPr lang="en-US" dirty="0"/>
              <a:t>D. 253,440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fourth term in the expansion (x – 2y)</a:t>
            </a:r>
            <a:r>
              <a:rPr lang="en-US" baseline="30000" dirty="0" smtClean="0"/>
              <a:t>12</a:t>
            </a:r>
            <a:r>
              <a:rPr lang="en-US" dirty="0" smtClean="0"/>
              <a:t> is</a:t>
            </a:r>
            <a:br>
              <a:rPr lang="en-US" dirty="0" smtClean="0"/>
            </a:br>
            <a:r>
              <a:rPr lang="en-US" dirty="0" smtClean="0"/>
              <a:t>(a) -1670 x</a:t>
            </a:r>
            <a:r>
              <a:rPr lang="en-US" baseline="30000" dirty="0" smtClean="0"/>
              <a:t>9</a:t>
            </a:r>
            <a:r>
              <a:rPr lang="en-US" dirty="0" smtClean="0"/>
              <a:t> × y³</a:t>
            </a:r>
            <a:br>
              <a:rPr lang="en-US" dirty="0" smtClean="0"/>
            </a:br>
            <a:r>
              <a:rPr lang="en-US" dirty="0" smtClean="0"/>
              <a:t>(b) -7160 x</a:t>
            </a:r>
            <a:r>
              <a:rPr lang="en-US" baseline="30000" dirty="0" smtClean="0"/>
              <a:t>9</a:t>
            </a:r>
            <a:r>
              <a:rPr lang="en-US" dirty="0" smtClean="0"/>
              <a:t> × y³</a:t>
            </a:r>
            <a:br>
              <a:rPr lang="en-US" dirty="0" smtClean="0"/>
            </a:br>
            <a:r>
              <a:rPr lang="en-US" dirty="0" smtClean="0"/>
              <a:t>(c) -1760 x</a:t>
            </a:r>
            <a:r>
              <a:rPr lang="en-US" baseline="30000" dirty="0" smtClean="0"/>
              <a:t>9</a:t>
            </a:r>
            <a:r>
              <a:rPr lang="en-US" dirty="0" smtClean="0"/>
              <a:t> × y³</a:t>
            </a:r>
            <a:br>
              <a:rPr lang="en-US" dirty="0" smtClean="0"/>
            </a:br>
            <a:r>
              <a:rPr lang="en-US" dirty="0" smtClean="0"/>
              <a:t>(d) -1607 x</a:t>
            </a:r>
            <a:r>
              <a:rPr lang="en-US" baseline="30000" dirty="0" smtClean="0"/>
              <a:t>9</a:t>
            </a:r>
            <a:r>
              <a:rPr lang="en-US" dirty="0" smtClean="0"/>
              <a:t> × y³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greatest coefficient in the expansion of </a:t>
            </a:r>
          </a:p>
          <a:p>
            <a:pPr>
              <a:buNone/>
            </a:pPr>
            <a:r>
              <a:rPr lang="en-US" dirty="0" smtClean="0"/>
              <a:t>(1 + x)</a:t>
            </a:r>
            <a:r>
              <a:rPr lang="en-US" baseline="30000" dirty="0" smtClean="0"/>
              <a:t>10</a:t>
            </a:r>
            <a:r>
              <a:rPr lang="en-US" dirty="0" smtClean="0"/>
              <a:t> is</a:t>
            </a:r>
            <a:br>
              <a:rPr lang="en-US" dirty="0" smtClean="0"/>
            </a:br>
            <a:r>
              <a:rPr lang="en-US" dirty="0" smtClean="0"/>
              <a:t>(a) 10!/(5!)</a:t>
            </a:r>
            <a:br>
              <a:rPr lang="en-US" dirty="0" smtClean="0"/>
            </a:br>
            <a:r>
              <a:rPr lang="en-US" dirty="0" smtClean="0"/>
              <a:t>(b) 10!/(5!)²</a:t>
            </a:r>
            <a:br>
              <a:rPr lang="en-US" dirty="0" smtClean="0"/>
            </a:br>
            <a:r>
              <a:rPr lang="en-US" dirty="0" smtClean="0"/>
              <a:t>(c) 10!/(5! × 4!)²</a:t>
            </a:r>
            <a:br>
              <a:rPr lang="en-US" dirty="0" smtClean="0"/>
            </a:br>
            <a:r>
              <a:rPr lang="en-US" dirty="0" smtClean="0"/>
              <a:t>(d) 10!/(5! × 4!)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general term of the expansion (a + b)</a:t>
            </a:r>
            <a:r>
              <a:rPr lang="en-US" baseline="30000" dirty="0" smtClean="0"/>
              <a:t>n</a:t>
            </a:r>
            <a:r>
              <a:rPr lang="en-US" dirty="0" smtClean="0"/>
              <a:t> is</a:t>
            </a:r>
            <a:br>
              <a:rPr lang="en-US" dirty="0" smtClean="0"/>
            </a:br>
            <a:r>
              <a:rPr lang="en-US" dirty="0" smtClean="0"/>
              <a:t>(a) T</a:t>
            </a:r>
            <a:r>
              <a:rPr lang="en-US" baseline="-25000" dirty="0" smtClean="0"/>
              <a:t>r+1</a:t>
            </a:r>
            <a:r>
              <a:rPr lang="en-US" dirty="0" smtClean="0"/>
              <a:t> = </a:t>
            </a:r>
            <a:r>
              <a:rPr lang="en-US" baseline="30000" dirty="0" err="1" smtClean="0"/>
              <a:t>n</a:t>
            </a:r>
            <a:r>
              <a:rPr lang="en-US" dirty="0" err="1" smtClean="0"/>
              <a:t>C</a:t>
            </a:r>
            <a:r>
              <a:rPr lang="en-US" baseline="-25000" dirty="0" err="1" smtClean="0"/>
              <a:t>r</a:t>
            </a:r>
            <a:r>
              <a:rPr lang="en-US" dirty="0" smtClean="0"/>
              <a:t> × </a:t>
            </a:r>
            <a:r>
              <a:rPr lang="en-US" dirty="0" err="1" smtClean="0"/>
              <a:t>a</a:t>
            </a:r>
            <a:r>
              <a:rPr lang="en-US" baseline="30000" dirty="0" err="1" smtClean="0"/>
              <a:t>r</a:t>
            </a:r>
            <a:r>
              <a:rPr lang="en-US" dirty="0" smtClean="0"/>
              <a:t> × </a:t>
            </a:r>
            <a:r>
              <a:rPr lang="en-US" dirty="0" err="1" smtClean="0"/>
              <a:t>b</a:t>
            </a:r>
            <a:r>
              <a:rPr lang="en-US" baseline="30000" dirty="0" err="1" smtClean="0"/>
              <a:t>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(b) T</a:t>
            </a:r>
            <a:r>
              <a:rPr lang="en-US" baseline="-25000" dirty="0" smtClean="0"/>
              <a:t>r+1</a:t>
            </a:r>
            <a:r>
              <a:rPr lang="en-US" dirty="0" smtClean="0"/>
              <a:t> = </a:t>
            </a:r>
            <a:r>
              <a:rPr lang="en-US" baseline="30000" dirty="0" err="1" smtClean="0"/>
              <a:t>n</a:t>
            </a:r>
            <a:r>
              <a:rPr lang="en-US" dirty="0" err="1" smtClean="0"/>
              <a:t>C</a:t>
            </a:r>
            <a:r>
              <a:rPr lang="en-US" baseline="-25000" dirty="0" err="1" smtClean="0"/>
              <a:t>r</a:t>
            </a:r>
            <a:r>
              <a:rPr lang="en-US" dirty="0" smtClean="0"/>
              <a:t> × </a:t>
            </a:r>
            <a:r>
              <a:rPr lang="en-US" dirty="0" err="1" smtClean="0"/>
              <a:t>a</a:t>
            </a:r>
            <a:r>
              <a:rPr lang="en-US" baseline="30000" dirty="0" err="1" smtClean="0"/>
              <a:t>r</a:t>
            </a:r>
            <a:r>
              <a:rPr lang="en-US" dirty="0" smtClean="0"/>
              <a:t> × 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-r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(c) T</a:t>
            </a:r>
            <a:r>
              <a:rPr lang="en-US" baseline="-25000" dirty="0" smtClean="0"/>
              <a:t>r+1</a:t>
            </a:r>
            <a:r>
              <a:rPr lang="en-US" dirty="0" smtClean="0"/>
              <a:t> = </a:t>
            </a:r>
            <a:r>
              <a:rPr lang="en-US" baseline="30000" dirty="0" err="1" smtClean="0"/>
              <a:t>n</a:t>
            </a:r>
            <a:r>
              <a:rPr lang="en-US" dirty="0" err="1" smtClean="0"/>
              <a:t>C</a:t>
            </a:r>
            <a:r>
              <a:rPr lang="en-US" baseline="-25000" dirty="0" err="1" smtClean="0"/>
              <a:t>r</a:t>
            </a:r>
            <a:r>
              <a:rPr lang="en-US" dirty="0" smtClean="0"/>
              <a:t> × a</a:t>
            </a:r>
            <a:r>
              <a:rPr lang="en-US" baseline="30000" dirty="0" smtClean="0"/>
              <a:t>n-r</a:t>
            </a:r>
            <a:r>
              <a:rPr lang="en-US" dirty="0" smtClean="0"/>
              <a:t> × 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-r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(d) T</a:t>
            </a:r>
            <a:r>
              <a:rPr lang="en-US" baseline="-25000" dirty="0" smtClean="0"/>
              <a:t>r+1</a:t>
            </a:r>
            <a:r>
              <a:rPr lang="en-US" dirty="0" smtClean="0"/>
              <a:t> = </a:t>
            </a:r>
            <a:r>
              <a:rPr lang="en-US" baseline="30000" dirty="0" err="1" smtClean="0"/>
              <a:t>n</a:t>
            </a:r>
            <a:r>
              <a:rPr lang="en-US" dirty="0" err="1" smtClean="0"/>
              <a:t>C</a:t>
            </a:r>
            <a:r>
              <a:rPr lang="en-US" baseline="-25000" dirty="0" err="1" smtClean="0"/>
              <a:t>r</a:t>
            </a:r>
            <a:r>
              <a:rPr lang="en-US" dirty="0" smtClean="0"/>
              <a:t> × a</a:t>
            </a:r>
            <a:r>
              <a:rPr lang="en-US" baseline="30000" dirty="0" smtClean="0"/>
              <a:t>n-r</a:t>
            </a:r>
            <a:r>
              <a:rPr lang="en-US" dirty="0" smtClean="0"/>
              <a:t> × </a:t>
            </a:r>
            <a:r>
              <a:rPr lang="en-US" dirty="0" err="1" smtClean="0"/>
              <a:t>b</a:t>
            </a:r>
            <a:r>
              <a:rPr lang="en-US" baseline="30000" dirty="0" err="1" smtClean="0"/>
              <a:t>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 speak without a mouth and hear without ears. I have no body, but I come alive with wind. What am I? 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71600"/>
            <a:ext cx="6667500" cy="4448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86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mustufa</dc:creator>
  <cp:lastModifiedBy>mustufa</cp:lastModifiedBy>
  <cp:revision>3</cp:revision>
  <dcterms:created xsi:type="dcterms:W3CDTF">2006-08-16T00:00:00Z</dcterms:created>
  <dcterms:modified xsi:type="dcterms:W3CDTF">2021-08-27T12:27:51Z</dcterms:modified>
</cp:coreProperties>
</file>