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88222-C0DB-4146-B2BD-BAAAFAA1DB6F}" type="datetimeFigureOut">
              <a:rPr lang="en-US" smtClean="0"/>
              <a:t>28/09/2021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4558F-7D45-42A1-9BC2-F3EA65C340D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04730D-74AF-4ACF-AA75-0225C2D25B6C}" type="datetime1">
              <a:rPr lang="en-US" smtClean="0"/>
              <a:t>28/09/2021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
        <p:nvSpPr>
          <p:cNvPr id="6" name="Slide Number Placeholder 5"/>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BB4D2-70F0-4824-8662-5F92FBEF5B0A}" type="datetime1">
              <a:rPr lang="en-US" smtClean="0"/>
              <a:t>28/09/2021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
        <p:nvSpPr>
          <p:cNvPr id="6" name="Slide Number Placeholder 5"/>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282E3-C82A-450C-8811-5246BD6089D9}" type="datetime1">
              <a:rPr lang="en-US" smtClean="0"/>
              <a:t>28/09/2021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
        <p:nvSpPr>
          <p:cNvPr id="6" name="Slide Number Placeholder 5"/>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DE8AC-1EF3-4025-A5F5-23AA6163DD52}" type="datetime1">
              <a:rPr lang="en-US" smtClean="0"/>
              <a:t>28/09/2021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
        <p:nvSpPr>
          <p:cNvPr id="6" name="Slide Number Placeholder 5"/>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DC958-6096-4EE4-8C66-74823FD19391}" type="datetime1">
              <a:rPr lang="en-US" smtClean="0"/>
              <a:t>28/09/2021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
        <p:nvSpPr>
          <p:cNvPr id="6" name="Slide Number Placeholder 5"/>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247F09-E115-4A1A-A9CB-CA4D785B5762}" type="datetime1">
              <a:rPr lang="en-US" smtClean="0"/>
              <a:t>28/09/2021</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
        <p:nvSpPr>
          <p:cNvPr id="7" name="Slide Number Placeholder 6"/>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8DDF52-AF7D-4E45-A34E-5F9F8A88BC54}" type="datetime1">
              <a:rPr lang="en-US" smtClean="0"/>
              <a:t>28/09/2021</a:t>
            </a:fld>
            <a:endParaRPr lang="en-US"/>
          </a:p>
        </p:txBody>
      </p:sp>
      <p:sp>
        <p:nvSpPr>
          <p:cNvPr id="8" name="Footer Placeholder 7"/>
          <p:cNvSpPr>
            <a:spLocks noGrp="1"/>
          </p:cNvSpPr>
          <p:nvPr>
            <p:ph type="ftr" sz="quarter" idx="11"/>
          </p:nvPr>
        </p:nvSpPr>
        <p:spPr/>
        <p:txBody>
          <a:bodyPr/>
          <a:lstStyle/>
          <a:p>
            <a:r>
              <a:rPr lang="en-US" smtClean="0"/>
              <a:t>LIIT</a:t>
            </a:r>
            <a:endParaRPr lang="en-US"/>
          </a:p>
        </p:txBody>
      </p:sp>
      <p:sp>
        <p:nvSpPr>
          <p:cNvPr id="9" name="Slide Number Placeholder 8"/>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E4CE6-01C9-44E3-9575-16841029DFC4}" type="datetime1">
              <a:rPr lang="en-US" smtClean="0"/>
              <a:t>28/09/2021</a:t>
            </a:fld>
            <a:endParaRPr lang="en-US"/>
          </a:p>
        </p:txBody>
      </p:sp>
      <p:sp>
        <p:nvSpPr>
          <p:cNvPr id="4" name="Footer Placeholder 3"/>
          <p:cNvSpPr>
            <a:spLocks noGrp="1"/>
          </p:cNvSpPr>
          <p:nvPr>
            <p:ph type="ftr" sz="quarter" idx="11"/>
          </p:nvPr>
        </p:nvSpPr>
        <p:spPr/>
        <p:txBody>
          <a:bodyPr/>
          <a:lstStyle/>
          <a:p>
            <a:r>
              <a:rPr lang="en-US" smtClean="0"/>
              <a:t>LIIT</a:t>
            </a:r>
            <a:endParaRPr lang="en-US"/>
          </a:p>
        </p:txBody>
      </p:sp>
      <p:sp>
        <p:nvSpPr>
          <p:cNvPr id="5" name="Slide Number Placeholder 4"/>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2D944-9982-4AC9-975E-6FC359D0E98B}" type="datetime1">
              <a:rPr lang="en-US" smtClean="0"/>
              <a:t>28/09/2021</a:t>
            </a:fld>
            <a:endParaRPr lang="en-US"/>
          </a:p>
        </p:txBody>
      </p:sp>
      <p:sp>
        <p:nvSpPr>
          <p:cNvPr id="3" name="Footer Placeholder 2"/>
          <p:cNvSpPr>
            <a:spLocks noGrp="1"/>
          </p:cNvSpPr>
          <p:nvPr>
            <p:ph type="ftr" sz="quarter" idx="11"/>
          </p:nvPr>
        </p:nvSpPr>
        <p:spPr/>
        <p:txBody>
          <a:bodyPr/>
          <a:lstStyle/>
          <a:p>
            <a:r>
              <a:rPr lang="en-US" smtClean="0"/>
              <a:t>LIIT</a:t>
            </a:r>
            <a:endParaRPr lang="en-US"/>
          </a:p>
        </p:txBody>
      </p:sp>
      <p:sp>
        <p:nvSpPr>
          <p:cNvPr id="4" name="Slide Number Placeholder 3"/>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2575DD-C330-4187-8E62-66B6FA35EBD1}" type="datetime1">
              <a:rPr lang="en-US" smtClean="0"/>
              <a:t>28/09/2021</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
        <p:nvSpPr>
          <p:cNvPr id="7" name="Slide Number Placeholder 6"/>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81DA8-EA9D-4F09-8CB7-B16797F2ED26}" type="datetime1">
              <a:rPr lang="en-US" smtClean="0"/>
              <a:t>28/09/2021</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
        <p:nvSpPr>
          <p:cNvPr id="7" name="Slide Number Placeholder 6"/>
          <p:cNvSpPr>
            <a:spLocks noGrp="1"/>
          </p:cNvSpPr>
          <p:nvPr>
            <p:ph type="sldNum" sz="quarter" idx="12"/>
          </p:nvPr>
        </p:nvSpPr>
        <p:spPr/>
        <p:txBody>
          <a:bodyPr/>
          <a:lstStyle/>
          <a:p>
            <a:fld id="{C1894DC7-3167-4ECF-86DE-A9A67A9748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708A0-9DE6-4D46-B6E2-6F92912BFF4A}" type="datetime1">
              <a:rPr lang="en-US" smtClean="0"/>
              <a:t>28/09/2021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LIIT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94DC7-3167-4ECF-86DE-A9A67A9748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 GP &amp; HP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1894DC7-3167-4ECF-86DE-A9A67A9748D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3. </a:t>
            </a:r>
            <a:r>
              <a:rPr lang="en-US" dirty="0"/>
              <a:t>Find the 9</a:t>
            </a:r>
            <a:r>
              <a:rPr lang="en-US" baseline="30000" dirty="0"/>
              <a:t>th</a:t>
            </a:r>
            <a:r>
              <a:rPr lang="en-US" dirty="0"/>
              <a:t> term of the sequence</a:t>
            </a:r>
            <a:r>
              <a:rPr lang="en-US" dirty="0" smtClean="0"/>
              <a:t/>
            </a:r>
            <a:br>
              <a:rPr lang="en-US" dirty="0" smtClean="0"/>
            </a:br>
            <a:endParaRPr lang="en-US" dirty="0" smtClean="0"/>
          </a:p>
          <a:p>
            <a:pPr marL="514350" indent="-514350">
              <a:buFont typeface="+mj-lt"/>
              <a:buAutoNum type="alphaUcPeriod"/>
            </a:pPr>
            <a:r>
              <a:rPr lang="en-US" dirty="0" smtClean="0"/>
              <a:t>20</a:t>
            </a:r>
          </a:p>
          <a:p>
            <a:pPr marL="514350" indent="-514350">
              <a:buFont typeface="+mj-lt"/>
              <a:buAutoNum type="alphaUcPeriod"/>
            </a:pPr>
            <a:r>
              <a:rPr lang="en-US" dirty="0" smtClean="0"/>
              <a:t>24</a:t>
            </a:r>
          </a:p>
          <a:p>
            <a:pPr marL="514350" indent="-514350">
              <a:buFont typeface="+mj-lt"/>
              <a:buAutoNum type="alphaUcPeriod"/>
            </a:pPr>
            <a:r>
              <a:rPr lang="en-US" dirty="0" smtClean="0"/>
              <a:t>16</a:t>
            </a:r>
          </a:p>
          <a:p>
            <a:pPr marL="514350" indent="-514350">
              <a:buFont typeface="+mj-lt"/>
              <a:buAutoNum type="alphaUcPeriod"/>
            </a:pPr>
            <a:r>
              <a:rPr lang="en-US" dirty="0" smtClean="0"/>
              <a:t>12</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914400" y="2209799"/>
            <a:ext cx="2362200" cy="58566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1894DC7-3167-4ECF-86DE-A9A67A9748D0}"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4. A </a:t>
            </a:r>
            <a:r>
              <a:rPr lang="en-US" dirty="0"/>
              <a:t>display of cans on a grocery shelf consists of 20 cans on the bottom, 18 cans in the next row, and so on in an arithmetic sequence, until the top row has 4 cans.  How many cans, in total, are in the display</a:t>
            </a:r>
            <a:r>
              <a:rPr lang="en-US" dirty="0" smtClean="0"/>
              <a:t>?</a:t>
            </a:r>
          </a:p>
          <a:p>
            <a:pPr marL="514350" indent="-514350">
              <a:buFont typeface="+mj-lt"/>
              <a:buAutoNum type="alphaUcPeriod"/>
            </a:pPr>
            <a:r>
              <a:rPr lang="en-US" dirty="0" smtClean="0"/>
              <a:t>110</a:t>
            </a:r>
          </a:p>
          <a:p>
            <a:pPr marL="514350" indent="-514350">
              <a:buFont typeface="+mj-lt"/>
              <a:buAutoNum type="alphaUcPeriod"/>
            </a:pPr>
            <a:r>
              <a:rPr lang="en-US" dirty="0" smtClean="0"/>
              <a:t>118</a:t>
            </a:r>
          </a:p>
          <a:p>
            <a:pPr marL="514350" indent="-514350">
              <a:buFont typeface="+mj-lt"/>
              <a:buAutoNum type="alphaUcPeriod"/>
            </a:pPr>
            <a:r>
              <a:rPr lang="en-US" dirty="0" smtClean="0"/>
              <a:t>108</a:t>
            </a:r>
          </a:p>
          <a:p>
            <a:pPr marL="514350" indent="-514350">
              <a:buFont typeface="+mj-lt"/>
              <a:buAutoNum type="alphaUcPeriod"/>
            </a:pPr>
            <a:r>
              <a:rPr lang="en-US" dirty="0" smtClean="0"/>
              <a:t>112</a:t>
            </a: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5. How many terms of the arithmetic sequence  -3, 2, 7, ... must be added together for the sum of the series to be 116?</a:t>
            </a:r>
          </a:p>
          <a:p>
            <a:pPr marL="514350" indent="-514350">
              <a:buAutoNum type="alphaUcPeriod"/>
            </a:pPr>
            <a:r>
              <a:rPr lang="en-US" dirty="0" smtClean="0"/>
              <a:t>8</a:t>
            </a:r>
          </a:p>
          <a:p>
            <a:pPr marL="514350" indent="-514350">
              <a:buAutoNum type="alphaUcPeriod"/>
            </a:pPr>
            <a:r>
              <a:rPr lang="en-US" dirty="0" smtClean="0"/>
              <a:t>9</a:t>
            </a:r>
          </a:p>
          <a:p>
            <a:pPr marL="514350" indent="-514350">
              <a:buAutoNum type="alphaUcPeriod"/>
            </a:pPr>
            <a:r>
              <a:rPr lang="en-US" dirty="0" smtClean="0"/>
              <a:t>7</a:t>
            </a:r>
          </a:p>
          <a:p>
            <a:pPr marL="514350" indent="-514350">
              <a:buAutoNum type="alphaUcPeriod"/>
            </a:pPr>
            <a:r>
              <a:rPr lang="en-US" dirty="0"/>
              <a:t>6</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6. </a:t>
            </a:r>
            <a:r>
              <a:rPr lang="en-US" dirty="0"/>
              <a:t>Which of the following choices is the formula</a:t>
            </a:r>
            <a:br>
              <a:rPr lang="en-US" dirty="0"/>
            </a:br>
            <a:r>
              <a:rPr lang="en-US" dirty="0"/>
              <a:t>for the n</a:t>
            </a:r>
            <a:r>
              <a:rPr lang="en-US" i="1" dirty="0"/>
              <a:t>th</a:t>
            </a:r>
            <a:r>
              <a:rPr lang="en-US" dirty="0"/>
              <a:t> term of the sequence</a:t>
            </a:r>
            <a:br>
              <a:rPr lang="en-US" dirty="0"/>
            </a:br>
            <a:r>
              <a:rPr lang="en-US" dirty="0"/>
              <a:t>54, 18, 6, ... </a:t>
            </a:r>
            <a:r>
              <a:rPr lang="en-US" dirty="0" smtClean="0"/>
              <a:t>?</a:t>
            </a:r>
          </a:p>
          <a:p>
            <a:pPr>
              <a:buNone/>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855198" y="3429000"/>
            <a:ext cx="7679202"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1894DC7-3167-4ECF-86DE-A9A67A9748D0}"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7. </a:t>
            </a:r>
            <a:r>
              <a:rPr lang="en-US" dirty="0"/>
              <a:t>What is the sum of all 3 digit numbers that leave a remainder of '2' when divided by 3?</a:t>
            </a:r>
          </a:p>
          <a:p>
            <a:pPr marL="514350" indent="-514350">
              <a:buFont typeface="+mj-lt"/>
              <a:buAutoNum type="alphaUcPeriod"/>
            </a:pPr>
            <a:r>
              <a:rPr lang="en-US" dirty="0"/>
              <a:t>897</a:t>
            </a:r>
          </a:p>
          <a:p>
            <a:pPr marL="514350" indent="-514350">
              <a:buFont typeface="+mj-lt"/>
              <a:buAutoNum type="alphaUcPeriod"/>
            </a:pPr>
            <a:r>
              <a:rPr lang="en-US" dirty="0"/>
              <a:t>1,64,850</a:t>
            </a:r>
          </a:p>
          <a:p>
            <a:pPr marL="514350" indent="-514350">
              <a:buFont typeface="+mj-lt"/>
              <a:buAutoNum type="alphaUcPeriod"/>
            </a:pPr>
            <a:r>
              <a:rPr lang="en-US" dirty="0"/>
              <a:t>1,64,749</a:t>
            </a:r>
          </a:p>
          <a:p>
            <a:pPr marL="514350" indent="-514350">
              <a:buFont typeface="+mj-lt"/>
              <a:buAutoNum type="alphaUcPeriod"/>
            </a:pPr>
            <a:r>
              <a:rPr lang="en-US" dirty="0"/>
              <a:t>1,49,700</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8. </a:t>
            </a:r>
            <a:r>
              <a:rPr lang="en-US" dirty="0"/>
              <a:t>The sum of the three numbers in A.P is 21 and the product of the first and third number of the sequence is 45. What are the three numbers?</a:t>
            </a:r>
          </a:p>
          <a:p>
            <a:pPr marL="514350" indent="-514350">
              <a:buFont typeface="+mj-lt"/>
              <a:buAutoNum type="alphaUcPeriod"/>
            </a:pPr>
            <a:r>
              <a:rPr lang="en-US" dirty="0"/>
              <a:t>5, 7, and 9</a:t>
            </a:r>
          </a:p>
          <a:p>
            <a:pPr marL="514350" indent="-514350">
              <a:buFont typeface="+mj-lt"/>
              <a:buAutoNum type="alphaUcPeriod"/>
            </a:pPr>
            <a:r>
              <a:rPr lang="en-US" dirty="0"/>
              <a:t>9, 7, and 5</a:t>
            </a:r>
          </a:p>
          <a:p>
            <a:pPr marL="514350" indent="-514350">
              <a:buFont typeface="+mj-lt"/>
              <a:buAutoNum type="alphaUcPeriod"/>
            </a:pPr>
            <a:r>
              <a:rPr lang="en-US" dirty="0"/>
              <a:t>3, 7, and 11</a:t>
            </a:r>
          </a:p>
          <a:p>
            <a:pPr marL="514350" indent="-514350">
              <a:buFont typeface="+mj-lt"/>
              <a:buAutoNum type="alphaUcPeriod"/>
            </a:pPr>
            <a:r>
              <a:rPr lang="en-US" dirty="0"/>
              <a:t>Both (1) and (2)</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9. A </a:t>
            </a:r>
            <a:r>
              <a:rPr lang="en-US" dirty="0"/>
              <a:t>piece of equipment cost a </a:t>
            </a:r>
            <a:r>
              <a:rPr lang="en-US" dirty="0" smtClean="0"/>
              <a:t>certain factory</a:t>
            </a:r>
            <a:r>
              <a:rPr lang="en-US" dirty="0"/>
              <a:t>  600,000. If it depreciates in value, 15% the first year, 13.5 % the next year, 12% the third year, and so on, what will be its value at the end of 10 years, all percentages applying to the original cost?</a:t>
            </a:r>
          </a:p>
          <a:p>
            <a:pPr marL="514350" indent="-514350" algn="just">
              <a:buFont typeface="+mj-lt"/>
              <a:buAutoNum type="alphaUcPeriod"/>
            </a:pPr>
            <a:r>
              <a:rPr lang="en-US" dirty="0"/>
              <a:t> 2,00,000</a:t>
            </a:r>
          </a:p>
          <a:p>
            <a:pPr marL="514350" indent="-514350" algn="just">
              <a:buFont typeface="+mj-lt"/>
              <a:buAutoNum type="alphaUcPeriod"/>
            </a:pPr>
            <a:r>
              <a:rPr lang="en-US" dirty="0"/>
              <a:t> 1,05,000</a:t>
            </a:r>
          </a:p>
          <a:p>
            <a:pPr marL="514350" indent="-514350" algn="just">
              <a:buFont typeface="+mj-lt"/>
              <a:buAutoNum type="alphaUcPeriod"/>
            </a:pPr>
            <a:r>
              <a:rPr lang="en-US" dirty="0"/>
              <a:t> 4,05,000</a:t>
            </a:r>
          </a:p>
          <a:p>
            <a:pPr marL="514350" indent="-514350" algn="just">
              <a:buFont typeface="+mj-lt"/>
              <a:buAutoNum type="alphaUcPeriod"/>
            </a:pPr>
            <a:r>
              <a:rPr lang="en-US" dirty="0"/>
              <a:t> 6,50,000</a:t>
            </a:r>
          </a:p>
          <a:p>
            <a:pPr algn="just">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10. How </a:t>
            </a:r>
            <a:r>
              <a:rPr lang="en-US" dirty="0"/>
              <a:t>many 2-digit positive integers are divisible by 4 or 9? </a:t>
            </a:r>
            <a:r>
              <a:rPr lang="en-US" dirty="0" smtClean="0"/>
              <a:t/>
            </a:r>
            <a:br>
              <a:rPr lang="en-US" dirty="0" smtClean="0"/>
            </a:br>
            <a:endParaRPr lang="en-US" dirty="0" smtClean="0"/>
          </a:p>
          <a:p>
            <a:pPr marL="514350" indent="-514350">
              <a:buFont typeface="+mj-lt"/>
              <a:buAutoNum type="alphaUcPeriod"/>
            </a:pPr>
            <a:r>
              <a:rPr lang="en-US" dirty="0" smtClean="0"/>
              <a:t>32</a:t>
            </a:r>
            <a:endParaRPr lang="en-US" dirty="0"/>
          </a:p>
          <a:p>
            <a:pPr marL="514350" indent="-514350">
              <a:buFont typeface="+mj-lt"/>
              <a:buAutoNum type="alphaUcPeriod"/>
            </a:pPr>
            <a:r>
              <a:rPr lang="en-US" dirty="0"/>
              <a:t>22</a:t>
            </a:r>
          </a:p>
          <a:p>
            <a:pPr marL="514350" indent="-514350">
              <a:buFont typeface="+mj-lt"/>
              <a:buAutoNum type="alphaUcPeriod"/>
            </a:pPr>
            <a:r>
              <a:rPr lang="en-US" dirty="0"/>
              <a:t>30</a:t>
            </a:r>
          </a:p>
          <a:p>
            <a:pPr marL="514350" indent="-514350">
              <a:buFont typeface="+mj-lt"/>
              <a:buAutoNum type="alphaUcPeriod"/>
            </a:pPr>
            <a:r>
              <a:rPr lang="en-US" dirty="0"/>
              <a:t>34</a:t>
            </a:r>
          </a:p>
          <a:p>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11. </a:t>
            </a:r>
            <a:r>
              <a:rPr lang="en-US" dirty="0"/>
              <a:t>What is the sum of the following series?   </a:t>
            </a:r>
            <a:r>
              <a:rPr lang="en-US" b="1" dirty="0"/>
              <a:t>-64, -66, -68, ..... , -100</a:t>
            </a:r>
            <a:endParaRPr lang="en-US" dirty="0"/>
          </a:p>
          <a:p>
            <a:pPr marL="514350" indent="-514350">
              <a:buFont typeface="+mj-lt"/>
              <a:buAutoNum type="alphaUcPeriod"/>
            </a:pPr>
            <a:r>
              <a:rPr lang="en-US" dirty="0"/>
              <a:t>-1458</a:t>
            </a:r>
          </a:p>
          <a:p>
            <a:pPr marL="514350" indent="-514350">
              <a:buFont typeface="+mj-lt"/>
              <a:buAutoNum type="alphaUcPeriod"/>
            </a:pPr>
            <a:r>
              <a:rPr lang="en-US" dirty="0"/>
              <a:t>-1558</a:t>
            </a:r>
          </a:p>
          <a:p>
            <a:pPr marL="514350" indent="-514350">
              <a:buFont typeface="+mj-lt"/>
              <a:buAutoNum type="alphaUcPeriod"/>
            </a:pPr>
            <a:r>
              <a:rPr lang="en-US" dirty="0"/>
              <a:t>-1568</a:t>
            </a:r>
          </a:p>
          <a:p>
            <a:pPr marL="514350" indent="-514350">
              <a:buFont typeface="+mj-lt"/>
              <a:buAutoNum type="alphaUcPeriod"/>
            </a:pPr>
            <a:r>
              <a:rPr lang="en-US" dirty="0"/>
              <a:t>-1664</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12. How </a:t>
            </a:r>
            <a:r>
              <a:rPr lang="en-US" dirty="0"/>
              <a:t>many 3 digit positive integers exist that when divided by 7 leave a remainder of </a:t>
            </a:r>
            <a:r>
              <a:rPr lang="en-US" dirty="0" smtClean="0"/>
              <a:t>5?</a:t>
            </a:r>
            <a:endParaRPr lang="en-US" dirty="0"/>
          </a:p>
          <a:p>
            <a:pPr marL="514350" indent="-514350">
              <a:buFont typeface="+mj-lt"/>
              <a:buAutoNum type="alphaUcPeriod"/>
            </a:pPr>
            <a:r>
              <a:rPr lang="en-US" dirty="0"/>
              <a:t>142</a:t>
            </a:r>
          </a:p>
          <a:p>
            <a:pPr marL="514350" indent="-514350">
              <a:buFont typeface="+mj-lt"/>
              <a:buAutoNum type="alphaUcPeriod"/>
            </a:pPr>
            <a:r>
              <a:rPr lang="en-US" dirty="0"/>
              <a:t>143</a:t>
            </a:r>
          </a:p>
          <a:p>
            <a:pPr marL="514350" indent="-514350">
              <a:buFont typeface="+mj-lt"/>
              <a:buAutoNum type="alphaUcPeriod"/>
            </a:pPr>
            <a:r>
              <a:rPr lang="en-US" dirty="0"/>
              <a:t>141</a:t>
            </a:r>
          </a:p>
          <a:p>
            <a:pPr marL="514350" indent="-514350">
              <a:buFont typeface="+mj-lt"/>
              <a:buAutoNum type="alphaUcPeriod"/>
            </a:pPr>
            <a:r>
              <a:rPr lang="en-US" dirty="0"/>
              <a:t>129</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two simplest sequences to work with are arithmetic and geometric sequences. An arithmetic sequence goes from one term to the next by always adding (or subtracting) the same value. For instance, 2, 5, 8, 11, 14,... and 7, 3, –1, –5,... are arithmetic, since you add 3 and subtract 4, respectively, at each step. A geometric sequence goes from one term to the next by always multiplying (or dividing) by the same value. So 1, 2, 4, 8, 16,... and 81, 27, 9, 3, 1, 1/3,... are geometric, since you multiply by2 and divide by 3, respectively, at each step.</a:t>
            </a:r>
          </a:p>
          <a:p>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13. </a:t>
            </a:r>
            <a:r>
              <a:rPr lang="en-US" dirty="0"/>
              <a:t>The sum of the fourth and twelfth term of an arithmetic progression is 20. What is the sum of the first 15 terms of the arithmetic progression</a:t>
            </a:r>
            <a:r>
              <a:rPr lang="en-US" dirty="0" smtClean="0"/>
              <a:t>?</a:t>
            </a:r>
          </a:p>
          <a:p>
            <a:pPr marL="514350" indent="-514350">
              <a:buFont typeface="+mj-lt"/>
              <a:buAutoNum type="alphaUcPeriod"/>
            </a:pPr>
            <a:r>
              <a:rPr lang="en-US" dirty="0" smtClean="0"/>
              <a:t>300</a:t>
            </a:r>
            <a:endParaRPr lang="en-US" dirty="0"/>
          </a:p>
          <a:p>
            <a:pPr marL="514350" indent="-514350">
              <a:buFont typeface="+mj-lt"/>
              <a:buAutoNum type="alphaUcPeriod"/>
            </a:pPr>
            <a:r>
              <a:rPr lang="en-US" dirty="0"/>
              <a:t>120</a:t>
            </a:r>
          </a:p>
          <a:p>
            <a:pPr marL="514350" indent="-514350">
              <a:buFont typeface="+mj-lt"/>
              <a:buAutoNum type="alphaUcPeriod"/>
            </a:pPr>
            <a:r>
              <a:rPr lang="en-US" dirty="0"/>
              <a:t>150</a:t>
            </a:r>
          </a:p>
          <a:p>
            <a:pPr marL="514350" indent="-514350">
              <a:buFont typeface="+mj-lt"/>
              <a:buAutoNum type="alphaUcPeriod"/>
            </a:pPr>
            <a:r>
              <a:rPr lang="en-US" dirty="0"/>
              <a:t>170</a:t>
            </a:r>
          </a:p>
          <a:p>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14. </a:t>
            </a:r>
            <a:r>
              <a:rPr lang="en-US" dirty="0"/>
              <a:t>In the first 1000 natural numbers, how many integers exist such that they leave a remainder 4 when divided by 7, and a remainder 9 when divided by 11?</a:t>
            </a:r>
            <a:r>
              <a:rPr lang="en-US" dirty="0" smtClean="0"/>
              <a:t/>
            </a:r>
            <a:br>
              <a:rPr lang="en-US" dirty="0" smtClean="0"/>
            </a:br>
            <a:endParaRPr lang="en-US" dirty="0" smtClean="0"/>
          </a:p>
          <a:p>
            <a:pPr marL="514350" indent="-514350">
              <a:buFont typeface="+mj-lt"/>
              <a:buAutoNum type="alphaUcPeriod"/>
            </a:pPr>
            <a:r>
              <a:rPr lang="en-US" dirty="0" smtClean="0"/>
              <a:t>11</a:t>
            </a:r>
            <a:endParaRPr lang="en-US" dirty="0"/>
          </a:p>
          <a:p>
            <a:pPr marL="514350" indent="-514350">
              <a:buFont typeface="+mj-lt"/>
              <a:buAutoNum type="alphaUcPeriod"/>
            </a:pPr>
            <a:r>
              <a:rPr lang="en-US" dirty="0"/>
              <a:t>14</a:t>
            </a:r>
          </a:p>
          <a:p>
            <a:pPr marL="514350" indent="-514350">
              <a:buFont typeface="+mj-lt"/>
              <a:buAutoNum type="alphaUcPeriod"/>
            </a:pPr>
            <a:r>
              <a:rPr lang="en-US" dirty="0"/>
              <a:t>12</a:t>
            </a:r>
          </a:p>
          <a:p>
            <a:pPr marL="514350" indent="-514350">
              <a:buFont typeface="+mj-lt"/>
              <a:buAutoNum type="alphaUcPeriod"/>
            </a:pPr>
            <a:r>
              <a:rPr lang="en-US" dirty="0"/>
              <a:t>13</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685800"/>
            <a:ext cx="9144001" cy="5181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1894DC7-3167-4ECF-86DE-A9A67A9748D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lstStyle/>
          <a:p>
            <a:pPr>
              <a:buNone/>
            </a:pPr>
            <a:r>
              <a:rPr lang="en-US" dirty="0"/>
              <a:t>Three numbers a, b, c are in H.P. </a:t>
            </a:r>
            <a:r>
              <a:rPr lang="en-US" dirty="0" err="1"/>
              <a:t>iff</a:t>
            </a:r>
            <a:r>
              <a:rPr lang="en-US" dirty="0"/>
              <a:t> 1/a, 1/b, 1/c are in A.P.</a:t>
            </a:r>
            <a:r>
              <a:rPr lang="en-US" dirty="0" smtClean="0"/>
              <a:t/>
            </a:r>
            <a:br>
              <a:rPr lang="en-US" dirty="0" smtClean="0"/>
            </a:br>
            <a:r>
              <a:rPr lang="en-US" dirty="0"/>
              <a:t>i.e. </a:t>
            </a:r>
            <a:r>
              <a:rPr lang="en-US" dirty="0" err="1"/>
              <a:t>iff</a:t>
            </a:r>
            <a:r>
              <a:rPr lang="en-US" dirty="0"/>
              <a:t> 1/a + 1/c = 2/b</a:t>
            </a:r>
            <a:r>
              <a:rPr lang="en-US" dirty="0" smtClean="0"/>
              <a:t/>
            </a:r>
            <a:br>
              <a:rPr lang="en-US" dirty="0" smtClean="0"/>
            </a:br>
            <a:r>
              <a:rPr lang="en-US" dirty="0"/>
              <a:t>i.e. </a:t>
            </a:r>
            <a:r>
              <a:rPr lang="en-US" dirty="0" err="1"/>
              <a:t>iff</a:t>
            </a:r>
            <a:r>
              <a:rPr lang="en-US" dirty="0"/>
              <a:t> b= 2ac/(a + c)</a:t>
            </a:r>
            <a:r>
              <a:rPr lang="en-US" dirty="0" smtClean="0"/>
              <a:t/>
            </a:r>
            <a:br>
              <a:rPr lang="en-US" dirty="0" smtClean="0"/>
            </a:br>
            <a:r>
              <a:rPr lang="en-US" dirty="0"/>
              <a:t>Thus the H.M. between a and b is H = 2ac/(a + c)</a:t>
            </a:r>
          </a:p>
        </p:txBody>
      </p:sp>
      <p:sp>
        <p:nvSpPr>
          <p:cNvPr id="4" name="Slide Number Placeholder 3"/>
          <p:cNvSpPr>
            <a:spLocks noGrp="1"/>
          </p:cNvSpPr>
          <p:nvPr>
            <p:ph type="sldNum" sz="quarter" idx="12"/>
          </p:nvPr>
        </p:nvSpPr>
        <p:spPr/>
        <p:txBody>
          <a:bodyPr/>
          <a:lstStyle/>
          <a:p>
            <a:fld id="{C1894DC7-3167-4ECF-86DE-A9A67A9748D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15. </a:t>
            </a:r>
            <a:r>
              <a:rPr lang="en-US" dirty="0"/>
              <a:t>If a and d are the first term and the common difference of the A.P respectively, then the nth term of corresponding H.P is</a:t>
            </a:r>
          </a:p>
          <a:p>
            <a:pPr marL="514350" indent="-514350">
              <a:buFont typeface="+mj-lt"/>
              <a:buAutoNum type="alphaUcPeriod"/>
            </a:pPr>
            <a:r>
              <a:rPr lang="en-US" dirty="0"/>
              <a:t>a</a:t>
            </a:r>
            <a:r>
              <a:rPr lang="en-US" baseline="30000" dirty="0"/>
              <a:t>n</a:t>
            </a:r>
            <a:r>
              <a:rPr lang="en-US" dirty="0"/>
              <a:t> = a+(n-1)d</a:t>
            </a:r>
          </a:p>
          <a:p>
            <a:pPr marL="514350" indent="-514350">
              <a:buFont typeface="+mj-lt"/>
              <a:buAutoNum type="alphaUcPeriod"/>
            </a:pPr>
            <a:r>
              <a:rPr lang="en-US" dirty="0"/>
              <a:t>a</a:t>
            </a:r>
            <a:r>
              <a:rPr lang="en-US" baseline="30000" dirty="0"/>
              <a:t>n</a:t>
            </a:r>
            <a:r>
              <a:rPr lang="en-US" dirty="0"/>
              <a:t> = 1/a+(n-1)d</a:t>
            </a:r>
          </a:p>
          <a:p>
            <a:pPr marL="514350" indent="-514350">
              <a:buFont typeface="+mj-lt"/>
              <a:buAutoNum type="alphaUcPeriod"/>
            </a:pPr>
            <a:r>
              <a:rPr lang="en-US" dirty="0"/>
              <a:t>a</a:t>
            </a:r>
            <a:r>
              <a:rPr lang="en-US" baseline="30000" dirty="0"/>
              <a:t>n</a:t>
            </a:r>
            <a:r>
              <a:rPr lang="en-US" dirty="0"/>
              <a:t> = a/1+(n-1)d</a:t>
            </a:r>
          </a:p>
          <a:p>
            <a:pPr marL="514350" indent="-514350">
              <a:buFont typeface="+mj-lt"/>
              <a:buAutoNum type="alphaUcPeriod"/>
            </a:pPr>
            <a:r>
              <a:rPr lang="en-US" dirty="0"/>
              <a:t>a</a:t>
            </a:r>
            <a:r>
              <a:rPr lang="en-US" baseline="30000" dirty="0"/>
              <a:t>n</a:t>
            </a:r>
            <a:r>
              <a:rPr lang="en-US" dirty="0"/>
              <a:t> = a/a+(n-1)d</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16. </a:t>
            </a:r>
            <a:r>
              <a:rPr lang="en-US" dirty="0"/>
              <a:t>No terms of a Harmonic sequence can be</a:t>
            </a:r>
          </a:p>
          <a:p>
            <a:pPr marL="514350" indent="-514350">
              <a:buFont typeface="+mj-lt"/>
              <a:buAutoNum type="alphaUcPeriod"/>
            </a:pPr>
            <a:r>
              <a:rPr lang="en-US" dirty="0"/>
              <a:t>1</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0</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i="1" dirty="0" smtClean="0"/>
              <a:t>17.</a:t>
            </a:r>
            <a:r>
              <a:rPr lang="en-US" i="1" dirty="0"/>
              <a:t>    The tenth term of the arithmetic progression  1, 4, 7, 10--------is</a:t>
            </a:r>
          </a:p>
          <a:p>
            <a:pPr>
              <a:buNone/>
            </a:pPr>
            <a:r>
              <a:rPr lang="en-US" i="1" dirty="0"/>
              <a:t>           </a:t>
            </a:r>
            <a:endParaRPr lang="en-US" i="1" dirty="0" smtClean="0"/>
          </a:p>
          <a:p>
            <a:pPr marL="514350" indent="-514350">
              <a:buAutoNum type="alphaUcPeriod"/>
            </a:pPr>
            <a:r>
              <a:rPr lang="en-US" i="1" dirty="0" smtClean="0"/>
              <a:t>28</a:t>
            </a:r>
            <a:r>
              <a:rPr lang="en-US" i="1" dirty="0"/>
              <a:t>                       </a:t>
            </a:r>
            <a:endParaRPr lang="en-US" i="1" dirty="0" smtClean="0"/>
          </a:p>
          <a:p>
            <a:pPr marL="514350" indent="-514350">
              <a:buAutoNum type="alphaUcPeriod"/>
            </a:pPr>
            <a:r>
              <a:rPr lang="en-US" i="1" dirty="0" smtClean="0"/>
              <a:t>31</a:t>
            </a:r>
            <a:r>
              <a:rPr lang="en-US" i="1" dirty="0"/>
              <a:t>                        </a:t>
            </a:r>
            <a:endParaRPr lang="en-US" i="1" dirty="0" smtClean="0"/>
          </a:p>
          <a:p>
            <a:pPr marL="514350" indent="-514350">
              <a:buAutoNum type="alphaUcPeriod"/>
            </a:pPr>
            <a:r>
              <a:rPr lang="en-US" i="1" dirty="0" smtClean="0"/>
              <a:t>34</a:t>
            </a:r>
            <a:r>
              <a:rPr lang="en-US" i="1" dirty="0"/>
              <a:t>                                </a:t>
            </a:r>
            <a:endParaRPr lang="en-US" i="1" dirty="0" smtClean="0"/>
          </a:p>
          <a:p>
            <a:pPr marL="514350" indent="-514350">
              <a:buAutoNum type="alphaUcPeriod"/>
            </a:pPr>
            <a:r>
              <a:rPr lang="en-US" i="1" dirty="0" smtClean="0"/>
              <a:t>37</a:t>
            </a:r>
            <a:endParaRPr lang="en-US" i="1" dirty="0"/>
          </a:p>
          <a:p>
            <a:pPr>
              <a:buNone/>
            </a:pPr>
            <a:r>
              <a:rPr lang="en-US" i="1" dirty="0"/>
              <a:t>  </a:t>
            </a:r>
          </a:p>
          <a:p>
            <a:pPr>
              <a:buNone/>
            </a:pP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i="1" dirty="0" smtClean="0"/>
              <a:t>18.  The sum of first thirteen term of the arithmetic progression  1 ,4, 7,10 ----- is</a:t>
            </a:r>
          </a:p>
          <a:p>
            <a:pPr>
              <a:buNone/>
            </a:pPr>
            <a:r>
              <a:rPr lang="en-US" i="1" dirty="0" smtClean="0"/>
              <a:t>          </a:t>
            </a:r>
          </a:p>
          <a:p>
            <a:pPr marL="514350" indent="-514350">
              <a:buAutoNum type="alphaUcPeriod"/>
            </a:pPr>
            <a:r>
              <a:rPr lang="en-US" i="1" dirty="0" smtClean="0"/>
              <a:t>287                        </a:t>
            </a:r>
          </a:p>
          <a:p>
            <a:pPr marL="514350" indent="-514350">
              <a:buAutoNum type="alphaUcPeriod"/>
            </a:pPr>
            <a:r>
              <a:rPr lang="en-US" i="1" dirty="0" smtClean="0"/>
              <a:t>317                              </a:t>
            </a:r>
          </a:p>
          <a:p>
            <a:pPr marL="514350" indent="-514350">
              <a:buAutoNum type="alphaUcPeriod"/>
            </a:pPr>
            <a:r>
              <a:rPr lang="en-US" i="1" dirty="0" smtClean="0"/>
              <a:t>247                          </a:t>
            </a:r>
          </a:p>
          <a:p>
            <a:pPr marL="514350" indent="-514350">
              <a:buAutoNum type="alphaUcPeriod"/>
            </a:pPr>
            <a:r>
              <a:rPr lang="en-US" i="1" dirty="0" smtClean="0"/>
              <a:t>376  </a:t>
            </a: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fontScale="85000" lnSpcReduction="10000"/>
          </a:bodyPr>
          <a:lstStyle/>
          <a:p>
            <a:pPr algn="just"/>
            <a:r>
              <a:rPr lang="en-US" dirty="0"/>
              <a:t>The Binomial Theorem is a quick way (okay, it's a less slow way) of expanding (or multiplying out) a binomial expression that has been raised to some (generally inconveniently large) power. For instance, the expression (3</a:t>
            </a:r>
            <a:r>
              <a:rPr lang="en-US" i="1" dirty="0"/>
              <a:t>x</a:t>
            </a:r>
            <a:r>
              <a:rPr lang="en-US" dirty="0"/>
              <a:t> – 2)</a:t>
            </a:r>
            <a:r>
              <a:rPr lang="en-US" baseline="30000" dirty="0"/>
              <a:t>10</a:t>
            </a:r>
            <a:r>
              <a:rPr lang="en-US" dirty="0"/>
              <a:t> would be very painful to multiply out by hand. Thankfully, somebody figured out a formula for this expansion, and we can plug the binomial 3</a:t>
            </a:r>
            <a:r>
              <a:rPr lang="en-US" i="1" dirty="0"/>
              <a:t>x</a:t>
            </a:r>
            <a:r>
              <a:rPr lang="en-US" dirty="0"/>
              <a:t> – 2and the power 10 into that formula to get that expanded (multiplied-out) form.</a:t>
            </a:r>
          </a:p>
          <a:p>
            <a:r>
              <a:rPr lang="en-US" dirty="0"/>
              <a:t>The formal expression of the Binomial Theorem is as follows:</a:t>
            </a:r>
          </a:p>
          <a:p>
            <a:endParaRPr lang="en-US" dirty="0"/>
          </a:p>
        </p:txBody>
      </p:sp>
      <p:pic>
        <p:nvPicPr>
          <p:cNvPr id="6146" name="Picture 2" descr="(a + b)^n = sum[k=0,n][(n over k)a^(n-k)b^k]"/>
          <p:cNvPicPr>
            <a:picLocks noChangeAspect="1" noChangeArrowheads="1"/>
          </p:cNvPicPr>
          <p:nvPr/>
        </p:nvPicPr>
        <p:blipFill>
          <a:blip r:embed="rId2" cstate="print"/>
          <a:srcRect/>
          <a:stretch>
            <a:fillRect/>
          </a:stretch>
        </p:blipFill>
        <p:spPr bwMode="auto">
          <a:xfrm>
            <a:off x="2438400" y="5029200"/>
            <a:ext cx="4165590" cy="1143000"/>
          </a:xfrm>
          <a:prstGeom prst="rect">
            <a:avLst/>
          </a:prstGeom>
          <a:noFill/>
        </p:spPr>
      </p:pic>
      <p:sp>
        <p:nvSpPr>
          <p:cNvPr id="4" name="Slide Number Placeholder 3"/>
          <p:cNvSpPr>
            <a:spLocks noGrp="1"/>
          </p:cNvSpPr>
          <p:nvPr>
            <p:ph type="sldNum" sz="quarter" idx="12"/>
          </p:nvPr>
        </p:nvSpPr>
        <p:spPr/>
        <p:txBody>
          <a:bodyPr/>
          <a:lstStyle/>
          <a:p>
            <a:fld id="{C1894DC7-3167-4ECF-86DE-A9A67A9748D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304800" y="1295400"/>
            <a:ext cx="8534400" cy="2971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C1894DC7-3167-4ECF-86DE-A9A67A9748D0}" type="slidenum">
              <a:rPr lang="en-US" smtClean="0"/>
              <a:pPr/>
              <a:t>29</a:t>
            </a:fld>
            <a:endParaRPr lang="en-US"/>
          </a:p>
        </p:txBody>
      </p:sp>
      <p:sp>
        <p:nvSpPr>
          <p:cNvPr id="4" name="Footer Placeholder 3"/>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number added (or subtracted) at each stage of an arithmetic sequence is called the "common difference" </a:t>
            </a:r>
            <a:r>
              <a:rPr lang="en-US" i="1" dirty="0" smtClean="0"/>
              <a:t>d</a:t>
            </a:r>
            <a:r>
              <a:rPr lang="en-US" dirty="0" smtClean="0"/>
              <a:t>, because if you subtract (find the difference of) successive terms, you'll always get this common value. The number multiplied (or divided) at each stage of a geometric sequence is called the "common ratio" </a:t>
            </a:r>
            <a:r>
              <a:rPr lang="en-US" i="1" dirty="0" smtClean="0"/>
              <a:t>r</a:t>
            </a:r>
            <a:r>
              <a:rPr lang="en-US" dirty="0" smtClean="0"/>
              <a:t>, because if you divide (find the ratio of) successive terms, you'll always get this common value.</a:t>
            </a:r>
          </a:p>
          <a:p>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dirty="0"/>
              <a:t>Find the term involving </a:t>
            </a:r>
            <a:r>
              <a:rPr lang="en-US" b="1" dirty="0"/>
              <a:t>y</a:t>
            </a:r>
            <a:r>
              <a:rPr lang="en-US" b="1" baseline="30000" dirty="0"/>
              <a:t>5</a:t>
            </a:r>
            <a:r>
              <a:rPr lang="en-US" dirty="0"/>
              <a:t> in the expansion of </a:t>
            </a:r>
            <a:r>
              <a:rPr lang="en-US" b="1" dirty="0"/>
              <a:t>(2x</a:t>
            </a:r>
            <a:r>
              <a:rPr lang="en-US" b="1" baseline="30000" dirty="0"/>
              <a:t>2 </a:t>
            </a:r>
            <a:r>
              <a:rPr lang="en-US" b="1" dirty="0"/>
              <a:t>+ y)</a:t>
            </a:r>
            <a:r>
              <a:rPr lang="en-US" b="1" baseline="30000" dirty="0"/>
              <a:t>10</a:t>
            </a:r>
            <a:r>
              <a:rPr lang="en-US" dirty="0" smtClean="0"/>
              <a:t>.</a:t>
            </a:r>
          </a:p>
          <a:p>
            <a:pPr fontAlgn="base">
              <a:buNone/>
            </a:pPr>
            <a:r>
              <a:rPr lang="en-US" dirty="0" smtClean="0"/>
              <a:t>A</a:t>
            </a:r>
            <a:r>
              <a:rPr lang="en-US" dirty="0"/>
              <a:t>. 8064 x</a:t>
            </a:r>
            <a:r>
              <a:rPr lang="en-US" baseline="30000" dirty="0"/>
              <a:t>10</a:t>
            </a:r>
            <a:r>
              <a:rPr lang="en-US" dirty="0"/>
              <a:t>y</a:t>
            </a:r>
            <a:r>
              <a:rPr lang="en-US" baseline="30000" dirty="0"/>
              <a:t>5</a:t>
            </a:r>
            <a:endParaRPr lang="en-US" dirty="0"/>
          </a:p>
          <a:p>
            <a:pPr fontAlgn="base">
              <a:buNone/>
            </a:pPr>
            <a:r>
              <a:rPr lang="en-US" dirty="0"/>
              <a:t>B. 8046 x</a:t>
            </a:r>
            <a:r>
              <a:rPr lang="en-US" baseline="30000" dirty="0"/>
              <a:t>5</a:t>
            </a:r>
            <a:r>
              <a:rPr lang="en-US" dirty="0"/>
              <a:t>y</a:t>
            </a:r>
            <a:r>
              <a:rPr lang="en-US" baseline="30000" dirty="0"/>
              <a:t>5</a:t>
            </a:r>
            <a:endParaRPr lang="en-US" dirty="0"/>
          </a:p>
          <a:p>
            <a:pPr fontAlgn="base">
              <a:buNone/>
            </a:pPr>
            <a:r>
              <a:rPr lang="en-US" dirty="0"/>
              <a:t>C. 8046 x</a:t>
            </a:r>
            <a:r>
              <a:rPr lang="en-US" baseline="30000" dirty="0"/>
              <a:t>10</a:t>
            </a:r>
            <a:r>
              <a:rPr lang="en-US" dirty="0"/>
              <a:t>y</a:t>
            </a:r>
            <a:r>
              <a:rPr lang="en-US" baseline="30000" dirty="0"/>
              <a:t>5</a:t>
            </a:r>
            <a:endParaRPr lang="en-US" dirty="0"/>
          </a:p>
          <a:p>
            <a:pPr fontAlgn="base">
              <a:buNone/>
            </a:pPr>
            <a:r>
              <a:rPr lang="en-US" dirty="0"/>
              <a:t>D. 4680 </a:t>
            </a:r>
            <a:r>
              <a:rPr lang="en-US" dirty="0" smtClean="0"/>
              <a:t>x</a:t>
            </a:r>
            <a:r>
              <a:rPr lang="en-US" baseline="30000" dirty="0" smtClean="0"/>
              <a:t>5</a:t>
            </a:r>
            <a:r>
              <a:rPr lang="en-US" dirty="0" smtClean="0"/>
              <a:t>y</a:t>
            </a:r>
            <a:r>
              <a:rPr lang="en-US" baseline="30000" dirty="0" smtClean="0"/>
              <a:t>5</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dirty="0"/>
              <a:t>Find the 5</a:t>
            </a:r>
            <a:r>
              <a:rPr lang="en-US" baseline="30000" dirty="0"/>
              <a:t>th</a:t>
            </a:r>
            <a:r>
              <a:rPr lang="en-US" dirty="0"/>
              <a:t> term of expansion of </a:t>
            </a:r>
            <a:endParaRPr lang="en-US" dirty="0" smtClean="0"/>
          </a:p>
          <a:p>
            <a:pPr fontAlgn="base">
              <a:buNone/>
            </a:pPr>
            <a:endParaRPr lang="en-US" dirty="0"/>
          </a:p>
          <a:p>
            <a:pPr fontAlgn="base">
              <a:buNone/>
            </a:pPr>
            <a:endParaRPr lang="en-US" dirty="0"/>
          </a:p>
          <a:p>
            <a:pPr fontAlgn="base">
              <a:buNone/>
            </a:pPr>
            <a:r>
              <a:rPr lang="en-US" dirty="0" smtClean="0"/>
              <a:t>A</a:t>
            </a:r>
            <a:r>
              <a:rPr lang="en-US" dirty="0"/>
              <a:t>. 260 x</a:t>
            </a:r>
            <a:r>
              <a:rPr lang="en-US" baseline="30000" dirty="0"/>
              <a:t>8</a:t>
            </a:r>
            <a:endParaRPr lang="en-US" dirty="0"/>
          </a:p>
          <a:p>
            <a:pPr fontAlgn="base">
              <a:buNone/>
            </a:pPr>
            <a:r>
              <a:rPr lang="en-US" dirty="0"/>
              <a:t>B. 5040 x</a:t>
            </a:r>
            <a:r>
              <a:rPr lang="en-US" baseline="30000" dirty="0"/>
              <a:t>8</a:t>
            </a:r>
            <a:endParaRPr lang="en-US" dirty="0"/>
          </a:p>
          <a:p>
            <a:pPr fontAlgn="base">
              <a:buNone/>
            </a:pPr>
            <a:r>
              <a:rPr lang="en-US" dirty="0"/>
              <a:t>C. 210 x</a:t>
            </a:r>
            <a:r>
              <a:rPr lang="en-US" baseline="30000" dirty="0"/>
              <a:t>8</a:t>
            </a:r>
            <a:endParaRPr lang="en-US" dirty="0"/>
          </a:p>
          <a:p>
            <a:pPr fontAlgn="base">
              <a:buNone/>
            </a:pPr>
            <a:r>
              <a:rPr lang="en-US" dirty="0"/>
              <a:t>D. 420 x</a:t>
            </a:r>
            <a:r>
              <a:rPr lang="en-US" baseline="30000" dirty="0"/>
              <a:t>8</a:t>
            </a:r>
            <a:endParaRPr lang="en-US" dirty="0"/>
          </a:p>
          <a:p>
            <a:pPr>
              <a:buNone/>
            </a:pPr>
            <a:endParaRPr lang="en-US" dirty="0"/>
          </a:p>
        </p:txBody>
      </p:sp>
      <p:pic>
        <p:nvPicPr>
          <p:cNvPr id="43010" name="Picture 2" descr="clip_image018[4]"/>
          <p:cNvPicPr>
            <a:picLocks noChangeAspect="1" noChangeArrowheads="1"/>
          </p:cNvPicPr>
          <p:nvPr/>
        </p:nvPicPr>
        <p:blipFill>
          <a:blip r:embed="rId2" cstate="print"/>
          <a:srcRect/>
          <a:stretch>
            <a:fillRect/>
          </a:stretch>
        </p:blipFill>
        <p:spPr bwMode="auto">
          <a:xfrm>
            <a:off x="609600" y="2286000"/>
            <a:ext cx="1684416" cy="762000"/>
          </a:xfrm>
          <a:prstGeom prst="rect">
            <a:avLst/>
          </a:prstGeom>
          <a:noFill/>
        </p:spPr>
      </p:pic>
      <p:sp>
        <p:nvSpPr>
          <p:cNvPr id="5" name="Slide Number Placeholder 4"/>
          <p:cNvSpPr>
            <a:spLocks noGrp="1"/>
          </p:cNvSpPr>
          <p:nvPr>
            <p:ph type="sldNum" sz="quarter" idx="12"/>
          </p:nvPr>
        </p:nvSpPr>
        <p:spPr/>
        <p:txBody>
          <a:bodyPr/>
          <a:lstStyle/>
          <a:p>
            <a:fld id="{C1894DC7-3167-4ECF-86DE-A9A67A9748D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dirty="0"/>
              <a:t>In the expression of </a:t>
            </a:r>
            <a:r>
              <a:rPr lang="en-US" b="1" dirty="0"/>
              <a:t>(x + 4y)</a:t>
            </a:r>
            <a:r>
              <a:rPr lang="en-US" b="1" baseline="30000" dirty="0"/>
              <a:t>12</a:t>
            </a:r>
            <a:r>
              <a:rPr lang="en-US" dirty="0"/>
              <a:t>, the numerical coefficient of the </a:t>
            </a:r>
            <a:r>
              <a:rPr lang="en-US" b="1" dirty="0" smtClean="0"/>
              <a:t>5</a:t>
            </a:r>
            <a:r>
              <a:rPr lang="en-US" b="1" baseline="30000" dirty="0" smtClean="0"/>
              <a:t>th</a:t>
            </a:r>
            <a:r>
              <a:rPr lang="en-US" dirty="0"/>
              <a:t> term is</a:t>
            </a:r>
            <a:r>
              <a:rPr lang="en-US" dirty="0" smtClean="0"/>
              <a:t>,</a:t>
            </a:r>
          </a:p>
          <a:p>
            <a:pPr fontAlgn="base">
              <a:buNone/>
            </a:pPr>
            <a:r>
              <a:rPr lang="en-US" dirty="0" smtClean="0"/>
              <a:t>A</a:t>
            </a:r>
            <a:r>
              <a:rPr lang="en-US" dirty="0"/>
              <a:t>. 63,360</a:t>
            </a:r>
          </a:p>
          <a:p>
            <a:pPr fontAlgn="base">
              <a:buNone/>
            </a:pPr>
            <a:r>
              <a:rPr lang="en-US" dirty="0"/>
              <a:t>B. 126,720</a:t>
            </a:r>
          </a:p>
          <a:p>
            <a:pPr fontAlgn="base">
              <a:buNone/>
            </a:pPr>
            <a:r>
              <a:rPr lang="en-US" dirty="0"/>
              <a:t>C. 506,880</a:t>
            </a:r>
          </a:p>
          <a:p>
            <a:pPr fontAlgn="base">
              <a:buNone/>
            </a:pPr>
            <a:r>
              <a:rPr lang="en-US" dirty="0"/>
              <a:t>D. 253,440</a:t>
            </a:r>
          </a:p>
          <a:p>
            <a:pPr>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For arithmetic sequences, the common difference is </a:t>
            </a:r>
            <a:r>
              <a:rPr lang="en-US" i="1" dirty="0"/>
              <a:t>d</a:t>
            </a:r>
            <a:r>
              <a:rPr lang="en-US" dirty="0"/>
              <a:t>, and the first term </a:t>
            </a:r>
            <a:r>
              <a:rPr lang="en-US" i="1" dirty="0"/>
              <a:t>a</a:t>
            </a:r>
            <a:r>
              <a:rPr lang="en-US" baseline="-25000" dirty="0"/>
              <a:t>1</a:t>
            </a:r>
            <a:r>
              <a:rPr lang="en-US" dirty="0"/>
              <a:t> is often referred to simply as "</a:t>
            </a:r>
            <a:r>
              <a:rPr lang="en-US" i="1" dirty="0"/>
              <a:t>a</a:t>
            </a:r>
            <a:r>
              <a:rPr lang="en-US" dirty="0"/>
              <a:t>". Since you get the next term by adding the common difference, the value of </a:t>
            </a:r>
            <a:r>
              <a:rPr lang="en-US" i="1" dirty="0"/>
              <a:t>a</a:t>
            </a:r>
            <a:r>
              <a:rPr lang="en-US" baseline="-25000" dirty="0"/>
              <a:t>2</a:t>
            </a:r>
            <a:r>
              <a:rPr lang="en-US" dirty="0"/>
              <a:t> is just </a:t>
            </a:r>
            <a:r>
              <a:rPr lang="en-US" i="1" dirty="0"/>
              <a:t>a</a:t>
            </a:r>
            <a:r>
              <a:rPr lang="en-US" dirty="0"/>
              <a:t> + </a:t>
            </a:r>
            <a:r>
              <a:rPr lang="en-US" i="1" dirty="0"/>
              <a:t>d</a:t>
            </a:r>
            <a:r>
              <a:rPr lang="en-US" dirty="0"/>
              <a:t>. The third term is </a:t>
            </a:r>
            <a:r>
              <a:rPr lang="en-US" i="1" dirty="0"/>
              <a:t>a</a:t>
            </a:r>
            <a:r>
              <a:rPr lang="en-US" baseline="-25000" dirty="0"/>
              <a:t>3</a:t>
            </a:r>
            <a:r>
              <a:rPr lang="en-US" dirty="0"/>
              <a:t> = (</a:t>
            </a:r>
            <a:r>
              <a:rPr lang="en-US" i="1" dirty="0"/>
              <a:t>a</a:t>
            </a:r>
            <a:r>
              <a:rPr lang="en-US" dirty="0"/>
              <a:t> + </a:t>
            </a:r>
            <a:r>
              <a:rPr lang="en-US" i="1" dirty="0"/>
              <a:t>d</a:t>
            </a:r>
            <a:r>
              <a:rPr lang="en-US" dirty="0"/>
              <a:t>) + </a:t>
            </a:r>
            <a:r>
              <a:rPr lang="en-US" i="1" dirty="0"/>
              <a:t>d</a:t>
            </a:r>
            <a:r>
              <a:rPr lang="en-US" dirty="0"/>
              <a:t> = </a:t>
            </a:r>
            <a:r>
              <a:rPr lang="en-US" i="1" dirty="0"/>
              <a:t>a</a:t>
            </a:r>
            <a:r>
              <a:rPr lang="en-US" dirty="0"/>
              <a:t> + 2</a:t>
            </a:r>
            <a:r>
              <a:rPr lang="en-US" i="1" dirty="0"/>
              <a:t>d</a:t>
            </a:r>
            <a:r>
              <a:rPr lang="en-US" dirty="0"/>
              <a:t>. The fourth term is </a:t>
            </a:r>
            <a:r>
              <a:rPr lang="en-US" i="1" dirty="0"/>
              <a:t>a</a:t>
            </a:r>
            <a:r>
              <a:rPr lang="en-US" baseline="-25000" dirty="0"/>
              <a:t>4</a:t>
            </a:r>
            <a:r>
              <a:rPr lang="en-US" dirty="0"/>
              <a:t> = (</a:t>
            </a:r>
            <a:r>
              <a:rPr lang="en-US" i="1" dirty="0"/>
              <a:t>a</a:t>
            </a:r>
            <a:r>
              <a:rPr lang="en-US" dirty="0"/>
              <a:t> + 2</a:t>
            </a:r>
            <a:r>
              <a:rPr lang="en-US" i="1" dirty="0"/>
              <a:t>d</a:t>
            </a:r>
            <a:r>
              <a:rPr lang="en-US" dirty="0"/>
              <a:t>) + </a:t>
            </a:r>
            <a:r>
              <a:rPr lang="en-US" i="1" dirty="0"/>
              <a:t>d</a:t>
            </a:r>
            <a:r>
              <a:rPr lang="en-US" dirty="0"/>
              <a:t> = </a:t>
            </a:r>
            <a:r>
              <a:rPr lang="en-US" i="1" dirty="0"/>
              <a:t>a</a:t>
            </a:r>
            <a:r>
              <a:rPr lang="en-US" dirty="0"/>
              <a:t> + 3</a:t>
            </a:r>
            <a:r>
              <a:rPr lang="en-US" i="1" dirty="0"/>
              <a:t>d</a:t>
            </a:r>
            <a:r>
              <a:rPr lang="en-US" dirty="0"/>
              <a:t>. Following this pattern, the </a:t>
            </a:r>
            <a:r>
              <a:rPr lang="en-US" i="1" dirty="0"/>
              <a:t>n</a:t>
            </a:r>
            <a:r>
              <a:rPr lang="en-US" dirty="0"/>
              <a:t>-</a:t>
            </a:r>
            <a:r>
              <a:rPr lang="en-US" dirty="0" err="1"/>
              <a:t>th</a:t>
            </a:r>
            <a:r>
              <a:rPr lang="en-US" dirty="0"/>
              <a:t> term </a:t>
            </a:r>
            <a:r>
              <a:rPr lang="en-US" i="1" dirty="0"/>
              <a:t>a</a:t>
            </a:r>
            <a:r>
              <a:rPr lang="en-US" i="1" baseline="-25000" dirty="0"/>
              <a:t>n</a:t>
            </a:r>
            <a:r>
              <a:rPr lang="en-US" dirty="0"/>
              <a:t> will have the form </a:t>
            </a:r>
            <a:r>
              <a:rPr lang="en-US" i="1" dirty="0"/>
              <a:t>a</a:t>
            </a:r>
            <a:r>
              <a:rPr lang="en-US" i="1" baseline="-25000" dirty="0"/>
              <a:t>n</a:t>
            </a:r>
            <a:r>
              <a:rPr lang="en-US" dirty="0"/>
              <a:t> = </a:t>
            </a:r>
            <a:r>
              <a:rPr lang="en-US" i="1" dirty="0"/>
              <a:t>a</a:t>
            </a:r>
            <a:r>
              <a:rPr lang="en-US" dirty="0"/>
              <a:t> + (</a:t>
            </a:r>
            <a:r>
              <a:rPr lang="en-US" i="1" dirty="0"/>
              <a:t>n</a:t>
            </a:r>
            <a:r>
              <a:rPr lang="en-US" dirty="0"/>
              <a:t> – 1)</a:t>
            </a:r>
            <a:r>
              <a:rPr lang="en-US" i="1" dirty="0"/>
              <a:t>d</a:t>
            </a:r>
            <a:r>
              <a:rPr lang="en-US" dirty="0"/>
              <a:t>.</a:t>
            </a:r>
          </a:p>
        </p:txBody>
      </p:sp>
      <p:sp>
        <p:nvSpPr>
          <p:cNvPr id="4" name="Slide Number Placeholder 3"/>
          <p:cNvSpPr>
            <a:spLocks noGrp="1"/>
          </p:cNvSpPr>
          <p:nvPr>
            <p:ph type="sldNum" sz="quarter" idx="12"/>
          </p:nvPr>
        </p:nvSpPr>
        <p:spPr/>
        <p:txBody>
          <a:bodyPr/>
          <a:lstStyle/>
          <a:p>
            <a:fld id="{C1894DC7-3167-4ECF-86DE-A9A67A9748D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geometric sequences, the common ratio is </a:t>
            </a:r>
            <a:r>
              <a:rPr lang="en-US" i="1" dirty="0"/>
              <a:t>r</a:t>
            </a:r>
            <a:r>
              <a:rPr lang="en-US" dirty="0"/>
              <a:t>, and the first term </a:t>
            </a:r>
            <a:r>
              <a:rPr lang="en-US" i="1" dirty="0"/>
              <a:t>a</a:t>
            </a:r>
            <a:r>
              <a:rPr lang="en-US" baseline="-25000" dirty="0"/>
              <a:t>1</a:t>
            </a:r>
            <a:r>
              <a:rPr lang="en-US" dirty="0"/>
              <a:t> is often referred to simply </a:t>
            </a:r>
            <a:r>
              <a:rPr lang="en-US" dirty="0" err="1"/>
              <a:t>as"</a:t>
            </a:r>
            <a:r>
              <a:rPr lang="en-US" i="1" dirty="0" err="1"/>
              <a:t>a</a:t>
            </a:r>
            <a:r>
              <a:rPr lang="en-US" dirty="0"/>
              <a:t>". Since you get the next term by multiplying by the common ratio, the value of </a:t>
            </a:r>
            <a:r>
              <a:rPr lang="en-US" i="1" dirty="0"/>
              <a:t>a</a:t>
            </a:r>
            <a:r>
              <a:rPr lang="en-US" baseline="-25000" dirty="0"/>
              <a:t>2</a:t>
            </a:r>
            <a:r>
              <a:rPr lang="en-US" dirty="0"/>
              <a:t> is just </a:t>
            </a:r>
            <a:r>
              <a:rPr lang="en-US" i="1" dirty="0"/>
              <a:t>ar</a:t>
            </a:r>
            <a:r>
              <a:rPr lang="en-US" dirty="0"/>
              <a:t>. The third term is </a:t>
            </a:r>
            <a:r>
              <a:rPr lang="en-US" i="1" dirty="0"/>
              <a:t>a</a:t>
            </a:r>
            <a:r>
              <a:rPr lang="en-US" baseline="-25000" dirty="0"/>
              <a:t>3</a:t>
            </a:r>
            <a:r>
              <a:rPr lang="en-US" dirty="0"/>
              <a:t> = </a:t>
            </a:r>
            <a:r>
              <a:rPr lang="en-US" i="1" dirty="0"/>
              <a:t>r</a:t>
            </a:r>
            <a:r>
              <a:rPr lang="en-US" dirty="0"/>
              <a:t>(</a:t>
            </a:r>
            <a:r>
              <a:rPr lang="en-US" i="1" dirty="0" err="1"/>
              <a:t>ar</a:t>
            </a:r>
            <a:r>
              <a:rPr lang="en-US" dirty="0"/>
              <a:t>) = </a:t>
            </a:r>
            <a:r>
              <a:rPr lang="en-US" i="1" dirty="0"/>
              <a:t>ar</a:t>
            </a:r>
            <a:r>
              <a:rPr lang="en-US" baseline="30000" dirty="0"/>
              <a:t>2</a:t>
            </a:r>
            <a:r>
              <a:rPr lang="en-US" dirty="0"/>
              <a:t>. The fourth term is </a:t>
            </a:r>
            <a:r>
              <a:rPr lang="en-US" i="1" dirty="0"/>
              <a:t>a</a:t>
            </a:r>
            <a:r>
              <a:rPr lang="en-US" baseline="-25000" dirty="0"/>
              <a:t>4</a:t>
            </a:r>
            <a:r>
              <a:rPr lang="en-US" dirty="0"/>
              <a:t> = </a:t>
            </a:r>
            <a:r>
              <a:rPr lang="en-US" i="1" dirty="0"/>
              <a:t>r</a:t>
            </a:r>
            <a:r>
              <a:rPr lang="en-US" dirty="0"/>
              <a:t>(</a:t>
            </a:r>
            <a:r>
              <a:rPr lang="en-US" i="1" dirty="0"/>
              <a:t>ar</a:t>
            </a:r>
            <a:r>
              <a:rPr lang="en-US" baseline="30000" dirty="0"/>
              <a:t>2</a:t>
            </a:r>
            <a:r>
              <a:rPr lang="en-US" dirty="0"/>
              <a:t>) = </a:t>
            </a:r>
            <a:r>
              <a:rPr lang="en-US" i="1" dirty="0"/>
              <a:t>ar</a:t>
            </a:r>
            <a:r>
              <a:rPr lang="en-US" baseline="30000" dirty="0"/>
              <a:t>3</a:t>
            </a:r>
            <a:r>
              <a:rPr lang="en-US" dirty="0"/>
              <a:t>. Following this pattern, the </a:t>
            </a:r>
            <a:r>
              <a:rPr lang="en-US" i="1" dirty="0"/>
              <a:t>n</a:t>
            </a:r>
            <a:r>
              <a:rPr lang="en-US" dirty="0"/>
              <a:t>-</a:t>
            </a:r>
            <a:r>
              <a:rPr lang="en-US" dirty="0" err="1"/>
              <a:t>th</a:t>
            </a:r>
            <a:r>
              <a:rPr lang="en-US" dirty="0"/>
              <a:t> term </a:t>
            </a:r>
            <a:r>
              <a:rPr lang="en-US" i="1" dirty="0"/>
              <a:t>a</a:t>
            </a:r>
            <a:r>
              <a:rPr lang="en-US" i="1" baseline="-25000" dirty="0"/>
              <a:t>n</a:t>
            </a:r>
            <a:r>
              <a:rPr lang="en-US" dirty="0"/>
              <a:t> will have the form </a:t>
            </a:r>
            <a:r>
              <a:rPr lang="en-US" i="1" dirty="0"/>
              <a:t>a</a:t>
            </a:r>
            <a:r>
              <a:rPr lang="en-US" i="1" baseline="-25000" dirty="0"/>
              <a:t>n</a:t>
            </a:r>
            <a:r>
              <a:rPr lang="en-US" dirty="0"/>
              <a:t> = </a:t>
            </a:r>
            <a:r>
              <a:rPr lang="en-US" i="1" dirty="0" err="1"/>
              <a:t>ar</a:t>
            </a:r>
            <a:r>
              <a:rPr lang="en-US" baseline="30000" dirty="0"/>
              <a:t>(</a:t>
            </a:r>
            <a:r>
              <a:rPr lang="en-US" i="1" baseline="30000" dirty="0"/>
              <a:t>n</a:t>
            </a:r>
            <a:r>
              <a:rPr lang="en-US" baseline="30000" dirty="0"/>
              <a:t> – 1)</a:t>
            </a:r>
            <a:r>
              <a:rPr lang="en-US" dirty="0"/>
              <a:t>.</a:t>
            </a:r>
          </a:p>
        </p:txBody>
      </p:sp>
      <p:sp>
        <p:nvSpPr>
          <p:cNvPr id="4" name="Slide Number Placeholder 3"/>
          <p:cNvSpPr>
            <a:spLocks noGrp="1"/>
          </p:cNvSpPr>
          <p:nvPr>
            <p:ph type="sldNum" sz="quarter" idx="12"/>
          </p:nvPr>
        </p:nvSpPr>
        <p:spPr/>
        <p:txBody>
          <a:bodyPr/>
          <a:lstStyle/>
          <a:p>
            <a:fld id="{C1894DC7-3167-4ECF-86DE-A9A67A9748D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 y="762000"/>
            <a:ext cx="8673353" cy="525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1894DC7-3167-4ECF-86DE-A9A67A9748D0}"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457200"/>
            <a:ext cx="8534400" cy="579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C1894DC7-3167-4ECF-86DE-A9A67A9748D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a:t>Find the sum of the first 20 terms of the sequence 4, 6, 8, 10, </a:t>
            </a:r>
            <a:r>
              <a:rPr lang="en-US" dirty="0" smtClean="0"/>
              <a:t>...</a:t>
            </a:r>
          </a:p>
          <a:p>
            <a:pPr marL="514350" indent="-514350">
              <a:buAutoNum type="alphaUcPeriod"/>
            </a:pPr>
            <a:r>
              <a:rPr lang="en-US" dirty="0" smtClean="0"/>
              <a:t>460</a:t>
            </a:r>
          </a:p>
          <a:p>
            <a:pPr marL="514350" indent="-514350">
              <a:buAutoNum type="alphaUcPeriod"/>
            </a:pPr>
            <a:r>
              <a:rPr lang="en-US" dirty="0" smtClean="0"/>
              <a:t>470</a:t>
            </a:r>
          </a:p>
          <a:p>
            <a:pPr marL="514350" indent="-514350">
              <a:buAutoNum type="alphaUcPeriod"/>
            </a:pPr>
            <a:r>
              <a:rPr lang="en-US" dirty="0" smtClean="0"/>
              <a:t>540</a:t>
            </a:r>
          </a:p>
          <a:p>
            <a:pPr marL="514350" indent="-514350">
              <a:buAutoNum type="alphaUcPeriod"/>
            </a:pPr>
            <a:r>
              <a:rPr lang="en-US" dirty="0" smtClean="0"/>
              <a:t>640</a:t>
            </a:r>
            <a:endParaRPr lang="en-US" dirty="0"/>
          </a:p>
        </p:txBody>
      </p:sp>
      <p:sp>
        <p:nvSpPr>
          <p:cNvPr id="4" name="Slide Number Placeholder 3"/>
          <p:cNvSpPr>
            <a:spLocks noGrp="1"/>
          </p:cNvSpPr>
          <p:nvPr>
            <p:ph type="sldNum" sz="quarter" idx="12"/>
          </p:nvPr>
        </p:nvSpPr>
        <p:spPr/>
        <p:txBody>
          <a:bodyPr/>
          <a:lstStyle/>
          <a:p>
            <a:fld id="{C1894DC7-3167-4ECF-86DE-A9A67A9748D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Find </a:t>
            </a:r>
            <a:r>
              <a:rPr lang="en-US" dirty="0"/>
              <a:t>the sum of the sequence</a:t>
            </a:r>
            <a:r>
              <a:rPr lang="en-US" dirty="0" smtClean="0"/>
              <a:t/>
            </a:r>
            <a:br>
              <a:rPr lang="en-US" dirty="0" smtClean="0"/>
            </a:br>
            <a:r>
              <a:rPr lang="en-US" dirty="0"/>
              <a:t>-8, -5, -2, ..., </a:t>
            </a:r>
            <a:r>
              <a:rPr lang="en-US" dirty="0" smtClean="0"/>
              <a:t>7</a:t>
            </a:r>
          </a:p>
          <a:p>
            <a:pPr marL="514350" indent="-514350">
              <a:buFont typeface="+mj-lt"/>
              <a:buAutoNum type="alphaUcPeriod"/>
            </a:pPr>
            <a:r>
              <a:rPr lang="en-US" dirty="0" smtClean="0"/>
              <a:t>-3</a:t>
            </a:r>
          </a:p>
          <a:p>
            <a:pPr marL="514350" indent="-514350">
              <a:buFont typeface="+mj-lt"/>
              <a:buAutoNum type="alphaUcPeriod"/>
            </a:pPr>
            <a:r>
              <a:rPr lang="en-US" dirty="0" smtClean="0"/>
              <a:t>-4</a:t>
            </a:r>
          </a:p>
          <a:p>
            <a:pPr marL="514350" indent="-514350">
              <a:buFont typeface="+mj-lt"/>
              <a:buAutoNum type="alphaUcPeriod"/>
            </a:pPr>
            <a:r>
              <a:rPr lang="en-US" dirty="0" smtClean="0"/>
              <a:t>3</a:t>
            </a:r>
          </a:p>
          <a:p>
            <a:pPr marL="514350" indent="-514350">
              <a:buFont typeface="+mj-lt"/>
              <a:buAutoNum type="alphaUcPeriod"/>
            </a:pPr>
            <a:r>
              <a:rPr lang="en-US" dirty="0"/>
              <a:t>4</a:t>
            </a:r>
          </a:p>
        </p:txBody>
      </p:sp>
      <p:sp>
        <p:nvSpPr>
          <p:cNvPr id="4" name="Slide Number Placeholder 3"/>
          <p:cNvSpPr>
            <a:spLocks noGrp="1"/>
          </p:cNvSpPr>
          <p:nvPr>
            <p:ph type="sldNum" sz="quarter" idx="12"/>
          </p:nvPr>
        </p:nvSpPr>
        <p:spPr/>
        <p:txBody>
          <a:bodyPr/>
          <a:lstStyle/>
          <a:p>
            <a:fld id="{C1894DC7-3167-4ECF-86DE-A9A67A9748D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LIIT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602</Words>
  <Application>Microsoft Office PowerPoint</Application>
  <PresentationFormat>On-screen Show (4:3)</PresentationFormat>
  <Paragraphs>179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AP, GP &amp; HP</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mustufa</dc:creator>
  <cp:lastModifiedBy>mustufa</cp:lastModifiedBy>
  <cp:revision>19</cp:revision>
  <dcterms:created xsi:type="dcterms:W3CDTF">2016-01-02T02:48:55Z</dcterms:created>
  <dcterms:modified xsi:type="dcterms:W3CDTF">2021-09-28T06:31:33Z</dcterms:modified>
</cp:coreProperties>
</file>