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6" r:id="rId7"/>
    <p:sldId id="260" r:id="rId8"/>
    <p:sldId id="261" r:id="rId9"/>
    <p:sldId id="263" r:id="rId10"/>
    <p:sldId id="265" r:id="rId11"/>
    <p:sldId id="262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224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323DD4B-14FA-4A52-BA7F-DEB6F73C5B56}" type="datetimeFigureOut">
              <a:rPr lang="en-IN" smtClean="0"/>
              <a:t>30-05-2024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11CB945-D925-4135-BD49-DC9C8F0405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366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DD4B-14FA-4A52-BA7F-DEB6F73C5B56}" type="datetimeFigureOut">
              <a:rPr lang="en-IN" smtClean="0"/>
              <a:t>30-05-2024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B945-D925-4135-BD49-DC9C8F0405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355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23DD4B-14FA-4A52-BA7F-DEB6F73C5B56}" type="datetimeFigureOut">
              <a:rPr lang="en-IN" smtClean="0"/>
              <a:t>30-05-2024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11CB945-D925-4135-BD49-DC9C8F0405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3127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23DD4B-14FA-4A52-BA7F-DEB6F73C5B56}" type="datetimeFigureOut">
              <a:rPr lang="en-IN" smtClean="0"/>
              <a:t>30-05-2024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11CB945-D925-4135-BD49-DC9C8F04051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7436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23DD4B-14FA-4A52-BA7F-DEB6F73C5B56}" type="datetimeFigureOut">
              <a:rPr lang="en-IN" smtClean="0"/>
              <a:t>30-05-2024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11CB945-D925-4135-BD49-DC9C8F0405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0296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DD4B-14FA-4A52-BA7F-DEB6F73C5B56}" type="datetimeFigureOut">
              <a:rPr lang="en-IN" smtClean="0"/>
              <a:t>30-05-2024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B945-D925-4135-BD49-DC9C8F0405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8173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DD4B-14FA-4A52-BA7F-DEB6F73C5B56}" type="datetimeFigureOut">
              <a:rPr lang="en-IN" smtClean="0"/>
              <a:t>30-05-2024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B945-D925-4135-BD49-DC9C8F0405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158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DD4B-14FA-4A52-BA7F-DEB6F73C5B56}" type="datetimeFigureOut">
              <a:rPr lang="en-IN" smtClean="0"/>
              <a:t>30-05-2024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B945-D925-4135-BD49-DC9C8F0405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7856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23DD4B-14FA-4A52-BA7F-DEB6F73C5B56}" type="datetimeFigureOut">
              <a:rPr lang="en-IN" smtClean="0"/>
              <a:t>30-05-2024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11CB945-D925-4135-BD49-DC9C8F0405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07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DD4B-14FA-4A52-BA7F-DEB6F73C5B56}" type="datetimeFigureOut">
              <a:rPr lang="en-IN" smtClean="0"/>
              <a:t>30-05-2024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B945-D925-4135-BD49-DC9C8F0405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792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23DD4B-14FA-4A52-BA7F-DEB6F73C5B56}" type="datetimeFigureOut">
              <a:rPr lang="en-IN" smtClean="0"/>
              <a:t>30-05-2024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11CB945-D925-4135-BD49-DC9C8F0405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232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DD4B-14FA-4A52-BA7F-DEB6F73C5B56}" type="datetimeFigureOut">
              <a:rPr lang="en-IN" smtClean="0"/>
              <a:t>30-05-2024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B945-D925-4135-BD49-DC9C8F0405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392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DD4B-14FA-4A52-BA7F-DEB6F73C5B56}" type="datetimeFigureOut">
              <a:rPr lang="en-IN" smtClean="0"/>
              <a:t>30-05-2024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B945-D925-4135-BD49-DC9C8F0405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23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DD4B-14FA-4A52-BA7F-DEB6F73C5B56}" type="datetimeFigureOut">
              <a:rPr lang="en-IN" smtClean="0"/>
              <a:t>30-05-2024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B945-D925-4135-BD49-DC9C8F0405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497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DD4B-14FA-4A52-BA7F-DEB6F73C5B56}" type="datetimeFigureOut">
              <a:rPr lang="en-IN" smtClean="0"/>
              <a:t>30-05-2024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B945-D925-4135-BD49-DC9C8F0405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818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DD4B-14FA-4A52-BA7F-DEB6F73C5B56}" type="datetimeFigureOut">
              <a:rPr lang="en-IN" smtClean="0"/>
              <a:t>30-05-2024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B945-D925-4135-BD49-DC9C8F0405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747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DD4B-14FA-4A52-BA7F-DEB6F73C5B56}" type="datetimeFigureOut">
              <a:rPr lang="en-IN" smtClean="0"/>
              <a:t>30-05-2024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B945-D925-4135-BD49-DC9C8F0405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529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3DD4B-14FA-4A52-BA7F-DEB6F73C5B56}" type="datetimeFigureOut">
              <a:rPr lang="en-IN" smtClean="0"/>
              <a:t>30-05-2024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CB945-D925-4135-BD49-DC9C8F0405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4112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DCA3-B973-5F97-D131-A9B2F220E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Amazon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37B09-AD7F-6229-5F3C-B0E5CF9B14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-By ROSHANI SINGH(UMIP8844)</a:t>
            </a:r>
          </a:p>
        </p:txBody>
      </p:sp>
    </p:spTree>
    <p:extLst>
      <p:ext uri="{BB962C8B-B14F-4D97-AF65-F5344CB8AC3E}">
        <p14:creationId xmlns:p14="http://schemas.microsoft.com/office/powerpoint/2010/main" val="307970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E3084-A57F-2186-1551-50B2CD03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Revenue by sales channel (Offline or online)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646D67-ED84-E916-C70A-A9E12EA45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1905" y="2193925"/>
            <a:ext cx="4088190" cy="4024313"/>
          </a:xfrm>
        </p:spPr>
      </p:pic>
    </p:spTree>
    <p:extLst>
      <p:ext uri="{BB962C8B-B14F-4D97-AF65-F5344CB8AC3E}">
        <p14:creationId xmlns:p14="http://schemas.microsoft.com/office/powerpoint/2010/main" val="3325893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7F3359-B8BB-2E72-BC69-88E789D7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Profit By region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1568CF7-D2C5-BF05-B460-7A2700A0E9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1" y="2194559"/>
            <a:ext cx="5334000" cy="4024125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7C214F-01F2-C7BE-BB29-4588DC6BC4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In this graph, we can see the total profit collected in every Region through Offline and Online Sales Channel.</a:t>
            </a:r>
          </a:p>
          <a:p>
            <a:r>
              <a:rPr lang="en-IN" dirty="0"/>
              <a:t>Sub Saharan Africa collected $7772777.78 offline where $4410433.62 through online, which makes the region the best profitable region.</a:t>
            </a:r>
          </a:p>
        </p:txBody>
      </p:sp>
    </p:spTree>
    <p:extLst>
      <p:ext uri="{BB962C8B-B14F-4D97-AF65-F5344CB8AC3E}">
        <p14:creationId xmlns:p14="http://schemas.microsoft.com/office/powerpoint/2010/main" val="3759313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A393-6BB2-5CAF-2E2F-52CD61B2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cost by sales channel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093EF-64DA-4293-50E0-C597D47B99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Visualization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E5E2DC6-EDAD-7322-BFAD-881F76296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96000" y="3132138"/>
            <a:ext cx="3091375" cy="30861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5C5BC-F167-1EA0-8842-40D895E74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Explanation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1A1E8-2058-8780-D928-F0AB70873B1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41.9% costs Online </a:t>
            </a:r>
          </a:p>
          <a:p>
            <a:r>
              <a:rPr lang="en-IN" dirty="0"/>
              <a:t>58.1% cost Offline</a:t>
            </a:r>
          </a:p>
        </p:txBody>
      </p:sp>
    </p:spTree>
    <p:extLst>
      <p:ext uri="{BB962C8B-B14F-4D97-AF65-F5344CB8AC3E}">
        <p14:creationId xmlns:p14="http://schemas.microsoft.com/office/powerpoint/2010/main" val="3253479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E3189-CB6B-B7AE-514F-CD4157D7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5291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4CF2-A712-D513-E3DD-66707974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47F2A-30A4-F770-D042-26D8D6E4A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Sales management has gained importance to meet increasing competition and the</a:t>
            </a:r>
          </a:p>
          <a:p>
            <a:pPr marL="0" indent="0">
              <a:buNone/>
            </a:pPr>
            <a:r>
              <a:rPr lang="en-US" dirty="0"/>
              <a:t>need for improved methods of distribution to reduce cost and to increase profits. Sales</a:t>
            </a:r>
          </a:p>
          <a:p>
            <a:pPr marL="0" indent="0">
              <a:buNone/>
            </a:pPr>
            <a:r>
              <a:rPr lang="en-US" dirty="0"/>
              <a:t>management today is the most important function in a commercial and business</a:t>
            </a:r>
          </a:p>
          <a:p>
            <a:pPr marL="0" indent="0">
              <a:buNone/>
            </a:pPr>
            <a:r>
              <a:rPr lang="en-US" dirty="0"/>
              <a:t>enterprise.</a:t>
            </a:r>
          </a:p>
          <a:p>
            <a:pPr marL="0" indent="0">
              <a:buNone/>
            </a:pPr>
            <a:r>
              <a:rPr lang="en-US" dirty="0"/>
              <a:t>Do ETL: Extract-Transform-Load some Amazon dataset and find for me</a:t>
            </a:r>
          </a:p>
          <a:p>
            <a:pPr marL="0" indent="0">
              <a:buNone/>
            </a:pPr>
            <a:r>
              <a:rPr lang="en-US" dirty="0"/>
              <a:t>Sales-trend -&gt; month-wise, year-wise, yearly month-wise</a:t>
            </a:r>
          </a:p>
          <a:p>
            <a:pPr marL="0" indent="0">
              <a:buNone/>
            </a:pPr>
            <a:r>
              <a:rPr lang="en-US" dirty="0"/>
              <a:t>Find key metrics and factors and show the meaningful relationships between</a:t>
            </a:r>
          </a:p>
          <a:p>
            <a:pPr marL="0" indent="0">
              <a:buNone/>
            </a:pPr>
            <a:r>
              <a:rPr lang="en-US" dirty="0"/>
              <a:t>attributes. Do your own research and come up with your findings.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992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80D4-EB44-42E8-E255-342A35BB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Given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91BE0F-1F79-E7F9-6038-74600833E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1" y="2193925"/>
            <a:ext cx="8967536" cy="4024313"/>
          </a:xfrm>
        </p:spPr>
      </p:pic>
    </p:spTree>
    <p:extLst>
      <p:ext uri="{BB962C8B-B14F-4D97-AF65-F5344CB8AC3E}">
        <p14:creationId xmlns:p14="http://schemas.microsoft.com/office/powerpoint/2010/main" val="96234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014AAA2-BBBF-82D1-56F3-67999D72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Yearly Distribution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52FB0D-1075-D2B4-207A-01920C06C5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Visualization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37A2241-4523-779A-5A60-32282B1F1E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0" y="3452451"/>
            <a:ext cx="5311775" cy="2445473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C99E7F-E144-206F-A1F3-E1C95DE15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Explanation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10CA301-881B-D774-E81C-BBE679E9F52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Here we can see that year 2010 was best for sales.</a:t>
            </a:r>
          </a:p>
          <a:p>
            <a:r>
              <a:rPr lang="en-IN" dirty="0"/>
              <a:t>Year 2011 was not that much beneficial.</a:t>
            </a:r>
          </a:p>
        </p:txBody>
      </p:sp>
    </p:spTree>
    <p:extLst>
      <p:ext uri="{BB962C8B-B14F-4D97-AF65-F5344CB8AC3E}">
        <p14:creationId xmlns:p14="http://schemas.microsoft.com/office/powerpoint/2010/main" val="29834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E3CC7-0CE3-6722-B47A-ED09D8AC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Average revenue by product type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9EE780-B5DC-C3ED-D750-BEF791D59A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2639074"/>
            <a:ext cx="5334000" cy="3134014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B69E0-3341-A83D-58BA-075D8151F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5600" y="2871537"/>
            <a:ext cx="4800600" cy="3347147"/>
          </a:xfrm>
        </p:spPr>
        <p:txBody>
          <a:bodyPr/>
          <a:lstStyle/>
          <a:p>
            <a:r>
              <a:rPr lang="en-IN" dirty="0"/>
              <a:t>This graph represents the average revenue of Amazon by product type.</a:t>
            </a:r>
          </a:p>
          <a:p>
            <a:r>
              <a:rPr lang="en-IN" dirty="0"/>
              <a:t>Here we can see that Cosmetics and Office supplies revenues are the highest.</a:t>
            </a:r>
          </a:p>
          <a:p>
            <a:r>
              <a:rPr lang="en-IN" dirty="0"/>
              <a:t>Fruits have the least revenue.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8A59A-FF29-9854-5314-ACBE5E2D36D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184400"/>
            <a:ext cx="5080000" cy="823913"/>
          </a:xfrm>
        </p:spPr>
        <p:txBody>
          <a:bodyPr/>
          <a:lstStyle/>
          <a:p>
            <a:r>
              <a:rPr lang="en-IN" dirty="0"/>
              <a:t>Visualization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52AC92-DB1D-B81D-28D8-175CF5B68BE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086600" y="2184400"/>
            <a:ext cx="5105400" cy="823913"/>
          </a:xfrm>
        </p:spPr>
        <p:txBody>
          <a:bodyPr/>
          <a:lstStyle/>
          <a:p>
            <a:r>
              <a:rPr lang="en-IN" dirty="0"/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315720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7144-969C-4CBF-10AC-71767BB8D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Yearly </a:t>
            </a:r>
            <a:r>
              <a:rPr lang="en-IN" dirty="0" err="1"/>
              <a:t>Month_wise</a:t>
            </a:r>
            <a:r>
              <a:rPr lang="en-IN" dirty="0"/>
              <a:t> Distribution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45BCB1-A613-F165-02CB-2BE59CAA4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322" y="2370388"/>
            <a:ext cx="7427926" cy="402431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299DB9-A9DE-9B8A-4C34-318D3D6E16F9}"/>
              </a:ext>
            </a:extLst>
          </p:cNvPr>
          <p:cNvSpPr txBox="1"/>
          <p:nvPr/>
        </p:nvSpPr>
        <p:spPr>
          <a:xfrm>
            <a:off x="8669438" y="2558005"/>
            <a:ext cx="2937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July 2012, has the most units sold as well as the October 2014.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June 2011, no units sold.</a:t>
            </a:r>
          </a:p>
        </p:txBody>
      </p:sp>
    </p:spTree>
    <p:extLst>
      <p:ext uri="{BB962C8B-B14F-4D97-AF65-F5344CB8AC3E}">
        <p14:creationId xmlns:p14="http://schemas.microsoft.com/office/powerpoint/2010/main" val="417308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D713-753B-0856-B79C-FB051C78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Region Wise Profit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084F1-7FFB-7EB2-DA42-24BE99C9CE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Visualization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B04276-57D6-4A37-9525-AD8B2FB87F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29282" y="3132138"/>
            <a:ext cx="4824810" cy="30861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157664-6909-66BE-2ADB-697290AB4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Explanation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E0DD1E-F3A5-8364-F237-72AE6AC6DA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Middle East and North Africa, Asia along with Europe are the countries with maximum profit.</a:t>
            </a:r>
          </a:p>
          <a:p>
            <a:r>
              <a:rPr lang="en-IN" dirty="0"/>
              <a:t>Total Profit : 44168198.399999</a:t>
            </a:r>
          </a:p>
        </p:txBody>
      </p:sp>
    </p:spTree>
    <p:extLst>
      <p:ext uri="{BB962C8B-B14F-4D97-AF65-F5344CB8AC3E}">
        <p14:creationId xmlns:p14="http://schemas.microsoft.com/office/powerpoint/2010/main" val="591189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7CF3-4B86-23F2-23E4-6D5182D5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Units sold by region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D138C-3D5A-4882-0100-256BA04F3A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Visualization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D01D44-13CC-9B8C-0769-3B56B8ECC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Explanation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93FF89-F1F8-F9E9-889C-6228250AF2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From the graph, we can see that Sub-Saharan Africa, Europe along with Australia and Oceania are the top three countries with high Units sold in the region.</a:t>
            </a:r>
          </a:p>
          <a:p>
            <a:r>
              <a:rPr lang="en-IN" dirty="0"/>
              <a:t>Whereas, North America is at the least position.</a:t>
            </a:r>
          </a:p>
          <a:p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Century Gothic" panose="020B0502020202020204" pitchFamily="34" charset="0"/>
              </a:rPr>
              <a:t>Total Unit Sold: 512871</a:t>
            </a:r>
            <a:endParaRPr lang="en-IN" dirty="0"/>
          </a:p>
          <a:p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Century Gothic" panose="020B0502020202020204" pitchFamily="34" charset="0"/>
              </a:rPr>
              <a:t>Total Unit Cost: 19104.8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43D76DA-1792-20C5-B0EF-FACE63BE61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5163" y="3132138"/>
            <a:ext cx="5133048" cy="3086100"/>
          </a:xfrm>
        </p:spPr>
      </p:pic>
    </p:spTree>
    <p:extLst>
      <p:ext uri="{BB962C8B-B14F-4D97-AF65-F5344CB8AC3E}">
        <p14:creationId xmlns:p14="http://schemas.microsoft.com/office/powerpoint/2010/main" val="252656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70273B-F401-11B3-CB74-42BA2768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Average Profit By region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04DD2AC-FC49-F59A-8C11-119268512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7186" y="2193925"/>
            <a:ext cx="6417627" cy="4024313"/>
          </a:xfrm>
        </p:spPr>
      </p:pic>
    </p:spTree>
    <p:extLst>
      <p:ext uri="{BB962C8B-B14F-4D97-AF65-F5344CB8AC3E}">
        <p14:creationId xmlns:p14="http://schemas.microsoft.com/office/powerpoint/2010/main" val="40063372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178</TotalTime>
  <Words>348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Amazon Sales analysis</vt:lpstr>
      <vt:lpstr>Problem statement</vt:lpstr>
      <vt:lpstr>Given Dataset</vt:lpstr>
      <vt:lpstr>Yearly Distribution</vt:lpstr>
      <vt:lpstr>Average revenue by product type</vt:lpstr>
      <vt:lpstr>Yearly Month_wise Distribution</vt:lpstr>
      <vt:lpstr>Region Wise Profit</vt:lpstr>
      <vt:lpstr>Units sold by region</vt:lpstr>
      <vt:lpstr>Average Profit By region</vt:lpstr>
      <vt:lpstr>Total Revenue by sales channel (Offline or online)</vt:lpstr>
      <vt:lpstr>Total Profit By region</vt:lpstr>
      <vt:lpstr>Total cost by sales channel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analysis</dc:title>
  <dc:creator>Roshani Singh</dc:creator>
  <cp:lastModifiedBy>Roshani Singh</cp:lastModifiedBy>
  <cp:revision>1</cp:revision>
  <dcterms:created xsi:type="dcterms:W3CDTF">2024-05-30T10:58:05Z</dcterms:created>
  <dcterms:modified xsi:type="dcterms:W3CDTF">2024-05-30T13:56:27Z</dcterms:modified>
</cp:coreProperties>
</file>