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8"/>
  </p:notesMasterIdLst>
  <p:sldIdLst>
    <p:sldId id="256" r:id="rId5"/>
    <p:sldId id="308" r:id="rId6"/>
    <p:sldId id="277" r:id="rId7"/>
    <p:sldId id="282" r:id="rId8"/>
    <p:sldId id="278" r:id="rId9"/>
    <p:sldId id="283" r:id="rId10"/>
    <p:sldId id="284" r:id="rId11"/>
    <p:sldId id="281" r:id="rId12"/>
    <p:sldId id="299" r:id="rId13"/>
    <p:sldId id="285" r:id="rId14"/>
    <p:sldId id="300" r:id="rId15"/>
    <p:sldId id="286" r:id="rId16"/>
    <p:sldId id="301" r:id="rId17"/>
    <p:sldId id="288" r:id="rId18"/>
    <p:sldId id="302" r:id="rId19"/>
    <p:sldId id="320" r:id="rId20"/>
    <p:sldId id="326" r:id="rId21"/>
    <p:sldId id="327" r:id="rId22"/>
    <p:sldId id="328" r:id="rId23"/>
    <p:sldId id="329" r:id="rId24"/>
    <p:sldId id="331" r:id="rId25"/>
    <p:sldId id="325" r:id="rId26"/>
    <p:sldId id="321" r:id="rId27"/>
    <p:sldId id="303" r:id="rId28"/>
    <p:sldId id="322" r:id="rId29"/>
    <p:sldId id="304" r:id="rId30"/>
    <p:sldId id="323" r:id="rId31"/>
    <p:sldId id="332" r:id="rId32"/>
    <p:sldId id="335" r:id="rId33"/>
    <p:sldId id="334" r:id="rId34"/>
    <p:sldId id="305" r:id="rId35"/>
    <p:sldId id="317" r:id="rId36"/>
    <p:sldId id="319" r:id="rId37"/>
    <p:sldId id="336" r:id="rId38"/>
    <p:sldId id="337" r:id="rId39"/>
    <p:sldId id="338" r:id="rId40"/>
    <p:sldId id="339" r:id="rId41"/>
    <p:sldId id="340" r:id="rId42"/>
    <p:sldId id="341" r:id="rId43"/>
    <p:sldId id="342" r:id="rId44"/>
    <p:sldId id="297" r:id="rId45"/>
    <p:sldId id="318" r:id="rId46"/>
    <p:sldId id="29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29" autoAdjust="0"/>
  </p:normalViewPr>
  <p:slideViewPr>
    <p:cSldViewPr snapToGrid="0">
      <p:cViewPr varScale="1">
        <p:scale>
          <a:sx n="75" d="100"/>
          <a:sy n="75" d="100"/>
        </p:scale>
        <p:origin x="-348" y="-96"/>
      </p:cViewPr>
      <p:guideLst>
        <p:guide orient="horz" pos="2160"/>
        <p:guide pos="3840"/>
      </p:guideLst>
    </p:cSldViewPr>
  </p:slideViewPr>
  <p:notesTextViewPr>
    <p:cViewPr>
      <p:scale>
        <a:sx n="1" d="1"/>
        <a:sy n="1" d="1"/>
      </p:scale>
      <p:origin x="0" y="0"/>
    </p:cViewPr>
  </p:notesTextViewPr>
  <p:sorterViewPr>
    <p:cViewPr>
      <p:scale>
        <a:sx n="100" d="100"/>
        <a:sy n="100" d="100"/>
      </p:scale>
      <p:origin x="0" y="1123"/>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pPr/>
              <a:t>12/23/2022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pPr/>
              <a:t>‹#›</a:t>
            </a:fld>
            <a:endParaRPr lang="en-US" dirty="0"/>
          </a:p>
        </p:txBody>
      </p:sp>
    </p:spTree>
    <p:extLst>
      <p:ext uri="{BB962C8B-B14F-4D97-AF65-F5344CB8AC3E}">
        <p14:creationId xmlns=""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pPr/>
              <a:t>12/23/2022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pPr/>
              <a:t>12/23/2022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pPr/>
              <a:t>12/23/2022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pPr/>
              <a:t>12/23/2022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cs.toronto.edu/~kriz/cifar.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ctr"/>
            <a:r>
              <a:rPr lang="en-US" dirty="0">
                <a:solidFill>
                  <a:srgbClr val="FFFFFF"/>
                </a:solidFill>
              </a:rPr>
              <a:t>Crop detection using satellite image</a:t>
            </a:r>
          </a:p>
        </p:txBody>
      </p:sp>
      <p:sp>
        <p:nvSpPr>
          <p:cNvPr id="3" name="Subtitle 2">
            <a:extLst>
              <a:ext uri="{FF2B5EF4-FFF2-40B4-BE49-F238E27FC236}">
                <a16:creationId xmlns="" xmlns:a16="http://schemas.microsoft.com/office/drawing/2014/main" id="{E9F6641D-ADF3-40BD-9BA3-E740E77C8826}"/>
              </a:ext>
            </a:extLst>
          </p:cNvPr>
          <p:cNvSpPr>
            <a:spLocks noGrp="1"/>
          </p:cNvSpPr>
          <p:nvPr>
            <p:ph type="subTitle" idx="1"/>
          </p:nvPr>
        </p:nvSpPr>
        <p:spPr>
          <a:xfrm>
            <a:off x="4309349" y="4779312"/>
            <a:ext cx="7501650" cy="2288237"/>
          </a:xfrm>
        </p:spPr>
        <p:txBody>
          <a:bodyPr anchor="t">
            <a:normAutofit/>
          </a:bodyPr>
          <a:lstStyle/>
          <a:p>
            <a:endParaRPr lang="en-US" dirty="0"/>
          </a:p>
          <a:p>
            <a:r>
              <a:rPr lang="en-US" dirty="0"/>
              <a:t/>
            </a:r>
            <a:br>
              <a:rPr lang="en-US" dirty="0"/>
            </a:br>
            <a:endParaRPr lang="en-US" dirty="0">
              <a:solidFill>
                <a:srgbClr val="FFFFFF"/>
              </a:solidFill>
            </a:endParaRPr>
          </a:p>
          <a:p>
            <a:endParaRPr lang="en-US" dirty="0">
              <a:solidFill>
                <a:srgbClr val="FFFFFF"/>
              </a:solidFill>
            </a:endParaRP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and survey</a:t>
            </a:r>
          </a:p>
        </p:txBody>
      </p:sp>
      <p:sp>
        <p:nvSpPr>
          <p:cNvPr id="3" name="Content Placeholder 2"/>
          <p:cNvSpPr>
            <a:spLocks noGrp="1"/>
          </p:cNvSpPr>
          <p:nvPr>
            <p:ph idx="1"/>
          </p:nvPr>
        </p:nvSpPr>
        <p:spPr>
          <a:xfrm>
            <a:off x="1024128" y="2286000"/>
            <a:ext cx="9720073" cy="4023360"/>
          </a:xfrm>
        </p:spPr>
        <p:txBody>
          <a:bodyPr>
            <a:normAutofit/>
          </a:bodyPr>
          <a:lstStyle/>
          <a:p>
            <a:pPr algn="just">
              <a:buFont typeface="Wingdings" panose="05000000000000000000" pitchFamily="2" charset="2"/>
              <a:buChar char="Ø"/>
            </a:pPr>
            <a:r>
              <a:rPr lang="en-US" sz="2000" dirty="0" smtClean="0"/>
              <a:t>Recently, </a:t>
            </a:r>
            <a:r>
              <a:rPr lang="en-US" sz="2000" dirty="0" err="1" smtClean="0"/>
              <a:t>Guirado</a:t>
            </a:r>
            <a:r>
              <a:rPr lang="en-US" sz="2000" dirty="0" smtClean="0"/>
              <a:t> et al. used CNNs to detect a wild shrub (</a:t>
            </a:r>
            <a:r>
              <a:rPr lang="en-US" sz="2000" dirty="0" err="1" smtClean="0"/>
              <a:t>Ziziphus</a:t>
            </a:r>
            <a:r>
              <a:rPr lang="en-US" sz="2000" dirty="0" smtClean="0"/>
              <a:t> lotus) that has a wide range of shapes and sizes, from Google Earth images.</a:t>
            </a:r>
            <a:endParaRPr lang="en-US" dirty="0"/>
          </a:p>
          <a:p>
            <a:pPr algn="just">
              <a:buFont typeface="Wingdings" panose="05000000000000000000" pitchFamily="2" charset="2"/>
              <a:buChar char="Ø"/>
            </a:pPr>
            <a:r>
              <a:rPr lang="en-US" sz="2000" dirty="0" smtClean="0"/>
              <a:t>CNN models that have been used for remote crop detection are </a:t>
            </a:r>
            <a:r>
              <a:rPr lang="en-US" sz="2000" dirty="0" err="1" smtClean="0"/>
              <a:t>AlexNet</a:t>
            </a:r>
            <a:r>
              <a:rPr lang="en-US" sz="2000" dirty="0" smtClean="0"/>
              <a:t>, VGG, Inception, </a:t>
            </a:r>
            <a:r>
              <a:rPr lang="en-US" sz="2000" dirty="0" err="1" smtClean="0"/>
              <a:t>DenseNet</a:t>
            </a:r>
            <a:r>
              <a:rPr lang="en-US" sz="2000" dirty="0" smtClean="0"/>
              <a:t>, </a:t>
            </a:r>
            <a:r>
              <a:rPr lang="en-US" sz="2000" dirty="0" err="1" smtClean="0"/>
              <a:t>ResNet</a:t>
            </a:r>
            <a:r>
              <a:rPr lang="en-US" sz="2000" dirty="0" smtClean="0"/>
              <a:t>. We are using </a:t>
            </a:r>
            <a:r>
              <a:rPr lang="en-US" sz="2000" dirty="0" err="1" smtClean="0"/>
              <a:t>ResNet</a:t>
            </a:r>
            <a:r>
              <a:rPr lang="en-US" sz="2000" dirty="0" smtClean="0"/>
              <a:t> as it performs good High accuracy, Efficient feature learning, Good generalization, Robustness.</a:t>
            </a:r>
          </a:p>
          <a:p>
            <a:pPr algn="just">
              <a:buFont typeface="Wingdings" panose="05000000000000000000" pitchFamily="2" charset="2"/>
              <a:buChar char="Ø"/>
            </a:pPr>
            <a:r>
              <a:rPr lang="en-US" sz="2000" dirty="0" err="1" smtClean="0"/>
              <a:t>ResNet</a:t>
            </a:r>
            <a:r>
              <a:rPr lang="en-US" sz="2000" dirty="0" smtClean="0"/>
              <a:t> can be used to classify satellite images of crops into different categories. Once the model is trained, we can use it to classify new satellite images of crops and make predictions about the crops</a:t>
            </a:r>
          </a:p>
          <a:p>
            <a:pPr algn="just">
              <a:buFont typeface="Wingdings" panose="05000000000000000000" pitchFamily="2" charset="2"/>
              <a:buChar char="Ø"/>
            </a:pPr>
            <a:r>
              <a:rPr lang="en-US" sz="2000" dirty="0" smtClean="0"/>
              <a:t>Technique used to improve the performance of a pre-trained machine learning model on a new task (Fine-tuning). It involves taking a model that has already been trained on a large dataset and adapting it to a new dataset or task. </a:t>
            </a:r>
            <a:endParaRPr lang="en-US" sz="2000" dirty="0">
              <a:ea typeface="Arial Unicode MS"/>
            </a:endParaRPr>
          </a:p>
          <a:p>
            <a:pPr algn="just"/>
            <a:endParaRPr lang="en-US" dirty="0">
              <a:latin typeface="Bahnschrift Light SemiCondensed"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Gaps identified</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667373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Gaps identified</a:t>
            </a:r>
          </a:p>
        </p:txBody>
      </p:sp>
      <p:sp>
        <p:nvSpPr>
          <p:cNvPr id="3" name="Content Placeholder 2"/>
          <p:cNvSpPr>
            <a:spLocks noGrp="1"/>
          </p:cNvSpPr>
          <p:nvPr>
            <p:ph idx="1"/>
          </p:nvPr>
        </p:nvSpPr>
        <p:spPr>
          <a:xfrm>
            <a:off x="897776" y="1837113"/>
            <a:ext cx="10740042" cy="4671752"/>
          </a:xfrm>
        </p:spPr>
        <p:txBody>
          <a:bodyPr>
            <a:normAutofit/>
          </a:bodyPr>
          <a:lstStyle/>
          <a:p>
            <a:pPr algn="just">
              <a:lnSpc>
                <a:spcPct val="170000"/>
              </a:lnSpc>
              <a:buFont typeface="Wingdings" pitchFamily="2" charset="2"/>
              <a:buChar char="Ø"/>
            </a:pPr>
            <a:r>
              <a:rPr lang="en-US" sz="1800" dirty="0"/>
              <a:t>In this project we have used ResNet152 network to train and test the images which is by far the best performing </a:t>
            </a:r>
            <a:r>
              <a:rPr lang="en-US" sz="1800" dirty="0" err="1"/>
              <a:t>ResNet</a:t>
            </a:r>
            <a:r>
              <a:rPr lang="en-US" sz="1800" dirty="0"/>
              <a:t> model having 152 layers interconnected to each other, because </a:t>
            </a:r>
            <a:r>
              <a:rPr lang="en-US" sz="1800" dirty="0" err="1"/>
              <a:t>ResNet</a:t>
            </a:r>
            <a:r>
              <a:rPr lang="en-US" sz="1800" dirty="0"/>
              <a:t> solves the problem of vanishing gradient that makes it even more useful to use in this project to detect the vegetation. </a:t>
            </a:r>
          </a:p>
          <a:p>
            <a:pPr algn="just">
              <a:lnSpc>
                <a:spcPct val="170000"/>
              </a:lnSpc>
              <a:buFont typeface="Wingdings" pitchFamily="2" charset="2"/>
              <a:buChar char="Ø"/>
            </a:pPr>
            <a:r>
              <a:rPr lang="en-US" sz="1800" dirty="0"/>
              <a:t>we have used 8K UHD Image which is a High Resolution (8192X5134) Image to train the model and there is not much research that is at present going on these types of images. Due to high resolution of images, makes it easier for the model to detect the various elements in the image and increase the overall accuracy of the model</a:t>
            </a:r>
          </a:p>
          <a:p>
            <a:pPr algn="just">
              <a:lnSpc>
                <a:spcPct val="170000"/>
              </a:lnSpc>
              <a:buFont typeface="Wingdings" pitchFamily="2" charset="2"/>
              <a:buChar char="Ø"/>
            </a:pPr>
            <a:r>
              <a:rPr lang="en-US" sz="1800" dirty="0"/>
              <a:t>Also, our project is mainly focused on detection of Indian crop and crops that are usually found in Indian subcontinent and there isn’t much study that is conducted particularly around this.</a:t>
            </a:r>
          </a:p>
          <a:p>
            <a:pPr marL="0" indent="0">
              <a:buNone/>
            </a:pPr>
            <a:endParaRPr lang="en-US" dirty="0">
              <a:latin typeface="Bahnschrift Light SemiCondensed"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Data preprocessing</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685815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a:xfrm>
            <a:off x="1030778" y="1745673"/>
            <a:ext cx="10607040" cy="4974723"/>
          </a:xfrm>
        </p:spPr>
        <p:txBody>
          <a:bodyPr>
            <a:noAutofit/>
          </a:bodyPr>
          <a:lstStyle/>
          <a:p>
            <a:pPr algn="just">
              <a:lnSpc>
                <a:spcPct val="150000"/>
              </a:lnSpc>
              <a:buFont typeface="Wingdings" panose="05000000000000000000" pitchFamily="2" charset="2"/>
              <a:buChar char="Ø"/>
            </a:pPr>
            <a:r>
              <a:rPr lang="en-US" sz="1800" dirty="0" smtClean="0"/>
              <a:t>Cropping: Depending on the size of satellite image and the area of interest, we need to crop the image to remove any unnecessary information.</a:t>
            </a:r>
          </a:p>
          <a:p>
            <a:pPr algn="just">
              <a:lnSpc>
                <a:spcPct val="150000"/>
              </a:lnSpc>
              <a:buFont typeface="Wingdings" panose="05000000000000000000" pitchFamily="2" charset="2"/>
              <a:buChar char="Ø"/>
            </a:pPr>
            <a:r>
              <a:rPr lang="en-US" sz="1800" dirty="0" smtClean="0"/>
              <a:t>Resizing: We need to resize the image to a specific size in order to use it as input to deep learning model. </a:t>
            </a:r>
          </a:p>
          <a:p>
            <a:pPr algn="just">
              <a:lnSpc>
                <a:spcPct val="150000"/>
              </a:lnSpc>
              <a:buFont typeface="Wingdings" panose="05000000000000000000" pitchFamily="2" charset="2"/>
              <a:buChar char="Ø"/>
            </a:pPr>
            <a:r>
              <a:rPr lang="en-US" sz="1800" dirty="0" smtClean="0"/>
              <a:t>Labeling: This can be a time-consuming process, but it is an important step in building model. </a:t>
            </a:r>
          </a:p>
          <a:p>
            <a:pPr algn="just">
              <a:lnSpc>
                <a:spcPct val="150000"/>
              </a:lnSpc>
              <a:buFont typeface="Wingdings" panose="05000000000000000000" pitchFamily="2" charset="2"/>
              <a:buChar char="Ø"/>
            </a:pPr>
            <a:r>
              <a:rPr lang="en-US" sz="1800" dirty="0" smtClean="0"/>
              <a:t>Splitting: Split data into training and test sets in order to evaluate the performance of model.</a:t>
            </a:r>
          </a:p>
          <a:p>
            <a:pPr algn="just">
              <a:lnSpc>
                <a:spcPct val="150000"/>
              </a:lnSpc>
              <a:buFont typeface="Wingdings" panose="05000000000000000000" pitchFamily="2" charset="2"/>
              <a:buChar char="Ø"/>
            </a:pPr>
            <a:r>
              <a:rPr lang="en-US" sz="1800" dirty="0" smtClean="0"/>
              <a:t>Erosion and dilation are morphological image processing techniques that are used to modify the shape and size of objects in an image</a:t>
            </a:r>
          </a:p>
          <a:p>
            <a:pPr algn="just">
              <a:lnSpc>
                <a:spcPct val="150000"/>
              </a:lnSpc>
              <a:buFont typeface="Wingdings" panose="05000000000000000000" pitchFamily="2" charset="2"/>
              <a:buChar char="Ø"/>
            </a:pPr>
            <a:r>
              <a:rPr lang="en-US" sz="1800" dirty="0" smtClean="0"/>
              <a:t>Gray-level </a:t>
            </a:r>
            <a:r>
              <a:rPr lang="en-US" sz="1800" dirty="0" err="1" smtClean="0"/>
              <a:t>thresholding</a:t>
            </a:r>
            <a:r>
              <a:rPr lang="en-US" sz="1800" dirty="0" smtClean="0"/>
              <a:t> is a type of </a:t>
            </a:r>
            <a:r>
              <a:rPr lang="en-US" sz="1800" dirty="0" err="1" smtClean="0"/>
              <a:t>thresholding</a:t>
            </a:r>
            <a:r>
              <a:rPr lang="en-US" sz="1800" dirty="0" smtClean="0"/>
              <a:t> that is used to separate objects in a grayscale image based on their intensity values</a:t>
            </a:r>
            <a:endParaRPr 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853"/>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Resnet model</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178291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RESNET model</a:t>
            </a:r>
          </a:p>
        </p:txBody>
      </p:sp>
      <p:sp>
        <p:nvSpPr>
          <p:cNvPr id="9" name="TextBox 8">
            <a:extLst>
              <a:ext uri="{FF2B5EF4-FFF2-40B4-BE49-F238E27FC236}">
                <a16:creationId xmlns="" xmlns:a16="http://schemas.microsoft.com/office/drawing/2014/main" id="{A5AA26AD-9047-4763-8A62-2EF33DADBF04}"/>
              </a:ext>
            </a:extLst>
          </p:cNvPr>
          <p:cNvSpPr txBox="1"/>
          <p:nvPr/>
        </p:nvSpPr>
        <p:spPr>
          <a:xfrm>
            <a:off x="907742" y="1923337"/>
            <a:ext cx="10331388" cy="1476045"/>
          </a:xfrm>
          <a:prstGeom prst="rect">
            <a:avLst/>
          </a:prstGeom>
          <a:noFill/>
        </p:spPr>
        <p:txBody>
          <a:bodyPr wrap="square">
            <a:spAutoFit/>
          </a:bodyPr>
          <a:lstStyle/>
          <a:p>
            <a:pPr marL="285750" indent="-285750">
              <a:lnSpc>
                <a:spcPct val="115000"/>
              </a:lnSpc>
              <a:spcAft>
                <a:spcPts val="1000"/>
              </a:spcAft>
              <a:buFont typeface="Arial" panose="020B0604020202020204" pitchFamily="34" charset="0"/>
              <a:buChar char="•"/>
            </a:pPr>
            <a:r>
              <a:rPr lang="en-US" dirty="0"/>
              <a:t>The term </a:t>
            </a:r>
            <a:r>
              <a:rPr lang="en-US" dirty="0" err="1"/>
              <a:t>ResNet</a:t>
            </a:r>
            <a:r>
              <a:rPr lang="en-US" dirty="0"/>
              <a:t> expands to Residual network is a classic neural network used as a backbone for many computer vision tasks. In this project we have used ResNet152 which have 152 layers which are stacked on each other to make a interconnected network of layers</a:t>
            </a: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Understanding and visualizing ResNets | by Pablo Ruiz | Towards Data Science">
            <a:extLst>
              <a:ext uri="{FF2B5EF4-FFF2-40B4-BE49-F238E27FC236}">
                <a16:creationId xmlns="" xmlns:a16="http://schemas.microsoft.com/office/drawing/2014/main" id="{A5E0947B-1641-451F-BD9E-8BD5E788594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44832" y="2934844"/>
            <a:ext cx="8915400" cy="36766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92693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51E55-D0EF-4F54-A914-6F94B7EFFE7A}"/>
              </a:ext>
            </a:extLst>
          </p:cNvPr>
          <p:cNvSpPr>
            <a:spLocks noGrp="1"/>
          </p:cNvSpPr>
          <p:nvPr>
            <p:ph type="title"/>
          </p:nvPr>
        </p:nvSpPr>
        <p:spPr/>
        <p:txBody>
          <a:bodyPr/>
          <a:lstStyle/>
          <a:p>
            <a:r>
              <a:rPr lang="en-US" dirty="0"/>
              <a:t>Problem with </a:t>
            </a:r>
            <a:r>
              <a:rPr lang="en-US" dirty="0" err="1"/>
              <a:t>resnet</a:t>
            </a:r>
            <a:endParaRPr lang="en-IN" dirty="0"/>
          </a:p>
        </p:txBody>
      </p:sp>
      <p:sp>
        <p:nvSpPr>
          <p:cNvPr id="3" name="Content Placeholder 2">
            <a:extLst>
              <a:ext uri="{FF2B5EF4-FFF2-40B4-BE49-F238E27FC236}">
                <a16:creationId xmlns="" xmlns:a16="http://schemas.microsoft.com/office/drawing/2014/main" id="{B112EF1D-4A35-41D5-9829-3AF176FACDC3}"/>
              </a:ext>
            </a:extLst>
          </p:cNvPr>
          <p:cNvSpPr>
            <a:spLocks noGrp="1"/>
          </p:cNvSpPr>
          <p:nvPr>
            <p:ph idx="1"/>
          </p:nvPr>
        </p:nvSpPr>
        <p:spPr/>
        <p:txBody>
          <a:bodyPr/>
          <a:lstStyle/>
          <a:p>
            <a:pPr>
              <a:lnSpc>
                <a:spcPct val="150000"/>
              </a:lnSpc>
              <a:buFont typeface="Wingdings" panose="05000000000000000000" pitchFamily="2" charset="2"/>
              <a:buChar char="Ø"/>
            </a:pPr>
            <a:r>
              <a:rPr lang="en-US" sz="1800" dirty="0">
                <a:latin typeface="Tw Cen MT (Body)"/>
                <a:ea typeface="Calibri" panose="020F0502020204030204" pitchFamily="34" charset="0"/>
                <a:cs typeface="Times New Roman" panose="02020603050405020304" pitchFamily="18" charset="0"/>
              </a:rPr>
              <a:t>We can’t directly add more layer to the deep neural network because increasing network depth does not work by simply stacking layers together.</a:t>
            </a:r>
            <a:endParaRPr lang="en-US" sz="1800" dirty="0">
              <a:effectLst/>
              <a:latin typeface="Tw Cen MT (Body)"/>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r>
              <a:rPr lang="en-US" sz="1800" dirty="0">
                <a:latin typeface="Tw Cen MT (Body)"/>
                <a:ea typeface="Calibri" panose="020F0502020204030204" pitchFamily="34" charset="0"/>
                <a:cs typeface="Times New Roman" panose="02020603050405020304" pitchFamily="18" charset="0"/>
              </a:rPr>
              <a:t> </a:t>
            </a:r>
            <a:r>
              <a:rPr lang="en-US" sz="1800" b="1" dirty="0">
                <a:latin typeface="Tw Cen MT (Body)"/>
                <a:ea typeface="Calibri" panose="020F0502020204030204" pitchFamily="34" charset="0"/>
                <a:cs typeface="Times New Roman" panose="02020603050405020304" pitchFamily="18" charset="0"/>
              </a:rPr>
              <a:t>Vanishing Gradient Problem </a:t>
            </a:r>
            <a:r>
              <a:rPr lang="en-US" sz="1800" dirty="0">
                <a:latin typeface="Tw Cen MT (Body)"/>
                <a:ea typeface="Calibri" panose="020F0502020204030204" pitchFamily="34" charset="0"/>
                <a:cs typeface="Times New Roman" panose="02020603050405020304" pitchFamily="18" charset="0"/>
              </a:rPr>
              <a:t>— as the gradient is back-propagated to earlier layers, repeated multiplication may make the gradient extremely small.</a:t>
            </a:r>
          </a:p>
          <a:p>
            <a:pPr>
              <a:lnSpc>
                <a:spcPct val="150000"/>
              </a:lnSpc>
              <a:buFont typeface="Wingdings" panose="05000000000000000000" pitchFamily="2" charset="2"/>
              <a:buChar char="Ø"/>
            </a:pPr>
            <a:r>
              <a:rPr lang="en-US" sz="1800" dirty="0"/>
              <a:t>As a result, as the network goes deeper, its performance gets saturated or even starts degrading rapidly. </a:t>
            </a:r>
            <a:r>
              <a:rPr lang="en-US" sz="1800" dirty="0" err="1"/>
              <a:t>ResNet</a:t>
            </a:r>
            <a:r>
              <a:rPr lang="en-US" sz="1800" dirty="0"/>
              <a:t> solve this issue with the help of skipping the connection.</a:t>
            </a:r>
            <a:endParaRPr lang="en-IN" sz="1800" dirty="0"/>
          </a:p>
        </p:txBody>
      </p:sp>
    </p:spTree>
    <p:extLst>
      <p:ext uri="{BB962C8B-B14F-4D97-AF65-F5344CB8AC3E}">
        <p14:creationId xmlns="" xmlns:p14="http://schemas.microsoft.com/office/powerpoint/2010/main" val="2724015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7D305A-5155-4CC9-BBE3-D520191ED7DE}"/>
              </a:ext>
            </a:extLst>
          </p:cNvPr>
          <p:cNvSpPr>
            <a:spLocks noGrp="1"/>
          </p:cNvSpPr>
          <p:nvPr>
            <p:ph type="title"/>
          </p:nvPr>
        </p:nvSpPr>
        <p:spPr/>
        <p:txBody>
          <a:bodyPr/>
          <a:lstStyle/>
          <a:p>
            <a:r>
              <a:rPr lang="en-US" dirty="0"/>
              <a:t>Skip connection </a:t>
            </a:r>
            <a:endParaRPr lang="en-IN" dirty="0"/>
          </a:p>
        </p:txBody>
      </p:sp>
      <p:sp>
        <p:nvSpPr>
          <p:cNvPr id="4" name="Title 1">
            <a:extLst>
              <a:ext uri="{FF2B5EF4-FFF2-40B4-BE49-F238E27FC236}">
                <a16:creationId xmlns="" xmlns:a16="http://schemas.microsoft.com/office/drawing/2014/main" id="{4EA019F5-ED92-4E16-A380-AE67A1FE0678}"/>
              </a:ext>
            </a:extLst>
          </p:cNvPr>
          <p:cNvSpPr txBox="1">
            <a:spLocks/>
          </p:cNvSpPr>
          <p:nvPr/>
        </p:nvSpPr>
        <p:spPr>
          <a:xfrm>
            <a:off x="1024128" y="4208903"/>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IN" dirty="0"/>
          </a:p>
        </p:txBody>
      </p:sp>
      <p:sp>
        <p:nvSpPr>
          <p:cNvPr id="5" name="Content Placeholder 2">
            <a:extLst>
              <a:ext uri="{FF2B5EF4-FFF2-40B4-BE49-F238E27FC236}">
                <a16:creationId xmlns="" xmlns:a16="http://schemas.microsoft.com/office/drawing/2014/main" id="{F634E214-E58B-4EC2-A741-636950CBF55E}"/>
              </a:ext>
            </a:extLst>
          </p:cNvPr>
          <p:cNvSpPr txBox="1">
            <a:spLocks/>
          </p:cNvSpPr>
          <p:nvPr/>
        </p:nvSpPr>
        <p:spPr>
          <a:xfrm>
            <a:off x="1024128" y="5410999"/>
            <a:ext cx="9720073" cy="181400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pic>
        <p:nvPicPr>
          <p:cNvPr id="6" name="Picture 5" descr="https://miro.medium.com/max/700/1*kanYOsFl0MmaPk5ZWDjJmw.png">
            <a:extLst>
              <a:ext uri="{FF2B5EF4-FFF2-40B4-BE49-F238E27FC236}">
                <a16:creationId xmlns="" xmlns:a16="http://schemas.microsoft.com/office/drawing/2014/main" id="{638397A0-337F-4294-908E-E56063919DB1}"/>
              </a:ext>
            </a:extLst>
          </p:cNvPr>
          <p:cNvPicPr/>
          <p:nvPr/>
        </p:nvPicPr>
        <p:blipFill>
          <a:blip r:embed="rId2">
            <a:extLst>
              <a:ext uri="{28A0092B-C50C-407E-A947-70E740481C1C}">
                <a14:useLocalDpi xmlns="" xmlns:a14="http://schemas.microsoft.com/office/drawing/2010/main" val="0"/>
              </a:ext>
            </a:extLst>
          </a:blip>
          <a:srcRect/>
          <a:stretch>
            <a:fillRect/>
          </a:stretch>
        </p:blipFill>
        <p:spPr bwMode="auto">
          <a:xfrm>
            <a:off x="1809832" y="2735240"/>
            <a:ext cx="8577041" cy="3150655"/>
          </a:xfrm>
          <a:prstGeom prst="rect">
            <a:avLst/>
          </a:prstGeom>
          <a:noFill/>
          <a:ln>
            <a:noFill/>
          </a:ln>
        </p:spPr>
      </p:pic>
    </p:spTree>
    <p:extLst>
      <p:ext uri="{BB962C8B-B14F-4D97-AF65-F5344CB8AC3E}">
        <p14:creationId xmlns="" xmlns:p14="http://schemas.microsoft.com/office/powerpoint/2010/main" val="1655080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302AF4-C11E-48F7-BAA9-01AB0C83688E}"/>
              </a:ext>
            </a:extLst>
          </p:cNvPr>
          <p:cNvSpPr>
            <a:spLocks noGrp="1"/>
          </p:cNvSpPr>
          <p:nvPr>
            <p:ph type="title"/>
          </p:nvPr>
        </p:nvSpPr>
        <p:spPr/>
        <p:txBody>
          <a:bodyPr/>
          <a:lstStyle/>
          <a:p>
            <a:r>
              <a:rPr lang="en-US" dirty="0"/>
              <a:t>Identity block</a:t>
            </a:r>
            <a:endParaRPr lang="en-IN" dirty="0"/>
          </a:p>
        </p:txBody>
      </p:sp>
      <p:sp>
        <p:nvSpPr>
          <p:cNvPr id="3" name="Content Placeholder 2">
            <a:extLst>
              <a:ext uri="{FF2B5EF4-FFF2-40B4-BE49-F238E27FC236}">
                <a16:creationId xmlns="" xmlns:a16="http://schemas.microsoft.com/office/drawing/2014/main" id="{FAF676D9-7676-41CF-8464-3708472A85EE}"/>
              </a:ext>
            </a:extLst>
          </p:cNvPr>
          <p:cNvSpPr>
            <a:spLocks noGrp="1"/>
          </p:cNvSpPr>
          <p:nvPr>
            <p:ph idx="1"/>
          </p:nvPr>
        </p:nvSpPr>
        <p:spPr/>
        <p:txBody>
          <a:bodyPr/>
          <a:lstStyle/>
          <a:p>
            <a:pPr>
              <a:buFont typeface="Wingdings" panose="05000000000000000000" pitchFamily="2" charset="2"/>
              <a:buChar char="Ø"/>
            </a:pPr>
            <a:r>
              <a:rPr lang="en-US" dirty="0"/>
              <a:t>The identity block is the standard block used in </a:t>
            </a:r>
            <a:r>
              <a:rPr lang="en-US" dirty="0" err="1"/>
              <a:t>ResNets</a:t>
            </a:r>
            <a:r>
              <a:rPr lang="en-US" dirty="0"/>
              <a:t> and corresponds to the case where the input activation has the same dimension as the output activation.</a:t>
            </a:r>
          </a:p>
          <a:p>
            <a:endParaRPr lang="en-IN" dirty="0"/>
          </a:p>
        </p:txBody>
      </p:sp>
      <p:pic>
        <p:nvPicPr>
          <p:cNvPr id="5" name="Picture 4" descr="https://miro.medium.com/max/700/1*BCbJZXwGDtEdytj9ag_YWw.png">
            <a:extLst>
              <a:ext uri="{FF2B5EF4-FFF2-40B4-BE49-F238E27FC236}">
                <a16:creationId xmlns="" xmlns:a16="http://schemas.microsoft.com/office/drawing/2014/main" id="{A2A0253A-499E-404B-AB5C-EF0DBC495709}"/>
              </a:ext>
            </a:extLst>
          </p:cNvPr>
          <p:cNvPicPr/>
          <p:nvPr/>
        </p:nvPicPr>
        <p:blipFill>
          <a:blip r:embed="rId2">
            <a:extLst>
              <a:ext uri="{28A0092B-C50C-407E-A947-70E740481C1C}">
                <a14:useLocalDpi xmlns="" xmlns:a14="http://schemas.microsoft.com/office/drawing/2010/main" val="0"/>
              </a:ext>
            </a:extLst>
          </a:blip>
          <a:srcRect/>
          <a:stretch>
            <a:fillRect/>
          </a:stretch>
        </p:blipFill>
        <p:spPr bwMode="auto">
          <a:xfrm>
            <a:off x="1867332" y="3500646"/>
            <a:ext cx="8457336" cy="2110041"/>
          </a:xfrm>
          <a:prstGeom prst="rect">
            <a:avLst/>
          </a:prstGeom>
          <a:noFill/>
          <a:ln>
            <a:noFill/>
          </a:ln>
        </p:spPr>
      </p:pic>
    </p:spTree>
    <p:extLst>
      <p:ext uri="{BB962C8B-B14F-4D97-AF65-F5344CB8AC3E}">
        <p14:creationId xmlns="" xmlns:p14="http://schemas.microsoft.com/office/powerpoint/2010/main" val="3895932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1875156" y="0"/>
            <a:ext cx="9720072" cy="1499616"/>
          </a:xfrm>
        </p:spPr>
        <p:txBody>
          <a:bodyPr>
            <a:normAutofit/>
          </a:bodyPr>
          <a:lstStyle/>
          <a:p>
            <a:r>
              <a:rPr lang="en-US" sz="2800" dirty="0"/>
              <a:t>Maulana </a:t>
            </a:r>
            <a:r>
              <a:rPr lang="en-US" sz="2800" dirty="0" err="1"/>
              <a:t>azad</a:t>
            </a:r>
            <a:r>
              <a:rPr lang="en-US" sz="2800" dirty="0"/>
              <a:t> national institute of technology, Bhopal </a:t>
            </a:r>
            <a:r>
              <a:rPr lang="en-US" sz="2800" dirty="0" err="1"/>
              <a:t>india</a:t>
            </a:r>
            <a:r>
              <a:rPr lang="en-US" sz="2800" dirty="0"/>
              <a:t> </a:t>
            </a:r>
          </a:p>
        </p:txBody>
      </p:sp>
      <p:pic>
        <p:nvPicPr>
          <p:cNvPr id="5" name="Stupid logo.png">
            <a:extLst>
              <a:ext uri="{FF2B5EF4-FFF2-40B4-BE49-F238E27FC236}">
                <a16:creationId xmlns="" xmlns:a16="http://schemas.microsoft.com/office/drawing/2014/main" id="{852D02F4-E5EF-468C-B70F-9F5CCE4314B9}"/>
              </a:ext>
            </a:extLst>
          </p:cNvPr>
          <p:cNvPicPr>
            <a:picLocks noChangeAspect="1"/>
          </p:cNvPicPr>
          <p:nvPr/>
        </p:nvPicPr>
        <p:blipFill>
          <a:blip r:embed="rId2"/>
          <a:stretch>
            <a:fillRect/>
          </a:stretch>
        </p:blipFill>
        <p:spPr>
          <a:xfrm>
            <a:off x="5289550" y="1193480"/>
            <a:ext cx="1612900" cy="1701800"/>
          </a:xfrm>
          <a:prstGeom prst="rect">
            <a:avLst/>
          </a:prstGeom>
          <a:ln w="12700">
            <a:miter lim="400000"/>
            <a:headEnd/>
            <a:tailEnd/>
          </a:ln>
        </p:spPr>
      </p:pic>
      <p:sp>
        <p:nvSpPr>
          <p:cNvPr id="3" name="Rectangle 2">
            <a:extLst>
              <a:ext uri="{FF2B5EF4-FFF2-40B4-BE49-F238E27FC236}">
                <a16:creationId xmlns="" xmlns:a16="http://schemas.microsoft.com/office/drawing/2014/main" id="{48D353F5-1B0F-4F0A-962F-11360D14853E}"/>
              </a:ext>
            </a:extLst>
          </p:cNvPr>
          <p:cNvSpPr/>
          <p:nvPr/>
        </p:nvSpPr>
        <p:spPr>
          <a:xfrm>
            <a:off x="3126263" y="3259723"/>
            <a:ext cx="5175992"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Tw Cen MT (Body)"/>
              </a:rPr>
              <a:t>MAJOR PROJECT REPORT ON </a:t>
            </a:r>
            <a:r>
              <a:rPr lang="en-US" sz="1600" dirty="0">
                <a:ln w="0"/>
                <a:effectLst>
                  <a:outerShdw blurRad="38100" dist="19050" dir="2700000" algn="tl" rotWithShape="0">
                    <a:schemeClr val="dk1">
                      <a:alpha val="40000"/>
                    </a:schemeClr>
                  </a:outerShdw>
                </a:effectLst>
                <a:latin typeface="Tw Cen MT (Body)"/>
              </a:rPr>
              <a:t>: </a:t>
            </a:r>
            <a:endParaRPr lang="en-US" sz="1600" b="0" cap="none" spc="0" dirty="0">
              <a:ln w="0"/>
              <a:solidFill>
                <a:schemeClr val="tx1"/>
              </a:solidFill>
              <a:effectLst>
                <a:outerShdw blurRad="38100" dist="19050" dir="2700000" algn="tl" rotWithShape="0">
                  <a:schemeClr val="dk1">
                    <a:alpha val="40000"/>
                  </a:schemeClr>
                </a:outerShdw>
              </a:effectLst>
              <a:latin typeface="Tw Cen MT (Body)"/>
            </a:endParaRPr>
          </a:p>
        </p:txBody>
      </p:sp>
      <p:sp>
        <p:nvSpPr>
          <p:cNvPr id="6" name="Rectangle 5">
            <a:extLst>
              <a:ext uri="{FF2B5EF4-FFF2-40B4-BE49-F238E27FC236}">
                <a16:creationId xmlns="" xmlns:a16="http://schemas.microsoft.com/office/drawing/2014/main" id="{7EDF2DBB-163B-4C4A-8BB0-5CF4FE7D0395}"/>
              </a:ext>
            </a:extLst>
          </p:cNvPr>
          <p:cNvSpPr/>
          <p:nvPr/>
        </p:nvSpPr>
        <p:spPr>
          <a:xfrm>
            <a:off x="920008" y="3758305"/>
            <a:ext cx="517599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latin typeface="Tw Cen MT (Body)"/>
              </a:rPr>
              <a:t> </a:t>
            </a:r>
            <a:endParaRPr lang="en-US" sz="1600" b="0" cap="none" spc="0" dirty="0">
              <a:ln w="0"/>
              <a:solidFill>
                <a:schemeClr val="tx1"/>
              </a:solidFill>
              <a:effectLst>
                <a:outerShdw blurRad="38100" dist="19050" dir="2700000" algn="tl" rotWithShape="0">
                  <a:schemeClr val="dk1">
                    <a:alpha val="40000"/>
                  </a:schemeClr>
                </a:outerShdw>
              </a:effectLst>
              <a:latin typeface="Tw Cen MT (Body)"/>
            </a:endParaRPr>
          </a:p>
        </p:txBody>
      </p:sp>
      <p:sp>
        <p:nvSpPr>
          <p:cNvPr id="9" name="Rectangle 8">
            <a:extLst>
              <a:ext uri="{FF2B5EF4-FFF2-40B4-BE49-F238E27FC236}">
                <a16:creationId xmlns="" xmlns:a16="http://schemas.microsoft.com/office/drawing/2014/main" id="{8F121375-7C41-441B-8967-0926AA4353C4}"/>
              </a:ext>
            </a:extLst>
          </p:cNvPr>
          <p:cNvSpPr/>
          <p:nvPr/>
        </p:nvSpPr>
        <p:spPr>
          <a:xfrm>
            <a:off x="2213342" y="3697371"/>
            <a:ext cx="6841881"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Tw Cen MT (Body)"/>
              </a:rPr>
              <a:t>CROP DETECTION USING SATELLITE IMAGE</a:t>
            </a:r>
            <a:endParaRPr lang="en-US" sz="2400" b="0" cap="none" spc="0" dirty="0">
              <a:ln w="0"/>
              <a:solidFill>
                <a:schemeClr val="tx1"/>
              </a:solidFill>
              <a:effectLst>
                <a:outerShdw blurRad="38100" dist="19050" dir="2700000" algn="tl" rotWithShape="0">
                  <a:schemeClr val="dk1">
                    <a:alpha val="40000"/>
                  </a:schemeClr>
                </a:outerShdw>
              </a:effectLst>
              <a:latin typeface="Tw Cen MT (Body)"/>
            </a:endParaRPr>
          </a:p>
        </p:txBody>
      </p:sp>
      <p:sp>
        <p:nvSpPr>
          <p:cNvPr id="10" name="Rectangle 9">
            <a:extLst>
              <a:ext uri="{FF2B5EF4-FFF2-40B4-BE49-F238E27FC236}">
                <a16:creationId xmlns="" xmlns:a16="http://schemas.microsoft.com/office/drawing/2014/main" id="{B502A455-24C2-481D-BBDA-B9676C7108FA}"/>
              </a:ext>
            </a:extLst>
          </p:cNvPr>
          <p:cNvSpPr/>
          <p:nvPr/>
        </p:nvSpPr>
        <p:spPr>
          <a:xfrm>
            <a:off x="-1763777" y="4289016"/>
            <a:ext cx="6841881"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w Cen MT (Body)"/>
              </a:rPr>
              <a:t>PREPARED BY :</a:t>
            </a:r>
          </a:p>
        </p:txBody>
      </p:sp>
      <p:sp>
        <p:nvSpPr>
          <p:cNvPr id="11" name="Rectangle 10">
            <a:extLst>
              <a:ext uri="{FF2B5EF4-FFF2-40B4-BE49-F238E27FC236}">
                <a16:creationId xmlns="" xmlns:a16="http://schemas.microsoft.com/office/drawing/2014/main" id="{3505E524-5BD8-44AA-A700-456C3D8887D9}"/>
              </a:ext>
            </a:extLst>
          </p:cNvPr>
          <p:cNvSpPr/>
          <p:nvPr/>
        </p:nvSpPr>
        <p:spPr>
          <a:xfrm>
            <a:off x="1726183" y="4313266"/>
            <a:ext cx="6841881" cy="1646605"/>
          </a:xfrm>
          <a:prstGeom prst="rect">
            <a:avLst/>
          </a:prstGeom>
          <a:noFill/>
        </p:spPr>
        <p:txBody>
          <a:bodyPr wrap="square" lIns="91440" tIns="45720" rIns="91440" bIns="45720">
            <a:spAutoFit/>
          </a:bodyPr>
          <a:lstStyle/>
          <a:p>
            <a:pPr marL="88265" marR="88265" algn="ctr">
              <a:spcAft>
                <a:spcPts val="275"/>
              </a:spcAft>
            </a:pPr>
            <a:r>
              <a:rPr lang="en-US" dirty="0">
                <a:solidFill>
                  <a:srgbClr val="000000"/>
                </a:solidFill>
                <a:uFill>
                  <a:solidFill>
                    <a:srgbClr val="000000"/>
                  </a:solidFill>
                </a:uFill>
                <a:ea typeface="Arial Unicode MS"/>
                <a:cs typeface="Arial Unicode MS"/>
              </a:rPr>
              <a:t>		    BHAVESH AGRAWAL	        	                191112215</a:t>
            </a:r>
            <a:endParaRPr lang="en-IN" dirty="0">
              <a:solidFill>
                <a:srgbClr val="000000"/>
              </a:solidFill>
              <a:uFill>
                <a:solidFill>
                  <a:srgbClr val="000000"/>
                </a:solidFill>
              </a:uFill>
              <a:ea typeface="Arial Unicode MS"/>
              <a:cs typeface="Arial Unicode MS"/>
            </a:endParaRPr>
          </a:p>
          <a:p>
            <a:pPr marL="88265" marR="88265" algn="ctr">
              <a:spcAft>
                <a:spcPts val="275"/>
              </a:spcAft>
            </a:pPr>
            <a:r>
              <a:rPr lang="en-US" sz="1800" dirty="0">
                <a:solidFill>
                  <a:srgbClr val="000000"/>
                </a:solidFill>
                <a:effectLst/>
                <a:uFill>
                  <a:solidFill>
                    <a:srgbClr val="000000"/>
                  </a:solidFill>
                </a:uFill>
                <a:ea typeface="Arial Unicode MS"/>
                <a:cs typeface="Arial Unicode MS"/>
              </a:rPr>
              <a:t>      </a:t>
            </a:r>
            <a:r>
              <a:rPr lang="en-US" dirty="0">
                <a:solidFill>
                  <a:srgbClr val="000000"/>
                </a:solidFill>
                <a:uFill>
                  <a:solidFill>
                    <a:srgbClr val="000000"/>
                  </a:solidFill>
                </a:uFill>
                <a:ea typeface="Arial Unicode MS"/>
                <a:cs typeface="Arial Unicode MS"/>
              </a:rPr>
              <a:t>          </a:t>
            </a:r>
            <a:r>
              <a:rPr lang="en-US" sz="1800" dirty="0">
                <a:solidFill>
                  <a:srgbClr val="000000"/>
                </a:solidFill>
                <a:effectLst/>
                <a:uFill>
                  <a:solidFill>
                    <a:srgbClr val="000000"/>
                  </a:solidFill>
                </a:uFill>
                <a:ea typeface="Arial Unicode MS"/>
                <a:cs typeface="Arial Unicode MS"/>
              </a:rPr>
              <a:t> </a:t>
            </a:r>
            <a:r>
              <a:rPr lang="en-US" dirty="0">
                <a:solidFill>
                  <a:srgbClr val="000000"/>
                </a:solidFill>
                <a:effectLst/>
                <a:uFill>
                  <a:solidFill>
                    <a:srgbClr val="000000"/>
                  </a:solidFill>
                </a:uFill>
                <a:ea typeface="Arial Unicode MS"/>
                <a:cs typeface="Arial Unicode MS"/>
              </a:rPr>
              <a:t>ANSH KAUSHIK                   		      	 191112219</a:t>
            </a:r>
            <a:endParaRPr lang="en-IN" dirty="0">
              <a:solidFill>
                <a:srgbClr val="000000"/>
              </a:solidFill>
              <a:uFill>
                <a:solidFill>
                  <a:srgbClr val="000000"/>
                </a:solidFill>
              </a:uFill>
              <a:ea typeface="Arial Unicode MS"/>
              <a:cs typeface="Arial Unicode MS"/>
            </a:endParaRPr>
          </a:p>
          <a:p>
            <a:pPr algn="ctr">
              <a:spcBef>
                <a:spcPts val="10"/>
              </a:spcBef>
            </a:pPr>
            <a:r>
              <a:rPr lang="en-US" dirty="0">
                <a:solidFill>
                  <a:srgbClr val="000000"/>
                </a:solidFill>
                <a:effectLst/>
                <a:uFill>
                  <a:solidFill>
                    <a:srgbClr val="000000"/>
                  </a:solidFill>
                </a:uFill>
                <a:ea typeface="Times New Roman" panose="02020603050405020304" pitchFamily="18" charset="0"/>
              </a:rPr>
              <a:t>		   RAHUL SINGH			         	 	191112235</a:t>
            </a:r>
            <a:endParaRPr lang="en-IN" dirty="0">
              <a:solidFill>
                <a:srgbClr val="000000"/>
              </a:solidFill>
              <a:effectLst/>
              <a:uFill>
                <a:solidFill>
                  <a:srgbClr val="000000"/>
                </a:solidFill>
              </a:uFill>
              <a:ea typeface="Times New Roman" panose="02020603050405020304" pitchFamily="18" charset="0"/>
            </a:endParaRPr>
          </a:p>
          <a:p>
            <a:pPr algn="ctr">
              <a:spcBef>
                <a:spcPts val="10"/>
              </a:spcBef>
            </a:pPr>
            <a:r>
              <a:rPr lang="en-US" dirty="0">
                <a:solidFill>
                  <a:srgbClr val="000000"/>
                </a:solidFill>
                <a:effectLst/>
                <a:uFill>
                  <a:solidFill>
                    <a:srgbClr val="000000"/>
                  </a:solidFill>
                </a:uFill>
                <a:ea typeface="Times New Roman" panose="02020603050405020304" pitchFamily="18" charset="0"/>
              </a:rPr>
              <a:t> 	</a:t>
            </a:r>
            <a:r>
              <a:rPr lang="en-US" dirty="0">
                <a:solidFill>
                  <a:srgbClr val="000000"/>
                </a:solidFill>
                <a:uFill>
                  <a:solidFill>
                    <a:srgbClr val="000000"/>
                  </a:solidFill>
                </a:uFill>
                <a:ea typeface="Times New Roman" panose="02020603050405020304" pitchFamily="18" charset="0"/>
              </a:rPr>
              <a:t>  </a:t>
            </a:r>
            <a:r>
              <a:rPr lang="en-US" dirty="0">
                <a:solidFill>
                  <a:srgbClr val="000000"/>
                </a:solidFill>
                <a:effectLst/>
                <a:uFill>
                  <a:solidFill>
                    <a:srgbClr val="000000"/>
                  </a:solidFill>
                </a:uFill>
                <a:ea typeface="Times New Roman" panose="02020603050405020304" pitchFamily="18" charset="0"/>
              </a:rPr>
              <a:t>        MOHIT TOMAR 		   	                     191112277</a:t>
            </a:r>
            <a:endParaRPr lang="en-IN" dirty="0">
              <a:solidFill>
                <a:srgbClr val="000000"/>
              </a:solidFill>
              <a:effectLst/>
              <a:uFill>
                <a:solidFill>
                  <a:srgbClr val="000000"/>
                </a:solidFill>
              </a:uFill>
              <a:ea typeface="Times New Roman" panose="02020603050405020304" pitchFamily="18" charset="0"/>
            </a:endParaRPr>
          </a:p>
          <a:p>
            <a:pPr algn="ctr"/>
            <a:endParaRPr lang="en-US" sz="2400" b="0" cap="none" spc="0" dirty="0">
              <a:ln w="0"/>
              <a:solidFill>
                <a:schemeClr val="tx1"/>
              </a:solidFill>
              <a:effectLst>
                <a:outerShdw blurRad="38100" dist="19050" dir="2700000" algn="tl" rotWithShape="0">
                  <a:schemeClr val="dk1">
                    <a:alpha val="40000"/>
                  </a:schemeClr>
                </a:outerShdw>
              </a:effectLst>
              <a:latin typeface="Tw Cen MT (Body)"/>
            </a:endParaRPr>
          </a:p>
        </p:txBody>
      </p:sp>
      <p:sp>
        <p:nvSpPr>
          <p:cNvPr id="12" name="Rectangle 11">
            <a:extLst>
              <a:ext uri="{FF2B5EF4-FFF2-40B4-BE49-F238E27FC236}">
                <a16:creationId xmlns="" xmlns:a16="http://schemas.microsoft.com/office/drawing/2014/main" id="{D23F5873-C877-48E9-BA18-8959DDF657BF}"/>
              </a:ext>
            </a:extLst>
          </p:cNvPr>
          <p:cNvSpPr/>
          <p:nvPr/>
        </p:nvSpPr>
        <p:spPr>
          <a:xfrm>
            <a:off x="5404203" y="5784066"/>
            <a:ext cx="6841881"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Tw Cen MT (Body)"/>
              </a:rPr>
              <a:t>UNDER THE GUIDANCE OF :- </a:t>
            </a:r>
            <a:endParaRPr lang="en-US" sz="2000" b="0" cap="none" spc="0" dirty="0">
              <a:ln w="0"/>
              <a:solidFill>
                <a:schemeClr val="tx1"/>
              </a:solidFill>
              <a:effectLst>
                <a:outerShdw blurRad="38100" dist="19050" dir="2700000" algn="tl" rotWithShape="0">
                  <a:schemeClr val="dk1">
                    <a:alpha val="40000"/>
                  </a:schemeClr>
                </a:outerShdw>
              </a:effectLst>
              <a:latin typeface="Tw Cen MT (Body)"/>
            </a:endParaRPr>
          </a:p>
        </p:txBody>
      </p:sp>
      <p:sp>
        <p:nvSpPr>
          <p:cNvPr id="13" name="Rectangle 12">
            <a:extLst>
              <a:ext uri="{FF2B5EF4-FFF2-40B4-BE49-F238E27FC236}">
                <a16:creationId xmlns="" xmlns:a16="http://schemas.microsoft.com/office/drawing/2014/main" id="{DBA6BF3B-7DA2-4C7B-BDBA-093F5A43A08B}"/>
              </a:ext>
            </a:extLst>
          </p:cNvPr>
          <p:cNvSpPr/>
          <p:nvPr/>
        </p:nvSpPr>
        <p:spPr>
          <a:xfrm>
            <a:off x="5539194" y="6217670"/>
            <a:ext cx="6841881"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Tw Cen MT (Body)"/>
              </a:rPr>
              <a:t>DR</a:t>
            </a:r>
            <a:r>
              <a:rPr lang="en-US" sz="2000" dirty="0">
                <a:ln w="0"/>
                <a:effectLst>
                  <a:outerShdw blurRad="38100" dist="19050" dir="2700000" algn="tl" rotWithShape="0">
                    <a:schemeClr val="dk1">
                      <a:alpha val="40000"/>
                    </a:schemeClr>
                  </a:outerShdw>
                </a:effectLst>
                <a:latin typeface="Tw Cen MT (Body)"/>
              </a:rPr>
              <a:t>. B N ROY</a:t>
            </a:r>
            <a:endParaRPr lang="en-US" sz="2000" b="0" cap="none" spc="0" dirty="0">
              <a:ln w="0"/>
              <a:solidFill>
                <a:schemeClr val="tx1"/>
              </a:solidFill>
              <a:effectLst>
                <a:outerShdw blurRad="38100" dist="19050" dir="2700000" algn="tl" rotWithShape="0">
                  <a:schemeClr val="dk1">
                    <a:alpha val="40000"/>
                  </a:schemeClr>
                </a:outerShdw>
              </a:effectLst>
              <a:latin typeface="Tw Cen MT (Body)"/>
            </a:endParaRPr>
          </a:p>
        </p:txBody>
      </p:sp>
      <p:cxnSp>
        <p:nvCxnSpPr>
          <p:cNvPr id="15" name="Straight Connector 14">
            <a:extLst>
              <a:ext uri="{FF2B5EF4-FFF2-40B4-BE49-F238E27FC236}">
                <a16:creationId xmlns="" xmlns:a16="http://schemas.microsoft.com/office/drawing/2014/main" id="{7B0FADB2-0114-4C34-A5DC-77BCB6D57331}"/>
              </a:ext>
            </a:extLst>
          </p:cNvPr>
          <p:cNvCxnSpPr>
            <a:cxnSpLocks/>
          </p:cNvCxnSpPr>
          <p:nvPr/>
        </p:nvCxnSpPr>
        <p:spPr>
          <a:xfrm>
            <a:off x="758952" y="749808"/>
            <a:ext cx="0" cy="99669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97034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CAFAEC-EF93-4959-8280-1D57CA1A2DFF}"/>
              </a:ext>
            </a:extLst>
          </p:cNvPr>
          <p:cNvSpPr>
            <a:spLocks noGrp="1"/>
          </p:cNvSpPr>
          <p:nvPr>
            <p:ph type="title"/>
          </p:nvPr>
        </p:nvSpPr>
        <p:spPr/>
        <p:txBody>
          <a:bodyPr/>
          <a:lstStyle/>
          <a:p>
            <a:r>
              <a:rPr lang="en-US" dirty="0"/>
              <a:t>CONVOLTION BLOCK</a:t>
            </a:r>
            <a:endParaRPr lang="en-IN" dirty="0"/>
          </a:p>
        </p:txBody>
      </p:sp>
      <p:sp>
        <p:nvSpPr>
          <p:cNvPr id="3" name="Content Placeholder 2">
            <a:extLst>
              <a:ext uri="{FF2B5EF4-FFF2-40B4-BE49-F238E27FC236}">
                <a16:creationId xmlns="" xmlns:a16="http://schemas.microsoft.com/office/drawing/2014/main" id="{FDA27F08-2054-4D9C-9259-1ACC33CB4261}"/>
              </a:ext>
            </a:extLst>
          </p:cNvPr>
          <p:cNvSpPr>
            <a:spLocks noGrp="1"/>
          </p:cNvSpPr>
          <p:nvPr>
            <p:ph idx="1"/>
          </p:nvPr>
        </p:nvSpPr>
        <p:spPr/>
        <p:txBody>
          <a:bodyPr/>
          <a:lstStyle/>
          <a:p>
            <a:pPr>
              <a:buFont typeface="Wingdings" panose="05000000000000000000" pitchFamily="2" charset="2"/>
              <a:buChar char="Ø"/>
            </a:pPr>
            <a:r>
              <a:rPr lang="en-US" dirty="0"/>
              <a:t>We can use this type of block when the input and output dimensions don’t match up. The difference with the identity block is that there is a CONV2D layer in the shortcut path.</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descr="https://miro.medium.com/max/700/1*sb_4xKI_bRoX6jmZcNTRWw.png">
            <a:extLst>
              <a:ext uri="{FF2B5EF4-FFF2-40B4-BE49-F238E27FC236}">
                <a16:creationId xmlns="" xmlns:a16="http://schemas.microsoft.com/office/drawing/2014/main" id="{510EFEB6-5797-4BCD-BF9A-50DB2C9E9D8A}"/>
              </a:ext>
            </a:extLst>
          </p:cNvPr>
          <p:cNvPicPr/>
          <p:nvPr/>
        </p:nvPicPr>
        <p:blipFill>
          <a:blip r:embed="rId2">
            <a:extLst>
              <a:ext uri="{28A0092B-C50C-407E-A947-70E740481C1C}">
                <a14:useLocalDpi xmlns="" xmlns:a14="http://schemas.microsoft.com/office/drawing/2010/main" val="0"/>
              </a:ext>
            </a:extLst>
          </a:blip>
          <a:srcRect/>
          <a:stretch>
            <a:fillRect/>
          </a:stretch>
        </p:blipFill>
        <p:spPr bwMode="auto">
          <a:xfrm>
            <a:off x="2223728" y="3618229"/>
            <a:ext cx="7728140" cy="2329809"/>
          </a:xfrm>
          <a:prstGeom prst="rect">
            <a:avLst/>
          </a:prstGeom>
          <a:noFill/>
          <a:ln>
            <a:noFill/>
          </a:ln>
        </p:spPr>
      </p:pic>
    </p:spTree>
    <p:extLst>
      <p:ext uri="{BB962C8B-B14F-4D97-AF65-F5344CB8AC3E}">
        <p14:creationId xmlns="" xmlns:p14="http://schemas.microsoft.com/office/powerpoint/2010/main" val="4111633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9AF68C-6F4E-46AE-BB94-5DFD3F3144D0}"/>
              </a:ext>
            </a:extLst>
          </p:cNvPr>
          <p:cNvSpPr>
            <a:spLocks noGrp="1"/>
          </p:cNvSpPr>
          <p:nvPr>
            <p:ph type="title"/>
          </p:nvPr>
        </p:nvSpPr>
        <p:spPr/>
        <p:txBody>
          <a:bodyPr/>
          <a:lstStyle/>
          <a:p>
            <a:r>
              <a:rPr lang="en-US" dirty="0"/>
              <a:t>Architecture </a:t>
            </a:r>
            <a:endParaRPr lang="en-IN" dirty="0"/>
          </a:p>
        </p:txBody>
      </p:sp>
      <p:sp>
        <p:nvSpPr>
          <p:cNvPr id="3" name="Content Placeholder 2">
            <a:extLst>
              <a:ext uri="{FF2B5EF4-FFF2-40B4-BE49-F238E27FC236}">
                <a16:creationId xmlns="" xmlns:a16="http://schemas.microsoft.com/office/drawing/2014/main" id="{3098FF9A-4F16-4D4E-B390-D3E9E4D7F78E}"/>
              </a:ext>
            </a:extLst>
          </p:cNvPr>
          <p:cNvSpPr>
            <a:spLocks noGrp="1"/>
          </p:cNvSpPr>
          <p:nvPr>
            <p:ph idx="1"/>
          </p:nvPr>
        </p:nvSpPr>
        <p:spPr/>
        <p:txBody>
          <a:bodyPr>
            <a:normAutofit lnSpcReduction="10000"/>
          </a:bodyPr>
          <a:lstStyle/>
          <a:p>
            <a:pPr>
              <a:buFont typeface="Wingdings" panose="05000000000000000000" pitchFamily="2" charset="2"/>
              <a:buChar char="Ø"/>
            </a:pPr>
            <a:r>
              <a:rPr lang="en-US" sz="1800" dirty="0"/>
              <a:t>ResNet152 contains 152 layers stacked on top of each other with some layers connected via skip connections. The original input image shape is 224*224*3 and the final output feature extracted shape is 1*1*2048.</a:t>
            </a:r>
          </a:p>
          <a:p>
            <a:pPr>
              <a:buFont typeface="Wingdings" panose="05000000000000000000" pitchFamily="2" charset="2"/>
              <a:buChar char="Ø"/>
            </a:pPr>
            <a:r>
              <a:rPr lang="en-US" sz="1800" dirty="0"/>
              <a:t>It contains fifty 3*3 convolution layers, hundred 1*1 convolution layer, one 7*7 layer and one 3*3 max pool layer. </a:t>
            </a:r>
          </a:p>
          <a:p>
            <a:pPr>
              <a:buFont typeface="Wingdings" panose="05000000000000000000" pitchFamily="2" charset="2"/>
              <a:buChar char="Ø"/>
            </a:pPr>
            <a:r>
              <a:rPr lang="en-US" sz="1800" dirty="0"/>
              <a:t>Batch Normalization is used after each conv. Activation function after each convolution layer is </a:t>
            </a:r>
            <a:r>
              <a:rPr lang="en-US" sz="1800" dirty="0" err="1"/>
              <a:t>Relu</a:t>
            </a:r>
            <a:r>
              <a:rPr lang="en-US" sz="1800" dirty="0"/>
              <a:t>. </a:t>
            </a:r>
          </a:p>
          <a:p>
            <a:pPr>
              <a:buFont typeface="Wingdings" panose="05000000000000000000" pitchFamily="2" charset="2"/>
              <a:buChar char="Ø"/>
            </a:pPr>
            <a:r>
              <a:rPr lang="en-US" sz="1800" dirty="0"/>
              <a:t>At the final layer of </a:t>
            </a:r>
            <a:r>
              <a:rPr lang="en-US" sz="1800" dirty="0" err="1"/>
              <a:t>ResNet</a:t>
            </a:r>
            <a:r>
              <a:rPr lang="en-US" sz="1800" dirty="0"/>
              <a:t> we get output of shape (1*1*2048) which is then passed to sequential model. </a:t>
            </a:r>
          </a:p>
          <a:p>
            <a:pPr>
              <a:buFont typeface="Wingdings" panose="05000000000000000000" pitchFamily="2" charset="2"/>
              <a:buChar char="Ø"/>
            </a:pPr>
            <a:r>
              <a:rPr lang="en-US" sz="1800" dirty="0"/>
              <a:t>A Sequential model is appropriate for a plain stack of layers where each layer has exactly one input tensor and one output tensor. In sequential model we added two dense with 256 and 2 neurons respectively, </a:t>
            </a:r>
            <a:r>
              <a:rPr lang="en-US" sz="1800" dirty="0" err="1"/>
              <a:t>Relu</a:t>
            </a:r>
            <a:r>
              <a:rPr lang="en-US" sz="1800" dirty="0"/>
              <a:t> and SoftMax respectively</a:t>
            </a:r>
            <a:r>
              <a:rPr lang="en-US" dirty="0"/>
              <a:t>.</a:t>
            </a:r>
          </a:p>
          <a:p>
            <a:pPr>
              <a:buFont typeface="Wingdings" panose="05000000000000000000" pitchFamily="2" charset="2"/>
              <a:buChar char="Ø"/>
            </a:pPr>
            <a:r>
              <a:rPr lang="en-US" sz="1800" dirty="0"/>
              <a:t>These 2048 features are passed to sequential model and the final output will be 2 classes that will be our required classes i.e. corps present or not.</a:t>
            </a:r>
          </a:p>
          <a:p>
            <a:pPr>
              <a:buFont typeface="Wingdings" panose="05000000000000000000" pitchFamily="2" charset="2"/>
              <a:buChar char="Ø"/>
            </a:pPr>
            <a:endParaRPr lang="en-IN" sz="1800" dirty="0"/>
          </a:p>
        </p:txBody>
      </p:sp>
    </p:spTree>
    <p:extLst>
      <p:ext uri="{BB962C8B-B14F-4D97-AF65-F5344CB8AC3E}">
        <p14:creationId xmlns="" xmlns:p14="http://schemas.microsoft.com/office/powerpoint/2010/main" val="2587919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RESNET model</a:t>
            </a:r>
          </a:p>
        </p:txBody>
      </p:sp>
      <p:pic>
        <p:nvPicPr>
          <p:cNvPr id="31" name="Picture 30">
            <a:extLst>
              <a:ext uri="{FF2B5EF4-FFF2-40B4-BE49-F238E27FC236}">
                <a16:creationId xmlns="" xmlns:a16="http://schemas.microsoft.com/office/drawing/2014/main" id="{D143AA3F-46F5-4860-9DB0-DC3DE36C1AC5}"/>
              </a:ext>
            </a:extLst>
          </p:cNvPr>
          <p:cNvPicPr>
            <a:picLocks noChangeAspect="1"/>
          </p:cNvPicPr>
          <p:nvPr/>
        </p:nvPicPr>
        <p:blipFill>
          <a:blip r:embed="rId2"/>
          <a:stretch>
            <a:fillRect/>
          </a:stretch>
        </p:blipFill>
        <p:spPr>
          <a:xfrm>
            <a:off x="2230033" y="1968063"/>
            <a:ext cx="7554379" cy="4058216"/>
          </a:xfrm>
          <a:prstGeom prst="rect">
            <a:avLst/>
          </a:prstGeom>
        </p:spPr>
      </p:pic>
    </p:spTree>
    <p:extLst>
      <p:ext uri="{BB962C8B-B14F-4D97-AF65-F5344CB8AC3E}">
        <p14:creationId xmlns="" xmlns:p14="http://schemas.microsoft.com/office/powerpoint/2010/main" val="2253149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RESNET model</a:t>
            </a:r>
          </a:p>
        </p:txBody>
      </p:sp>
      <p:pic>
        <p:nvPicPr>
          <p:cNvPr id="3" name="Picture 2">
            <a:extLst>
              <a:ext uri="{FF2B5EF4-FFF2-40B4-BE49-F238E27FC236}">
                <a16:creationId xmlns="" xmlns:a16="http://schemas.microsoft.com/office/drawing/2014/main" id="{C6F6592A-C5E2-44A6-9D2B-D1CE5D5C5A70}"/>
              </a:ext>
            </a:extLst>
          </p:cNvPr>
          <p:cNvPicPr>
            <a:picLocks noChangeAspect="1"/>
          </p:cNvPicPr>
          <p:nvPr/>
        </p:nvPicPr>
        <p:blipFill>
          <a:blip r:embed="rId2"/>
          <a:stretch>
            <a:fillRect/>
          </a:stretch>
        </p:blipFill>
        <p:spPr>
          <a:xfrm>
            <a:off x="2116500" y="2476627"/>
            <a:ext cx="7535327" cy="2810267"/>
          </a:xfrm>
          <a:prstGeom prst="rect">
            <a:avLst/>
          </a:prstGeom>
        </p:spPr>
      </p:pic>
    </p:spTree>
    <p:extLst>
      <p:ext uri="{BB962C8B-B14F-4D97-AF65-F5344CB8AC3E}">
        <p14:creationId xmlns="" xmlns:p14="http://schemas.microsoft.com/office/powerpoint/2010/main" val="410313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Training and testing model</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394176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TRAINING AND TESTING MODEL</a:t>
            </a:r>
          </a:p>
        </p:txBody>
      </p:sp>
      <p:sp>
        <p:nvSpPr>
          <p:cNvPr id="3" name="Content Placeholder 2"/>
          <p:cNvSpPr>
            <a:spLocks noGrp="1"/>
          </p:cNvSpPr>
          <p:nvPr>
            <p:ph idx="1"/>
          </p:nvPr>
        </p:nvSpPr>
        <p:spPr/>
        <p:txBody>
          <a:bodyPr>
            <a:normAutofit/>
          </a:bodyPr>
          <a:lstStyle/>
          <a:p>
            <a:pPr>
              <a:lnSpc>
                <a:spcPct val="150000"/>
              </a:lnSpc>
              <a:spcBef>
                <a:spcPts val="500"/>
              </a:spcBef>
              <a:defRPr sz="2400">
                <a:latin typeface="Times New Roman" panose="02020603050405020304"/>
                <a:ea typeface="Times New Roman" panose="02020603050405020304"/>
                <a:cs typeface="Times New Roman" panose="02020603050405020304"/>
                <a:sym typeface="Times New Roman" panose="02020603050405020304"/>
              </a:defRPr>
            </a:pPr>
            <a:r>
              <a:rPr lang="en-US" dirty="0">
                <a:latin typeface="+mj-lt"/>
                <a:cs typeface="Segoe UI Light" panose="020B0502040204020203" pitchFamily="34" charset="0"/>
              </a:rPr>
              <a:t> </a:t>
            </a:r>
          </a:p>
          <a:p>
            <a:pPr marL="0" indent="0">
              <a:buNone/>
            </a:pPr>
            <a:endParaRPr lang="en-US" dirty="0">
              <a:latin typeface="Bahnschrift Light SemiCondensed" pitchFamily="34" charset="0"/>
            </a:endParaRPr>
          </a:p>
        </p:txBody>
      </p:sp>
      <p:sp>
        <p:nvSpPr>
          <p:cNvPr id="5" name="Text Box 2">
            <a:extLst>
              <a:ext uri="{FF2B5EF4-FFF2-40B4-BE49-F238E27FC236}">
                <a16:creationId xmlns="" xmlns:a16="http://schemas.microsoft.com/office/drawing/2014/main" id="{DC885183-0413-4002-8D6E-56846CA7A1CB}"/>
              </a:ext>
            </a:extLst>
          </p:cNvPr>
          <p:cNvSpPr txBox="1"/>
          <p:nvPr/>
        </p:nvSpPr>
        <p:spPr>
          <a:xfrm>
            <a:off x="1656272" y="2424023"/>
            <a:ext cx="8980098" cy="382015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a:spAutoFit/>
          </a:bodyPr>
          <a:lstStyle/>
          <a:p>
            <a:pPr marL="342900" marR="0" indent="-342900" algn="just" defTabSz="457200" rtl="0" fontAlgn="auto" latinLnBrk="0" hangingPunct="0">
              <a:lnSpc>
                <a:spcPct val="100000"/>
              </a:lnSpc>
              <a:spcBef>
                <a:spcPts val="0"/>
              </a:spcBef>
              <a:spcAft>
                <a:spcPts val="0"/>
              </a:spcAft>
              <a:buClr>
                <a:schemeClr val="accent1"/>
              </a:buClr>
              <a:buSzTx/>
              <a:buFont typeface="Wingdings" panose="05000000000000000000" pitchFamily="2" charset="2"/>
              <a:buChar char="Ø"/>
            </a:pPr>
            <a:r>
              <a:rPr kumimoji="0" lang="en-US" altLang="en-US" sz="2400" b="0" i="0" u="none" strike="noStrike" cap="none" spc="0" normalizeH="0" baseline="0" dirty="0">
                <a:ln>
                  <a:noFill/>
                </a:ln>
                <a:solidFill>
                  <a:srgbClr val="000000"/>
                </a:solidFill>
                <a:effectLst/>
                <a:uFillTx/>
                <a:latin typeface="+mj-lt"/>
                <a:ea typeface="+mj-ea"/>
                <a:cs typeface="+mj-cs"/>
                <a:sym typeface="Calibri" panose="020F0502020204030204"/>
              </a:rPr>
              <a:t>For training and testing purposes of our model, we should have our data broken down into two distinct dataset splits.</a:t>
            </a:r>
          </a:p>
          <a:p>
            <a:pPr marL="342900" marR="0" indent="-342900" algn="just" defTabSz="457200" rtl="0" fontAlgn="auto" latinLnBrk="0" hangingPunct="0">
              <a:lnSpc>
                <a:spcPct val="100000"/>
              </a:lnSpc>
              <a:spcBef>
                <a:spcPts val="0"/>
              </a:spcBef>
              <a:spcAft>
                <a:spcPts val="0"/>
              </a:spcAft>
              <a:buClr>
                <a:schemeClr val="accent1"/>
              </a:buClr>
              <a:buSzTx/>
              <a:buFont typeface="Wingdings" panose="05000000000000000000" pitchFamily="2" charset="2"/>
              <a:buChar char="Ø"/>
            </a:pPr>
            <a:r>
              <a:rPr kumimoji="0" lang="en-US" altLang="en-US" sz="2400" b="0" i="0" u="none" strike="noStrike" cap="none" spc="0" normalizeH="0" baseline="0" dirty="0">
                <a:ln>
                  <a:noFill/>
                </a:ln>
                <a:solidFill>
                  <a:srgbClr val="000000"/>
                </a:solidFill>
                <a:effectLst/>
                <a:uFillTx/>
                <a:latin typeface="+mj-lt"/>
                <a:ea typeface="+mj-ea"/>
                <a:cs typeface="+mj-cs"/>
                <a:sym typeface="Calibri" panose="020F0502020204030204"/>
              </a:rPr>
              <a:t>The Training Set : It is the set of data that is used to train and make the model learn the hidden features/patterns in the data.</a:t>
            </a:r>
          </a:p>
          <a:p>
            <a:pPr marL="342900" marR="0" indent="-342900" algn="just" defTabSz="457200" rtl="0" fontAlgn="auto" latinLnBrk="0" hangingPunct="0">
              <a:lnSpc>
                <a:spcPct val="100000"/>
              </a:lnSpc>
              <a:spcBef>
                <a:spcPts val="0"/>
              </a:spcBef>
              <a:spcAft>
                <a:spcPts val="0"/>
              </a:spcAft>
              <a:buClr>
                <a:schemeClr val="accent1"/>
              </a:buClr>
              <a:buSzTx/>
              <a:buFont typeface="Wingdings" panose="05000000000000000000" pitchFamily="2" charset="2"/>
              <a:buChar char="Ø"/>
            </a:pPr>
            <a:r>
              <a:rPr kumimoji="0" lang="en-US" altLang="en-US" sz="2400" b="0" i="0" u="none" strike="noStrike" cap="none" spc="0" normalizeH="0" baseline="0" dirty="0">
                <a:ln>
                  <a:noFill/>
                </a:ln>
                <a:solidFill>
                  <a:srgbClr val="000000"/>
                </a:solidFill>
                <a:effectLst/>
                <a:uFillTx/>
                <a:latin typeface="+mj-lt"/>
                <a:ea typeface="+mj-ea"/>
                <a:cs typeface="+mj-cs"/>
                <a:sym typeface="Calibri" panose="020F0502020204030204"/>
              </a:rPr>
              <a:t>The Test Set </a:t>
            </a:r>
            <a:r>
              <a:rPr lang="en-US" altLang="en-US" sz="2400" dirty="0">
                <a:solidFill>
                  <a:srgbClr val="000000"/>
                </a:solidFill>
                <a:latin typeface="+mj-lt"/>
                <a:ea typeface="+mj-ea"/>
                <a:cs typeface="+mj-cs"/>
                <a:sym typeface="Calibri" panose="020F0502020204030204"/>
              </a:rPr>
              <a:t>: </a:t>
            </a:r>
            <a:r>
              <a:rPr kumimoji="0" lang="en-US" altLang="en-US" sz="2400" b="0" i="0" u="none" strike="noStrike" cap="none" spc="0" normalizeH="0" baseline="0" dirty="0">
                <a:ln>
                  <a:noFill/>
                </a:ln>
                <a:solidFill>
                  <a:srgbClr val="000000"/>
                </a:solidFill>
                <a:effectLst/>
                <a:uFillTx/>
                <a:latin typeface="+mj-lt"/>
                <a:ea typeface="+mj-ea"/>
                <a:cs typeface="+mj-cs"/>
                <a:sym typeface="Calibri" panose="020F0502020204030204"/>
              </a:rPr>
              <a:t>The test set is a separate set of data used to test the model after completing the training.</a:t>
            </a:r>
            <a:endParaRPr lang="en-US" altLang="en-US" sz="2400" dirty="0">
              <a:solidFill>
                <a:srgbClr val="000000"/>
              </a:solidFill>
              <a:latin typeface="+mj-lt"/>
              <a:ea typeface="+mj-ea"/>
              <a:cs typeface="+mj-cs"/>
              <a:sym typeface="Calibri" panose="020F0502020204030204"/>
            </a:endParaRPr>
          </a:p>
          <a:p>
            <a:pPr marL="342900" marR="0" indent="-342900" algn="just" defTabSz="457200" rtl="0" fontAlgn="auto" latinLnBrk="0" hangingPunct="0">
              <a:lnSpc>
                <a:spcPct val="100000"/>
              </a:lnSpc>
              <a:spcBef>
                <a:spcPts val="0"/>
              </a:spcBef>
              <a:spcAft>
                <a:spcPts val="0"/>
              </a:spcAft>
              <a:buClr>
                <a:schemeClr val="accent1"/>
              </a:buClr>
              <a:buSzTx/>
              <a:buFont typeface="Wingdings" panose="05000000000000000000" pitchFamily="2" charset="2"/>
              <a:buChar char="Ø"/>
            </a:pPr>
            <a:r>
              <a:rPr kumimoji="0" lang="en-US" altLang="en-US" sz="2400" b="0" i="0" u="none" strike="noStrike" cap="none" spc="0" normalizeH="0" baseline="0" dirty="0">
                <a:ln>
                  <a:noFill/>
                </a:ln>
                <a:solidFill>
                  <a:srgbClr val="000000"/>
                </a:solidFill>
                <a:effectLst/>
                <a:uFillTx/>
                <a:latin typeface="+mj-lt"/>
                <a:ea typeface="+mj-ea"/>
                <a:cs typeface="+mj-cs"/>
                <a:sym typeface="Calibri" panose="020F0502020204030204"/>
              </a:rPr>
              <a:t>The training as well as learning of a model can be done using the Adam optimizer or any other kind of optimizer. The given optimizer uses a categorical cross entropy function and does the adaptation of weights. The model is trained with a fit function and evaluated using test data.</a:t>
            </a:r>
            <a:endParaRPr kumimoji="0" lang="en-IN" altLang="en-US" sz="2400" b="0" i="0" u="none" strike="noStrike" cap="none" spc="0" normalizeH="0" baseline="0" dirty="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 xmlns:p14="http://schemas.microsoft.com/office/powerpoint/2010/main" val="3990487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Results and parameter</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207310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Results and parameter</a:t>
            </a:r>
          </a:p>
        </p:txBody>
      </p:sp>
      <p:sp>
        <p:nvSpPr>
          <p:cNvPr id="3" name="Content Placeholder 2"/>
          <p:cNvSpPr>
            <a:spLocks noGrp="1"/>
          </p:cNvSpPr>
          <p:nvPr>
            <p:ph idx="1"/>
          </p:nvPr>
        </p:nvSpPr>
        <p:spPr/>
        <p:txBody>
          <a:bodyPr>
            <a:normAutofit/>
          </a:bodyPr>
          <a:lstStyle/>
          <a:p>
            <a:pPr>
              <a:lnSpc>
                <a:spcPct val="150000"/>
              </a:lnSpc>
              <a:spcBef>
                <a:spcPts val="500"/>
              </a:spcBef>
              <a:defRPr sz="2400">
                <a:latin typeface="Times New Roman" panose="02020603050405020304"/>
                <a:ea typeface="Times New Roman" panose="02020603050405020304"/>
                <a:cs typeface="Times New Roman" panose="02020603050405020304"/>
                <a:sym typeface="Times New Roman" panose="02020603050405020304"/>
              </a:defRPr>
            </a:pPr>
            <a:r>
              <a:rPr lang="en-US" dirty="0">
                <a:latin typeface="+mj-lt"/>
                <a:cs typeface="Segoe UI Light" panose="020B0502040204020203" pitchFamily="34" charset="0"/>
              </a:rPr>
              <a:t> </a:t>
            </a:r>
          </a:p>
          <a:p>
            <a:pPr marL="0" indent="0">
              <a:buNone/>
            </a:pPr>
            <a:endParaRPr lang="en-US" dirty="0">
              <a:latin typeface="Bahnschrift Light SemiCondensed" pitchFamily="34" charset="0"/>
            </a:endParaRPr>
          </a:p>
        </p:txBody>
      </p:sp>
      <p:pic>
        <p:nvPicPr>
          <p:cNvPr id="4" name="Picture 3">
            <a:extLst>
              <a:ext uri="{FF2B5EF4-FFF2-40B4-BE49-F238E27FC236}">
                <a16:creationId xmlns="" xmlns:a16="http://schemas.microsoft.com/office/drawing/2014/main" id="{CC2D5F6A-C01B-4DF3-82C9-6C2783B4F29F}"/>
              </a:ext>
            </a:extLst>
          </p:cNvPr>
          <p:cNvPicPr>
            <a:picLocks noChangeAspect="1"/>
          </p:cNvPicPr>
          <p:nvPr/>
        </p:nvPicPr>
        <p:blipFill>
          <a:blip r:embed="rId2"/>
          <a:stretch>
            <a:fillRect/>
          </a:stretch>
        </p:blipFill>
        <p:spPr>
          <a:xfrm>
            <a:off x="1447799" y="2555897"/>
            <a:ext cx="9183382" cy="3219899"/>
          </a:xfrm>
          <a:prstGeom prst="rect">
            <a:avLst/>
          </a:prstGeom>
        </p:spPr>
      </p:pic>
    </p:spTree>
    <p:extLst>
      <p:ext uri="{BB962C8B-B14F-4D97-AF65-F5344CB8AC3E}">
        <p14:creationId xmlns="" xmlns:p14="http://schemas.microsoft.com/office/powerpoint/2010/main" val="70045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A5FC0-E266-49DC-9AC7-4F46C10F8994}"/>
              </a:ext>
            </a:extLst>
          </p:cNvPr>
          <p:cNvSpPr>
            <a:spLocks noGrp="1"/>
          </p:cNvSpPr>
          <p:nvPr>
            <p:ph type="title"/>
          </p:nvPr>
        </p:nvSpPr>
        <p:spPr/>
        <p:txBody>
          <a:bodyPr/>
          <a:lstStyle/>
          <a:p>
            <a:r>
              <a:rPr lang="en-US" dirty="0"/>
              <a:t>DENSENET PREDICTION</a:t>
            </a:r>
            <a:endParaRPr lang="en-IN" dirty="0"/>
          </a:p>
        </p:txBody>
      </p:sp>
      <p:pic>
        <p:nvPicPr>
          <p:cNvPr id="8" name="Picture 7">
            <a:extLst>
              <a:ext uri="{FF2B5EF4-FFF2-40B4-BE49-F238E27FC236}">
                <a16:creationId xmlns="" xmlns:a16="http://schemas.microsoft.com/office/drawing/2014/main" id="{F7C362F0-9124-4FFA-A26B-225F560C8A25}"/>
              </a:ext>
            </a:extLst>
          </p:cNvPr>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73419" y="2084832"/>
            <a:ext cx="7267729" cy="4166389"/>
          </a:xfrm>
          <a:prstGeom prst="rect">
            <a:avLst/>
          </a:prstGeom>
          <a:noFill/>
          <a:ln>
            <a:noFill/>
          </a:ln>
        </p:spPr>
      </p:pic>
    </p:spTree>
    <p:extLst>
      <p:ext uri="{BB962C8B-B14F-4D97-AF65-F5344CB8AC3E}">
        <p14:creationId xmlns="" xmlns:p14="http://schemas.microsoft.com/office/powerpoint/2010/main" val="38581488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2D183-4EF3-4079-8544-111D7B789839}"/>
              </a:ext>
            </a:extLst>
          </p:cNvPr>
          <p:cNvSpPr>
            <a:spLocks noGrp="1"/>
          </p:cNvSpPr>
          <p:nvPr>
            <p:ph type="title"/>
          </p:nvPr>
        </p:nvSpPr>
        <p:spPr/>
        <p:txBody>
          <a:bodyPr/>
          <a:lstStyle/>
          <a:p>
            <a:r>
              <a:rPr lang="en-US" dirty="0"/>
              <a:t>200*200 chopped image</a:t>
            </a:r>
          </a:p>
        </p:txBody>
      </p:sp>
      <p:pic>
        <p:nvPicPr>
          <p:cNvPr id="4" name="Picture 3">
            <a:extLst>
              <a:ext uri="{FF2B5EF4-FFF2-40B4-BE49-F238E27FC236}">
                <a16:creationId xmlns="" xmlns:a16="http://schemas.microsoft.com/office/drawing/2014/main" id="{D7C20090-C2E7-4CFB-8DCB-D7A29695C8CF}"/>
              </a:ext>
            </a:extLst>
          </p:cNvPr>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44440" y="1869790"/>
            <a:ext cx="7294363" cy="4385237"/>
          </a:xfrm>
          <a:prstGeom prst="rect">
            <a:avLst/>
          </a:prstGeom>
          <a:noFill/>
          <a:ln>
            <a:noFill/>
          </a:ln>
        </p:spPr>
      </p:pic>
    </p:spTree>
    <p:extLst>
      <p:ext uri="{BB962C8B-B14F-4D97-AF65-F5344CB8AC3E}">
        <p14:creationId xmlns="" xmlns:p14="http://schemas.microsoft.com/office/powerpoint/2010/main" val="1130772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CONTENT</a:t>
            </a:r>
          </a:p>
        </p:txBody>
      </p:sp>
      <p:sp>
        <p:nvSpPr>
          <p:cNvPr id="4" name="Content Placeholder 3"/>
          <p:cNvSpPr>
            <a:spLocks noGrp="1"/>
          </p:cNvSpPr>
          <p:nvPr>
            <p:ph idx="1"/>
          </p:nvPr>
        </p:nvSpPr>
        <p:spPr/>
        <p:txBody>
          <a:bodyPr>
            <a:normAutofit fontScale="70000" lnSpcReduction="20000"/>
          </a:bodyPr>
          <a:lstStyle/>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rPr>
              <a:t>  INTRODUCTION</a:t>
            </a:r>
          </a:p>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rPr>
              <a:t> ABOUT DATASET</a:t>
            </a:r>
          </a:p>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rPr>
              <a:t> LITERATURE REVIEW AND SURVEY</a:t>
            </a:r>
          </a:p>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rPr>
              <a:t> GAPS IDENTIFIED</a:t>
            </a:r>
          </a:p>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rPr>
              <a:t> DATA PREPROCESSING</a:t>
            </a:r>
          </a:p>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rPr>
              <a:t> RESNET MODEL</a:t>
            </a:r>
          </a:p>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sym typeface="+mn-ea"/>
              </a:rPr>
              <a:t> TRAINING &amp; TESTING MODEL</a:t>
            </a:r>
          </a:p>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rPr>
              <a:t> RESULTS AND PARAMETERS</a:t>
            </a:r>
          </a:p>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rPr>
              <a:t> CONCLUSION</a:t>
            </a:r>
          </a:p>
          <a:p>
            <a:pPr>
              <a:lnSpc>
                <a:spcPct val="150000"/>
              </a:lnSpc>
              <a:spcBef>
                <a:spcPts val="400"/>
              </a:spcBef>
              <a:buFont typeface="Wingdings" panose="05000000000000000000" pitchFamily="2" charset="2"/>
              <a:buChar char="q"/>
              <a:defRPr sz="1900">
                <a:latin typeface="Times New Roman" panose="02020603050405020304"/>
                <a:ea typeface="Times New Roman" panose="02020603050405020304"/>
                <a:cs typeface="Times New Roman" panose="02020603050405020304"/>
                <a:sym typeface="Times New Roman" panose="02020603050405020304"/>
              </a:defRPr>
            </a:pPr>
            <a:r>
              <a:rPr lang="en-US" sz="2300" b="1" dirty="0">
                <a:latin typeface="Arial" panose="020B0604020202020204" pitchFamily="34" charset="0"/>
                <a:cs typeface="Arial" panose="020B0604020202020204" pitchFamily="34" charset="0"/>
              </a:rPr>
              <a:t> REFERENCES</a:t>
            </a:r>
          </a:p>
          <a:p>
            <a:endParaRPr lang="en-US" dirty="0">
              <a:latin typeface="Bahnschrift Light SemiCondensed" pitchFamily="34" charset="0"/>
            </a:endParaRPr>
          </a:p>
        </p:txBody>
      </p:sp>
    </p:spTree>
    <p:extLst>
      <p:ext uri="{BB962C8B-B14F-4D97-AF65-F5344CB8AC3E}">
        <p14:creationId xmlns="" xmlns:p14="http://schemas.microsoft.com/office/powerpoint/2010/main" val="1401741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431796-5119-421D-BD89-740FEFBBBB91}"/>
              </a:ext>
            </a:extLst>
          </p:cNvPr>
          <p:cNvSpPr>
            <a:spLocks noGrp="1"/>
          </p:cNvSpPr>
          <p:nvPr>
            <p:ph type="title"/>
          </p:nvPr>
        </p:nvSpPr>
        <p:spPr/>
        <p:txBody>
          <a:bodyPr/>
          <a:lstStyle/>
          <a:p>
            <a:r>
              <a:rPr lang="en-US" dirty="0"/>
              <a:t>100*100 chopped Image</a:t>
            </a:r>
          </a:p>
        </p:txBody>
      </p:sp>
      <p:pic>
        <p:nvPicPr>
          <p:cNvPr id="4" name="Picture 3">
            <a:extLst>
              <a:ext uri="{FF2B5EF4-FFF2-40B4-BE49-F238E27FC236}">
                <a16:creationId xmlns="" xmlns:a16="http://schemas.microsoft.com/office/drawing/2014/main" id="{3BB2E160-3B92-40CE-A4E3-1AA0620ABAF5}"/>
              </a:ext>
            </a:extLst>
          </p:cNvPr>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54061" y="1918576"/>
            <a:ext cx="7263270" cy="4415721"/>
          </a:xfrm>
          <a:prstGeom prst="rect">
            <a:avLst/>
          </a:prstGeom>
          <a:noFill/>
          <a:ln>
            <a:noFill/>
          </a:ln>
        </p:spPr>
      </p:pic>
    </p:spTree>
    <p:extLst>
      <p:ext uri="{BB962C8B-B14F-4D97-AF65-F5344CB8AC3E}">
        <p14:creationId xmlns="" xmlns:p14="http://schemas.microsoft.com/office/powerpoint/2010/main" val="3315468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Conclusion and future work</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432386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2400" dirty="0" smtClean="0"/>
              <a:t>This project work addresses the crop detection with motivation of its applicability in real-life scenarios. In this work we present a fully automated crop detection approach that can trivially scale to many different types of crops. We achieve crop detection performance comparable to the state-of-the-art models, while using low end technology and using Google </a:t>
            </a:r>
            <a:r>
              <a:rPr lang="en-US" sz="2400" dirty="0" err="1" smtClean="0"/>
              <a:t>colab</a:t>
            </a:r>
            <a:r>
              <a:rPr lang="en-US" sz="2400" dirty="0" smtClean="0"/>
              <a:t> as an online interpreter with an efficiency of more than 86%. Our results demonstrated that </a:t>
            </a:r>
            <a:r>
              <a:rPr lang="en-US" sz="2400" dirty="0" err="1" smtClean="0"/>
              <a:t>ResNet</a:t>
            </a:r>
            <a:r>
              <a:rPr lang="en-US" sz="2400" dirty="0" smtClean="0"/>
              <a:t> and the chopped picture method are potentially powerful tools for high-accuracy automated detection and mapping of vegetation. Recently government allowed satellite and UAV based detection system to detect the area. </a:t>
            </a:r>
            <a:endParaRPr lang="en-IN" sz="2400" dirty="0">
              <a:effectLst/>
              <a:latin typeface="+mj-lt"/>
              <a:ea typeface="Arial Unicode MS"/>
            </a:endParaRPr>
          </a:p>
        </p:txBody>
      </p:sp>
    </p:spTree>
    <p:extLst>
      <p:ext uri="{BB962C8B-B14F-4D97-AF65-F5344CB8AC3E}">
        <p14:creationId xmlns="" xmlns:p14="http://schemas.microsoft.com/office/powerpoint/2010/main" val="23389177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works</a:t>
            </a:r>
          </a:p>
        </p:txBody>
      </p:sp>
      <p:sp>
        <p:nvSpPr>
          <p:cNvPr id="3" name="Content Placeholder 2"/>
          <p:cNvSpPr>
            <a:spLocks noGrp="1"/>
          </p:cNvSpPr>
          <p:nvPr>
            <p:ph idx="1"/>
          </p:nvPr>
        </p:nvSpPr>
        <p:spPr>
          <a:xfrm>
            <a:off x="955963" y="1886989"/>
            <a:ext cx="10806545" cy="4630189"/>
          </a:xfrm>
        </p:spPr>
        <p:txBody>
          <a:bodyPr>
            <a:normAutofit/>
          </a:bodyPr>
          <a:lstStyle/>
          <a:p>
            <a:pPr>
              <a:lnSpc>
                <a:spcPct val="150000"/>
              </a:lnSpc>
              <a:buFont typeface="Wingdings" panose="05000000000000000000" pitchFamily="2" charset="2"/>
              <a:buChar char="Ø"/>
            </a:pPr>
            <a:r>
              <a:rPr lang="en-US" sz="2000" dirty="0" smtClean="0"/>
              <a:t>Crop monitoring: Satellite imagery can be used to track the growth and development of crops over time, allowing farmers to monitor their crops and identify any problems early on.</a:t>
            </a:r>
          </a:p>
          <a:p>
            <a:pPr>
              <a:lnSpc>
                <a:spcPct val="150000"/>
              </a:lnSpc>
              <a:buFont typeface="Wingdings" panose="05000000000000000000" pitchFamily="2" charset="2"/>
              <a:buChar char="Ø"/>
            </a:pPr>
            <a:r>
              <a:rPr lang="en-US" sz="2000" dirty="0" smtClean="0"/>
              <a:t> Crop yield prediction: Satellite imagery can be used to predict crop yields by analyzing the health and vigor of the crops.</a:t>
            </a:r>
          </a:p>
          <a:p>
            <a:pPr>
              <a:lnSpc>
                <a:spcPct val="150000"/>
              </a:lnSpc>
              <a:buFont typeface="Wingdings" panose="05000000000000000000" pitchFamily="2" charset="2"/>
              <a:buChar char="Ø"/>
            </a:pPr>
            <a:r>
              <a:rPr lang="en-US" sz="2000" dirty="0" smtClean="0"/>
              <a:t> Crop stress and disease detection: Satellite imagery can be used to identify areas of crop stress or disease, allowing farmers to take appropriate action to address these issues.</a:t>
            </a:r>
          </a:p>
          <a:p>
            <a:pPr>
              <a:lnSpc>
                <a:spcPct val="150000"/>
              </a:lnSpc>
              <a:buFont typeface="Wingdings" panose="05000000000000000000" pitchFamily="2" charset="2"/>
              <a:buChar char="Ø"/>
            </a:pPr>
            <a:r>
              <a:rPr lang="en-US" sz="2000" dirty="0" smtClean="0"/>
              <a:t> Irrigation management: Satellite imagery can be used to help farmers optimize irrigation practices by identifying areas of the field that may be lacking sufficient </a:t>
            </a:r>
            <a:r>
              <a:rPr lang="en-US" sz="2000" dirty="0" smtClean="0"/>
              <a:t>water</a:t>
            </a:r>
          </a:p>
          <a:p>
            <a:pPr>
              <a:lnSpc>
                <a:spcPct val="150000"/>
              </a:lnSpc>
              <a:buFont typeface="Wingdings" panose="05000000000000000000" pitchFamily="2" charset="2"/>
              <a:buChar char="Ø"/>
            </a:pPr>
            <a:endParaRPr lang="en-IN" sz="2400" dirty="0">
              <a:effectLst/>
              <a:latin typeface="+mj-lt"/>
              <a:ea typeface="Arial Unicode MS"/>
              <a:cs typeface="Segoe UI Light" panose="020B0502040204020203" pitchFamily="34" charset="0"/>
            </a:endParaRPr>
          </a:p>
        </p:txBody>
      </p:sp>
    </p:spTree>
    <p:extLst>
      <p:ext uri="{BB962C8B-B14F-4D97-AF65-F5344CB8AC3E}">
        <p14:creationId xmlns="" xmlns:p14="http://schemas.microsoft.com/office/powerpoint/2010/main" val="16716755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Efficient-Net Architecture</a:t>
            </a:r>
            <a:endParaRPr lang="en-US" dirty="0"/>
          </a:p>
        </p:txBody>
      </p:sp>
      <p:sp>
        <p:nvSpPr>
          <p:cNvPr id="3" name="Content Placeholder 2"/>
          <p:cNvSpPr>
            <a:spLocks noGrp="1"/>
          </p:cNvSpPr>
          <p:nvPr>
            <p:ph idx="1"/>
          </p:nvPr>
        </p:nvSpPr>
        <p:spPr/>
        <p:txBody>
          <a:bodyPr>
            <a:normAutofit/>
          </a:bodyPr>
          <a:lstStyle/>
          <a:p>
            <a:pPr>
              <a:buNone/>
            </a:pPr>
            <a:r>
              <a:rPr lang="en-US" b="1" i="1" dirty="0" smtClean="0"/>
              <a:t>  </a:t>
            </a:r>
            <a:r>
              <a:rPr lang="en-US" i="1" dirty="0" smtClean="0"/>
              <a:t>Fancy </a:t>
            </a:r>
            <a:r>
              <a:rPr lang="en-US" i="1" dirty="0" smtClean="0"/>
              <a:t>Techniques but worked extremely </a:t>
            </a:r>
            <a:r>
              <a:rPr lang="en-US" i="1" dirty="0" smtClean="0"/>
              <a:t>well and outperformed</a:t>
            </a:r>
          </a:p>
          <a:p>
            <a:r>
              <a:rPr lang="en-US" b="1" i="1" dirty="0" err="1" smtClean="0"/>
              <a:t>ResNet</a:t>
            </a:r>
            <a:r>
              <a:rPr lang="en-US" b="1" i="1" dirty="0" smtClean="0"/>
              <a:t> , </a:t>
            </a:r>
            <a:r>
              <a:rPr lang="en-US" b="1" i="1" dirty="0" err="1" smtClean="0"/>
              <a:t>ResNeXt</a:t>
            </a:r>
            <a:r>
              <a:rPr lang="en-US" b="1" i="1" dirty="0" smtClean="0"/>
              <a:t> , </a:t>
            </a:r>
            <a:r>
              <a:rPr lang="en-US" b="1" i="1" dirty="0" err="1" smtClean="0"/>
              <a:t>DenseNet</a:t>
            </a:r>
            <a:r>
              <a:rPr lang="en-US" b="1" i="1" dirty="0" smtClean="0"/>
              <a:t> , </a:t>
            </a:r>
            <a:r>
              <a:rPr lang="en-US" b="1" i="1" dirty="0" err="1" smtClean="0"/>
              <a:t>InceptionNet</a:t>
            </a:r>
            <a:r>
              <a:rPr lang="en-US" b="1" i="1" dirty="0" smtClean="0"/>
              <a:t> , </a:t>
            </a:r>
            <a:r>
              <a:rPr lang="en-US" b="1" i="1" dirty="0" err="1" smtClean="0"/>
              <a:t>SENet</a:t>
            </a:r>
            <a:r>
              <a:rPr lang="en-US" b="1" i="1" dirty="0" smtClean="0"/>
              <a:t> , </a:t>
            </a:r>
            <a:r>
              <a:rPr lang="en-US" b="1" i="1" dirty="0" err="1" smtClean="0"/>
              <a:t>AmoebaNet</a:t>
            </a:r>
            <a:r>
              <a:rPr lang="en-US" b="1" i="1" dirty="0" smtClean="0"/>
              <a:t> </a:t>
            </a:r>
            <a:r>
              <a:rPr lang="en-US" i="1" dirty="0" smtClean="0"/>
              <a:t>and </a:t>
            </a:r>
            <a:r>
              <a:rPr lang="en-US" i="1" dirty="0" smtClean="0"/>
              <a:t>is MORE EFFICIENT</a:t>
            </a:r>
            <a:r>
              <a:rPr lang="en-US" i="1" dirty="0" smtClean="0"/>
              <a:t>.</a:t>
            </a:r>
          </a:p>
          <a:p>
            <a:r>
              <a:rPr lang="en-US" dirty="0" smtClean="0"/>
              <a:t>Efficient Nets </a:t>
            </a:r>
            <a:r>
              <a:rPr lang="en-US" dirty="0" smtClean="0"/>
              <a:t>significantly outperform other </a:t>
            </a:r>
            <a:r>
              <a:rPr lang="en-US" dirty="0" err="1" smtClean="0"/>
              <a:t>ConvNets</a:t>
            </a:r>
            <a:r>
              <a:rPr lang="en-US" dirty="0" smtClean="0"/>
              <a:t>. In fact, EfficientNet-B7 achieved new state of art with </a:t>
            </a:r>
            <a:r>
              <a:rPr lang="en-US" b="1" dirty="0" smtClean="0"/>
              <a:t>84.4%</a:t>
            </a:r>
            <a:r>
              <a:rPr lang="en-US" dirty="0" smtClean="0"/>
              <a:t> top-1 accuracy.</a:t>
            </a:r>
          </a:p>
          <a:p>
            <a:r>
              <a:rPr lang="en-US" dirty="0" smtClean="0"/>
              <a:t>The great thing about </a:t>
            </a:r>
            <a:r>
              <a:rPr lang="en-US" b="1" dirty="0" smtClean="0"/>
              <a:t>Efficient Nets</a:t>
            </a:r>
            <a:r>
              <a:rPr lang="en-US" dirty="0" smtClean="0"/>
              <a:t> </a:t>
            </a:r>
            <a:r>
              <a:rPr lang="en-US" dirty="0" smtClean="0"/>
              <a:t>is that not only do they have better accuracies compared to their counterparts, they are also lightweight and thus, faster to run.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Content Placeholder 3" descr="effnet_moment.png"/>
          <p:cNvPicPr>
            <a:picLocks noGrp="1"/>
          </p:cNvPicPr>
          <p:nvPr>
            <p:ph idx="1"/>
          </p:nvPr>
        </p:nvPicPr>
        <p:blipFill>
          <a:blip r:embed="rId2" cstate="print"/>
          <a:stretch>
            <a:fillRect/>
          </a:stretch>
        </p:blipFill>
        <p:spPr>
          <a:xfrm>
            <a:off x="2222500" y="2286000"/>
            <a:ext cx="7607300" cy="4076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smtClean="0"/>
              <a:t>?</a:t>
            </a:r>
            <a:endParaRPr lang="en-US" dirty="0"/>
          </a:p>
        </p:txBody>
      </p:sp>
      <p:sp>
        <p:nvSpPr>
          <p:cNvPr id="5" name="Content Placeholder 4"/>
          <p:cNvSpPr>
            <a:spLocks noGrp="1"/>
          </p:cNvSpPr>
          <p:nvPr>
            <p:ph idx="1"/>
          </p:nvPr>
        </p:nvSpPr>
        <p:spPr>
          <a:xfrm>
            <a:off x="1011428" y="1816100"/>
            <a:ext cx="9720073" cy="711200"/>
          </a:xfrm>
        </p:spPr>
        <p:txBody>
          <a:bodyPr>
            <a:normAutofit lnSpcReduction="10000"/>
          </a:bodyPr>
          <a:lstStyle/>
          <a:p>
            <a:r>
              <a:rPr lang="en-US" b="1" dirty="0" smtClean="0"/>
              <a:t>Efficient Nets</a:t>
            </a:r>
            <a:r>
              <a:rPr lang="en-US" dirty="0" smtClean="0"/>
              <a:t> </a:t>
            </a:r>
            <a:r>
              <a:rPr lang="en-US" dirty="0" smtClean="0"/>
              <a:t>on the other hand perform </a:t>
            </a:r>
            <a:r>
              <a:rPr lang="en-US" b="1" dirty="0" smtClean="0"/>
              <a:t>Compound Scaling</a:t>
            </a:r>
            <a:r>
              <a:rPr lang="en-US" dirty="0" smtClean="0"/>
              <a:t> - that is, scale all three dimensions while </a:t>
            </a:r>
            <a:r>
              <a:rPr lang="en-US" dirty="0" smtClean="0"/>
              <a:t>maintaining </a:t>
            </a:r>
            <a:r>
              <a:rPr lang="en-US" dirty="0" smtClean="0"/>
              <a:t>a balance between all dimensions of the network.</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1016000" y="2565400"/>
            <a:ext cx="9677400" cy="40259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32772" cy="1472184"/>
          </a:xfrm>
        </p:spPr>
        <p:txBody>
          <a:bodyPr/>
          <a:lstStyle/>
          <a:p>
            <a:r>
              <a:rPr lang="en-US" dirty="0" smtClean="0"/>
              <a:t>Results</a:t>
            </a:r>
            <a:endParaRPr lang="en-US" dirty="0"/>
          </a:p>
        </p:txBody>
      </p:sp>
      <p:pic>
        <p:nvPicPr>
          <p:cNvPr id="4" name="Content Placeholder 3" descr="https://miro.medium.com/max/700/1*VbGkypYFZz_-deUOcpyXKQ.png"/>
          <p:cNvPicPr>
            <a:picLocks noGrp="1"/>
          </p:cNvPicPr>
          <p:nvPr>
            <p:ph idx="1"/>
          </p:nvPr>
        </p:nvPicPr>
        <p:blipFill>
          <a:blip r:embed="rId2"/>
          <a:srcRect/>
          <a:stretch>
            <a:fillRect/>
          </a:stretch>
        </p:blipFill>
        <p:spPr bwMode="auto">
          <a:xfrm>
            <a:off x="711200" y="2197100"/>
            <a:ext cx="10325100" cy="4051299"/>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smtClean="0"/>
              <a:t>The researchers first designed a baseline network by performing the neural architecture search, a technique for automating the design of neural networks. It optimizes both the accuracy and efficiency as measured on the floating-point operations per second (FLOPS) basis. This developed architecture uses the mobile inverted bottleneck convolution (</a:t>
            </a:r>
            <a:r>
              <a:rPr lang="en-US" dirty="0" err="1" smtClean="0"/>
              <a:t>MBConv</a:t>
            </a:r>
            <a:r>
              <a:rPr lang="en-US" dirty="0" smtClean="0"/>
              <a:t>). The researchers then scaled up this baseline network to obtain a family of deep learning models, called </a:t>
            </a:r>
            <a:r>
              <a:rPr lang="en-US" dirty="0" smtClean="0"/>
              <a:t>Efficient Nets. </a:t>
            </a:r>
            <a:r>
              <a:rPr lang="en-US" dirty="0" smtClean="0"/>
              <a:t>Its architecture is given in the below </a:t>
            </a:r>
            <a:r>
              <a:rPr lang="en-US" dirty="0" smtClean="0"/>
              <a:t>diagram.</a:t>
            </a:r>
          </a:p>
          <a:p>
            <a:r>
              <a:rPr lang="en-US" b="1" dirty="0" err="1" smtClean="0"/>
              <a:t>MBConv</a:t>
            </a:r>
            <a:r>
              <a:rPr lang="en-US" b="1" dirty="0" smtClean="0"/>
              <a:t> </a:t>
            </a:r>
            <a:r>
              <a:rPr lang="en-US" dirty="0" smtClean="0"/>
              <a:t>is an inverted residual bottleneck block with depth-wise separable convolution</a:t>
            </a:r>
            <a:r>
              <a:rPr lang="en-US" dirty="0" smtClean="0"/>
              <a:t>.</a:t>
            </a:r>
          </a:p>
          <a:p>
            <a:r>
              <a:rPr lang="en-US" dirty="0" smtClean="0"/>
              <a:t>I</a:t>
            </a:r>
            <a:r>
              <a:rPr lang="en-US" dirty="0" smtClean="0"/>
              <a:t>t </a:t>
            </a:r>
            <a:r>
              <a:rPr lang="en-US" dirty="0" smtClean="0"/>
              <a:t>separates the simple 3x3 convolution into the1x1 compression, 3x3 on the compressed, 1x1 expansion process.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MBConV</a:t>
            </a:r>
            <a:endParaRPr lang="en-US" dirty="0"/>
          </a:p>
        </p:txBody>
      </p:sp>
      <p:sp>
        <p:nvSpPr>
          <p:cNvPr id="4" name="TextBox 3"/>
          <p:cNvSpPr txBox="1"/>
          <p:nvPr/>
        </p:nvSpPr>
        <p:spPr>
          <a:xfrm>
            <a:off x="1727200" y="4051300"/>
            <a:ext cx="184731" cy="369332"/>
          </a:xfrm>
          <a:prstGeom prst="rect">
            <a:avLst/>
          </a:prstGeom>
          <a:noFill/>
        </p:spPr>
        <p:txBody>
          <a:bodyPr wrap="none" rtlCol="0">
            <a:spAutoFit/>
          </a:bodyPr>
          <a:lstStyle/>
          <a:p>
            <a:endParaRPr lang="en-US" dirty="0"/>
          </a:p>
        </p:txBody>
      </p:sp>
      <p:pic>
        <p:nvPicPr>
          <p:cNvPr id="7" name="Content Placeholder 6" descr="https://miro.medium.com/max/700/1*05ViDhMY5S9dX9wPxoIDzQ.png"/>
          <p:cNvPicPr>
            <a:picLocks noGrp="1"/>
          </p:cNvPicPr>
          <p:nvPr>
            <p:ph idx="1"/>
          </p:nvPr>
        </p:nvPicPr>
        <p:blipFill>
          <a:blip r:embed="rId2"/>
          <a:srcRect/>
          <a:stretch>
            <a:fillRect/>
          </a:stretch>
        </p:blipFill>
        <p:spPr bwMode="auto">
          <a:xfrm>
            <a:off x="1282700" y="1968500"/>
            <a:ext cx="9931400" cy="4318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Introduction</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806257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Model</a:t>
            </a:r>
            <a:endParaRPr lang="en-US" dirty="0"/>
          </a:p>
        </p:txBody>
      </p:sp>
      <p:sp>
        <p:nvSpPr>
          <p:cNvPr id="3" name="Content Placeholder 2"/>
          <p:cNvSpPr>
            <a:spLocks noGrp="1"/>
          </p:cNvSpPr>
          <p:nvPr>
            <p:ph idx="1"/>
          </p:nvPr>
        </p:nvSpPr>
        <p:spPr/>
        <p:txBody>
          <a:bodyPr>
            <a:normAutofit lnSpcReduction="10000"/>
          </a:bodyPr>
          <a:lstStyle/>
          <a:p>
            <a:r>
              <a:rPr lang="en-US" dirty="0" smtClean="0"/>
              <a:t>Dataset Used : </a:t>
            </a:r>
            <a:r>
              <a:rPr lang="en-US" dirty="0" smtClean="0"/>
              <a:t>The</a:t>
            </a:r>
            <a:r>
              <a:rPr lang="en-US" u="sng" dirty="0" smtClean="0">
                <a:hlinkClick r:id="rId2"/>
              </a:rPr>
              <a:t> CIFAR-10 dataset is</a:t>
            </a:r>
            <a:r>
              <a:rPr lang="en-US" dirty="0" smtClean="0"/>
              <a:t> a publically available image data set provided by the Canadian Institute for Advanced Research (CIFAR).</a:t>
            </a:r>
          </a:p>
          <a:p>
            <a:pPr algn="just"/>
            <a:r>
              <a:rPr lang="en-US" dirty="0" smtClean="0"/>
              <a:t>It </a:t>
            </a:r>
            <a:r>
              <a:rPr lang="en-US" dirty="0" smtClean="0"/>
              <a:t>consists of 60000 32×32 </a:t>
            </a:r>
            <a:r>
              <a:rPr lang="en-US" dirty="0" err="1" smtClean="0"/>
              <a:t>colour</a:t>
            </a:r>
            <a:r>
              <a:rPr lang="en-US" dirty="0" smtClean="0"/>
              <a:t> images in 10 classes, with 6000 images per class. The 10 different classes represent airplanes, cars, birds, cats, deer, dogs, frogs, horses, ships, and trucks.</a:t>
            </a:r>
            <a:endParaRPr lang="en-US" dirty="0" smtClean="0"/>
          </a:p>
          <a:p>
            <a:pPr>
              <a:buNone/>
            </a:pPr>
            <a:r>
              <a:rPr lang="en-US" dirty="0" smtClean="0"/>
              <a:t> </a:t>
            </a:r>
            <a:r>
              <a:rPr lang="en-US" dirty="0" smtClean="0"/>
              <a:t> </a:t>
            </a:r>
            <a:r>
              <a:rPr lang="en-US" dirty="0" smtClean="0"/>
              <a:t>Dataset loading</a:t>
            </a:r>
            <a:endParaRPr lang="en-US" dirty="0" smtClean="0"/>
          </a:p>
          <a:p>
            <a:r>
              <a:rPr lang="en-US" dirty="0" smtClean="0"/>
              <a:t>One –Hot encoding</a:t>
            </a:r>
          </a:p>
          <a:p>
            <a:r>
              <a:rPr lang="en-US" dirty="0" err="1" smtClean="0"/>
              <a:t>Dataagumentation</a:t>
            </a:r>
            <a:r>
              <a:rPr lang="en-US" dirty="0" smtClean="0"/>
              <a:t> (</a:t>
            </a:r>
            <a:r>
              <a:rPr lang="en-US" dirty="0" smtClean="0"/>
              <a:t>rotation, flips, zoom </a:t>
            </a:r>
            <a:r>
              <a:rPr lang="en-US" dirty="0" smtClean="0"/>
              <a:t>etc)</a:t>
            </a:r>
          </a:p>
          <a:p>
            <a:r>
              <a:rPr lang="en-US" dirty="0" smtClean="0"/>
              <a:t>Making </a:t>
            </a:r>
            <a:r>
              <a:rPr lang="en-US" dirty="0" smtClean="0"/>
              <a:t>Baseline </a:t>
            </a:r>
            <a:r>
              <a:rPr lang="en-US" dirty="0" smtClean="0"/>
              <a:t>model of B0 , then adding dense layers to get </a:t>
            </a:r>
            <a:r>
              <a:rPr lang="en-US" dirty="0" smtClean="0"/>
              <a:t>output</a:t>
            </a:r>
          </a:p>
          <a:p>
            <a:r>
              <a:rPr lang="en-US" dirty="0" smtClean="0"/>
              <a:t>Output : Classifies different objects accurately.</a:t>
            </a:r>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024128" y="2152834"/>
            <a:ext cx="9720073" cy="4283477"/>
          </a:xfrm>
        </p:spPr>
        <p:txBody>
          <a:bodyPr>
            <a:normAutofit fontScale="85000" lnSpcReduction="20000"/>
          </a:bodyPr>
          <a:lstStyle/>
          <a:p>
            <a:pPr marL="0" indent="0">
              <a:buNone/>
            </a:pPr>
            <a:r>
              <a:rPr lang="en-US" sz="2000" dirty="0">
                <a:latin typeface="Tw Cen MT Condensed (Headings)"/>
              </a:rPr>
              <a:t>[1] </a:t>
            </a:r>
            <a:r>
              <a:rPr lang="en-US" sz="2000" dirty="0" err="1">
                <a:latin typeface="Tw Cen MT Condensed (Headings)"/>
              </a:rPr>
              <a:t>Shuntaro</a:t>
            </a:r>
            <a:r>
              <a:rPr lang="en-US" sz="2000" dirty="0">
                <a:latin typeface="Tw Cen MT Condensed (Headings)"/>
              </a:rPr>
              <a:t> Watanabe , Kazuaki Sumi and Takeshi Ise. Identifying the vegetation type in Google Earth images using a convolutional neural network: a case study for Japanese bamboo forests, pages 7291–7299, 2015.</a:t>
            </a:r>
          </a:p>
          <a:p>
            <a:pPr marL="0" indent="0">
              <a:buNone/>
            </a:pPr>
            <a:r>
              <a:rPr lang="en-US" sz="2000" dirty="0">
                <a:latin typeface="Tw Cen MT Condensed (Headings)"/>
              </a:rPr>
              <a:t>[2] Drucker H, Burges CJ, Kaufman L, </a:t>
            </a:r>
            <a:r>
              <a:rPr lang="en-US" sz="2000" dirty="0" err="1">
                <a:latin typeface="Tw Cen MT Condensed (Headings)"/>
              </a:rPr>
              <a:t>Smola</a:t>
            </a:r>
            <a:r>
              <a:rPr lang="en-US" sz="2000" dirty="0">
                <a:latin typeface="Tw Cen MT Condensed (Headings)"/>
              </a:rPr>
              <a:t> A, </a:t>
            </a:r>
            <a:r>
              <a:rPr lang="en-US" sz="2000" dirty="0" err="1">
                <a:latin typeface="Tw Cen MT Condensed (Headings)"/>
              </a:rPr>
              <a:t>Vapnik</a:t>
            </a:r>
            <a:r>
              <a:rPr lang="en-US" sz="2000" dirty="0">
                <a:latin typeface="Tw Cen MT Condensed (Headings)"/>
              </a:rPr>
              <a:t> V. Support vector regression machines. Neural information processing systems 9. eds </a:t>
            </a:r>
            <a:r>
              <a:rPr lang="en-US" sz="2000" dirty="0" err="1">
                <a:latin typeface="Tw Cen MT Condensed (Headings)"/>
              </a:rPr>
              <a:t>Mozer</a:t>
            </a:r>
            <a:r>
              <a:rPr lang="en-US" sz="2000" dirty="0">
                <a:latin typeface="Tw Cen MT Condensed (Headings)"/>
              </a:rPr>
              <a:t> MC, Jordan JI &amp; </a:t>
            </a:r>
            <a:r>
              <a:rPr lang="en-US" sz="2000" dirty="0" err="1">
                <a:latin typeface="Tw Cen MT Condensed (Headings)"/>
              </a:rPr>
              <a:t>Petsche</a:t>
            </a:r>
            <a:r>
              <a:rPr lang="en-US" sz="2000" dirty="0">
                <a:latin typeface="Tw Cen MT Condensed (Headings)"/>
              </a:rPr>
              <a:t> T. pp. 155–161, MIT Press 1997.</a:t>
            </a:r>
          </a:p>
          <a:p>
            <a:pPr marL="0" indent="0">
              <a:buNone/>
            </a:pPr>
            <a:r>
              <a:rPr lang="en-US" sz="2000" dirty="0">
                <a:latin typeface="Tw Cen MT Condensed (Headings)"/>
              </a:rPr>
              <a:t>[3] Ali </a:t>
            </a:r>
            <a:r>
              <a:rPr lang="en-US" sz="2000" dirty="0" err="1">
                <a:latin typeface="Tw Cen MT Condensed (Headings)"/>
              </a:rPr>
              <a:t>Hamidisepehr</a:t>
            </a:r>
            <a:r>
              <a:rPr lang="en-US" sz="2000" dirty="0">
                <a:latin typeface="Tw Cen MT Condensed (Headings)"/>
              </a:rPr>
              <a:t>, </a:t>
            </a:r>
            <a:r>
              <a:rPr lang="en-US" sz="2000" dirty="0" err="1">
                <a:latin typeface="Tw Cen MT Condensed (Headings)"/>
              </a:rPr>
              <a:t>Seyed</a:t>
            </a:r>
            <a:r>
              <a:rPr lang="en-US" sz="2000" dirty="0">
                <a:latin typeface="Tw Cen MT Condensed (Headings)"/>
              </a:rPr>
              <a:t> Vahid </a:t>
            </a:r>
            <a:r>
              <a:rPr lang="en-US" sz="2000" dirty="0" err="1">
                <a:latin typeface="Tw Cen MT Condensed (Headings)"/>
              </a:rPr>
              <a:t>Mirnezami</a:t>
            </a:r>
            <a:r>
              <a:rPr lang="en-US" sz="2000" dirty="0">
                <a:latin typeface="Tw Cen MT Condensed (Headings)"/>
              </a:rPr>
              <a:t> Jason K. Ward. COMPARISON OF OBJECT DETECTION METHODS FOR CORN DAMAGE ASSESSMENT USING DEEP LEARNING.19(18), 3859.</a:t>
            </a:r>
          </a:p>
          <a:p>
            <a:pPr marL="0" indent="0">
              <a:buNone/>
            </a:pPr>
            <a:r>
              <a:rPr lang="en-US" sz="2000" dirty="0">
                <a:latin typeface="Tw Cen MT Condensed (Headings)"/>
              </a:rPr>
              <a:t>[4] </a:t>
            </a:r>
            <a:r>
              <a:rPr lang="en-US" sz="2000" dirty="0" err="1">
                <a:latin typeface="Tw Cen MT Condensed (Headings)"/>
              </a:rPr>
              <a:t>Kaiming</a:t>
            </a:r>
            <a:r>
              <a:rPr lang="en-US" sz="2000" dirty="0">
                <a:latin typeface="Tw Cen MT Condensed (Headings)"/>
              </a:rPr>
              <a:t> He, </a:t>
            </a:r>
            <a:r>
              <a:rPr lang="en-US" sz="2000" dirty="0" err="1">
                <a:latin typeface="Tw Cen MT Condensed (Headings)"/>
              </a:rPr>
              <a:t>Xiangyu</a:t>
            </a:r>
            <a:r>
              <a:rPr lang="en-US" sz="2000" dirty="0">
                <a:latin typeface="Tw Cen MT Condensed (Headings)"/>
              </a:rPr>
              <a:t> Zhang, </a:t>
            </a:r>
            <a:r>
              <a:rPr lang="en-US" sz="2000" dirty="0" err="1">
                <a:latin typeface="Tw Cen MT Condensed (Headings)"/>
              </a:rPr>
              <a:t>Shaoqing</a:t>
            </a:r>
            <a:r>
              <a:rPr lang="en-US" sz="2000" dirty="0">
                <a:latin typeface="Tw Cen MT Condensed (Headings)"/>
              </a:rPr>
              <a:t> Ren, Jian Sun. Deep Residual Learning for Image Recognition, 2015. Microsoft Research</a:t>
            </a:r>
          </a:p>
          <a:p>
            <a:pPr marL="0" indent="0">
              <a:buNone/>
            </a:pPr>
            <a:r>
              <a:rPr lang="en-US" sz="2000" dirty="0">
                <a:latin typeface="Tw Cen MT Condensed (Headings)"/>
              </a:rPr>
              <a:t>[5] S. Ren, K. He, R. </a:t>
            </a:r>
            <a:r>
              <a:rPr lang="en-US" sz="2000" dirty="0" err="1">
                <a:latin typeface="Tw Cen MT Condensed (Headings)"/>
              </a:rPr>
              <a:t>Girshick</a:t>
            </a:r>
            <a:r>
              <a:rPr lang="en-US" sz="2000" dirty="0">
                <a:latin typeface="Tw Cen MT Condensed (Headings)"/>
              </a:rPr>
              <a:t>, X. Zhang, and J. Sun. Object detection networks on convolutional feature maps. arXiv:1504.06066, 2015.</a:t>
            </a:r>
          </a:p>
          <a:p>
            <a:pPr marL="0" indent="0">
              <a:buNone/>
            </a:pPr>
            <a:r>
              <a:rPr lang="en-US" sz="2000" dirty="0">
                <a:latin typeface="Tw Cen MT Condensed (Headings)"/>
              </a:rPr>
              <a:t>[6] Maeda-Gutierrez, V., Galvan-Tejada, C. E., </a:t>
            </a:r>
            <a:r>
              <a:rPr lang="en-US" sz="2000" dirty="0" err="1">
                <a:latin typeface="Tw Cen MT Condensed (Headings)"/>
              </a:rPr>
              <a:t>Zanella-Calzada</a:t>
            </a:r>
            <a:r>
              <a:rPr lang="en-US" sz="2000" dirty="0">
                <a:latin typeface="Tw Cen MT Condensed (Headings)"/>
              </a:rPr>
              <a:t>, L. A., Celaya-Padilla, J. M., </a:t>
            </a:r>
            <a:r>
              <a:rPr lang="en-US" sz="2000" dirty="0" err="1">
                <a:latin typeface="Tw Cen MT Condensed (Headings)"/>
              </a:rPr>
              <a:t>Galván</a:t>
            </a:r>
            <a:r>
              <a:rPr lang="en-US" sz="2000" dirty="0">
                <a:latin typeface="Tw Cen MT Condensed (Headings)"/>
              </a:rPr>
              <a:t>-Tejada, J. I., </a:t>
            </a:r>
            <a:r>
              <a:rPr lang="en-US" sz="2000" dirty="0" err="1">
                <a:latin typeface="Tw Cen MT Condensed (Headings)"/>
              </a:rPr>
              <a:t>Gamboa</a:t>
            </a:r>
            <a:r>
              <a:rPr lang="en-US" sz="2000" dirty="0">
                <a:latin typeface="Tw Cen MT Condensed (Headings)"/>
              </a:rPr>
              <a:t>-Rosales, H., ... &amp; Olvera-Olvera, C. A. (2020). Comparison of convolutional neural network architectures for classification of tomato plant diseases. Applied Sciences, 10(4), 1245.</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pPr algn="just"/>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[7] Nogueira K,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Penatti</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OAB, Dos Santos JA. Towards better exploiting convolutional neural networks for remote sensing scene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classifcation</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Pattern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Recogn</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2017;61:539–56.</a:t>
            </a:r>
          </a:p>
          <a:p>
            <a:pPr algn="just"/>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[8]Gao Huang and Zhuang Liu and Laurens van der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Maaten</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and Kilian Q. Weinberger, Densely Connected Convolutional Networks,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arXiv</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1608.06993 (2016)</a:t>
            </a:r>
          </a:p>
          <a:p>
            <a:pPr algn="just"/>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[9] P.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Sermanet</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D. Eigen, X. Zhang, M. Mathieu, R. Fergus, and Y.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LeCun</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Overfeat</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Integrated recognition, localization and detection using convolutional networks. In ICLR, 2014.</a:t>
            </a:r>
          </a:p>
          <a:p>
            <a:pPr algn="just"/>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[10] K.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Simonyan</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and A. Zisserman. Very deep convolutional networks for large-scale image recognition. In ICLR, 2015</a:t>
            </a:r>
          </a:p>
          <a:p>
            <a:pPr algn="just"/>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[11]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Tripicchio</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P.,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Satler</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M.,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Dabisias</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G.,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Ruffaldi</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E., &amp;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Avizzano</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C. A. (2015). Towards smart farming and sustainable agriculture with drones. Paper presented at the 2015 International Conference on Intelligent Environments.</a:t>
            </a:r>
          </a:p>
          <a:p>
            <a:pPr algn="just"/>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[12] [13] Maeda-Gutierrez, V., Galvan-Tejada, C. E.,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Zanella-Calzada</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 L. A., Celaya-Padilla, J. M.,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Galván</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-Tejada, J. I., </a:t>
            </a:r>
            <a:r>
              <a:rPr lang="en-US" sz="1900" dirty="0" err="1">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Gamboa</a:t>
            </a:r>
            <a:r>
              <a:rPr lang="en-US" sz="1900" dirty="0">
                <a:solidFill>
                  <a:srgbClr val="000000"/>
                </a:solidFill>
                <a:uFill>
                  <a:solidFill>
                    <a:srgbClr val="000000"/>
                  </a:solidFill>
                </a:uFill>
                <a:latin typeface="+mj-lt"/>
                <a:ea typeface="Segoe UI Historic" panose="020B0502040204020203" pitchFamily="34" charset="0"/>
                <a:cs typeface="Segoe UI Historic" panose="020B0502040204020203" pitchFamily="34" charset="0"/>
              </a:rPr>
              <a:t>-Rosales, H., ... &amp; Olvera-Olvera, C. A. (2020). Comparison of convolutional neural network architectures for classification of tomato plant diseases. Applied Sciences, 10(4), 1245.</a:t>
            </a:r>
            <a:endParaRPr lang="en-US" dirty="0">
              <a:latin typeface="Bahnschrift Light SemiCondensed" pitchFamily="34" charset="0"/>
            </a:endParaRPr>
          </a:p>
        </p:txBody>
      </p:sp>
    </p:spTree>
    <p:extLst>
      <p:ext uri="{BB962C8B-B14F-4D97-AF65-F5344CB8AC3E}">
        <p14:creationId xmlns="" xmlns:p14="http://schemas.microsoft.com/office/powerpoint/2010/main" val="13753538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Thank You</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806257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Autofit/>
          </a:bodyPr>
          <a:lstStyle/>
          <a:p>
            <a:pPr algn="just">
              <a:lnSpc>
                <a:spcPct val="150000"/>
              </a:lnSpc>
            </a:pPr>
            <a:r>
              <a:rPr lang="en-US" sz="2000" dirty="0"/>
              <a:t>Classifying and mapping vegetation are essential tasks in environmental science research and natural resource management. Conventional methods (e.g., </a:t>
            </a:r>
            <a:r>
              <a:rPr lang="en-US" sz="2000" dirty="0" smtClean="0"/>
              <a:t>field </a:t>
            </a:r>
            <a:r>
              <a:rPr lang="en-US" sz="2000" dirty="0"/>
              <a:t>surveys, manual interpretation of aerial photographs), however, are not effective for acquiring vegetation data because they are labor-intensive and often economically expensive. Remote sensing technology offers a practical and economical means to acquire information on vegetation cover, especially over large areas. The spatial pattern of crops reflects the planting structure and characteristics of crops. It is an important basis for understanding the utilization of production resources, estimating the potential social and economic impact, and adjusting the agricultural structure.</a:t>
            </a:r>
          </a:p>
          <a:p>
            <a:pPr algn="just">
              <a:lnSpc>
                <a:spcPct val="150000"/>
              </a:lnSpc>
            </a:pPr>
            <a:endParaRPr lang="en-IN" sz="2000" dirty="0">
              <a:effectLst/>
              <a:ea typeface="Arial Unicode MS"/>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dataset</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806257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024128" y="1997475"/>
            <a:ext cx="9720073" cy="4500979"/>
          </a:xfrm>
        </p:spPr>
        <p:txBody>
          <a:bodyPr>
            <a:normAutofit/>
          </a:bodyPr>
          <a:lstStyle/>
          <a:p>
            <a:pPr algn="just">
              <a:buFont typeface="Wingdings" panose="05000000000000000000" pitchFamily="2" charset="2"/>
              <a:buChar char="Ø"/>
            </a:pPr>
            <a:r>
              <a:rPr lang="en-US" dirty="0"/>
              <a:t>We developed a Database with a method (chopped picture method) to conveniently classify ambiguous and amorphous objects</a:t>
            </a:r>
            <a:endParaRPr lang="en-US" sz="2400" dirty="0">
              <a:effectLst/>
              <a:latin typeface="+mj-lt"/>
              <a:ea typeface="Arial Unicode MS"/>
            </a:endParaRPr>
          </a:p>
          <a:p>
            <a:pPr algn="just">
              <a:buFont typeface="Wingdings" panose="05000000000000000000" pitchFamily="2" charset="2"/>
              <a:buChar char="Ø"/>
            </a:pPr>
            <a:r>
              <a:rPr lang="en-US" dirty="0"/>
              <a:t>We used Rice Crop Field from </a:t>
            </a:r>
            <a:r>
              <a:rPr lang="en-US" dirty="0" err="1"/>
              <a:t>Purbasthali</a:t>
            </a:r>
            <a:r>
              <a:rPr lang="en-US" dirty="0"/>
              <a:t> Block in </a:t>
            </a:r>
            <a:r>
              <a:rPr lang="en-US" dirty="0" err="1"/>
              <a:t>Bardhaman</a:t>
            </a:r>
            <a:r>
              <a:rPr lang="en-US" dirty="0"/>
              <a:t>, West Bengal (23°28'06.1"N 88°19'42.3"E), </a:t>
            </a:r>
            <a:r>
              <a:rPr lang="en-US" dirty="0" err="1"/>
              <a:t>Harinder</a:t>
            </a:r>
            <a:r>
              <a:rPr lang="en-US" dirty="0"/>
              <a:t> Nagar, Patiala, Punjab, </a:t>
            </a:r>
            <a:r>
              <a:rPr lang="en-US" dirty="0" err="1"/>
              <a:t>Ramanathapuram</a:t>
            </a:r>
            <a:r>
              <a:rPr lang="en-US" dirty="0"/>
              <a:t>, Tamil Nadu.</a:t>
            </a:r>
          </a:p>
          <a:p>
            <a:pPr algn="just">
              <a:buFont typeface="Wingdings" panose="05000000000000000000" pitchFamily="2" charset="2"/>
              <a:buChar char="Ø"/>
            </a:pPr>
            <a:r>
              <a:rPr lang="en-US" dirty="0"/>
              <a:t>We used an 8K UHD Image which is a High Resolution (8192X5134) Image. This was a satellite Image from Google Earth images. </a:t>
            </a:r>
          </a:p>
          <a:p>
            <a:pPr algn="just">
              <a:buFont typeface="Wingdings" panose="05000000000000000000" pitchFamily="2" charset="2"/>
              <a:buChar char="Ø"/>
            </a:pPr>
            <a:r>
              <a:rPr lang="en-US" dirty="0"/>
              <a:t>We chopped the picture into 400 images. This Database was split into 300 for training  and 100 for testing. Training and Testing Data was labeled as Soil and Crop.</a:t>
            </a:r>
          </a:p>
          <a:p>
            <a:endParaRPr lang="en-US" dirty="0">
              <a:latin typeface="Bahnschrift Light SemiCondensed"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dataset</a:t>
            </a:r>
          </a:p>
        </p:txBody>
      </p:sp>
      <p:pic>
        <p:nvPicPr>
          <p:cNvPr id="4" name="Picture 3">
            <a:extLst>
              <a:ext uri="{FF2B5EF4-FFF2-40B4-BE49-F238E27FC236}">
                <a16:creationId xmlns="" xmlns:a16="http://schemas.microsoft.com/office/drawing/2014/main" id="{0BB1EE39-F293-4743-99EF-96102DD2CD65}"/>
              </a:ext>
            </a:extLst>
          </p:cNvPr>
          <p:cNvPicPr>
            <a:picLocks noChangeAspect="1"/>
          </p:cNvPicPr>
          <p:nvPr/>
        </p:nvPicPr>
        <p:blipFill>
          <a:blip r:embed="rId2"/>
          <a:stretch>
            <a:fillRect/>
          </a:stretch>
        </p:blipFill>
        <p:spPr>
          <a:xfrm>
            <a:off x="2184498" y="2084832"/>
            <a:ext cx="7651959" cy="399181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30BD1B1-AA22-48F1-B3ED-579CD284605D}"/>
              </a:ext>
              <a:ext uri="{C183D7F6-B498-43B3-948B-1728B52AA6E4}">
                <adec:decorative xmlns=""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 xmlns:a16="http://schemas.microsoft.com/office/drawing/2014/main" id="{EAA48FC5-3C83-4F1B-BC33-DF0B588F83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Literature review and survey</a:t>
            </a:r>
          </a:p>
        </p:txBody>
      </p:sp>
      <p:cxnSp>
        <p:nvCxnSpPr>
          <p:cNvPr id="23" name="Straight Connector 22">
            <a:extLst>
              <a:ext uri="{FF2B5EF4-FFF2-40B4-BE49-F238E27FC236}">
                <a16:creationId xmlns="" xmlns:a16="http://schemas.microsoft.com/office/drawing/2014/main" id="{62F01714-1A39-4194-BD47-8A9960C599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5215804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22378848_win32">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documentManagement/types"/>
    <ds:schemaRef ds:uri="http://purl.org/dc/elements/1.1/"/>
    <ds:schemaRef ds:uri="http://schemas.microsoft.com/office/infopath/2007/PartnerControls"/>
    <ds:schemaRef ds:uri="71af3243-3dd4-4a8d-8c0d-dd76da1f02a5"/>
    <ds:schemaRef ds:uri="http://purl.org/dc/terms/"/>
    <ds:schemaRef ds:uri="http://schemas.microsoft.com/office/2006/metadata/properties"/>
    <ds:schemaRef ds:uri="http://schemas.openxmlformats.org/package/2006/metadata/core-properties"/>
    <ds:schemaRef ds:uri="16c05727-aa75-4e4a-9b5f-8a80a11658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tf22378848_win32</Template>
  <TotalTime>0</TotalTime>
  <Words>2116</Words>
  <Application>Microsoft Office PowerPoint</Application>
  <PresentationFormat>Custom</PresentationFormat>
  <Paragraphs>133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tf22378848_win32</vt:lpstr>
      <vt:lpstr>Crop detection using satellite image</vt:lpstr>
      <vt:lpstr>Maulana azad national institute of technology, Bhopal india </vt:lpstr>
      <vt:lpstr>CONTENT</vt:lpstr>
      <vt:lpstr>Introduction</vt:lpstr>
      <vt:lpstr>INTRODUCTION</vt:lpstr>
      <vt:lpstr>dataset</vt:lpstr>
      <vt:lpstr>dataset</vt:lpstr>
      <vt:lpstr>dataset</vt:lpstr>
      <vt:lpstr>Literature review and survey</vt:lpstr>
      <vt:lpstr>Literature review and survey</vt:lpstr>
      <vt:lpstr>Gaps identified</vt:lpstr>
      <vt:lpstr>Gaps identified</vt:lpstr>
      <vt:lpstr>Data preprocessing</vt:lpstr>
      <vt:lpstr>DATA PREPROCESSING</vt:lpstr>
      <vt:lpstr>Resnet model</vt:lpstr>
      <vt:lpstr>RESNET model</vt:lpstr>
      <vt:lpstr>Problem with resnet</vt:lpstr>
      <vt:lpstr>Skip connection </vt:lpstr>
      <vt:lpstr>Identity block</vt:lpstr>
      <vt:lpstr>CONVOLTION BLOCK</vt:lpstr>
      <vt:lpstr>Architecture </vt:lpstr>
      <vt:lpstr>RESNET model</vt:lpstr>
      <vt:lpstr>RESNET model</vt:lpstr>
      <vt:lpstr>Training and testing model</vt:lpstr>
      <vt:lpstr>TRAINING AND TESTING MODEL</vt:lpstr>
      <vt:lpstr>Results and parameter</vt:lpstr>
      <vt:lpstr>Results and parameter</vt:lpstr>
      <vt:lpstr>DENSENET PREDICTION</vt:lpstr>
      <vt:lpstr>200*200 chopped image</vt:lpstr>
      <vt:lpstr>100*100 chopped Image</vt:lpstr>
      <vt:lpstr>Conclusion and future work</vt:lpstr>
      <vt:lpstr>CONCLUSION</vt:lpstr>
      <vt:lpstr>Future works</vt:lpstr>
      <vt:lpstr>Efficient-Net Architecture</vt:lpstr>
      <vt:lpstr>comparison</vt:lpstr>
      <vt:lpstr>How ?</vt:lpstr>
      <vt:lpstr>Results</vt:lpstr>
      <vt:lpstr>Architecture</vt:lpstr>
      <vt:lpstr>MBConV</vt:lpstr>
      <vt:lpstr>Practice Model</vt:lpstr>
      <vt:lpstr>REFERENCES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2021-11-12T05:01:26Z</dcterms:created>
  <dcterms:modified xsi:type="dcterms:W3CDTF">2022-12-23T05:43:39Z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