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323" r:id="rId3"/>
    <p:sldId id="258" r:id="rId4"/>
    <p:sldId id="257" r:id="rId5"/>
    <p:sldId id="295" r:id="rId6"/>
    <p:sldId id="324" r:id="rId7"/>
    <p:sldId id="319" r:id="rId8"/>
    <p:sldId id="326" r:id="rId9"/>
    <p:sldId id="325" r:id="rId10"/>
    <p:sldId id="320" r:id="rId11"/>
    <p:sldId id="303" r:id="rId12"/>
    <p:sldId id="300" r:id="rId13"/>
    <p:sldId id="310" r:id="rId14"/>
    <p:sldId id="315" r:id="rId15"/>
    <p:sldId id="314" r:id="rId16"/>
    <p:sldId id="312" r:id="rId17"/>
    <p:sldId id="321" r:id="rId18"/>
    <p:sldId id="292" r:id="rId19"/>
    <p:sldId id="322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A1FF"/>
    <a:srgbClr val="1A3172"/>
    <a:srgbClr val="FF9C00"/>
    <a:srgbClr val="FECB30"/>
    <a:srgbClr val="B23AF9"/>
    <a:srgbClr val="6F42FF"/>
    <a:srgbClr val="1C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09957-232C-4C23-BD71-3CF7C12B4AAB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8AB2E-B972-4F63-8917-8AA4D44F9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7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D8AB2E-B972-4F63-8917-8AA4D44F90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971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171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036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523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106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614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498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917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045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2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01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D8AB2E-B972-4F63-8917-8AA4D44F90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083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707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036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D8AB2E-B972-4F63-8917-8AA4D44F90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809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36AA1-90D7-E4B5-E4A3-9655AF5B1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89757FF-FF00-7C95-4286-3CBF27BE04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4FE29E6-48E2-463F-1C17-B5B53C6A4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E6EF9C-8308-CA11-686D-BF5CE1DBB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42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3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09880"/>
            <a:ext cx="10850563" cy="663575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book-and-cd_43679"/>
          <p:cNvSpPr>
            <a:spLocks noChangeAspect="1"/>
          </p:cNvSpPr>
          <p:nvPr userDrawn="1"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</p:spTree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848100"/>
          </a:xfrm>
          <a:prstGeom prst="rect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6F4B-A296-492A-8FB9-C78E7B25B44D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ransition spd="slow" advTm="3000">
    <p:push dir="u"/>
  </p:transition>
  <p:hf sldNum="0"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 flipH="1"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16532" y="4900965"/>
            <a:ext cx="10825884" cy="1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1486374" y="5392165"/>
            <a:ext cx="4009637" cy="398449"/>
            <a:chOff x="1499074" y="5250840"/>
            <a:chExt cx="4009637" cy="398449"/>
          </a:xfrm>
        </p:grpSpPr>
        <p:grpSp>
          <p:nvGrpSpPr>
            <p:cNvPr id="131" name="组合 130"/>
            <p:cNvGrpSpPr/>
            <p:nvPr/>
          </p:nvGrpSpPr>
          <p:grpSpPr>
            <a:xfrm>
              <a:off x="1546569" y="5250840"/>
              <a:ext cx="3907009" cy="393636"/>
              <a:chOff x="1546569" y="5325176"/>
              <a:chExt cx="3907009" cy="319288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1692618" y="5326964"/>
                <a:ext cx="3622551" cy="317500"/>
              </a:xfrm>
              <a:prstGeom prst="rect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546569" y="5326964"/>
                <a:ext cx="292100" cy="317500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5161478" y="5325176"/>
                <a:ext cx="292100" cy="317500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124" name="文本占位符 1110"/>
            <p:cNvSpPr txBox="1"/>
            <p:nvPr/>
          </p:nvSpPr>
          <p:spPr>
            <a:xfrm>
              <a:off x="1499074" y="5257858"/>
              <a:ext cx="4009637" cy="3914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第十二组：林祖鸿  马涵柘  杨志诚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8429625" y="837908"/>
            <a:ext cx="2809874" cy="457054"/>
            <a:chOff x="8429625" y="837908"/>
            <a:chExt cx="2809874" cy="457054"/>
          </a:xfrm>
        </p:grpSpPr>
        <p:grpSp>
          <p:nvGrpSpPr>
            <p:cNvPr id="143" name="组合 142"/>
            <p:cNvGrpSpPr/>
            <p:nvPr/>
          </p:nvGrpSpPr>
          <p:grpSpPr>
            <a:xfrm>
              <a:off x="10795050" y="837908"/>
              <a:ext cx="444449" cy="457054"/>
              <a:chOff x="10795050" y="837908"/>
              <a:chExt cx="444449" cy="457054"/>
            </a:xfrm>
          </p:grpSpPr>
          <p:sp>
            <p:nvSpPr>
              <p:cNvPr id="141" name="businessman_57134"/>
              <p:cNvSpPr>
                <a:spLocks noChangeAspect="1"/>
              </p:cNvSpPr>
              <p:nvPr/>
            </p:nvSpPr>
            <p:spPr bwMode="auto">
              <a:xfrm>
                <a:off x="10884001" y="895204"/>
                <a:ext cx="279300" cy="304842"/>
              </a:xfrm>
              <a:custGeom>
                <a:avLst/>
                <a:gdLst>
                  <a:gd name="connsiteX0" fmla="*/ 243589 w 557114"/>
                  <a:gd name="connsiteY0" fmla="*/ 355438 h 608062"/>
                  <a:gd name="connsiteX1" fmla="*/ 277656 w 557114"/>
                  <a:gd name="connsiteY1" fmla="*/ 355438 h 608062"/>
                  <a:gd name="connsiteX2" fmla="*/ 277940 w 557114"/>
                  <a:gd name="connsiteY2" fmla="*/ 355438 h 608062"/>
                  <a:gd name="connsiteX3" fmla="*/ 278604 w 557114"/>
                  <a:gd name="connsiteY3" fmla="*/ 355438 h 608062"/>
                  <a:gd name="connsiteX4" fmla="*/ 279174 w 557114"/>
                  <a:gd name="connsiteY4" fmla="*/ 355438 h 608062"/>
                  <a:gd name="connsiteX5" fmla="*/ 279458 w 557114"/>
                  <a:gd name="connsiteY5" fmla="*/ 355438 h 608062"/>
                  <a:gd name="connsiteX6" fmla="*/ 279553 w 557114"/>
                  <a:gd name="connsiteY6" fmla="*/ 355438 h 608062"/>
                  <a:gd name="connsiteX7" fmla="*/ 313620 w 557114"/>
                  <a:gd name="connsiteY7" fmla="*/ 355438 h 608062"/>
                  <a:gd name="connsiteX8" fmla="*/ 324438 w 557114"/>
                  <a:gd name="connsiteY8" fmla="*/ 375432 h 608062"/>
                  <a:gd name="connsiteX9" fmla="*/ 298152 w 557114"/>
                  <a:gd name="connsiteY9" fmla="*/ 430202 h 608062"/>
                  <a:gd name="connsiteX10" fmla="*/ 301948 w 557114"/>
                  <a:gd name="connsiteY10" fmla="*/ 510272 h 608062"/>
                  <a:gd name="connsiteX11" fmla="*/ 356891 w 557114"/>
                  <a:gd name="connsiteY11" fmla="*/ 389172 h 608062"/>
                  <a:gd name="connsiteX12" fmla="*/ 356986 w 557114"/>
                  <a:gd name="connsiteY12" fmla="*/ 389172 h 608062"/>
                  <a:gd name="connsiteX13" fmla="*/ 376628 w 557114"/>
                  <a:gd name="connsiteY13" fmla="*/ 375337 h 608062"/>
                  <a:gd name="connsiteX14" fmla="*/ 383556 w 557114"/>
                  <a:gd name="connsiteY14" fmla="*/ 376474 h 608062"/>
                  <a:gd name="connsiteX15" fmla="*/ 383745 w 557114"/>
                  <a:gd name="connsiteY15" fmla="*/ 376569 h 608062"/>
                  <a:gd name="connsiteX16" fmla="*/ 518588 w 557114"/>
                  <a:gd name="connsiteY16" fmla="*/ 438920 h 608062"/>
                  <a:gd name="connsiteX17" fmla="*/ 557114 w 557114"/>
                  <a:gd name="connsiteY17" fmla="*/ 482224 h 608062"/>
                  <a:gd name="connsiteX18" fmla="*/ 557114 w 557114"/>
                  <a:gd name="connsiteY18" fmla="*/ 608062 h 608062"/>
                  <a:gd name="connsiteX19" fmla="*/ 279743 w 557114"/>
                  <a:gd name="connsiteY19" fmla="*/ 608062 h 608062"/>
                  <a:gd name="connsiteX20" fmla="*/ 279458 w 557114"/>
                  <a:gd name="connsiteY20" fmla="*/ 608062 h 608062"/>
                  <a:gd name="connsiteX21" fmla="*/ 279364 w 557114"/>
                  <a:gd name="connsiteY21" fmla="*/ 608062 h 608062"/>
                  <a:gd name="connsiteX22" fmla="*/ 279174 w 557114"/>
                  <a:gd name="connsiteY22" fmla="*/ 608062 h 608062"/>
                  <a:gd name="connsiteX23" fmla="*/ 278984 w 557114"/>
                  <a:gd name="connsiteY23" fmla="*/ 608062 h 608062"/>
                  <a:gd name="connsiteX24" fmla="*/ 278604 w 557114"/>
                  <a:gd name="connsiteY24" fmla="*/ 608062 h 608062"/>
                  <a:gd name="connsiteX25" fmla="*/ 278130 w 557114"/>
                  <a:gd name="connsiteY25" fmla="*/ 608062 h 608062"/>
                  <a:gd name="connsiteX26" fmla="*/ 277940 w 557114"/>
                  <a:gd name="connsiteY26" fmla="*/ 608062 h 608062"/>
                  <a:gd name="connsiteX27" fmla="*/ 277845 w 557114"/>
                  <a:gd name="connsiteY27" fmla="*/ 608062 h 608062"/>
                  <a:gd name="connsiteX28" fmla="*/ 277750 w 557114"/>
                  <a:gd name="connsiteY28" fmla="*/ 608062 h 608062"/>
                  <a:gd name="connsiteX29" fmla="*/ 277656 w 557114"/>
                  <a:gd name="connsiteY29" fmla="*/ 608062 h 608062"/>
                  <a:gd name="connsiteX30" fmla="*/ 277371 w 557114"/>
                  <a:gd name="connsiteY30" fmla="*/ 608062 h 608062"/>
                  <a:gd name="connsiteX31" fmla="*/ 0 w 557114"/>
                  <a:gd name="connsiteY31" fmla="*/ 608062 h 608062"/>
                  <a:gd name="connsiteX32" fmla="*/ 0 w 557114"/>
                  <a:gd name="connsiteY32" fmla="*/ 482224 h 608062"/>
                  <a:gd name="connsiteX33" fmla="*/ 38621 w 557114"/>
                  <a:gd name="connsiteY33" fmla="*/ 438920 h 608062"/>
                  <a:gd name="connsiteX34" fmla="*/ 173464 w 557114"/>
                  <a:gd name="connsiteY34" fmla="*/ 376569 h 608062"/>
                  <a:gd name="connsiteX35" fmla="*/ 173558 w 557114"/>
                  <a:gd name="connsiteY35" fmla="*/ 376474 h 608062"/>
                  <a:gd name="connsiteX36" fmla="*/ 180486 w 557114"/>
                  <a:gd name="connsiteY36" fmla="*/ 375337 h 608062"/>
                  <a:gd name="connsiteX37" fmla="*/ 200223 w 557114"/>
                  <a:gd name="connsiteY37" fmla="*/ 389172 h 608062"/>
                  <a:gd name="connsiteX38" fmla="*/ 255166 w 557114"/>
                  <a:gd name="connsiteY38" fmla="*/ 510272 h 608062"/>
                  <a:gd name="connsiteX39" fmla="*/ 258962 w 557114"/>
                  <a:gd name="connsiteY39" fmla="*/ 430202 h 608062"/>
                  <a:gd name="connsiteX40" fmla="*/ 232676 w 557114"/>
                  <a:gd name="connsiteY40" fmla="*/ 375432 h 608062"/>
                  <a:gd name="connsiteX41" fmla="*/ 243589 w 557114"/>
                  <a:gd name="connsiteY41" fmla="*/ 355438 h 608062"/>
                  <a:gd name="connsiteX42" fmla="*/ 276250 w 557114"/>
                  <a:gd name="connsiteY42" fmla="*/ 0 h 608062"/>
                  <a:gd name="connsiteX43" fmla="*/ 277674 w 557114"/>
                  <a:gd name="connsiteY43" fmla="*/ 0 h 608062"/>
                  <a:gd name="connsiteX44" fmla="*/ 277863 w 557114"/>
                  <a:gd name="connsiteY44" fmla="*/ 0 h 608062"/>
                  <a:gd name="connsiteX45" fmla="*/ 277958 w 557114"/>
                  <a:gd name="connsiteY45" fmla="*/ 0 h 608062"/>
                  <a:gd name="connsiteX46" fmla="*/ 279382 w 557114"/>
                  <a:gd name="connsiteY46" fmla="*/ 0 h 608062"/>
                  <a:gd name="connsiteX47" fmla="*/ 402570 w 557114"/>
                  <a:gd name="connsiteY47" fmla="*/ 104895 h 608062"/>
                  <a:gd name="connsiteX48" fmla="*/ 394693 w 557114"/>
                  <a:gd name="connsiteY48" fmla="*/ 159001 h 608062"/>
                  <a:gd name="connsiteX49" fmla="*/ 405892 w 557114"/>
                  <a:gd name="connsiteY49" fmla="*/ 184774 h 608062"/>
                  <a:gd name="connsiteX50" fmla="*/ 377040 w 557114"/>
                  <a:gd name="connsiteY50" fmla="*/ 236890 h 608062"/>
                  <a:gd name="connsiteX51" fmla="*/ 315731 w 557114"/>
                  <a:gd name="connsiteY51" fmla="*/ 311274 h 608062"/>
                  <a:gd name="connsiteX52" fmla="*/ 277958 w 557114"/>
                  <a:gd name="connsiteY52" fmla="*/ 319707 h 608062"/>
                  <a:gd name="connsiteX53" fmla="*/ 277958 w 557114"/>
                  <a:gd name="connsiteY53" fmla="*/ 319802 h 608062"/>
                  <a:gd name="connsiteX54" fmla="*/ 277863 w 557114"/>
                  <a:gd name="connsiteY54" fmla="*/ 319802 h 608062"/>
                  <a:gd name="connsiteX55" fmla="*/ 277674 w 557114"/>
                  <a:gd name="connsiteY55" fmla="*/ 319802 h 608062"/>
                  <a:gd name="connsiteX56" fmla="*/ 277674 w 557114"/>
                  <a:gd name="connsiteY56" fmla="*/ 319707 h 608062"/>
                  <a:gd name="connsiteX57" fmla="*/ 239901 w 557114"/>
                  <a:gd name="connsiteY57" fmla="*/ 311274 h 608062"/>
                  <a:gd name="connsiteX58" fmla="*/ 178592 w 557114"/>
                  <a:gd name="connsiteY58" fmla="*/ 236890 h 608062"/>
                  <a:gd name="connsiteX59" fmla="*/ 149740 w 557114"/>
                  <a:gd name="connsiteY59" fmla="*/ 184774 h 608062"/>
                  <a:gd name="connsiteX60" fmla="*/ 161034 w 557114"/>
                  <a:gd name="connsiteY60" fmla="*/ 159001 h 608062"/>
                  <a:gd name="connsiteX61" fmla="*/ 153062 w 557114"/>
                  <a:gd name="connsiteY61" fmla="*/ 104895 h 608062"/>
                  <a:gd name="connsiteX62" fmla="*/ 276250 w 557114"/>
                  <a:gd name="connsiteY62" fmla="*/ 0 h 608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57114" h="608062">
                    <a:moveTo>
                      <a:pt x="243589" y="355438"/>
                    </a:moveTo>
                    <a:lnTo>
                      <a:pt x="277656" y="355438"/>
                    </a:lnTo>
                    <a:lnTo>
                      <a:pt x="277940" y="355438"/>
                    </a:lnTo>
                    <a:lnTo>
                      <a:pt x="278604" y="355438"/>
                    </a:lnTo>
                    <a:lnTo>
                      <a:pt x="279174" y="355438"/>
                    </a:lnTo>
                    <a:lnTo>
                      <a:pt x="279458" y="355438"/>
                    </a:lnTo>
                    <a:lnTo>
                      <a:pt x="279553" y="355438"/>
                    </a:lnTo>
                    <a:lnTo>
                      <a:pt x="313620" y="355438"/>
                    </a:lnTo>
                    <a:cubicBezTo>
                      <a:pt x="325007" y="355438"/>
                      <a:pt x="330511" y="364630"/>
                      <a:pt x="324438" y="375432"/>
                    </a:cubicBezTo>
                    <a:cubicBezTo>
                      <a:pt x="321781" y="379980"/>
                      <a:pt x="298152" y="430202"/>
                      <a:pt x="298152" y="430202"/>
                    </a:cubicBezTo>
                    <a:lnTo>
                      <a:pt x="301948" y="510272"/>
                    </a:lnTo>
                    <a:cubicBezTo>
                      <a:pt x="317700" y="481655"/>
                      <a:pt x="343131" y="422432"/>
                      <a:pt x="356891" y="389172"/>
                    </a:cubicBezTo>
                    <a:cubicBezTo>
                      <a:pt x="356891" y="389172"/>
                      <a:pt x="356891" y="389172"/>
                      <a:pt x="356986" y="389172"/>
                    </a:cubicBezTo>
                    <a:cubicBezTo>
                      <a:pt x="359832" y="381117"/>
                      <a:pt x="367519" y="375337"/>
                      <a:pt x="376628" y="375337"/>
                    </a:cubicBezTo>
                    <a:cubicBezTo>
                      <a:pt x="379096" y="375337"/>
                      <a:pt x="381373" y="375716"/>
                      <a:pt x="383556" y="376474"/>
                    </a:cubicBezTo>
                    <a:cubicBezTo>
                      <a:pt x="383650" y="376474"/>
                      <a:pt x="383650" y="376474"/>
                      <a:pt x="383745" y="376569"/>
                    </a:cubicBezTo>
                    <a:cubicBezTo>
                      <a:pt x="387446" y="377706"/>
                      <a:pt x="464973" y="411724"/>
                      <a:pt x="518588" y="438920"/>
                    </a:cubicBezTo>
                    <a:cubicBezTo>
                      <a:pt x="542595" y="451049"/>
                      <a:pt x="557114" y="466305"/>
                      <a:pt x="557114" y="482224"/>
                    </a:cubicBezTo>
                    <a:lnTo>
                      <a:pt x="557114" y="608062"/>
                    </a:lnTo>
                    <a:lnTo>
                      <a:pt x="279743" y="608062"/>
                    </a:lnTo>
                    <a:lnTo>
                      <a:pt x="279458" y="608062"/>
                    </a:lnTo>
                    <a:lnTo>
                      <a:pt x="279364" y="608062"/>
                    </a:lnTo>
                    <a:lnTo>
                      <a:pt x="279174" y="608062"/>
                    </a:lnTo>
                    <a:lnTo>
                      <a:pt x="278984" y="608062"/>
                    </a:lnTo>
                    <a:lnTo>
                      <a:pt x="278604" y="608062"/>
                    </a:lnTo>
                    <a:lnTo>
                      <a:pt x="278130" y="608062"/>
                    </a:lnTo>
                    <a:lnTo>
                      <a:pt x="277940" y="608062"/>
                    </a:lnTo>
                    <a:lnTo>
                      <a:pt x="277845" y="608062"/>
                    </a:lnTo>
                    <a:lnTo>
                      <a:pt x="277750" y="608062"/>
                    </a:lnTo>
                    <a:lnTo>
                      <a:pt x="277656" y="608062"/>
                    </a:lnTo>
                    <a:lnTo>
                      <a:pt x="277371" y="608062"/>
                    </a:lnTo>
                    <a:lnTo>
                      <a:pt x="0" y="608062"/>
                    </a:lnTo>
                    <a:lnTo>
                      <a:pt x="0" y="482224"/>
                    </a:lnTo>
                    <a:cubicBezTo>
                      <a:pt x="0" y="466305"/>
                      <a:pt x="14519" y="451049"/>
                      <a:pt x="38621" y="438920"/>
                    </a:cubicBezTo>
                    <a:cubicBezTo>
                      <a:pt x="92141" y="411724"/>
                      <a:pt x="169668" y="377706"/>
                      <a:pt x="173464" y="376569"/>
                    </a:cubicBezTo>
                    <a:cubicBezTo>
                      <a:pt x="173464" y="376474"/>
                      <a:pt x="173464" y="376474"/>
                      <a:pt x="173558" y="376474"/>
                    </a:cubicBezTo>
                    <a:cubicBezTo>
                      <a:pt x="175741" y="375716"/>
                      <a:pt x="178018" y="375337"/>
                      <a:pt x="180486" y="375337"/>
                    </a:cubicBezTo>
                    <a:cubicBezTo>
                      <a:pt x="189595" y="375337"/>
                      <a:pt x="197282" y="381117"/>
                      <a:pt x="200223" y="389172"/>
                    </a:cubicBezTo>
                    <a:cubicBezTo>
                      <a:pt x="214078" y="422432"/>
                      <a:pt x="239414" y="481655"/>
                      <a:pt x="255166" y="510272"/>
                    </a:cubicBezTo>
                    <a:lnTo>
                      <a:pt x="258962" y="430202"/>
                    </a:lnTo>
                    <a:cubicBezTo>
                      <a:pt x="258962" y="430202"/>
                      <a:pt x="235333" y="379980"/>
                      <a:pt x="232676" y="375432"/>
                    </a:cubicBezTo>
                    <a:cubicBezTo>
                      <a:pt x="226603" y="364630"/>
                      <a:pt x="232107" y="355438"/>
                      <a:pt x="243589" y="355438"/>
                    </a:cubicBezTo>
                    <a:close/>
                    <a:moveTo>
                      <a:pt x="276250" y="0"/>
                    </a:moveTo>
                    <a:cubicBezTo>
                      <a:pt x="276725" y="0"/>
                      <a:pt x="277199" y="0"/>
                      <a:pt x="277674" y="0"/>
                    </a:cubicBezTo>
                    <a:cubicBezTo>
                      <a:pt x="277769" y="0"/>
                      <a:pt x="277769" y="0"/>
                      <a:pt x="277863" y="0"/>
                    </a:cubicBezTo>
                    <a:cubicBezTo>
                      <a:pt x="277863" y="0"/>
                      <a:pt x="277863" y="0"/>
                      <a:pt x="277958" y="0"/>
                    </a:cubicBezTo>
                    <a:cubicBezTo>
                      <a:pt x="278433" y="0"/>
                      <a:pt x="278907" y="0"/>
                      <a:pt x="279382" y="0"/>
                    </a:cubicBezTo>
                    <a:cubicBezTo>
                      <a:pt x="385487" y="0"/>
                      <a:pt x="405417" y="75615"/>
                      <a:pt x="402570" y="104895"/>
                    </a:cubicBezTo>
                    <a:cubicBezTo>
                      <a:pt x="400387" y="128395"/>
                      <a:pt x="394693" y="159001"/>
                      <a:pt x="394693" y="159001"/>
                    </a:cubicBezTo>
                    <a:cubicBezTo>
                      <a:pt x="394693" y="159001"/>
                      <a:pt x="405892" y="164118"/>
                      <a:pt x="405892" y="184774"/>
                    </a:cubicBezTo>
                    <a:cubicBezTo>
                      <a:pt x="402001" y="236511"/>
                      <a:pt x="381311" y="214149"/>
                      <a:pt x="377040" y="236890"/>
                    </a:cubicBezTo>
                    <a:cubicBezTo>
                      <a:pt x="370017" y="274603"/>
                      <a:pt x="336610" y="301893"/>
                      <a:pt x="315731" y="311274"/>
                    </a:cubicBezTo>
                    <a:cubicBezTo>
                      <a:pt x="303583" y="316770"/>
                      <a:pt x="291055" y="319518"/>
                      <a:pt x="277958" y="319707"/>
                    </a:cubicBezTo>
                    <a:lnTo>
                      <a:pt x="277958" y="319802"/>
                    </a:lnTo>
                    <a:cubicBezTo>
                      <a:pt x="277863" y="319802"/>
                      <a:pt x="277863" y="319802"/>
                      <a:pt x="277863" y="319802"/>
                    </a:cubicBezTo>
                    <a:cubicBezTo>
                      <a:pt x="277769" y="319802"/>
                      <a:pt x="277769" y="319802"/>
                      <a:pt x="277674" y="319802"/>
                    </a:cubicBezTo>
                    <a:lnTo>
                      <a:pt x="277674" y="319707"/>
                    </a:lnTo>
                    <a:cubicBezTo>
                      <a:pt x="264577" y="319518"/>
                      <a:pt x="252049" y="316770"/>
                      <a:pt x="239901" y="311274"/>
                    </a:cubicBezTo>
                    <a:cubicBezTo>
                      <a:pt x="219022" y="301893"/>
                      <a:pt x="185615" y="274603"/>
                      <a:pt x="178592" y="236890"/>
                    </a:cubicBezTo>
                    <a:cubicBezTo>
                      <a:pt x="174321" y="214149"/>
                      <a:pt x="153631" y="236511"/>
                      <a:pt x="149740" y="184774"/>
                    </a:cubicBezTo>
                    <a:cubicBezTo>
                      <a:pt x="149740" y="164118"/>
                      <a:pt x="161034" y="159001"/>
                      <a:pt x="161034" y="159001"/>
                    </a:cubicBezTo>
                    <a:cubicBezTo>
                      <a:pt x="161034" y="159001"/>
                      <a:pt x="155245" y="128395"/>
                      <a:pt x="153062" y="104895"/>
                    </a:cubicBezTo>
                    <a:cubicBezTo>
                      <a:pt x="150215" y="75615"/>
                      <a:pt x="170145" y="0"/>
                      <a:pt x="276250" y="0"/>
                    </a:cubicBezTo>
                    <a:close/>
                  </a:path>
                </a:pathLst>
              </a:custGeom>
              <a:solidFill>
                <a:srgbClr val="1A3172"/>
              </a:solidFill>
              <a:ln>
                <a:noFill/>
              </a:ln>
            </p:spPr>
          </p:sp>
          <p:sp>
            <p:nvSpPr>
              <p:cNvPr id="142" name="椭圆 141"/>
              <p:cNvSpPr/>
              <p:nvPr/>
            </p:nvSpPr>
            <p:spPr>
              <a:xfrm>
                <a:off x="10795050" y="837908"/>
                <a:ext cx="444449" cy="457054"/>
              </a:xfrm>
              <a:prstGeom prst="ellipse">
                <a:avLst/>
              </a:prstGeom>
              <a:noFill/>
              <a:ln w="25400">
                <a:solidFill>
                  <a:srgbClr val="1A31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144" name="文本框 143"/>
            <p:cNvSpPr txBox="1"/>
            <p:nvPr/>
          </p:nvSpPr>
          <p:spPr>
            <a:xfrm>
              <a:off x="8429625" y="915813"/>
              <a:ext cx="2320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控制科学与工程学院</a:t>
              </a:r>
            </a:p>
          </p:txBody>
        </p:sp>
      </p:grpSp>
      <p:cxnSp>
        <p:nvCxnSpPr>
          <p:cNvPr id="146" name="直接连接符 145"/>
          <p:cNvCxnSpPr/>
          <p:nvPr/>
        </p:nvCxnSpPr>
        <p:spPr>
          <a:xfrm>
            <a:off x="1651343" y="4943475"/>
            <a:ext cx="663232" cy="0"/>
          </a:xfrm>
          <a:prstGeom prst="line">
            <a:avLst/>
          </a:prstGeom>
          <a:ln w="38100">
            <a:solidFill>
              <a:srgbClr val="FF9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/>
          <p:cNvGrpSpPr/>
          <p:nvPr/>
        </p:nvGrpSpPr>
        <p:grpSpPr>
          <a:xfrm>
            <a:off x="1508469" y="2000836"/>
            <a:ext cx="9564179" cy="2428862"/>
            <a:chOff x="1508469" y="2000836"/>
            <a:chExt cx="9564179" cy="2428862"/>
          </a:xfrm>
        </p:grpSpPr>
        <p:sp>
          <p:nvSpPr>
            <p:cNvPr id="123" name="标题 1104"/>
            <p:cNvSpPr txBox="1"/>
            <p:nvPr/>
          </p:nvSpPr>
          <p:spPr>
            <a:xfrm>
              <a:off x="1533869" y="2628121"/>
              <a:ext cx="6188531" cy="47863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r" defTabSz="913765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rgbClr val="08A0E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3765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j-cs"/>
                </a:rPr>
                <a:t>Artificial Intelligence and Machine Learning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j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08469" y="3177333"/>
              <a:ext cx="510909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cs"/>
                </a:rPr>
                <a:t>机器人自动走迷宫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1533869" y="4052672"/>
              <a:ext cx="6281320" cy="3770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Autonomous Maze-Solving Robot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1533869" y="2000836"/>
              <a:ext cx="9538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人工智能与机器学习</a:t>
              </a:r>
            </a:p>
          </p:txBody>
        </p:sp>
      </p:grp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 bwMode="auto">
          <a:xfrm>
            <a:off x="2119088" y="-1"/>
            <a:ext cx="1582054" cy="683020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6" name="ïṧļidê"/>
          <p:cNvSpPr/>
          <p:nvPr/>
        </p:nvSpPr>
        <p:spPr>
          <a:xfrm>
            <a:off x="2859492" y="2327250"/>
            <a:ext cx="67907" cy="78648"/>
          </a:xfrm>
          <a:prstGeom prst="ellipse">
            <a:avLst/>
          </a:prstGeom>
          <a:gradFill flip="none" rotWithShape="1">
            <a:gsLst>
              <a:gs pos="17000">
                <a:schemeClr val="tx1"/>
              </a:gs>
              <a:gs pos="34000">
                <a:srgbClr val="000000">
                  <a:lumMod val="84000"/>
                  <a:lumOff val="16000"/>
                </a:srgbClr>
              </a:gs>
              <a:gs pos="100000">
                <a:schemeClr val="bg1">
                  <a:lumMod val="50000"/>
                  <a:lumOff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9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ïṣḷîḑé"/>
          <p:cNvSpPr/>
          <p:nvPr/>
        </p:nvSpPr>
        <p:spPr>
          <a:xfrm>
            <a:off x="3448564" y="2259000"/>
            <a:ext cx="1193245" cy="2566715"/>
          </a:xfrm>
          <a:custGeom>
            <a:avLst/>
            <a:gdLst>
              <a:gd name="connsiteX0" fmla="*/ 0 w 2530610"/>
              <a:gd name="connsiteY0" fmla="*/ 0 h 4700016"/>
              <a:gd name="connsiteX1" fmla="*/ 2263743 w 2530610"/>
              <a:gd name="connsiteY1" fmla="*/ 0 h 4700016"/>
              <a:gd name="connsiteX2" fmla="*/ 2530610 w 2530610"/>
              <a:gd name="connsiteY2" fmla="*/ 266867 h 4700016"/>
              <a:gd name="connsiteX3" fmla="*/ 2530610 w 2530610"/>
              <a:gd name="connsiteY3" fmla="*/ 4433149 h 4700016"/>
              <a:gd name="connsiteX4" fmla="*/ 2263743 w 2530610"/>
              <a:gd name="connsiteY4" fmla="*/ 4700016 h 4700016"/>
              <a:gd name="connsiteX5" fmla="*/ 1961175 w 2530610"/>
              <a:gd name="connsiteY5" fmla="*/ 4700016 h 470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0610" h="4700016">
                <a:moveTo>
                  <a:pt x="0" y="0"/>
                </a:moveTo>
                <a:lnTo>
                  <a:pt x="2263743" y="0"/>
                </a:lnTo>
                <a:cubicBezTo>
                  <a:pt x="2411130" y="0"/>
                  <a:pt x="2530610" y="119480"/>
                  <a:pt x="2530610" y="266867"/>
                </a:cubicBezTo>
                <a:lnTo>
                  <a:pt x="2530610" y="4433149"/>
                </a:lnTo>
                <a:cubicBezTo>
                  <a:pt x="2530610" y="4580536"/>
                  <a:pt x="2411130" y="4700016"/>
                  <a:pt x="2263743" y="4700016"/>
                </a:cubicBezTo>
                <a:lnTo>
                  <a:pt x="1961175" y="4700016"/>
                </a:lnTo>
                <a:close/>
              </a:path>
            </a:pathLst>
          </a:custGeom>
          <a:gradFill>
            <a:gsLst>
              <a:gs pos="0">
                <a:srgbClr val="FFFFFF">
                  <a:alpha val="3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9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1199764" y="5077374"/>
            <a:ext cx="3387363" cy="459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778286" y="1303758"/>
            <a:ext cx="5742201" cy="87104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dirty="0"/>
              <a:t>Q-Learning </a:t>
            </a:r>
            <a:r>
              <a:rPr lang="zh-CN" altLang="en-US" sz="1600" dirty="0"/>
              <a:t>是一种基于</a:t>
            </a:r>
            <a:r>
              <a:rPr lang="zh-CN" altLang="en-US" sz="1600" dirty="0">
                <a:solidFill>
                  <a:srgbClr val="FF0000"/>
                </a:solidFill>
              </a:rPr>
              <a:t>值迭代</a:t>
            </a:r>
            <a:r>
              <a:rPr lang="zh-CN" altLang="en-US" sz="1600" dirty="0"/>
              <a:t>的强化学习算法，用于训练智能体在一个环境中学习做出</a:t>
            </a:r>
            <a:r>
              <a:rPr lang="zh-CN" altLang="en-US" sz="1600" dirty="0">
                <a:solidFill>
                  <a:srgbClr val="FF0000"/>
                </a:solidFill>
              </a:rPr>
              <a:t>最佳动作</a:t>
            </a:r>
            <a:r>
              <a:rPr lang="zh-CN" altLang="en-US" sz="1600" dirty="0"/>
              <a:t>，从而</a:t>
            </a:r>
            <a:r>
              <a:rPr lang="zh-CN" altLang="en-US" sz="1600" dirty="0">
                <a:solidFill>
                  <a:srgbClr val="FF0000"/>
                </a:solidFill>
              </a:rPr>
              <a:t>最大化</a:t>
            </a:r>
            <a:r>
              <a:rPr lang="zh-CN" altLang="en-US" sz="1600" dirty="0"/>
              <a:t>其</a:t>
            </a:r>
            <a:r>
              <a:rPr lang="zh-CN" altLang="en-US" sz="1600" dirty="0">
                <a:solidFill>
                  <a:srgbClr val="FF0000"/>
                </a:solidFill>
              </a:rPr>
              <a:t>长期奖励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íṡ1íḑè"/>
          <p:cNvSpPr txBox="1"/>
          <p:nvPr/>
        </p:nvSpPr>
        <p:spPr bwMode="auto">
          <a:xfrm>
            <a:off x="5778287" y="833192"/>
            <a:ext cx="5742201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Q-learning</a:t>
            </a:r>
            <a:r>
              <a:rPr lang="zh-CN" altLang="en-US" sz="2000" b="1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算法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870999" y="2178020"/>
            <a:ext cx="564948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hape 6065"/>
          <p:cNvSpPr/>
          <p:nvPr/>
        </p:nvSpPr>
        <p:spPr>
          <a:xfrm>
            <a:off x="5778286" y="2439363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Shape 6066"/>
          <p:cNvSpPr/>
          <p:nvPr/>
        </p:nvSpPr>
        <p:spPr>
          <a:xfrm>
            <a:off x="5927357" y="2587386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cs typeface="+mn-ea"/>
              <a:sym typeface="+mn-lt"/>
            </a:endParaRPr>
          </a:p>
        </p:txBody>
      </p:sp>
      <p:sp>
        <p:nvSpPr>
          <p:cNvPr id="31" name="TextBox 31"/>
          <p:cNvSpPr txBox="1"/>
          <p:nvPr/>
        </p:nvSpPr>
        <p:spPr bwMode="auto">
          <a:xfrm>
            <a:off x="6471095" y="2243149"/>
            <a:ext cx="5049392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核心思想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Shape 6065"/>
          <p:cNvSpPr/>
          <p:nvPr/>
        </p:nvSpPr>
        <p:spPr>
          <a:xfrm>
            <a:off x="5778286" y="4976391"/>
            <a:ext cx="577851" cy="577851"/>
          </a:xfrm>
          <a:prstGeom prst="roundRect">
            <a:avLst>
              <a:gd name="adj" fmla="val 50000"/>
            </a:avLst>
          </a:prstGeom>
          <a:solidFill>
            <a:srgbClr val="1A317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Shape 6066"/>
          <p:cNvSpPr/>
          <p:nvPr/>
        </p:nvSpPr>
        <p:spPr>
          <a:xfrm>
            <a:off x="5927357" y="5124414"/>
            <a:ext cx="279708" cy="281804"/>
          </a:xfrm>
          <a:custGeom>
            <a:avLst/>
            <a:gdLst>
              <a:gd name="connsiteX0" fmla="*/ 386204 w 602205"/>
              <a:gd name="connsiteY0" fmla="*/ 222916 h 606722"/>
              <a:gd name="connsiteX1" fmla="*/ 516692 w 602205"/>
              <a:gd name="connsiteY1" fmla="*/ 222916 h 606722"/>
              <a:gd name="connsiteX2" fmla="*/ 545129 w 602205"/>
              <a:gd name="connsiteY2" fmla="*/ 231976 h 606722"/>
              <a:gd name="connsiteX3" fmla="*/ 594743 w 602205"/>
              <a:gd name="connsiteY3" fmla="*/ 270632 h 606722"/>
              <a:gd name="connsiteX4" fmla="*/ 602205 w 602205"/>
              <a:gd name="connsiteY4" fmla="*/ 285329 h 606722"/>
              <a:gd name="connsiteX5" fmla="*/ 594944 w 602205"/>
              <a:gd name="connsiteY5" fmla="*/ 300228 h 606722"/>
              <a:gd name="connsiteX6" fmla="*/ 545129 w 602205"/>
              <a:gd name="connsiteY6" fmla="*/ 340293 h 606722"/>
              <a:gd name="connsiteX7" fmla="*/ 516692 w 602205"/>
              <a:gd name="connsiteY7" fmla="*/ 351769 h 606722"/>
              <a:gd name="connsiteX8" fmla="*/ 386204 w 602205"/>
              <a:gd name="connsiteY8" fmla="*/ 351769 h 606722"/>
              <a:gd name="connsiteX9" fmla="*/ 85299 w 602205"/>
              <a:gd name="connsiteY9" fmla="*/ 131463 h 606722"/>
              <a:gd name="connsiteX10" fmla="*/ 216777 w 602205"/>
              <a:gd name="connsiteY10" fmla="*/ 131463 h 606722"/>
              <a:gd name="connsiteX11" fmla="*/ 216777 w 602205"/>
              <a:gd name="connsiteY11" fmla="*/ 260386 h 606722"/>
              <a:gd name="connsiteX12" fmla="*/ 85299 w 602205"/>
              <a:gd name="connsiteY12" fmla="*/ 260386 h 606722"/>
              <a:gd name="connsiteX13" fmla="*/ 57068 w 602205"/>
              <a:gd name="connsiteY13" fmla="*/ 248501 h 606722"/>
              <a:gd name="connsiteX14" fmla="*/ 7058 w 602205"/>
              <a:gd name="connsiteY14" fmla="*/ 206803 h 606722"/>
              <a:gd name="connsiteX15" fmla="*/ 0 w 602205"/>
              <a:gd name="connsiteY15" fmla="*/ 192903 h 606722"/>
              <a:gd name="connsiteX16" fmla="*/ 7260 w 602205"/>
              <a:gd name="connsiteY16" fmla="*/ 178802 h 606722"/>
              <a:gd name="connsiteX17" fmla="*/ 57068 w 602205"/>
              <a:gd name="connsiteY17" fmla="*/ 139924 h 606722"/>
              <a:gd name="connsiteX18" fmla="*/ 85299 w 602205"/>
              <a:gd name="connsiteY18" fmla="*/ 131463 h 606722"/>
              <a:gd name="connsiteX19" fmla="*/ 386204 w 602205"/>
              <a:gd name="connsiteY19" fmla="*/ 42904 h 606722"/>
              <a:gd name="connsiteX20" fmla="*/ 516692 w 602205"/>
              <a:gd name="connsiteY20" fmla="*/ 42904 h 606722"/>
              <a:gd name="connsiteX21" fmla="*/ 545129 w 602205"/>
              <a:gd name="connsiteY21" fmla="*/ 51964 h 606722"/>
              <a:gd name="connsiteX22" fmla="*/ 594743 w 602205"/>
              <a:gd name="connsiteY22" fmla="*/ 90620 h 606722"/>
              <a:gd name="connsiteX23" fmla="*/ 602205 w 602205"/>
              <a:gd name="connsiteY23" fmla="*/ 105317 h 606722"/>
              <a:gd name="connsiteX24" fmla="*/ 594944 w 602205"/>
              <a:gd name="connsiteY24" fmla="*/ 120216 h 606722"/>
              <a:gd name="connsiteX25" fmla="*/ 545129 w 602205"/>
              <a:gd name="connsiteY25" fmla="*/ 160281 h 606722"/>
              <a:gd name="connsiteX26" fmla="*/ 516692 w 602205"/>
              <a:gd name="connsiteY26" fmla="*/ 171757 h 606722"/>
              <a:gd name="connsiteX27" fmla="*/ 386204 w 602205"/>
              <a:gd name="connsiteY27" fmla="*/ 171757 h 606722"/>
              <a:gd name="connsiteX28" fmla="*/ 297432 w 602205"/>
              <a:gd name="connsiteY28" fmla="*/ 0 h 606722"/>
              <a:gd name="connsiteX29" fmla="*/ 337765 w 602205"/>
              <a:gd name="connsiteY29" fmla="*/ 40274 h 606722"/>
              <a:gd name="connsiteX30" fmla="*/ 337765 w 602205"/>
              <a:gd name="connsiteY30" fmla="*/ 496775 h 606722"/>
              <a:gd name="connsiteX31" fmla="*/ 419238 w 602205"/>
              <a:gd name="connsiteY31" fmla="*/ 496775 h 606722"/>
              <a:gd name="connsiteX32" fmla="*/ 455739 w 602205"/>
              <a:gd name="connsiteY32" fmla="*/ 515100 h 606722"/>
              <a:gd name="connsiteX33" fmla="*/ 497887 w 602205"/>
              <a:gd name="connsiteY33" fmla="*/ 572490 h 606722"/>
              <a:gd name="connsiteX34" fmla="*/ 500912 w 602205"/>
              <a:gd name="connsiteY34" fmla="*/ 595647 h 606722"/>
              <a:gd name="connsiteX35" fmla="*/ 480342 w 602205"/>
              <a:gd name="connsiteY35" fmla="*/ 606722 h 606722"/>
              <a:gd name="connsiteX36" fmla="*/ 121580 w 602205"/>
              <a:gd name="connsiteY36" fmla="*/ 606722 h 606722"/>
              <a:gd name="connsiteX37" fmla="*/ 101010 w 602205"/>
              <a:gd name="connsiteY37" fmla="*/ 595647 h 606722"/>
              <a:gd name="connsiteX38" fmla="*/ 104237 w 602205"/>
              <a:gd name="connsiteY38" fmla="*/ 572490 h 606722"/>
              <a:gd name="connsiteX39" fmla="*/ 146183 w 602205"/>
              <a:gd name="connsiteY39" fmla="*/ 515100 h 606722"/>
              <a:gd name="connsiteX40" fmla="*/ 182684 w 602205"/>
              <a:gd name="connsiteY40" fmla="*/ 496775 h 606722"/>
              <a:gd name="connsiteX41" fmla="*/ 257099 w 602205"/>
              <a:gd name="connsiteY41" fmla="*/ 496775 h 606722"/>
              <a:gd name="connsiteX42" fmla="*/ 257099 w 602205"/>
              <a:gd name="connsiteY42" fmla="*/ 40274 h 606722"/>
              <a:gd name="connsiteX43" fmla="*/ 297432 w 602205"/>
              <a:gd name="connsiteY4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02205" h="606722">
                <a:moveTo>
                  <a:pt x="386204" y="222916"/>
                </a:moveTo>
                <a:lnTo>
                  <a:pt x="516692" y="222916"/>
                </a:lnTo>
                <a:cubicBezTo>
                  <a:pt x="525163" y="222916"/>
                  <a:pt x="537465" y="225936"/>
                  <a:pt x="545129" y="231976"/>
                </a:cubicBezTo>
                <a:lnTo>
                  <a:pt x="594743" y="270632"/>
                </a:lnTo>
                <a:cubicBezTo>
                  <a:pt x="599381" y="274256"/>
                  <a:pt x="602205" y="279692"/>
                  <a:pt x="602205" y="285329"/>
                </a:cubicBezTo>
                <a:cubicBezTo>
                  <a:pt x="602205" y="291168"/>
                  <a:pt x="599381" y="296604"/>
                  <a:pt x="594944" y="300228"/>
                </a:cubicBezTo>
                <a:lnTo>
                  <a:pt x="545129" y="340293"/>
                </a:lnTo>
                <a:cubicBezTo>
                  <a:pt x="539280" y="344924"/>
                  <a:pt x="526978" y="351769"/>
                  <a:pt x="516692" y="351769"/>
                </a:cubicBezTo>
                <a:lnTo>
                  <a:pt x="386204" y="351769"/>
                </a:lnTo>
                <a:close/>
                <a:moveTo>
                  <a:pt x="85299" y="131463"/>
                </a:moveTo>
                <a:lnTo>
                  <a:pt x="216777" y="131463"/>
                </a:lnTo>
                <a:lnTo>
                  <a:pt x="216777" y="260386"/>
                </a:lnTo>
                <a:lnTo>
                  <a:pt x="85299" y="260386"/>
                </a:lnTo>
                <a:cubicBezTo>
                  <a:pt x="74813" y="260386"/>
                  <a:pt x="62311" y="252530"/>
                  <a:pt x="57068" y="248501"/>
                </a:cubicBezTo>
                <a:lnTo>
                  <a:pt x="7058" y="206803"/>
                </a:lnTo>
                <a:cubicBezTo>
                  <a:pt x="2621" y="203177"/>
                  <a:pt x="0" y="198140"/>
                  <a:pt x="0" y="192903"/>
                </a:cubicBezTo>
                <a:cubicBezTo>
                  <a:pt x="0" y="187464"/>
                  <a:pt x="2621" y="182428"/>
                  <a:pt x="7260" y="178802"/>
                </a:cubicBezTo>
                <a:lnTo>
                  <a:pt x="57068" y="139924"/>
                </a:lnTo>
                <a:cubicBezTo>
                  <a:pt x="64327" y="134082"/>
                  <a:pt x="76426" y="131463"/>
                  <a:pt x="85299" y="131463"/>
                </a:cubicBezTo>
                <a:close/>
                <a:moveTo>
                  <a:pt x="386204" y="42904"/>
                </a:moveTo>
                <a:lnTo>
                  <a:pt x="516692" y="42904"/>
                </a:lnTo>
                <a:cubicBezTo>
                  <a:pt x="525163" y="42904"/>
                  <a:pt x="537667" y="46125"/>
                  <a:pt x="545129" y="51964"/>
                </a:cubicBezTo>
                <a:lnTo>
                  <a:pt x="594743" y="90620"/>
                </a:lnTo>
                <a:cubicBezTo>
                  <a:pt x="599381" y="94244"/>
                  <a:pt x="602205" y="99680"/>
                  <a:pt x="602205" y="105317"/>
                </a:cubicBezTo>
                <a:cubicBezTo>
                  <a:pt x="602205" y="111156"/>
                  <a:pt x="599381" y="116592"/>
                  <a:pt x="594944" y="120216"/>
                </a:cubicBezTo>
                <a:lnTo>
                  <a:pt x="545129" y="160281"/>
                </a:lnTo>
                <a:cubicBezTo>
                  <a:pt x="539280" y="164912"/>
                  <a:pt x="526978" y="171757"/>
                  <a:pt x="516692" y="171757"/>
                </a:cubicBezTo>
                <a:lnTo>
                  <a:pt x="386204" y="171757"/>
                </a:lnTo>
                <a:close/>
                <a:moveTo>
                  <a:pt x="297432" y="0"/>
                </a:moveTo>
                <a:cubicBezTo>
                  <a:pt x="319615" y="0"/>
                  <a:pt x="337765" y="18123"/>
                  <a:pt x="337765" y="40274"/>
                </a:cubicBezTo>
                <a:lnTo>
                  <a:pt x="337765" y="496775"/>
                </a:lnTo>
                <a:lnTo>
                  <a:pt x="419238" y="496775"/>
                </a:lnTo>
                <a:cubicBezTo>
                  <a:pt x="432346" y="496775"/>
                  <a:pt x="448076" y="504629"/>
                  <a:pt x="455739" y="515100"/>
                </a:cubicBezTo>
                <a:lnTo>
                  <a:pt x="497887" y="572490"/>
                </a:lnTo>
                <a:cubicBezTo>
                  <a:pt x="503332" y="580142"/>
                  <a:pt x="504542" y="588599"/>
                  <a:pt x="500912" y="595647"/>
                </a:cubicBezTo>
                <a:cubicBezTo>
                  <a:pt x="497282" y="602695"/>
                  <a:pt x="489820" y="606722"/>
                  <a:pt x="480342" y="606722"/>
                </a:cubicBezTo>
                <a:lnTo>
                  <a:pt x="121580" y="606722"/>
                </a:lnTo>
                <a:cubicBezTo>
                  <a:pt x="112102" y="606722"/>
                  <a:pt x="104640" y="602695"/>
                  <a:pt x="101010" y="595647"/>
                </a:cubicBezTo>
                <a:cubicBezTo>
                  <a:pt x="97380" y="588599"/>
                  <a:pt x="98590" y="580142"/>
                  <a:pt x="104237" y="572490"/>
                </a:cubicBezTo>
                <a:lnTo>
                  <a:pt x="146183" y="515100"/>
                </a:lnTo>
                <a:cubicBezTo>
                  <a:pt x="153846" y="504629"/>
                  <a:pt x="169576" y="496775"/>
                  <a:pt x="182684" y="496775"/>
                </a:cubicBezTo>
                <a:lnTo>
                  <a:pt x="257099" y="496775"/>
                </a:lnTo>
                <a:lnTo>
                  <a:pt x="257099" y="40274"/>
                </a:lnTo>
                <a:cubicBezTo>
                  <a:pt x="257099" y="18123"/>
                  <a:pt x="275249" y="0"/>
                  <a:pt x="297432" y="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cs typeface="+mn-ea"/>
              <a:sym typeface="+mn-lt"/>
            </a:endParaRPr>
          </a:p>
        </p:txBody>
      </p:sp>
      <p:sp>
        <p:nvSpPr>
          <p:cNvPr id="37" name="TextBox 31"/>
          <p:cNvSpPr txBox="1"/>
          <p:nvPr/>
        </p:nvSpPr>
        <p:spPr bwMode="auto">
          <a:xfrm>
            <a:off x="6500941" y="4916836"/>
            <a:ext cx="5049392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动作产生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377358" y="1134847"/>
            <a:ext cx="0" cy="5008778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49463"/>
            <a:ext cx="10850563" cy="663575"/>
          </a:xfrm>
        </p:spPr>
        <p:txBody>
          <a:bodyPr/>
          <a:lstStyle/>
          <a:p>
            <a:r>
              <a:rPr lang="en-US" altLang="zh-CN" sz="2800" dirty="0"/>
              <a:t>Q-learning</a:t>
            </a:r>
            <a:r>
              <a:rPr lang="zh-CN" altLang="en-US" sz="2800" dirty="0"/>
              <a:t>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4C9DAB-7B97-8B06-78B0-F2394108F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68" y="1714173"/>
            <a:ext cx="4726298" cy="33426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1597F2-ACEB-109D-4B57-DDED80B18955}"/>
              </a:ext>
            </a:extLst>
          </p:cNvPr>
          <p:cNvSpPr txBox="1"/>
          <p:nvPr/>
        </p:nvSpPr>
        <p:spPr>
          <a:xfrm>
            <a:off x="6471095" y="2727663"/>
            <a:ext cx="4651824" cy="1172369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在实际的执行过程中，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Q-learning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算法将状态和动作构建成一张 </a:t>
            </a:r>
            <a:r>
              <a:rPr lang="en-US" altLang="zh-CN" sz="1600" b="0" i="0" dirty="0" err="1">
                <a:solidFill>
                  <a:srgbClr val="FF0000"/>
                </a:solidFill>
                <a:effectLst/>
                <a:latin typeface="Helvetica Neue"/>
              </a:rPr>
              <a:t>Q_table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Helvetica Neue"/>
              </a:rPr>
              <a:t> 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Helvetica Neue"/>
              </a:rPr>
              <a:t>表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来存储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Q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值，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Q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表的行代表状态，列代表动作，表格中的每个元素代表在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Helvetica Neue"/>
              </a:rPr>
              <a:t>某个状态下执行某个动作的价值</a:t>
            </a:r>
            <a:r>
              <a:rPr lang="zh-CN" altLang="en-US" sz="1600" b="0" i="0" dirty="0">
                <a:effectLst/>
                <a:latin typeface="Helvetica Neue"/>
              </a:rPr>
              <a:t>，在训练过程中，通过不断地更新 </a:t>
            </a:r>
            <a:r>
              <a:rPr lang="en-US" altLang="zh-CN" sz="1600" b="0" i="0" dirty="0">
                <a:effectLst/>
                <a:latin typeface="Helvetica Neue"/>
              </a:rPr>
              <a:t>Q </a:t>
            </a:r>
            <a:r>
              <a:rPr lang="zh-CN" altLang="en-US" sz="1600" b="0" i="0" dirty="0">
                <a:effectLst/>
                <a:latin typeface="Helvetica Neue"/>
              </a:rPr>
              <a:t>表来学习最优策略</a:t>
            </a:r>
            <a:endParaRPr lang="zh-CN" altLang="en-US" sz="1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DC4C3F-2863-E102-2F51-53B326189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0563" y="4048439"/>
            <a:ext cx="3995741" cy="6027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C612221-0FB2-5DBB-F1F1-DDE02ED4D60C}"/>
              </a:ext>
            </a:extLst>
          </p:cNvPr>
          <p:cNvSpPr txBox="1"/>
          <p:nvPr/>
        </p:nvSpPr>
        <p:spPr>
          <a:xfrm>
            <a:off x="6432719" y="5554242"/>
            <a:ext cx="4728575" cy="77238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使用 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KaTeX_Main"/>
              </a:rPr>
              <a:t>ϵ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Helvetica Neue"/>
              </a:rPr>
              <a:t>-greedy 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Helvetica Neue"/>
              </a:rPr>
              <a:t>策略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来平衡探索和利用：以 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KaTeX_Main"/>
              </a:rPr>
              <a:t>ϵ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 的概率随机选择一个动作，以 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KaTeX_Main"/>
              </a:rPr>
              <a:t>1−ϵ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的概率选择当前 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Helvetica Neue"/>
              </a:rPr>
              <a:t>Q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值最大的动作。随着训练的进行，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KaTeX_Main"/>
              </a:rPr>
              <a:t>ϵ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会逐渐减小，从而使得机器人在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Helvetica Neue"/>
              </a:rPr>
              <a:t>初期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能够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Helvetica Neue"/>
              </a:rPr>
              <a:t>探索更多的状态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，而在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Helvetica Neue"/>
              </a:rPr>
              <a:t>后期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则能够更好地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Helvetica Neue"/>
              </a:rPr>
              <a:t>利用已经学到的知识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 advTm="3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矩形 547"/>
          <p:cNvSpPr/>
          <p:nvPr/>
        </p:nvSpPr>
        <p:spPr bwMode="auto">
          <a:xfrm>
            <a:off x="-1" y="10385"/>
            <a:ext cx="12192001" cy="682028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52" name="矩形 551"/>
          <p:cNvSpPr/>
          <p:nvPr/>
        </p:nvSpPr>
        <p:spPr bwMode="auto">
          <a:xfrm>
            <a:off x="6273943" y="4340803"/>
            <a:ext cx="5646000" cy="16830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51" name="矩形 550"/>
          <p:cNvSpPr/>
          <p:nvPr/>
        </p:nvSpPr>
        <p:spPr bwMode="auto">
          <a:xfrm>
            <a:off x="6273943" y="2603082"/>
            <a:ext cx="5646000" cy="16830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50" name="矩形 549"/>
          <p:cNvSpPr/>
          <p:nvPr/>
        </p:nvSpPr>
        <p:spPr bwMode="auto">
          <a:xfrm>
            <a:off x="6273943" y="857520"/>
            <a:ext cx="5646000" cy="16830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44" name="矩形 543"/>
          <p:cNvSpPr/>
          <p:nvPr/>
        </p:nvSpPr>
        <p:spPr bwMode="auto">
          <a:xfrm>
            <a:off x="674804" y="1265584"/>
            <a:ext cx="4445128" cy="487804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TextBox 31"/>
          <p:cNvSpPr txBox="1"/>
          <p:nvPr/>
        </p:nvSpPr>
        <p:spPr bwMode="auto">
          <a:xfrm>
            <a:off x="6477383" y="2694935"/>
            <a:ext cx="5049392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经验回放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477383" y="3496040"/>
            <a:ext cx="504939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1"/>
          <p:cNvSpPr txBox="1"/>
          <p:nvPr/>
        </p:nvSpPr>
        <p:spPr bwMode="auto">
          <a:xfrm>
            <a:off x="6467801" y="4502976"/>
            <a:ext cx="5049392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目标网络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archives_232650"/>
          <p:cNvSpPr>
            <a:spLocks noChangeAspect="1"/>
          </p:cNvSpPr>
          <p:nvPr/>
        </p:nvSpPr>
        <p:spPr bwMode="auto">
          <a:xfrm>
            <a:off x="11046000" y="1134000"/>
            <a:ext cx="471197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sp>
        <p:nvSpPr>
          <p:cNvPr id="12" name="archives_232650"/>
          <p:cNvSpPr>
            <a:spLocks noChangeAspect="1"/>
          </p:cNvSpPr>
          <p:nvPr/>
        </p:nvSpPr>
        <p:spPr bwMode="auto">
          <a:xfrm>
            <a:off x="11046000" y="2911820"/>
            <a:ext cx="471197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sp>
        <p:nvSpPr>
          <p:cNvPr id="13" name="archives_232650"/>
          <p:cNvSpPr>
            <a:spLocks noChangeAspect="1"/>
          </p:cNvSpPr>
          <p:nvPr/>
        </p:nvSpPr>
        <p:spPr bwMode="auto">
          <a:xfrm>
            <a:off x="11046000" y="4689640"/>
            <a:ext cx="471197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cxnSp>
        <p:nvCxnSpPr>
          <p:cNvPr id="14" name="直接连接符 13"/>
          <p:cNvCxnSpPr/>
          <p:nvPr/>
        </p:nvCxnSpPr>
        <p:spPr>
          <a:xfrm>
            <a:off x="5646000" y="1134847"/>
            <a:ext cx="0" cy="5008778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341437" y="235280"/>
            <a:ext cx="10850563" cy="663575"/>
          </a:xfrm>
        </p:spPr>
        <p:txBody>
          <a:bodyPr/>
          <a:lstStyle/>
          <a:p>
            <a:r>
              <a:rPr lang="en-US" altLang="zh-CN" sz="2800" dirty="0"/>
              <a:t>Deep-</a:t>
            </a:r>
            <a:r>
              <a:rPr lang="en-US" altLang="zh-CN" sz="2800" dirty="0" err="1"/>
              <a:t>Qlearning</a:t>
            </a:r>
            <a:r>
              <a:rPr lang="zh-CN" altLang="en-US" sz="2800" dirty="0"/>
              <a:t>算法</a:t>
            </a:r>
          </a:p>
        </p:txBody>
      </p:sp>
      <p:sp>
        <p:nvSpPr>
          <p:cNvPr id="549" name="book-and-cd_43679"/>
          <p:cNvSpPr>
            <a:spLocks noChangeAspect="1"/>
          </p:cNvSpPr>
          <p:nvPr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pic>
        <p:nvPicPr>
          <p:cNvPr id="553" name="图片 552">
            <a:extLst>
              <a:ext uri="{FF2B5EF4-FFF2-40B4-BE49-F238E27FC236}">
                <a16:creationId xmlns:a16="http://schemas.microsoft.com/office/drawing/2014/main" id="{4E3AD2E8-1B97-4FD3-55A5-ABEB15B18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03" y="926846"/>
            <a:ext cx="4445121" cy="2777758"/>
          </a:xfrm>
          <a:prstGeom prst="rect">
            <a:avLst/>
          </a:prstGeom>
        </p:spPr>
      </p:pic>
      <p:pic>
        <p:nvPicPr>
          <p:cNvPr id="555" name="图片 554">
            <a:extLst>
              <a:ext uri="{FF2B5EF4-FFF2-40B4-BE49-F238E27FC236}">
                <a16:creationId xmlns:a16="http://schemas.microsoft.com/office/drawing/2014/main" id="{B07B49AF-7B2A-E28F-9F1B-C95C97835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07" y="3692523"/>
            <a:ext cx="4445125" cy="2956277"/>
          </a:xfrm>
          <a:prstGeom prst="rect">
            <a:avLst/>
          </a:prstGeom>
        </p:spPr>
      </p:pic>
      <p:sp>
        <p:nvSpPr>
          <p:cNvPr id="556" name="文本框 555">
            <a:extLst>
              <a:ext uri="{FF2B5EF4-FFF2-40B4-BE49-F238E27FC236}">
                <a16:creationId xmlns:a16="http://schemas.microsoft.com/office/drawing/2014/main" id="{0FC4EEA6-57B4-BB25-6E0D-E15CA7368CF5}"/>
              </a:ext>
            </a:extLst>
          </p:cNvPr>
          <p:cNvSpPr txBox="1"/>
          <p:nvPr/>
        </p:nvSpPr>
        <p:spPr>
          <a:xfrm>
            <a:off x="6544889" y="1039446"/>
            <a:ext cx="4372678" cy="1360491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随着迷宫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规模的增大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Q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表的大小也会随之增大，导致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Q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表的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存储和更新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变得非常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困难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。因此，我们使用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深度神经网络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来近似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Q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值函数</a:t>
            </a:r>
            <a:endParaRPr lang="zh-CN" altLang="en-US" dirty="0"/>
          </a:p>
        </p:txBody>
      </p:sp>
      <p:sp>
        <p:nvSpPr>
          <p:cNvPr id="557" name="文本框 556">
            <a:extLst>
              <a:ext uri="{FF2B5EF4-FFF2-40B4-BE49-F238E27FC236}">
                <a16:creationId xmlns:a16="http://schemas.microsoft.com/office/drawing/2014/main" id="{EA760EB8-CE17-1195-B0EB-3015B480A9D9}"/>
              </a:ext>
            </a:extLst>
          </p:cNvPr>
          <p:cNvSpPr txBox="1"/>
          <p:nvPr/>
        </p:nvSpPr>
        <p:spPr>
          <a:xfrm>
            <a:off x="6544889" y="3307312"/>
            <a:ext cx="4550649" cy="663848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将智能体的 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KaTeX_Main"/>
              </a:rPr>
              <a:t>(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KaTeX_Main"/>
              </a:rPr>
              <a:t>s,a,r,s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KaTeX_Main"/>
              </a:rPr>
              <a:t>′)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存储到一个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经验池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中，每次训练时从中随机采样小批量数据，从而打破数据之间的相关性，提高训练的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稳定性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zh-CN" altLang="en-US" dirty="0"/>
          </a:p>
        </p:txBody>
      </p:sp>
      <p:sp>
        <p:nvSpPr>
          <p:cNvPr id="558" name="文本框 557">
            <a:extLst>
              <a:ext uri="{FF2B5EF4-FFF2-40B4-BE49-F238E27FC236}">
                <a16:creationId xmlns:a16="http://schemas.microsoft.com/office/drawing/2014/main" id="{CB5A0FCB-26F4-B40D-6890-3699A6D38C82}"/>
              </a:ext>
            </a:extLst>
          </p:cNvPr>
          <p:cNvSpPr txBox="1"/>
          <p:nvPr/>
        </p:nvSpPr>
        <p:spPr>
          <a:xfrm>
            <a:off x="6467801" y="5055397"/>
            <a:ext cx="4845221" cy="945083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使用两个神经网络，一个是当前网络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Q(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s,a,θ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，另一个是目标网络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Q(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s,a,θ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')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，目标网络的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参数每隔一段时间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从当前网络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拷贝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，用于计算目标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Q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值。</a:t>
            </a:r>
            <a:endParaRPr lang="zh-CN" altLang="en-US" dirty="0"/>
          </a:p>
        </p:txBody>
      </p:sp>
    </p:spTree>
  </p:cSld>
  <p:clrMapOvr>
    <a:masterClrMapping/>
  </p:clrMapOvr>
  <p:transition spd="slow" advTm="3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287793" y="229731"/>
            <a:ext cx="10850563" cy="663575"/>
          </a:xfrm>
        </p:spPr>
        <p:txBody>
          <a:bodyPr/>
          <a:lstStyle/>
          <a:p>
            <a:r>
              <a:rPr lang="zh-CN" altLang="en-US" sz="2800" dirty="0"/>
              <a:t>实现步骤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0B821E72-0A1E-9BFF-6C98-91376A693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876" y="1426740"/>
            <a:ext cx="5425741" cy="3626915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9EB07524-492D-C4C4-EDD1-D27047A307F1}"/>
              </a:ext>
            </a:extLst>
          </p:cNvPr>
          <p:cNvSpPr txBox="1"/>
          <p:nvPr/>
        </p:nvSpPr>
        <p:spPr>
          <a:xfrm>
            <a:off x="515501" y="893729"/>
            <a:ext cx="5425740" cy="98190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dirty="0"/>
              <a:t>1. 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初始化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网络和目标网络的参数，初始化经验池</a:t>
            </a:r>
          </a:p>
          <a:p>
            <a:pPr algn="ctr"/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BFE0E0F-1E5D-65A3-1FE7-58D08173493B}"/>
              </a:ext>
            </a:extLst>
          </p:cNvPr>
          <p:cNvSpPr txBox="1"/>
          <p:nvPr/>
        </p:nvSpPr>
        <p:spPr>
          <a:xfrm>
            <a:off x="-29320" y="1426740"/>
            <a:ext cx="3651463" cy="4765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dirty="0"/>
              <a:t>2.  </a:t>
            </a:r>
            <a:r>
              <a:rPr lang="zh-CN" altLang="en-US" dirty="0"/>
              <a:t>对于每一时间步：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F31B1E3-E1E4-BAD7-F7D4-A3E5566C523C}"/>
              </a:ext>
            </a:extLst>
          </p:cNvPr>
          <p:cNvSpPr txBox="1"/>
          <p:nvPr/>
        </p:nvSpPr>
        <p:spPr>
          <a:xfrm>
            <a:off x="920536" y="1994251"/>
            <a:ext cx="4780654" cy="560607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①  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Helvetica Neue"/>
              </a:rPr>
              <a:t>选择动作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：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2886ED0-87D8-4826-83A5-49E2FFF214BC}"/>
              </a:ext>
            </a:extLst>
          </p:cNvPr>
          <p:cNvSpPr txBox="1"/>
          <p:nvPr/>
        </p:nvSpPr>
        <p:spPr>
          <a:xfrm>
            <a:off x="2460901" y="2009747"/>
            <a:ext cx="3345979" cy="797798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根据当前状态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网络的参数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θ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使用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KaTeX_Main"/>
              </a:rPr>
              <a:t>ϵ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-greedy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策略选择动作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B2B3CD6-2794-248A-42CD-12609A18F269}"/>
              </a:ext>
            </a:extLst>
          </p:cNvPr>
          <p:cNvSpPr txBox="1"/>
          <p:nvPr/>
        </p:nvSpPr>
        <p:spPr>
          <a:xfrm>
            <a:off x="920536" y="2770236"/>
            <a:ext cx="4780654" cy="560607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②  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Helvetica Neue"/>
              </a:rPr>
              <a:t>执行动作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：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8E006D9-D29D-C8B1-1CE3-8E71ACEE2166}"/>
              </a:ext>
            </a:extLst>
          </p:cNvPr>
          <p:cNvSpPr txBox="1"/>
          <p:nvPr/>
        </p:nvSpPr>
        <p:spPr>
          <a:xfrm>
            <a:off x="920536" y="5204585"/>
            <a:ext cx="4780654" cy="560607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⑤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Helvetica Neue"/>
              </a:rPr>
              <a:t>更新</a:t>
            </a:r>
            <a:r>
              <a:rPr lang="en-US" altLang="zh-CN" b="1" dirty="0">
                <a:solidFill>
                  <a:srgbClr val="FF0000"/>
                </a:solidFill>
                <a:latin typeface="Helvetica Neue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Helvetica Neue"/>
              </a:rPr>
              <a:t>网络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：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B1FB385-A23A-66E3-ECAF-5D570A4A6417}"/>
              </a:ext>
            </a:extLst>
          </p:cNvPr>
          <p:cNvSpPr txBox="1"/>
          <p:nvPr/>
        </p:nvSpPr>
        <p:spPr>
          <a:xfrm>
            <a:off x="920536" y="6067662"/>
            <a:ext cx="4780654" cy="560607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⑥  </a:t>
            </a:r>
            <a:r>
              <a:rPr lang="zh-CN" altLang="en-US" b="1" dirty="0">
                <a:solidFill>
                  <a:srgbClr val="FF0000"/>
                </a:solidFill>
                <a:latin typeface="Helvetica Neue"/>
              </a:rPr>
              <a:t>更新目标网络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：</a:t>
            </a:r>
            <a:endParaRPr lang="zh-CN" altLang="en-US" b="1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E1C2F54-5FA1-75EF-D9E1-6E23EA762E90}"/>
              </a:ext>
            </a:extLst>
          </p:cNvPr>
          <p:cNvSpPr txBox="1"/>
          <p:nvPr/>
        </p:nvSpPr>
        <p:spPr>
          <a:xfrm>
            <a:off x="920536" y="4418949"/>
            <a:ext cx="4780654" cy="560607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④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Helvetica Neue"/>
              </a:rPr>
              <a:t>采样经验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：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B4776D9-7D7B-71BF-9D54-AF203C5E24AB}"/>
              </a:ext>
            </a:extLst>
          </p:cNvPr>
          <p:cNvSpPr txBox="1"/>
          <p:nvPr/>
        </p:nvSpPr>
        <p:spPr>
          <a:xfrm>
            <a:off x="920536" y="3633313"/>
            <a:ext cx="4780654" cy="560607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③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Helvetica Neue"/>
              </a:rPr>
              <a:t>存储经验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：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288A728-6BD0-EB2B-F4E0-B78E3CDA5B49}"/>
              </a:ext>
            </a:extLst>
          </p:cNvPr>
          <p:cNvSpPr txBox="1"/>
          <p:nvPr/>
        </p:nvSpPr>
        <p:spPr>
          <a:xfrm>
            <a:off x="2481700" y="2974106"/>
            <a:ext cx="3561456" cy="388923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25000" lnSpcReduction="20000"/>
          </a:bodyPr>
          <a:lstStyle/>
          <a:p>
            <a:r>
              <a:rPr lang="zh-CN" altLang="en-US" sz="7200" b="0" i="0" dirty="0">
                <a:solidFill>
                  <a:srgbClr val="333333"/>
                </a:solidFill>
                <a:effectLst/>
                <a:latin typeface="Helvetica Neue"/>
              </a:rPr>
              <a:t>在环境中执行动作</a:t>
            </a:r>
            <a:r>
              <a:rPr lang="en-US" altLang="zh-CN" sz="7200" b="0" i="0" dirty="0">
                <a:solidFill>
                  <a:srgbClr val="333333"/>
                </a:solidFill>
                <a:effectLst/>
                <a:latin typeface="Helvetica Neue"/>
              </a:rPr>
              <a:t>a</a:t>
            </a:r>
            <a:r>
              <a:rPr lang="zh-CN" altLang="en-US" sz="7200" b="0" i="0" dirty="0">
                <a:solidFill>
                  <a:srgbClr val="333333"/>
                </a:solidFill>
                <a:effectLst/>
                <a:latin typeface="Helvetica Neue"/>
              </a:rPr>
              <a:t>，获得奖励</a:t>
            </a:r>
            <a:r>
              <a:rPr lang="en-US" altLang="zh-CN" sz="7200" b="0" i="0" dirty="0">
                <a:solidFill>
                  <a:srgbClr val="333333"/>
                </a:solidFill>
                <a:effectLst/>
                <a:latin typeface="Helvetica Neue"/>
              </a:rPr>
              <a:t>r</a:t>
            </a:r>
            <a:r>
              <a:rPr lang="zh-CN" altLang="en-US" sz="7200" b="0" i="0" dirty="0">
                <a:solidFill>
                  <a:srgbClr val="333333"/>
                </a:solidFill>
                <a:effectLst/>
                <a:latin typeface="Helvetica Neue"/>
              </a:rPr>
              <a:t>和下一个状态</a:t>
            </a:r>
            <a:r>
              <a:rPr lang="en-US" altLang="zh-CN" sz="7200" b="0" i="0" dirty="0">
                <a:solidFill>
                  <a:srgbClr val="333333"/>
                </a:solidFill>
                <a:effectLst/>
                <a:latin typeface="Helvetica Neue"/>
              </a:rPr>
              <a:t>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'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5557967-BB4F-AE3F-4DC9-A4C37600C793}"/>
              </a:ext>
            </a:extLst>
          </p:cNvPr>
          <p:cNvSpPr txBox="1"/>
          <p:nvPr/>
        </p:nvSpPr>
        <p:spPr>
          <a:xfrm>
            <a:off x="2101211" y="3671208"/>
            <a:ext cx="3459541" cy="48481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将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KaTeX_Main"/>
              </a:rPr>
              <a:t>(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KaTeX_Main"/>
              </a:rPr>
              <a:t>s,a,r,s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KaTeX_Main"/>
              </a:rPr>
              <a:t>′)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存储到经验池中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20F37D8-0CC4-4FB9-4E5D-B5654A426926}"/>
              </a:ext>
            </a:extLst>
          </p:cNvPr>
          <p:cNvSpPr txBox="1"/>
          <p:nvPr/>
        </p:nvSpPr>
        <p:spPr>
          <a:xfrm>
            <a:off x="2446925" y="4505559"/>
            <a:ext cx="4031951" cy="379210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ctr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从经验池中随机采样小批量数据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KaTeX_Main"/>
              </a:rPr>
              <a:t>(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KaTeX_Main"/>
              </a:rPr>
              <a:t>s,a,r,s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KaTeX_Main"/>
              </a:rPr>
              <a:t>′)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E7CB7CF-693E-701F-EE74-217C5DC672AD}"/>
              </a:ext>
            </a:extLst>
          </p:cNvPr>
          <p:cNvSpPr txBox="1"/>
          <p:nvPr/>
        </p:nvSpPr>
        <p:spPr>
          <a:xfrm>
            <a:off x="2569663" y="5229628"/>
            <a:ext cx="7818426" cy="515018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使用小批量数据计算目标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Q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值，最小化均方误差损失并更新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Q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网络的参数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θ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0E045F3-8C2F-508D-7F6B-E879E9ED3C54}"/>
              </a:ext>
            </a:extLst>
          </p:cNvPr>
          <p:cNvSpPr txBox="1"/>
          <p:nvPr/>
        </p:nvSpPr>
        <p:spPr>
          <a:xfrm>
            <a:off x="2569663" y="6124639"/>
            <a:ext cx="6541949" cy="460268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每隔若干步，将当前网络的参数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θ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拷贝到目标网络的参数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θ'</a:t>
            </a:r>
            <a:endParaRPr lang="zh-CN" altLang="en-US" dirty="0"/>
          </a:p>
        </p:txBody>
      </p:sp>
    </p:spTree>
  </p:cSld>
  <p:clrMapOvr>
    <a:masterClrMapping/>
  </p:clrMapOvr>
  <p:transition spd="slow" advTm="300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0" y="4876800"/>
            <a:ext cx="12192000" cy="19812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41437" y="232504"/>
            <a:ext cx="10850563" cy="663575"/>
          </a:xfrm>
        </p:spPr>
        <p:txBody>
          <a:bodyPr/>
          <a:lstStyle/>
          <a:p>
            <a:r>
              <a:rPr lang="zh-CN" altLang="en-US" sz="2800" dirty="0"/>
              <a:t>代码展示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C74AEC-E7B3-389E-81E1-8F220732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86" y="1062222"/>
            <a:ext cx="4412440" cy="55632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903C7AC-5615-B8E5-666A-E1A4FC0E3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972" y="111592"/>
            <a:ext cx="5179438" cy="24465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85C7E7-2B9C-3CF9-075C-208E31DA4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4972" y="2445073"/>
            <a:ext cx="5179438" cy="227686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133E0F3-9CA9-1BAF-10BE-3F14DAB34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5319" y="763840"/>
            <a:ext cx="5179438" cy="468804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AFA5DDA-153E-8C87-B473-421079DD7C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8206" y="2032954"/>
            <a:ext cx="5403794" cy="4330133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 bwMode="auto">
          <a:xfrm>
            <a:off x="4657916" y="960853"/>
            <a:ext cx="6806895" cy="589714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66017" y="1384300"/>
            <a:ext cx="4871288" cy="54737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41437" y="247980"/>
            <a:ext cx="10850563" cy="663575"/>
          </a:xfrm>
        </p:spPr>
        <p:txBody>
          <a:bodyPr/>
          <a:lstStyle/>
          <a:p>
            <a:r>
              <a:rPr lang="zh-CN" altLang="en-US" sz="2800" dirty="0"/>
              <a:t>问题与解决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C31BC7-CCC3-FDF0-45FA-96CB20CD9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79" y="960853"/>
            <a:ext cx="6172985" cy="41389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F7E2CFE-239C-9E0F-AD6C-7F5AC425D633}"/>
              </a:ext>
            </a:extLst>
          </p:cNvPr>
          <p:cNvSpPr txBox="1"/>
          <p:nvPr/>
        </p:nvSpPr>
        <p:spPr>
          <a:xfrm>
            <a:off x="889852" y="5572519"/>
            <a:ext cx="5273654" cy="503227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当迷宫规模较小时（如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5×5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时），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DQN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算法可以找到一条可行路径，但在迷宫规模较大时（如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10×10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时），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DQN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算法往往陷入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原地踏步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的循环中，无法找到一条可行路径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3061A8-A51F-27B5-C8AB-9B15886A0E7F}"/>
              </a:ext>
            </a:extLst>
          </p:cNvPr>
          <p:cNvSpPr txBox="1"/>
          <p:nvPr/>
        </p:nvSpPr>
        <p:spPr>
          <a:xfrm>
            <a:off x="6460107" y="1384300"/>
            <a:ext cx="2270658" cy="595281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sz="2800" dirty="0"/>
              <a:t>可能原因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494613-DC50-B69C-DA38-D09D8C6FC6CA}"/>
              </a:ext>
            </a:extLst>
          </p:cNvPr>
          <p:cNvSpPr txBox="1"/>
          <p:nvPr/>
        </p:nvSpPr>
        <p:spPr>
          <a:xfrm>
            <a:off x="6766718" y="3028991"/>
            <a:ext cx="4187961" cy="503227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奖励函数中对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目标点的奖励设置过低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，只有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-50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，而撞墙的惩罚设置过高，达到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，所以，机器人学习到的策略可能是：不要撞墙就好，其他都差不多，但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不会强烈趋向目标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，所以就会陷入原地踏步的死循环中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A52C75-BEEC-A950-B88F-30563442340B}"/>
              </a:ext>
            </a:extLst>
          </p:cNvPr>
          <p:cNvSpPr txBox="1"/>
          <p:nvPr/>
        </p:nvSpPr>
        <p:spPr>
          <a:xfrm>
            <a:off x="6669800" y="4928575"/>
            <a:ext cx="4284879" cy="503227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前期的动作基本是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随机乱走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，经验池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质量较差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以及经验同质化严重，全是“撞墙”、“兜圈子”数据，模型学不到什么策略，这就导致了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Q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网络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学不到正确方向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，陷入局部最优甚至死循环</a:t>
            </a:r>
            <a:endParaRPr lang="zh-CN" altLang="en-US" dirty="0"/>
          </a:p>
        </p:txBody>
      </p:sp>
    </p:spTree>
  </p:cSld>
  <p:clrMapOvr>
    <a:masterClrMapping/>
  </p:clrMapOvr>
  <p:transition spd="slow" advTm="300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47980"/>
            <a:ext cx="10850563" cy="663575"/>
          </a:xfrm>
        </p:spPr>
        <p:txBody>
          <a:bodyPr/>
          <a:lstStyle/>
          <a:p>
            <a:r>
              <a:rPr lang="zh-CN" altLang="en-US" sz="2800" dirty="0"/>
              <a:t>修改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1DC8C2-0018-A150-15E8-2F88788F5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77" y="1669864"/>
            <a:ext cx="4461919" cy="21767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32FE67-1CB9-B097-CC7D-D8D2220F7280}"/>
              </a:ext>
            </a:extLst>
          </p:cNvPr>
          <p:cNvSpPr txBox="1"/>
          <p:nvPr/>
        </p:nvSpPr>
        <p:spPr>
          <a:xfrm>
            <a:off x="760977" y="4154690"/>
            <a:ext cx="4418577" cy="154650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将目标函数的奖励设置为随迷宫的大小而变化，这样当迷宫规模扩大时，目标点的奖励也会相应增大。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F96F3DC-FF9D-D28E-BFAD-3BF91409F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306" y="658012"/>
            <a:ext cx="5607717" cy="429294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7EF7E2A-1587-7F66-6AE7-7D4AE5F24705}"/>
              </a:ext>
            </a:extLst>
          </p:cNvPr>
          <p:cNvSpPr txBox="1"/>
          <p:nvPr/>
        </p:nvSpPr>
        <p:spPr>
          <a:xfrm>
            <a:off x="6038723" y="5250129"/>
            <a:ext cx="4762244" cy="902126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lnSpcReduction="10000"/>
          </a:bodyPr>
          <a:lstStyle/>
          <a:p>
            <a:r>
              <a:rPr lang="zh-CN" altLang="en-US" dirty="0"/>
              <a:t>在创建</a:t>
            </a:r>
            <a:r>
              <a:rPr lang="en-US" altLang="zh-CN" dirty="0"/>
              <a:t>Robot</a:t>
            </a:r>
            <a:r>
              <a:rPr lang="zh-CN" altLang="en-US" dirty="0"/>
              <a:t>时，</a:t>
            </a:r>
            <a:r>
              <a:rPr lang="en-US" altLang="zh-CN" dirty="0"/>
              <a:t>Robot</a:t>
            </a:r>
            <a:r>
              <a:rPr lang="zh-CN" altLang="en-US" dirty="0"/>
              <a:t>就已经进行过预训练，找到过终点，即已经有更新过的</a:t>
            </a:r>
            <a:r>
              <a:rPr lang="en-US" altLang="zh-CN" dirty="0"/>
              <a:t>Q</a:t>
            </a:r>
            <a:r>
              <a:rPr lang="zh-CN" altLang="en-US" dirty="0"/>
              <a:t>值表，防止由于初始经验池质量较差导致陷入死循环</a:t>
            </a:r>
          </a:p>
        </p:txBody>
      </p:sp>
    </p:spTree>
  </p:cSld>
  <p:clrMapOvr>
    <a:masterClrMapping/>
  </p:clrMapOvr>
  <p:transition spd="slow" advTm="3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058" y="549066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57655" y="1671042"/>
              <a:ext cx="147668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04</a:t>
              </a:r>
              <a:endParaRPr lang="zh-CN" altLang="en-US" sz="7200" b="1" spc="6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19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结果展示</a:t>
            </a:r>
          </a:p>
        </p:txBody>
      </p:sp>
      <p:sp>
        <p:nvSpPr>
          <p:cNvPr id="17" name="矩形 16"/>
          <p:cNvSpPr/>
          <p:nvPr/>
        </p:nvSpPr>
        <p:spPr>
          <a:xfrm>
            <a:off x="2970922" y="4882116"/>
            <a:ext cx="6281320" cy="499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/>
              <a:t>Result Presentation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00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0637" y="235280"/>
            <a:ext cx="10850563" cy="663575"/>
          </a:xfrm>
        </p:spPr>
        <p:txBody>
          <a:bodyPr/>
          <a:lstStyle/>
          <a:p>
            <a:r>
              <a:rPr lang="zh-CN" altLang="en-US" sz="2800" dirty="0"/>
              <a:t>结果展示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525D1DE-3A1F-50E5-F23C-D7ACD02B7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409" y="335005"/>
            <a:ext cx="3594601" cy="35103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B4BF014-90B2-FB0F-21E6-53B92F101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381" y="3983751"/>
            <a:ext cx="2727603" cy="278426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94CB2AC-D5B9-6FCF-9E6E-EE51C5DF9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7500" y="3984309"/>
            <a:ext cx="2727603" cy="280747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9FA822A-6B94-C979-6F63-7CF279C66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3211" y="3983751"/>
            <a:ext cx="2727603" cy="284055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FCE4701-8542-5A24-B38B-36D410C255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349" y="1119952"/>
            <a:ext cx="5211651" cy="2642144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 flipH="1">
            <a:off x="683058" y="595087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16532" y="4900965"/>
            <a:ext cx="10825884" cy="1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·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10795050" y="837908"/>
            <a:ext cx="444449" cy="457054"/>
            <a:chOff x="10795050" y="837908"/>
            <a:chExt cx="444449" cy="457054"/>
          </a:xfrm>
        </p:grpSpPr>
        <p:sp>
          <p:nvSpPr>
            <p:cNvPr id="45" name="businessman_57134"/>
            <p:cNvSpPr>
              <a:spLocks noChangeAspect="1"/>
            </p:cNvSpPr>
            <p:nvPr/>
          </p:nvSpPr>
          <p:spPr bwMode="auto">
            <a:xfrm>
              <a:off x="10884001" y="895204"/>
              <a:ext cx="279300" cy="304842"/>
            </a:xfrm>
            <a:custGeom>
              <a:avLst/>
              <a:gdLst>
                <a:gd name="connsiteX0" fmla="*/ 243589 w 557114"/>
                <a:gd name="connsiteY0" fmla="*/ 355438 h 608062"/>
                <a:gd name="connsiteX1" fmla="*/ 277656 w 557114"/>
                <a:gd name="connsiteY1" fmla="*/ 355438 h 608062"/>
                <a:gd name="connsiteX2" fmla="*/ 277940 w 557114"/>
                <a:gd name="connsiteY2" fmla="*/ 355438 h 608062"/>
                <a:gd name="connsiteX3" fmla="*/ 278604 w 557114"/>
                <a:gd name="connsiteY3" fmla="*/ 355438 h 608062"/>
                <a:gd name="connsiteX4" fmla="*/ 279174 w 557114"/>
                <a:gd name="connsiteY4" fmla="*/ 355438 h 608062"/>
                <a:gd name="connsiteX5" fmla="*/ 279458 w 557114"/>
                <a:gd name="connsiteY5" fmla="*/ 355438 h 608062"/>
                <a:gd name="connsiteX6" fmla="*/ 279553 w 557114"/>
                <a:gd name="connsiteY6" fmla="*/ 355438 h 608062"/>
                <a:gd name="connsiteX7" fmla="*/ 313620 w 557114"/>
                <a:gd name="connsiteY7" fmla="*/ 355438 h 608062"/>
                <a:gd name="connsiteX8" fmla="*/ 324438 w 557114"/>
                <a:gd name="connsiteY8" fmla="*/ 375432 h 608062"/>
                <a:gd name="connsiteX9" fmla="*/ 298152 w 557114"/>
                <a:gd name="connsiteY9" fmla="*/ 430202 h 608062"/>
                <a:gd name="connsiteX10" fmla="*/ 301948 w 557114"/>
                <a:gd name="connsiteY10" fmla="*/ 510272 h 608062"/>
                <a:gd name="connsiteX11" fmla="*/ 356891 w 557114"/>
                <a:gd name="connsiteY11" fmla="*/ 389172 h 608062"/>
                <a:gd name="connsiteX12" fmla="*/ 356986 w 557114"/>
                <a:gd name="connsiteY12" fmla="*/ 389172 h 608062"/>
                <a:gd name="connsiteX13" fmla="*/ 376628 w 557114"/>
                <a:gd name="connsiteY13" fmla="*/ 375337 h 608062"/>
                <a:gd name="connsiteX14" fmla="*/ 383556 w 557114"/>
                <a:gd name="connsiteY14" fmla="*/ 376474 h 608062"/>
                <a:gd name="connsiteX15" fmla="*/ 383745 w 557114"/>
                <a:gd name="connsiteY15" fmla="*/ 376569 h 608062"/>
                <a:gd name="connsiteX16" fmla="*/ 518588 w 557114"/>
                <a:gd name="connsiteY16" fmla="*/ 438920 h 608062"/>
                <a:gd name="connsiteX17" fmla="*/ 557114 w 557114"/>
                <a:gd name="connsiteY17" fmla="*/ 482224 h 608062"/>
                <a:gd name="connsiteX18" fmla="*/ 557114 w 557114"/>
                <a:gd name="connsiteY18" fmla="*/ 608062 h 608062"/>
                <a:gd name="connsiteX19" fmla="*/ 279743 w 557114"/>
                <a:gd name="connsiteY19" fmla="*/ 608062 h 608062"/>
                <a:gd name="connsiteX20" fmla="*/ 279458 w 557114"/>
                <a:gd name="connsiteY20" fmla="*/ 608062 h 608062"/>
                <a:gd name="connsiteX21" fmla="*/ 279364 w 557114"/>
                <a:gd name="connsiteY21" fmla="*/ 608062 h 608062"/>
                <a:gd name="connsiteX22" fmla="*/ 279174 w 557114"/>
                <a:gd name="connsiteY22" fmla="*/ 608062 h 608062"/>
                <a:gd name="connsiteX23" fmla="*/ 278984 w 557114"/>
                <a:gd name="connsiteY23" fmla="*/ 608062 h 608062"/>
                <a:gd name="connsiteX24" fmla="*/ 278604 w 557114"/>
                <a:gd name="connsiteY24" fmla="*/ 608062 h 608062"/>
                <a:gd name="connsiteX25" fmla="*/ 278130 w 557114"/>
                <a:gd name="connsiteY25" fmla="*/ 608062 h 608062"/>
                <a:gd name="connsiteX26" fmla="*/ 277940 w 557114"/>
                <a:gd name="connsiteY26" fmla="*/ 608062 h 608062"/>
                <a:gd name="connsiteX27" fmla="*/ 277845 w 557114"/>
                <a:gd name="connsiteY27" fmla="*/ 608062 h 608062"/>
                <a:gd name="connsiteX28" fmla="*/ 277750 w 557114"/>
                <a:gd name="connsiteY28" fmla="*/ 608062 h 608062"/>
                <a:gd name="connsiteX29" fmla="*/ 277656 w 557114"/>
                <a:gd name="connsiteY29" fmla="*/ 608062 h 608062"/>
                <a:gd name="connsiteX30" fmla="*/ 277371 w 557114"/>
                <a:gd name="connsiteY30" fmla="*/ 608062 h 608062"/>
                <a:gd name="connsiteX31" fmla="*/ 0 w 557114"/>
                <a:gd name="connsiteY31" fmla="*/ 608062 h 608062"/>
                <a:gd name="connsiteX32" fmla="*/ 0 w 557114"/>
                <a:gd name="connsiteY32" fmla="*/ 482224 h 608062"/>
                <a:gd name="connsiteX33" fmla="*/ 38621 w 557114"/>
                <a:gd name="connsiteY33" fmla="*/ 438920 h 608062"/>
                <a:gd name="connsiteX34" fmla="*/ 173464 w 557114"/>
                <a:gd name="connsiteY34" fmla="*/ 376569 h 608062"/>
                <a:gd name="connsiteX35" fmla="*/ 173558 w 557114"/>
                <a:gd name="connsiteY35" fmla="*/ 376474 h 608062"/>
                <a:gd name="connsiteX36" fmla="*/ 180486 w 557114"/>
                <a:gd name="connsiteY36" fmla="*/ 375337 h 608062"/>
                <a:gd name="connsiteX37" fmla="*/ 200223 w 557114"/>
                <a:gd name="connsiteY37" fmla="*/ 389172 h 608062"/>
                <a:gd name="connsiteX38" fmla="*/ 255166 w 557114"/>
                <a:gd name="connsiteY38" fmla="*/ 510272 h 608062"/>
                <a:gd name="connsiteX39" fmla="*/ 258962 w 557114"/>
                <a:gd name="connsiteY39" fmla="*/ 430202 h 608062"/>
                <a:gd name="connsiteX40" fmla="*/ 232676 w 557114"/>
                <a:gd name="connsiteY40" fmla="*/ 375432 h 608062"/>
                <a:gd name="connsiteX41" fmla="*/ 243589 w 557114"/>
                <a:gd name="connsiteY41" fmla="*/ 355438 h 608062"/>
                <a:gd name="connsiteX42" fmla="*/ 276250 w 557114"/>
                <a:gd name="connsiteY42" fmla="*/ 0 h 608062"/>
                <a:gd name="connsiteX43" fmla="*/ 277674 w 557114"/>
                <a:gd name="connsiteY43" fmla="*/ 0 h 608062"/>
                <a:gd name="connsiteX44" fmla="*/ 277863 w 557114"/>
                <a:gd name="connsiteY44" fmla="*/ 0 h 608062"/>
                <a:gd name="connsiteX45" fmla="*/ 277958 w 557114"/>
                <a:gd name="connsiteY45" fmla="*/ 0 h 608062"/>
                <a:gd name="connsiteX46" fmla="*/ 279382 w 557114"/>
                <a:gd name="connsiteY46" fmla="*/ 0 h 608062"/>
                <a:gd name="connsiteX47" fmla="*/ 402570 w 557114"/>
                <a:gd name="connsiteY47" fmla="*/ 104895 h 608062"/>
                <a:gd name="connsiteX48" fmla="*/ 394693 w 557114"/>
                <a:gd name="connsiteY48" fmla="*/ 159001 h 608062"/>
                <a:gd name="connsiteX49" fmla="*/ 405892 w 557114"/>
                <a:gd name="connsiteY49" fmla="*/ 184774 h 608062"/>
                <a:gd name="connsiteX50" fmla="*/ 377040 w 557114"/>
                <a:gd name="connsiteY50" fmla="*/ 236890 h 608062"/>
                <a:gd name="connsiteX51" fmla="*/ 315731 w 557114"/>
                <a:gd name="connsiteY51" fmla="*/ 311274 h 608062"/>
                <a:gd name="connsiteX52" fmla="*/ 277958 w 557114"/>
                <a:gd name="connsiteY52" fmla="*/ 319707 h 608062"/>
                <a:gd name="connsiteX53" fmla="*/ 277958 w 557114"/>
                <a:gd name="connsiteY53" fmla="*/ 319802 h 608062"/>
                <a:gd name="connsiteX54" fmla="*/ 277863 w 557114"/>
                <a:gd name="connsiteY54" fmla="*/ 319802 h 608062"/>
                <a:gd name="connsiteX55" fmla="*/ 277674 w 557114"/>
                <a:gd name="connsiteY55" fmla="*/ 319802 h 608062"/>
                <a:gd name="connsiteX56" fmla="*/ 277674 w 557114"/>
                <a:gd name="connsiteY56" fmla="*/ 319707 h 608062"/>
                <a:gd name="connsiteX57" fmla="*/ 239901 w 557114"/>
                <a:gd name="connsiteY57" fmla="*/ 311274 h 608062"/>
                <a:gd name="connsiteX58" fmla="*/ 178592 w 557114"/>
                <a:gd name="connsiteY58" fmla="*/ 236890 h 608062"/>
                <a:gd name="connsiteX59" fmla="*/ 149740 w 557114"/>
                <a:gd name="connsiteY59" fmla="*/ 184774 h 608062"/>
                <a:gd name="connsiteX60" fmla="*/ 161034 w 557114"/>
                <a:gd name="connsiteY60" fmla="*/ 159001 h 608062"/>
                <a:gd name="connsiteX61" fmla="*/ 153062 w 557114"/>
                <a:gd name="connsiteY61" fmla="*/ 104895 h 608062"/>
                <a:gd name="connsiteX62" fmla="*/ 276250 w 557114"/>
                <a:gd name="connsiteY62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57114" h="608062">
                  <a:moveTo>
                    <a:pt x="243589" y="355438"/>
                  </a:moveTo>
                  <a:lnTo>
                    <a:pt x="277656" y="355438"/>
                  </a:lnTo>
                  <a:lnTo>
                    <a:pt x="277940" y="355438"/>
                  </a:lnTo>
                  <a:lnTo>
                    <a:pt x="278604" y="355438"/>
                  </a:lnTo>
                  <a:lnTo>
                    <a:pt x="279174" y="355438"/>
                  </a:lnTo>
                  <a:lnTo>
                    <a:pt x="279458" y="355438"/>
                  </a:lnTo>
                  <a:lnTo>
                    <a:pt x="279553" y="355438"/>
                  </a:lnTo>
                  <a:lnTo>
                    <a:pt x="313620" y="355438"/>
                  </a:lnTo>
                  <a:cubicBezTo>
                    <a:pt x="325007" y="355438"/>
                    <a:pt x="330511" y="364630"/>
                    <a:pt x="324438" y="375432"/>
                  </a:cubicBezTo>
                  <a:cubicBezTo>
                    <a:pt x="321781" y="379980"/>
                    <a:pt x="298152" y="430202"/>
                    <a:pt x="298152" y="430202"/>
                  </a:cubicBezTo>
                  <a:lnTo>
                    <a:pt x="301948" y="510272"/>
                  </a:lnTo>
                  <a:cubicBezTo>
                    <a:pt x="317700" y="481655"/>
                    <a:pt x="343131" y="422432"/>
                    <a:pt x="356891" y="389172"/>
                  </a:cubicBezTo>
                  <a:cubicBezTo>
                    <a:pt x="356891" y="389172"/>
                    <a:pt x="356891" y="389172"/>
                    <a:pt x="356986" y="389172"/>
                  </a:cubicBezTo>
                  <a:cubicBezTo>
                    <a:pt x="359832" y="381117"/>
                    <a:pt x="367519" y="375337"/>
                    <a:pt x="376628" y="375337"/>
                  </a:cubicBezTo>
                  <a:cubicBezTo>
                    <a:pt x="379096" y="375337"/>
                    <a:pt x="381373" y="375716"/>
                    <a:pt x="383556" y="376474"/>
                  </a:cubicBezTo>
                  <a:cubicBezTo>
                    <a:pt x="383650" y="376474"/>
                    <a:pt x="383650" y="376474"/>
                    <a:pt x="383745" y="376569"/>
                  </a:cubicBezTo>
                  <a:cubicBezTo>
                    <a:pt x="387446" y="377706"/>
                    <a:pt x="464973" y="411724"/>
                    <a:pt x="518588" y="438920"/>
                  </a:cubicBezTo>
                  <a:cubicBezTo>
                    <a:pt x="542595" y="451049"/>
                    <a:pt x="557114" y="466305"/>
                    <a:pt x="557114" y="482224"/>
                  </a:cubicBezTo>
                  <a:lnTo>
                    <a:pt x="557114" y="608062"/>
                  </a:lnTo>
                  <a:lnTo>
                    <a:pt x="279743" y="608062"/>
                  </a:lnTo>
                  <a:lnTo>
                    <a:pt x="279458" y="608062"/>
                  </a:lnTo>
                  <a:lnTo>
                    <a:pt x="279364" y="608062"/>
                  </a:lnTo>
                  <a:lnTo>
                    <a:pt x="279174" y="608062"/>
                  </a:lnTo>
                  <a:lnTo>
                    <a:pt x="278984" y="608062"/>
                  </a:lnTo>
                  <a:lnTo>
                    <a:pt x="278604" y="608062"/>
                  </a:lnTo>
                  <a:lnTo>
                    <a:pt x="278130" y="608062"/>
                  </a:lnTo>
                  <a:lnTo>
                    <a:pt x="277940" y="608062"/>
                  </a:lnTo>
                  <a:lnTo>
                    <a:pt x="277845" y="608062"/>
                  </a:lnTo>
                  <a:lnTo>
                    <a:pt x="277750" y="608062"/>
                  </a:lnTo>
                  <a:lnTo>
                    <a:pt x="277656" y="608062"/>
                  </a:lnTo>
                  <a:lnTo>
                    <a:pt x="277371" y="608062"/>
                  </a:lnTo>
                  <a:lnTo>
                    <a:pt x="0" y="608062"/>
                  </a:lnTo>
                  <a:lnTo>
                    <a:pt x="0" y="482224"/>
                  </a:lnTo>
                  <a:cubicBezTo>
                    <a:pt x="0" y="466305"/>
                    <a:pt x="14519" y="451049"/>
                    <a:pt x="38621" y="438920"/>
                  </a:cubicBezTo>
                  <a:cubicBezTo>
                    <a:pt x="92141" y="411724"/>
                    <a:pt x="169668" y="377706"/>
                    <a:pt x="173464" y="376569"/>
                  </a:cubicBezTo>
                  <a:cubicBezTo>
                    <a:pt x="173464" y="376474"/>
                    <a:pt x="173464" y="376474"/>
                    <a:pt x="173558" y="376474"/>
                  </a:cubicBezTo>
                  <a:cubicBezTo>
                    <a:pt x="175741" y="375716"/>
                    <a:pt x="178018" y="375337"/>
                    <a:pt x="180486" y="375337"/>
                  </a:cubicBezTo>
                  <a:cubicBezTo>
                    <a:pt x="189595" y="375337"/>
                    <a:pt x="197282" y="381117"/>
                    <a:pt x="200223" y="389172"/>
                  </a:cubicBezTo>
                  <a:cubicBezTo>
                    <a:pt x="214078" y="422432"/>
                    <a:pt x="239414" y="481655"/>
                    <a:pt x="255166" y="510272"/>
                  </a:cubicBezTo>
                  <a:lnTo>
                    <a:pt x="258962" y="430202"/>
                  </a:lnTo>
                  <a:cubicBezTo>
                    <a:pt x="258962" y="430202"/>
                    <a:pt x="235333" y="379980"/>
                    <a:pt x="232676" y="375432"/>
                  </a:cubicBezTo>
                  <a:cubicBezTo>
                    <a:pt x="226603" y="364630"/>
                    <a:pt x="232107" y="355438"/>
                    <a:pt x="243589" y="355438"/>
                  </a:cubicBezTo>
                  <a:close/>
                  <a:moveTo>
                    <a:pt x="276250" y="0"/>
                  </a:moveTo>
                  <a:cubicBezTo>
                    <a:pt x="276725" y="0"/>
                    <a:pt x="277199" y="0"/>
                    <a:pt x="277674" y="0"/>
                  </a:cubicBezTo>
                  <a:cubicBezTo>
                    <a:pt x="277769" y="0"/>
                    <a:pt x="277769" y="0"/>
                    <a:pt x="277863" y="0"/>
                  </a:cubicBezTo>
                  <a:cubicBezTo>
                    <a:pt x="277863" y="0"/>
                    <a:pt x="277863" y="0"/>
                    <a:pt x="277958" y="0"/>
                  </a:cubicBezTo>
                  <a:cubicBezTo>
                    <a:pt x="278433" y="0"/>
                    <a:pt x="278907" y="0"/>
                    <a:pt x="279382" y="0"/>
                  </a:cubicBezTo>
                  <a:cubicBezTo>
                    <a:pt x="385487" y="0"/>
                    <a:pt x="405417" y="75615"/>
                    <a:pt x="402570" y="104895"/>
                  </a:cubicBezTo>
                  <a:cubicBezTo>
                    <a:pt x="400387" y="128395"/>
                    <a:pt x="394693" y="159001"/>
                    <a:pt x="394693" y="159001"/>
                  </a:cubicBezTo>
                  <a:cubicBezTo>
                    <a:pt x="394693" y="159001"/>
                    <a:pt x="405892" y="164118"/>
                    <a:pt x="405892" y="184774"/>
                  </a:cubicBezTo>
                  <a:cubicBezTo>
                    <a:pt x="402001" y="236511"/>
                    <a:pt x="381311" y="214149"/>
                    <a:pt x="377040" y="236890"/>
                  </a:cubicBezTo>
                  <a:cubicBezTo>
                    <a:pt x="370017" y="274603"/>
                    <a:pt x="336610" y="301893"/>
                    <a:pt x="315731" y="311274"/>
                  </a:cubicBezTo>
                  <a:cubicBezTo>
                    <a:pt x="303583" y="316770"/>
                    <a:pt x="291055" y="319518"/>
                    <a:pt x="277958" y="319707"/>
                  </a:cubicBezTo>
                  <a:lnTo>
                    <a:pt x="277958" y="319802"/>
                  </a:lnTo>
                  <a:cubicBezTo>
                    <a:pt x="277863" y="319802"/>
                    <a:pt x="277863" y="319802"/>
                    <a:pt x="277863" y="319802"/>
                  </a:cubicBezTo>
                  <a:cubicBezTo>
                    <a:pt x="277769" y="319802"/>
                    <a:pt x="277769" y="319802"/>
                    <a:pt x="277674" y="319802"/>
                  </a:cubicBezTo>
                  <a:lnTo>
                    <a:pt x="277674" y="319707"/>
                  </a:lnTo>
                  <a:cubicBezTo>
                    <a:pt x="264577" y="319518"/>
                    <a:pt x="252049" y="316770"/>
                    <a:pt x="239901" y="311274"/>
                  </a:cubicBezTo>
                  <a:cubicBezTo>
                    <a:pt x="219022" y="301893"/>
                    <a:pt x="185615" y="274603"/>
                    <a:pt x="178592" y="236890"/>
                  </a:cubicBezTo>
                  <a:cubicBezTo>
                    <a:pt x="174321" y="214149"/>
                    <a:pt x="153631" y="236511"/>
                    <a:pt x="149740" y="184774"/>
                  </a:cubicBezTo>
                  <a:cubicBezTo>
                    <a:pt x="149740" y="164118"/>
                    <a:pt x="161034" y="159001"/>
                    <a:pt x="161034" y="159001"/>
                  </a:cubicBezTo>
                  <a:cubicBezTo>
                    <a:pt x="161034" y="159001"/>
                    <a:pt x="155245" y="128395"/>
                    <a:pt x="153062" y="104895"/>
                  </a:cubicBezTo>
                  <a:cubicBezTo>
                    <a:pt x="150215" y="75615"/>
                    <a:pt x="170145" y="0"/>
                    <a:pt x="276250" y="0"/>
                  </a:cubicBezTo>
                  <a:close/>
                </a:path>
              </a:pathLst>
            </a:custGeom>
            <a:solidFill>
              <a:srgbClr val="1A3172"/>
            </a:solidFill>
            <a:ln>
              <a:noFill/>
            </a:ln>
          </p:spPr>
        </p:sp>
        <p:sp>
          <p:nvSpPr>
            <p:cNvPr id="46" name="椭圆 45"/>
            <p:cNvSpPr/>
            <p:nvPr/>
          </p:nvSpPr>
          <p:spPr>
            <a:xfrm>
              <a:off x="10795050" y="837908"/>
              <a:ext cx="444449" cy="457054"/>
            </a:xfrm>
            <a:prstGeom prst="ellipse">
              <a:avLst/>
            </a:prstGeom>
            <a:noFill/>
            <a:ln w="25400">
              <a:solidFill>
                <a:srgbClr val="1A31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165E3C6-DC0C-43C7-E30B-FAFA458BCAE1}"/>
              </a:ext>
            </a:extLst>
          </p:cNvPr>
          <p:cNvSpPr txBox="1"/>
          <p:nvPr/>
        </p:nvSpPr>
        <p:spPr>
          <a:xfrm>
            <a:off x="1498264" y="3043909"/>
            <a:ext cx="9814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/>
              <a:t>恳请各位老师同学批评指正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6715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1512" y="0"/>
            <a:ext cx="1152048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0377" y="371475"/>
            <a:ext cx="10033350" cy="6115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77005" y="5218247"/>
            <a:ext cx="5125668" cy="771282"/>
            <a:chOff x="6277005" y="5218247"/>
            <a:chExt cx="5125668" cy="771282"/>
          </a:xfrm>
        </p:grpSpPr>
        <p:sp>
          <p:nvSpPr>
            <p:cNvPr id="30" name="菱形 29"/>
            <p:cNvSpPr/>
            <p:nvPr/>
          </p:nvSpPr>
          <p:spPr bwMode="auto">
            <a:xfrm>
              <a:off x="6277005" y="5218247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04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7281987" y="5239828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600" normalizeH="0" baseline="0" noProof="0" dirty="0">
                  <a:ln>
                    <a:noFill/>
                  </a:ln>
                  <a:solidFill>
                    <a:srgbClr val="1A3172"/>
                  </a:solidFill>
                  <a:effectLst/>
                  <a:uLnTx/>
                  <a:uFillTx/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cs"/>
                </a:rPr>
                <a:t>结果展示</a:t>
              </a:r>
              <a:endParaRPr kumimoji="0" lang="en-US" altLang="zh-CN" sz="3200" b="0" i="0" u="none" strike="noStrike" kern="1200" cap="none" spc="600" normalizeH="0" baseline="0" noProof="0" dirty="0">
                <a:ln>
                  <a:noFill/>
                </a:ln>
                <a:solidFill>
                  <a:srgbClr val="1A3172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77005" y="1119176"/>
            <a:ext cx="5125668" cy="887669"/>
            <a:chOff x="6277005" y="1119176"/>
            <a:chExt cx="5125668" cy="887669"/>
          </a:xfrm>
        </p:grpSpPr>
        <p:sp>
          <p:nvSpPr>
            <p:cNvPr id="16" name="菱形 15"/>
            <p:cNvSpPr/>
            <p:nvPr/>
          </p:nvSpPr>
          <p:spPr bwMode="auto">
            <a:xfrm>
              <a:off x="6277005" y="123556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TextBox 31"/>
            <p:cNvSpPr txBox="1"/>
            <p:nvPr/>
          </p:nvSpPr>
          <p:spPr bwMode="auto">
            <a:xfrm>
              <a:off x="7281987" y="1119176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600" normalizeH="0" baseline="0" noProof="0" dirty="0">
                  <a:ln>
                    <a:noFill/>
                  </a:ln>
                  <a:solidFill>
                    <a:srgbClr val="1A3172"/>
                  </a:solidFill>
                  <a:effectLst/>
                  <a:uLnTx/>
                  <a:uFillTx/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cs"/>
                </a:rPr>
                <a:t>项目目的与内容</a:t>
              </a:r>
              <a:endParaRPr kumimoji="0" lang="en-US" altLang="zh-CN" sz="3200" b="0" i="0" u="none" strike="noStrike" kern="1200" cap="none" spc="600" normalizeH="0" baseline="0" noProof="0" dirty="0">
                <a:ln>
                  <a:noFill/>
                </a:ln>
                <a:solidFill>
                  <a:srgbClr val="1A3172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7340054" y="2006845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277005" y="2597253"/>
            <a:ext cx="5125668" cy="771282"/>
            <a:chOff x="6277005" y="2597253"/>
            <a:chExt cx="5125668" cy="771282"/>
          </a:xfrm>
        </p:grpSpPr>
        <p:sp>
          <p:nvSpPr>
            <p:cNvPr id="22" name="菱形 21"/>
            <p:cNvSpPr/>
            <p:nvPr/>
          </p:nvSpPr>
          <p:spPr bwMode="auto">
            <a:xfrm>
              <a:off x="6277005" y="259725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TextBox 31"/>
            <p:cNvSpPr txBox="1"/>
            <p:nvPr/>
          </p:nvSpPr>
          <p:spPr bwMode="auto">
            <a:xfrm>
              <a:off x="7281987" y="2618834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600" normalizeH="0" baseline="0" noProof="0" dirty="0">
                  <a:ln>
                    <a:noFill/>
                  </a:ln>
                  <a:solidFill>
                    <a:srgbClr val="1A3172"/>
                  </a:solidFill>
                  <a:effectLst/>
                  <a:uLnTx/>
                  <a:uFillTx/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cs"/>
                </a:rPr>
                <a:t>深度优先算法</a:t>
              </a:r>
              <a:endParaRPr kumimoji="0" lang="en-US" altLang="zh-CN" sz="3200" b="0" i="0" u="none" strike="noStrike" kern="1200" cap="none" spc="600" normalizeH="0" baseline="0" noProof="0" dirty="0">
                <a:ln>
                  <a:noFill/>
                </a:ln>
                <a:solidFill>
                  <a:srgbClr val="1A3172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  <a:sym typeface="+mn-lt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340054" y="3368535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6277005" y="3958943"/>
            <a:ext cx="5125668" cy="771282"/>
            <a:chOff x="6277005" y="3958943"/>
            <a:chExt cx="5125668" cy="771282"/>
          </a:xfrm>
        </p:grpSpPr>
        <p:sp>
          <p:nvSpPr>
            <p:cNvPr id="26" name="菱形 25"/>
            <p:cNvSpPr/>
            <p:nvPr/>
          </p:nvSpPr>
          <p:spPr bwMode="auto">
            <a:xfrm>
              <a:off x="6277005" y="395894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03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8" name="TextBox 31"/>
            <p:cNvSpPr txBox="1"/>
            <p:nvPr/>
          </p:nvSpPr>
          <p:spPr bwMode="auto">
            <a:xfrm>
              <a:off x="7281987" y="3980524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0" i="0" u="none" strike="noStrike" kern="1200" cap="none" spc="600" normalizeH="0" baseline="0" noProof="0" dirty="0">
                  <a:ln>
                    <a:noFill/>
                  </a:ln>
                  <a:solidFill>
                    <a:srgbClr val="1A3172"/>
                  </a:solidFill>
                  <a:effectLst/>
                  <a:uLnTx/>
                  <a:uFillTx/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cs"/>
                </a:rPr>
                <a:t>强化学习</a:t>
              </a:r>
              <a:r>
                <a:rPr kumimoji="0" lang="en-US" altLang="zh-CN" sz="3200" b="0" i="0" u="none" strike="noStrike" kern="1200" cap="none" spc="600" normalizeH="0" baseline="0" noProof="0" dirty="0">
                  <a:ln>
                    <a:noFill/>
                  </a:ln>
                  <a:solidFill>
                    <a:srgbClr val="1A3172"/>
                  </a:solidFill>
                  <a:effectLst/>
                  <a:uLnTx/>
                  <a:uFillTx/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cs"/>
                </a:rPr>
                <a:t>DQN</a:t>
              </a:r>
              <a:r>
                <a:rPr kumimoji="0" lang="zh-CN" altLang="en-US" sz="3200" b="0" i="0" u="none" strike="noStrike" kern="1200" cap="none" spc="600" normalizeH="0" baseline="0" noProof="0" dirty="0">
                  <a:ln>
                    <a:noFill/>
                  </a:ln>
                  <a:solidFill>
                    <a:srgbClr val="1A3172"/>
                  </a:solidFill>
                  <a:effectLst/>
                  <a:uLnTx/>
                  <a:uFillTx/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cs"/>
                </a:rPr>
                <a:t>算法</a:t>
              </a: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7340054" y="4724350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33378" y="1405691"/>
            <a:ext cx="4216744" cy="4311372"/>
            <a:chOff x="1329535" y="2086986"/>
            <a:chExt cx="2851930" cy="2999852"/>
          </a:xfrm>
        </p:grpSpPr>
        <p:sp>
          <p:nvSpPr>
            <p:cNvPr id="9" name="矩形 8"/>
            <p:cNvSpPr/>
            <p:nvPr/>
          </p:nvSpPr>
          <p:spPr>
            <a:xfrm>
              <a:off x="1485000" y="2799000"/>
              <a:ext cx="2541000" cy="562912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CONTENTS</a:t>
              </a:r>
            </a:p>
          </p:txBody>
        </p:sp>
        <p:sp>
          <p:nvSpPr>
            <p:cNvPr id="56" name="菱形 55"/>
            <p:cNvSpPr/>
            <p:nvPr/>
          </p:nvSpPr>
          <p:spPr bwMode="auto">
            <a:xfrm>
              <a:off x="1329535" y="2086986"/>
              <a:ext cx="2851930" cy="299985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40557" y="3361912"/>
              <a:ext cx="900000" cy="450000"/>
            </a:xfrm>
            <a:prstGeom prst="rect">
              <a:avLst/>
            </a:prstGeom>
            <a:noFill/>
          </p:spPr>
          <p:txBody>
            <a:bodyPr wrap="none" rtlCol="0" anchor="ctr">
              <a:normAutofit fontScale="9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+mn-lt"/>
                </a:rPr>
                <a:t>目录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12" name="直接连接符 11"/>
            <p:cNvCxnSpPr>
              <a:stCxn id="10" idx="1"/>
            </p:cNvCxnSpPr>
            <p:nvPr/>
          </p:nvCxnSpPr>
          <p:spPr>
            <a:xfrm flipH="1">
              <a:off x="1655557" y="3586912"/>
              <a:ext cx="585000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3"/>
            </p:cNvCxnSpPr>
            <p:nvPr/>
          </p:nvCxnSpPr>
          <p:spPr>
            <a:xfrm>
              <a:off x="3140557" y="3586912"/>
              <a:ext cx="586800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 flipH="1">
            <a:off x="1407501" y="568813"/>
            <a:ext cx="1034249" cy="112395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2003458" y="1034216"/>
            <a:ext cx="438292" cy="434758"/>
          </a:xfrm>
          <a:prstGeom prst="line">
            <a:avLst/>
          </a:prstGeom>
          <a:ln w="25400">
            <a:solidFill>
              <a:srgbClr val="FF9C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389134" y="5524259"/>
            <a:ext cx="1034249" cy="112395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2490345" y="5650502"/>
            <a:ext cx="438292" cy="434758"/>
          </a:xfrm>
          <a:prstGeom prst="line">
            <a:avLst/>
          </a:prstGeom>
          <a:ln w="25400">
            <a:solidFill>
              <a:srgbClr val="FF9C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81B6890-0E12-C531-2471-3CF3D1F6C584}"/>
              </a:ext>
            </a:extLst>
          </p:cNvPr>
          <p:cNvCxnSpPr/>
          <p:nvPr/>
        </p:nvCxnSpPr>
        <p:spPr>
          <a:xfrm>
            <a:off x="7340054" y="6069444"/>
            <a:ext cx="3984488" cy="0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57655" y="1671042"/>
              <a:ext cx="1476686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1" i="0" u="none" strike="noStrike" kern="1200" cap="none" spc="6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01</a:t>
              </a:r>
              <a:endParaRPr kumimoji="0" lang="zh-CN" altLang="en-US" sz="7200" b="1" i="0" u="none" strike="noStrike" kern="120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49700" y="3743491"/>
            <a:ext cx="6260098" cy="119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rPr>
              <a:t>项目目的与内容</a:t>
            </a:r>
          </a:p>
        </p:txBody>
      </p:sp>
      <p:sp>
        <p:nvSpPr>
          <p:cNvPr id="17" name="矩形 16"/>
          <p:cNvSpPr/>
          <p:nvPr/>
        </p:nvSpPr>
        <p:spPr>
          <a:xfrm>
            <a:off x="2960980" y="4910084"/>
            <a:ext cx="628132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Project Objectives and Content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41437" y="246402"/>
            <a:ext cx="10850563" cy="663575"/>
          </a:xfrm>
        </p:spPr>
        <p:txBody>
          <a:bodyPr/>
          <a:lstStyle/>
          <a:p>
            <a:r>
              <a:rPr lang="zh-CN" altLang="en-US" sz="2800" dirty="0"/>
              <a:t>项目目的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14ED9E-D5E2-1F19-5B5A-CCA9F6FE3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04" y="1125936"/>
            <a:ext cx="4294898" cy="282732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67EFDEDE-EC05-20DC-F718-D1DDB1ACE1D8}"/>
              </a:ext>
            </a:extLst>
          </p:cNvPr>
          <p:cNvSpPr/>
          <p:nvPr/>
        </p:nvSpPr>
        <p:spPr>
          <a:xfrm>
            <a:off x="416904" y="4235809"/>
            <a:ext cx="4790971" cy="222279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如上图所示，左上角的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红色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椭圆既是起点也是机器人的初始位置，右下角的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绿色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方块是出口。</a:t>
            </a:r>
          </a:p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实现基于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基础搜索算法和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Deep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QLearning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算法的机器人，使机器人自动走到迷宫的出口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Rectangle 30">
            <a:extLst>
              <a:ext uri="{FF2B5EF4-FFF2-40B4-BE49-F238E27FC236}">
                <a16:creationId xmlns:a16="http://schemas.microsoft.com/office/drawing/2014/main" id="{4ED46B0D-2409-0FA0-2058-73DEC94D4842}"/>
              </a:ext>
            </a:extLst>
          </p:cNvPr>
          <p:cNvSpPr/>
          <p:nvPr/>
        </p:nvSpPr>
        <p:spPr bwMode="auto">
          <a:xfrm>
            <a:off x="7102633" y="995846"/>
            <a:ext cx="3785428" cy="107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理解并实现经典图搜索算法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深度优先搜索（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DFS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A81A21B-6579-3A85-D9D1-E78DA517456A}"/>
              </a:ext>
            </a:extLst>
          </p:cNvPr>
          <p:cNvGrpSpPr/>
          <p:nvPr/>
        </p:nvGrpSpPr>
        <p:grpSpPr>
          <a:xfrm>
            <a:off x="6096002" y="1125936"/>
            <a:ext cx="577851" cy="577851"/>
            <a:chOff x="7240126" y="1839645"/>
            <a:chExt cx="577851" cy="577851"/>
          </a:xfrm>
        </p:grpSpPr>
        <p:sp>
          <p:nvSpPr>
            <p:cNvPr id="20" name="Shape 6065">
              <a:extLst>
                <a:ext uri="{FF2B5EF4-FFF2-40B4-BE49-F238E27FC236}">
                  <a16:creationId xmlns:a16="http://schemas.microsoft.com/office/drawing/2014/main" id="{036D9682-54D8-B9A4-367E-BD95029A576C}"/>
                </a:ext>
              </a:extLst>
            </p:cNvPr>
            <p:cNvSpPr/>
            <p:nvPr/>
          </p:nvSpPr>
          <p:spPr>
            <a:xfrm>
              <a:off x="7240126" y="1839645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rgbClr val="1A3172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Shape 6066">
              <a:extLst>
                <a:ext uri="{FF2B5EF4-FFF2-40B4-BE49-F238E27FC236}">
                  <a16:creationId xmlns:a16="http://schemas.microsoft.com/office/drawing/2014/main" id="{AFB546E4-B284-D010-0535-949BE73DE39C}"/>
                </a:ext>
              </a:extLst>
            </p:cNvPr>
            <p:cNvSpPr/>
            <p:nvPr/>
          </p:nvSpPr>
          <p:spPr>
            <a:xfrm>
              <a:off x="7389197" y="1989241"/>
              <a:ext cx="279708" cy="281804"/>
            </a:xfrm>
            <a:custGeom>
              <a:avLst/>
              <a:gdLst>
                <a:gd name="connsiteX0" fmla="*/ 386204 w 602205"/>
                <a:gd name="connsiteY0" fmla="*/ 222916 h 606722"/>
                <a:gd name="connsiteX1" fmla="*/ 516692 w 602205"/>
                <a:gd name="connsiteY1" fmla="*/ 222916 h 606722"/>
                <a:gd name="connsiteX2" fmla="*/ 545129 w 602205"/>
                <a:gd name="connsiteY2" fmla="*/ 231976 h 606722"/>
                <a:gd name="connsiteX3" fmla="*/ 594743 w 602205"/>
                <a:gd name="connsiteY3" fmla="*/ 270632 h 606722"/>
                <a:gd name="connsiteX4" fmla="*/ 602205 w 602205"/>
                <a:gd name="connsiteY4" fmla="*/ 285329 h 606722"/>
                <a:gd name="connsiteX5" fmla="*/ 594944 w 602205"/>
                <a:gd name="connsiteY5" fmla="*/ 300228 h 606722"/>
                <a:gd name="connsiteX6" fmla="*/ 545129 w 602205"/>
                <a:gd name="connsiteY6" fmla="*/ 340293 h 606722"/>
                <a:gd name="connsiteX7" fmla="*/ 516692 w 602205"/>
                <a:gd name="connsiteY7" fmla="*/ 351769 h 606722"/>
                <a:gd name="connsiteX8" fmla="*/ 386204 w 602205"/>
                <a:gd name="connsiteY8" fmla="*/ 351769 h 606722"/>
                <a:gd name="connsiteX9" fmla="*/ 85299 w 602205"/>
                <a:gd name="connsiteY9" fmla="*/ 131463 h 606722"/>
                <a:gd name="connsiteX10" fmla="*/ 216777 w 602205"/>
                <a:gd name="connsiteY10" fmla="*/ 131463 h 606722"/>
                <a:gd name="connsiteX11" fmla="*/ 216777 w 602205"/>
                <a:gd name="connsiteY11" fmla="*/ 260386 h 606722"/>
                <a:gd name="connsiteX12" fmla="*/ 85299 w 602205"/>
                <a:gd name="connsiteY12" fmla="*/ 260386 h 606722"/>
                <a:gd name="connsiteX13" fmla="*/ 57068 w 602205"/>
                <a:gd name="connsiteY13" fmla="*/ 248501 h 606722"/>
                <a:gd name="connsiteX14" fmla="*/ 7058 w 602205"/>
                <a:gd name="connsiteY14" fmla="*/ 206803 h 606722"/>
                <a:gd name="connsiteX15" fmla="*/ 0 w 602205"/>
                <a:gd name="connsiteY15" fmla="*/ 192903 h 606722"/>
                <a:gd name="connsiteX16" fmla="*/ 7260 w 602205"/>
                <a:gd name="connsiteY16" fmla="*/ 178802 h 606722"/>
                <a:gd name="connsiteX17" fmla="*/ 57068 w 602205"/>
                <a:gd name="connsiteY17" fmla="*/ 139924 h 606722"/>
                <a:gd name="connsiteX18" fmla="*/ 85299 w 602205"/>
                <a:gd name="connsiteY18" fmla="*/ 131463 h 606722"/>
                <a:gd name="connsiteX19" fmla="*/ 386204 w 602205"/>
                <a:gd name="connsiteY19" fmla="*/ 42904 h 606722"/>
                <a:gd name="connsiteX20" fmla="*/ 516692 w 602205"/>
                <a:gd name="connsiteY20" fmla="*/ 42904 h 606722"/>
                <a:gd name="connsiteX21" fmla="*/ 545129 w 602205"/>
                <a:gd name="connsiteY21" fmla="*/ 51964 h 606722"/>
                <a:gd name="connsiteX22" fmla="*/ 594743 w 602205"/>
                <a:gd name="connsiteY22" fmla="*/ 90620 h 606722"/>
                <a:gd name="connsiteX23" fmla="*/ 602205 w 602205"/>
                <a:gd name="connsiteY23" fmla="*/ 105317 h 606722"/>
                <a:gd name="connsiteX24" fmla="*/ 594944 w 602205"/>
                <a:gd name="connsiteY24" fmla="*/ 120216 h 606722"/>
                <a:gd name="connsiteX25" fmla="*/ 545129 w 602205"/>
                <a:gd name="connsiteY25" fmla="*/ 160281 h 606722"/>
                <a:gd name="connsiteX26" fmla="*/ 516692 w 602205"/>
                <a:gd name="connsiteY26" fmla="*/ 171757 h 606722"/>
                <a:gd name="connsiteX27" fmla="*/ 386204 w 602205"/>
                <a:gd name="connsiteY27" fmla="*/ 171757 h 606722"/>
                <a:gd name="connsiteX28" fmla="*/ 297432 w 602205"/>
                <a:gd name="connsiteY28" fmla="*/ 0 h 606722"/>
                <a:gd name="connsiteX29" fmla="*/ 337765 w 602205"/>
                <a:gd name="connsiteY29" fmla="*/ 40274 h 606722"/>
                <a:gd name="connsiteX30" fmla="*/ 337765 w 602205"/>
                <a:gd name="connsiteY30" fmla="*/ 496775 h 606722"/>
                <a:gd name="connsiteX31" fmla="*/ 419238 w 602205"/>
                <a:gd name="connsiteY31" fmla="*/ 496775 h 606722"/>
                <a:gd name="connsiteX32" fmla="*/ 455739 w 602205"/>
                <a:gd name="connsiteY32" fmla="*/ 515100 h 606722"/>
                <a:gd name="connsiteX33" fmla="*/ 497887 w 602205"/>
                <a:gd name="connsiteY33" fmla="*/ 572490 h 606722"/>
                <a:gd name="connsiteX34" fmla="*/ 500912 w 602205"/>
                <a:gd name="connsiteY34" fmla="*/ 595647 h 606722"/>
                <a:gd name="connsiteX35" fmla="*/ 480342 w 602205"/>
                <a:gd name="connsiteY35" fmla="*/ 606722 h 606722"/>
                <a:gd name="connsiteX36" fmla="*/ 121580 w 602205"/>
                <a:gd name="connsiteY36" fmla="*/ 606722 h 606722"/>
                <a:gd name="connsiteX37" fmla="*/ 101010 w 602205"/>
                <a:gd name="connsiteY37" fmla="*/ 595647 h 606722"/>
                <a:gd name="connsiteX38" fmla="*/ 104237 w 602205"/>
                <a:gd name="connsiteY38" fmla="*/ 572490 h 606722"/>
                <a:gd name="connsiteX39" fmla="*/ 146183 w 602205"/>
                <a:gd name="connsiteY39" fmla="*/ 515100 h 606722"/>
                <a:gd name="connsiteX40" fmla="*/ 182684 w 602205"/>
                <a:gd name="connsiteY40" fmla="*/ 496775 h 606722"/>
                <a:gd name="connsiteX41" fmla="*/ 257099 w 602205"/>
                <a:gd name="connsiteY41" fmla="*/ 496775 h 606722"/>
                <a:gd name="connsiteX42" fmla="*/ 257099 w 602205"/>
                <a:gd name="connsiteY42" fmla="*/ 40274 h 606722"/>
                <a:gd name="connsiteX43" fmla="*/ 297432 w 602205"/>
                <a:gd name="connsiteY4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2205" h="606722">
                  <a:moveTo>
                    <a:pt x="386204" y="222916"/>
                  </a:moveTo>
                  <a:lnTo>
                    <a:pt x="516692" y="222916"/>
                  </a:lnTo>
                  <a:cubicBezTo>
                    <a:pt x="525163" y="222916"/>
                    <a:pt x="537465" y="225936"/>
                    <a:pt x="545129" y="231976"/>
                  </a:cubicBezTo>
                  <a:lnTo>
                    <a:pt x="594743" y="270632"/>
                  </a:lnTo>
                  <a:cubicBezTo>
                    <a:pt x="599381" y="274256"/>
                    <a:pt x="602205" y="279692"/>
                    <a:pt x="602205" y="285329"/>
                  </a:cubicBezTo>
                  <a:cubicBezTo>
                    <a:pt x="602205" y="291168"/>
                    <a:pt x="599381" y="296604"/>
                    <a:pt x="594944" y="300228"/>
                  </a:cubicBezTo>
                  <a:lnTo>
                    <a:pt x="545129" y="340293"/>
                  </a:lnTo>
                  <a:cubicBezTo>
                    <a:pt x="539280" y="344924"/>
                    <a:pt x="526978" y="351769"/>
                    <a:pt x="516692" y="351769"/>
                  </a:cubicBezTo>
                  <a:lnTo>
                    <a:pt x="386204" y="351769"/>
                  </a:lnTo>
                  <a:close/>
                  <a:moveTo>
                    <a:pt x="85299" y="131463"/>
                  </a:moveTo>
                  <a:lnTo>
                    <a:pt x="216777" y="131463"/>
                  </a:lnTo>
                  <a:lnTo>
                    <a:pt x="216777" y="260386"/>
                  </a:lnTo>
                  <a:lnTo>
                    <a:pt x="85299" y="260386"/>
                  </a:lnTo>
                  <a:cubicBezTo>
                    <a:pt x="74813" y="260386"/>
                    <a:pt x="62311" y="252530"/>
                    <a:pt x="57068" y="248501"/>
                  </a:cubicBezTo>
                  <a:lnTo>
                    <a:pt x="7058" y="206803"/>
                  </a:lnTo>
                  <a:cubicBezTo>
                    <a:pt x="2621" y="203177"/>
                    <a:pt x="0" y="198140"/>
                    <a:pt x="0" y="192903"/>
                  </a:cubicBezTo>
                  <a:cubicBezTo>
                    <a:pt x="0" y="187464"/>
                    <a:pt x="2621" y="182428"/>
                    <a:pt x="7260" y="178802"/>
                  </a:cubicBezTo>
                  <a:lnTo>
                    <a:pt x="57068" y="139924"/>
                  </a:lnTo>
                  <a:cubicBezTo>
                    <a:pt x="64327" y="134082"/>
                    <a:pt x="76426" y="131463"/>
                    <a:pt x="85299" y="131463"/>
                  </a:cubicBezTo>
                  <a:close/>
                  <a:moveTo>
                    <a:pt x="386204" y="42904"/>
                  </a:moveTo>
                  <a:lnTo>
                    <a:pt x="516692" y="42904"/>
                  </a:lnTo>
                  <a:cubicBezTo>
                    <a:pt x="525163" y="42904"/>
                    <a:pt x="537667" y="46125"/>
                    <a:pt x="545129" y="51964"/>
                  </a:cubicBezTo>
                  <a:lnTo>
                    <a:pt x="594743" y="90620"/>
                  </a:lnTo>
                  <a:cubicBezTo>
                    <a:pt x="599381" y="94244"/>
                    <a:pt x="602205" y="99680"/>
                    <a:pt x="602205" y="105317"/>
                  </a:cubicBezTo>
                  <a:cubicBezTo>
                    <a:pt x="602205" y="111156"/>
                    <a:pt x="599381" y="116592"/>
                    <a:pt x="594944" y="120216"/>
                  </a:cubicBezTo>
                  <a:lnTo>
                    <a:pt x="545129" y="160281"/>
                  </a:lnTo>
                  <a:cubicBezTo>
                    <a:pt x="539280" y="164912"/>
                    <a:pt x="526978" y="171757"/>
                    <a:pt x="516692" y="171757"/>
                  </a:cubicBezTo>
                  <a:lnTo>
                    <a:pt x="386204" y="171757"/>
                  </a:lnTo>
                  <a:close/>
                  <a:moveTo>
                    <a:pt x="297432" y="0"/>
                  </a:moveTo>
                  <a:cubicBezTo>
                    <a:pt x="319615" y="0"/>
                    <a:pt x="337765" y="18123"/>
                    <a:pt x="337765" y="40274"/>
                  </a:cubicBezTo>
                  <a:lnTo>
                    <a:pt x="337765" y="496775"/>
                  </a:lnTo>
                  <a:lnTo>
                    <a:pt x="419238" y="496775"/>
                  </a:lnTo>
                  <a:cubicBezTo>
                    <a:pt x="432346" y="496775"/>
                    <a:pt x="448076" y="504629"/>
                    <a:pt x="455739" y="515100"/>
                  </a:cubicBezTo>
                  <a:lnTo>
                    <a:pt x="497887" y="572490"/>
                  </a:lnTo>
                  <a:cubicBezTo>
                    <a:pt x="503332" y="580142"/>
                    <a:pt x="504542" y="588599"/>
                    <a:pt x="500912" y="595647"/>
                  </a:cubicBezTo>
                  <a:cubicBezTo>
                    <a:pt x="497282" y="602695"/>
                    <a:pt x="489820" y="606722"/>
                    <a:pt x="480342" y="606722"/>
                  </a:cubicBezTo>
                  <a:lnTo>
                    <a:pt x="121580" y="606722"/>
                  </a:lnTo>
                  <a:cubicBezTo>
                    <a:pt x="112102" y="606722"/>
                    <a:pt x="104640" y="602695"/>
                    <a:pt x="101010" y="595647"/>
                  </a:cubicBezTo>
                  <a:cubicBezTo>
                    <a:pt x="97380" y="588599"/>
                    <a:pt x="98590" y="580142"/>
                    <a:pt x="104237" y="572490"/>
                  </a:cubicBezTo>
                  <a:lnTo>
                    <a:pt x="146183" y="515100"/>
                  </a:lnTo>
                  <a:cubicBezTo>
                    <a:pt x="153846" y="504629"/>
                    <a:pt x="169576" y="496775"/>
                    <a:pt x="182684" y="496775"/>
                  </a:cubicBezTo>
                  <a:lnTo>
                    <a:pt x="257099" y="496775"/>
                  </a:lnTo>
                  <a:lnTo>
                    <a:pt x="257099" y="40274"/>
                  </a:lnTo>
                  <a:cubicBezTo>
                    <a:pt x="257099" y="18123"/>
                    <a:pt x="275249" y="0"/>
                    <a:pt x="2974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28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cs typeface="+mn-ea"/>
                <a:sym typeface="+mn-lt"/>
              </a:endParaRPr>
            </a:p>
          </p:txBody>
        </p:sp>
      </p:grpSp>
      <p:sp>
        <p:nvSpPr>
          <p:cNvPr id="24" name="Rectangle 30">
            <a:extLst>
              <a:ext uri="{FF2B5EF4-FFF2-40B4-BE49-F238E27FC236}">
                <a16:creationId xmlns:a16="http://schemas.microsoft.com/office/drawing/2014/main" id="{88FDF7C2-E627-798B-2D7E-8FBE550833CE}"/>
              </a:ext>
            </a:extLst>
          </p:cNvPr>
          <p:cNvSpPr/>
          <p:nvPr/>
        </p:nvSpPr>
        <p:spPr bwMode="auto">
          <a:xfrm>
            <a:off x="7102633" y="2372724"/>
            <a:ext cx="3489280" cy="115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掌握强化学习中的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Deep Q-Learning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算法原理与实现方法</a:t>
            </a:r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8F2AE4AC-7B86-F25E-91C5-2EBF91A58A24}"/>
              </a:ext>
            </a:extLst>
          </p:cNvPr>
          <p:cNvSpPr/>
          <p:nvPr/>
        </p:nvSpPr>
        <p:spPr bwMode="auto">
          <a:xfrm>
            <a:off x="7102633" y="3785885"/>
            <a:ext cx="3785428" cy="115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对比传统搜索算法与深度强化学习在迷宫问题中的效果与性能差异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57F2144-374F-B8EA-718D-57DB8FC8D2EC}"/>
              </a:ext>
            </a:extLst>
          </p:cNvPr>
          <p:cNvCxnSpPr/>
          <p:nvPr/>
        </p:nvCxnSpPr>
        <p:spPr>
          <a:xfrm>
            <a:off x="7204529" y="2068387"/>
            <a:ext cx="34932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BFBFE17-70C9-0723-60D8-C7D30F8D6183}"/>
              </a:ext>
            </a:extLst>
          </p:cNvPr>
          <p:cNvCxnSpPr/>
          <p:nvPr/>
        </p:nvCxnSpPr>
        <p:spPr>
          <a:xfrm>
            <a:off x="7193773" y="3481552"/>
            <a:ext cx="34932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7F4C862-3F20-0731-D73E-1B80846FF846}"/>
              </a:ext>
            </a:extLst>
          </p:cNvPr>
          <p:cNvGrpSpPr/>
          <p:nvPr/>
        </p:nvGrpSpPr>
        <p:grpSpPr>
          <a:xfrm>
            <a:off x="6096001" y="2516412"/>
            <a:ext cx="577851" cy="577851"/>
            <a:chOff x="7240126" y="3243071"/>
            <a:chExt cx="577851" cy="577851"/>
          </a:xfrm>
        </p:grpSpPr>
        <p:sp>
          <p:nvSpPr>
            <p:cNvPr id="31" name="Shape 6065">
              <a:extLst>
                <a:ext uri="{FF2B5EF4-FFF2-40B4-BE49-F238E27FC236}">
                  <a16:creationId xmlns:a16="http://schemas.microsoft.com/office/drawing/2014/main" id="{C42C3E6E-F468-3665-4EC0-877634EAC52B}"/>
                </a:ext>
              </a:extLst>
            </p:cNvPr>
            <p:cNvSpPr/>
            <p:nvPr/>
          </p:nvSpPr>
          <p:spPr>
            <a:xfrm>
              <a:off x="7240126" y="3243071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rgbClr val="1A3172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Shape 6066">
              <a:extLst>
                <a:ext uri="{FF2B5EF4-FFF2-40B4-BE49-F238E27FC236}">
                  <a16:creationId xmlns:a16="http://schemas.microsoft.com/office/drawing/2014/main" id="{EA1DAC79-1637-E201-4736-3B04269C76B4}"/>
                </a:ext>
              </a:extLst>
            </p:cNvPr>
            <p:cNvSpPr/>
            <p:nvPr/>
          </p:nvSpPr>
          <p:spPr>
            <a:xfrm>
              <a:off x="7389197" y="3387288"/>
              <a:ext cx="279708" cy="281804"/>
            </a:xfrm>
            <a:custGeom>
              <a:avLst/>
              <a:gdLst>
                <a:gd name="connsiteX0" fmla="*/ 386204 w 602205"/>
                <a:gd name="connsiteY0" fmla="*/ 222916 h 606722"/>
                <a:gd name="connsiteX1" fmla="*/ 516692 w 602205"/>
                <a:gd name="connsiteY1" fmla="*/ 222916 h 606722"/>
                <a:gd name="connsiteX2" fmla="*/ 545129 w 602205"/>
                <a:gd name="connsiteY2" fmla="*/ 231976 h 606722"/>
                <a:gd name="connsiteX3" fmla="*/ 594743 w 602205"/>
                <a:gd name="connsiteY3" fmla="*/ 270632 h 606722"/>
                <a:gd name="connsiteX4" fmla="*/ 602205 w 602205"/>
                <a:gd name="connsiteY4" fmla="*/ 285329 h 606722"/>
                <a:gd name="connsiteX5" fmla="*/ 594944 w 602205"/>
                <a:gd name="connsiteY5" fmla="*/ 300228 h 606722"/>
                <a:gd name="connsiteX6" fmla="*/ 545129 w 602205"/>
                <a:gd name="connsiteY6" fmla="*/ 340293 h 606722"/>
                <a:gd name="connsiteX7" fmla="*/ 516692 w 602205"/>
                <a:gd name="connsiteY7" fmla="*/ 351769 h 606722"/>
                <a:gd name="connsiteX8" fmla="*/ 386204 w 602205"/>
                <a:gd name="connsiteY8" fmla="*/ 351769 h 606722"/>
                <a:gd name="connsiteX9" fmla="*/ 85299 w 602205"/>
                <a:gd name="connsiteY9" fmla="*/ 131463 h 606722"/>
                <a:gd name="connsiteX10" fmla="*/ 216777 w 602205"/>
                <a:gd name="connsiteY10" fmla="*/ 131463 h 606722"/>
                <a:gd name="connsiteX11" fmla="*/ 216777 w 602205"/>
                <a:gd name="connsiteY11" fmla="*/ 260386 h 606722"/>
                <a:gd name="connsiteX12" fmla="*/ 85299 w 602205"/>
                <a:gd name="connsiteY12" fmla="*/ 260386 h 606722"/>
                <a:gd name="connsiteX13" fmla="*/ 57068 w 602205"/>
                <a:gd name="connsiteY13" fmla="*/ 248501 h 606722"/>
                <a:gd name="connsiteX14" fmla="*/ 7058 w 602205"/>
                <a:gd name="connsiteY14" fmla="*/ 206803 h 606722"/>
                <a:gd name="connsiteX15" fmla="*/ 0 w 602205"/>
                <a:gd name="connsiteY15" fmla="*/ 192903 h 606722"/>
                <a:gd name="connsiteX16" fmla="*/ 7260 w 602205"/>
                <a:gd name="connsiteY16" fmla="*/ 178802 h 606722"/>
                <a:gd name="connsiteX17" fmla="*/ 57068 w 602205"/>
                <a:gd name="connsiteY17" fmla="*/ 139924 h 606722"/>
                <a:gd name="connsiteX18" fmla="*/ 85299 w 602205"/>
                <a:gd name="connsiteY18" fmla="*/ 131463 h 606722"/>
                <a:gd name="connsiteX19" fmla="*/ 386204 w 602205"/>
                <a:gd name="connsiteY19" fmla="*/ 42904 h 606722"/>
                <a:gd name="connsiteX20" fmla="*/ 516692 w 602205"/>
                <a:gd name="connsiteY20" fmla="*/ 42904 h 606722"/>
                <a:gd name="connsiteX21" fmla="*/ 545129 w 602205"/>
                <a:gd name="connsiteY21" fmla="*/ 51964 h 606722"/>
                <a:gd name="connsiteX22" fmla="*/ 594743 w 602205"/>
                <a:gd name="connsiteY22" fmla="*/ 90620 h 606722"/>
                <a:gd name="connsiteX23" fmla="*/ 602205 w 602205"/>
                <a:gd name="connsiteY23" fmla="*/ 105317 h 606722"/>
                <a:gd name="connsiteX24" fmla="*/ 594944 w 602205"/>
                <a:gd name="connsiteY24" fmla="*/ 120216 h 606722"/>
                <a:gd name="connsiteX25" fmla="*/ 545129 w 602205"/>
                <a:gd name="connsiteY25" fmla="*/ 160281 h 606722"/>
                <a:gd name="connsiteX26" fmla="*/ 516692 w 602205"/>
                <a:gd name="connsiteY26" fmla="*/ 171757 h 606722"/>
                <a:gd name="connsiteX27" fmla="*/ 386204 w 602205"/>
                <a:gd name="connsiteY27" fmla="*/ 171757 h 606722"/>
                <a:gd name="connsiteX28" fmla="*/ 297432 w 602205"/>
                <a:gd name="connsiteY28" fmla="*/ 0 h 606722"/>
                <a:gd name="connsiteX29" fmla="*/ 337765 w 602205"/>
                <a:gd name="connsiteY29" fmla="*/ 40274 h 606722"/>
                <a:gd name="connsiteX30" fmla="*/ 337765 w 602205"/>
                <a:gd name="connsiteY30" fmla="*/ 496775 h 606722"/>
                <a:gd name="connsiteX31" fmla="*/ 419238 w 602205"/>
                <a:gd name="connsiteY31" fmla="*/ 496775 h 606722"/>
                <a:gd name="connsiteX32" fmla="*/ 455739 w 602205"/>
                <a:gd name="connsiteY32" fmla="*/ 515100 h 606722"/>
                <a:gd name="connsiteX33" fmla="*/ 497887 w 602205"/>
                <a:gd name="connsiteY33" fmla="*/ 572490 h 606722"/>
                <a:gd name="connsiteX34" fmla="*/ 500912 w 602205"/>
                <a:gd name="connsiteY34" fmla="*/ 595647 h 606722"/>
                <a:gd name="connsiteX35" fmla="*/ 480342 w 602205"/>
                <a:gd name="connsiteY35" fmla="*/ 606722 h 606722"/>
                <a:gd name="connsiteX36" fmla="*/ 121580 w 602205"/>
                <a:gd name="connsiteY36" fmla="*/ 606722 h 606722"/>
                <a:gd name="connsiteX37" fmla="*/ 101010 w 602205"/>
                <a:gd name="connsiteY37" fmla="*/ 595647 h 606722"/>
                <a:gd name="connsiteX38" fmla="*/ 104237 w 602205"/>
                <a:gd name="connsiteY38" fmla="*/ 572490 h 606722"/>
                <a:gd name="connsiteX39" fmla="*/ 146183 w 602205"/>
                <a:gd name="connsiteY39" fmla="*/ 515100 h 606722"/>
                <a:gd name="connsiteX40" fmla="*/ 182684 w 602205"/>
                <a:gd name="connsiteY40" fmla="*/ 496775 h 606722"/>
                <a:gd name="connsiteX41" fmla="*/ 257099 w 602205"/>
                <a:gd name="connsiteY41" fmla="*/ 496775 h 606722"/>
                <a:gd name="connsiteX42" fmla="*/ 257099 w 602205"/>
                <a:gd name="connsiteY42" fmla="*/ 40274 h 606722"/>
                <a:gd name="connsiteX43" fmla="*/ 297432 w 602205"/>
                <a:gd name="connsiteY4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2205" h="606722">
                  <a:moveTo>
                    <a:pt x="386204" y="222916"/>
                  </a:moveTo>
                  <a:lnTo>
                    <a:pt x="516692" y="222916"/>
                  </a:lnTo>
                  <a:cubicBezTo>
                    <a:pt x="525163" y="222916"/>
                    <a:pt x="537465" y="225936"/>
                    <a:pt x="545129" y="231976"/>
                  </a:cubicBezTo>
                  <a:lnTo>
                    <a:pt x="594743" y="270632"/>
                  </a:lnTo>
                  <a:cubicBezTo>
                    <a:pt x="599381" y="274256"/>
                    <a:pt x="602205" y="279692"/>
                    <a:pt x="602205" y="285329"/>
                  </a:cubicBezTo>
                  <a:cubicBezTo>
                    <a:pt x="602205" y="291168"/>
                    <a:pt x="599381" y="296604"/>
                    <a:pt x="594944" y="300228"/>
                  </a:cubicBezTo>
                  <a:lnTo>
                    <a:pt x="545129" y="340293"/>
                  </a:lnTo>
                  <a:cubicBezTo>
                    <a:pt x="539280" y="344924"/>
                    <a:pt x="526978" y="351769"/>
                    <a:pt x="516692" y="351769"/>
                  </a:cubicBezTo>
                  <a:lnTo>
                    <a:pt x="386204" y="351769"/>
                  </a:lnTo>
                  <a:close/>
                  <a:moveTo>
                    <a:pt x="85299" y="131463"/>
                  </a:moveTo>
                  <a:lnTo>
                    <a:pt x="216777" y="131463"/>
                  </a:lnTo>
                  <a:lnTo>
                    <a:pt x="216777" y="260386"/>
                  </a:lnTo>
                  <a:lnTo>
                    <a:pt x="85299" y="260386"/>
                  </a:lnTo>
                  <a:cubicBezTo>
                    <a:pt x="74813" y="260386"/>
                    <a:pt x="62311" y="252530"/>
                    <a:pt x="57068" y="248501"/>
                  </a:cubicBezTo>
                  <a:lnTo>
                    <a:pt x="7058" y="206803"/>
                  </a:lnTo>
                  <a:cubicBezTo>
                    <a:pt x="2621" y="203177"/>
                    <a:pt x="0" y="198140"/>
                    <a:pt x="0" y="192903"/>
                  </a:cubicBezTo>
                  <a:cubicBezTo>
                    <a:pt x="0" y="187464"/>
                    <a:pt x="2621" y="182428"/>
                    <a:pt x="7260" y="178802"/>
                  </a:cubicBezTo>
                  <a:lnTo>
                    <a:pt x="57068" y="139924"/>
                  </a:lnTo>
                  <a:cubicBezTo>
                    <a:pt x="64327" y="134082"/>
                    <a:pt x="76426" y="131463"/>
                    <a:pt x="85299" y="131463"/>
                  </a:cubicBezTo>
                  <a:close/>
                  <a:moveTo>
                    <a:pt x="386204" y="42904"/>
                  </a:moveTo>
                  <a:lnTo>
                    <a:pt x="516692" y="42904"/>
                  </a:lnTo>
                  <a:cubicBezTo>
                    <a:pt x="525163" y="42904"/>
                    <a:pt x="537667" y="46125"/>
                    <a:pt x="545129" y="51964"/>
                  </a:cubicBezTo>
                  <a:lnTo>
                    <a:pt x="594743" y="90620"/>
                  </a:lnTo>
                  <a:cubicBezTo>
                    <a:pt x="599381" y="94244"/>
                    <a:pt x="602205" y="99680"/>
                    <a:pt x="602205" y="105317"/>
                  </a:cubicBezTo>
                  <a:cubicBezTo>
                    <a:pt x="602205" y="111156"/>
                    <a:pt x="599381" y="116592"/>
                    <a:pt x="594944" y="120216"/>
                  </a:cubicBezTo>
                  <a:lnTo>
                    <a:pt x="545129" y="160281"/>
                  </a:lnTo>
                  <a:cubicBezTo>
                    <a:pt x="539280" y="164912"/>
                    <a:pt x="526978" y="171757"/>
                    <a:pt x="516692" y="171757"/>
                  </a:cubicBezTo>
                  <a:lnTo>
                    <a:pt x="386204" y="171757"/>
                  </a:lnTo>
                  <a:close/>
                  <a:moveTo>
                    <a:pt x="297432" y="0"/>
                  </a:moveTo>
                  <a:cubicBezTo>
                    <a:pt x="319615" y="0"/>
                    <a:pt x="337765" y="18123"/>
                    <a:pt x="337765" y="40274"/>
                  </a:cubicBezTo>
                  <a:lnTo>
                    <a:pt x="337765" y="496775"/>
                  </a:lnTo>
                  <a:lnTo>
                    <a:pt x="419238" y="496775"/>
                  </a:lnTo>
                  <a:cubicBezTo>
                    <a:pt x="432346" y="496775"/>
                    <a:pt x="448076" y="504629"/>
                    <a:pt x="455739" y="515100"/>
                  </a:cubicBezTo>
                  <a:lnTo>
                    <a:pt x="497887" y="572490"/>
                  </a:lnTo>
                  <a:cubicBezTo>
                    <a:pt x="503332" y="580142"/>
                    <a:pt x="504542" y="588599"/>
                    <a:pt x="500912" y="595647"/>
                  </a:cubicBezTo>
                  <a:cubicBezTo>
                    <a:pt x="497282" y="602695"/>
                    <a:pt x="489820" y="606722"/>
                    <a:pt x="480342" y="606722"/>
                  </a:cubicBezTo>
                  <a:lnTo>
                    <a:pt x="121580" y="606722"/>
                  </a:lnTo>
                  <a:cubicBezTo>
                    <a:pt x="112102" y="606722"/>
                    <a:pt x="104640" y="602695"/>
                    <a:pt x="101010" y="595647"/>
                  </a:cubicBezTo>
                  <a:cubicBezTo>
                    <a:pt x="97380" y="588599"/>
                    <a:pt x="98590" y="580142"/>
                    <a:pt x="104237" y="572490"/>
                  </a:cubicBezTo>
                  <a:lnTo>
                    <a:pt x="146183" y="515100"/>
                  </a:lnTo>
                  <a:cubicBezTo>
                    <a:pt x="153846" y="504629"/>
                    <a:pt x="169576" y="496775"/>
                    <a:pt x="182684" y="496775"/>
                  </a:cubicBezTo>
                  <a:lnTo>
                    <a:pt x="257099" y="496775"/>
                  </a:lnTo>
                  <a:lnTo>
                    <a:pt x="257099" y="40274"/>
                  </a:lnTo>
                  <a:cubicBezTo>
                    <a:pt x="257099" y="18123"/>
                    <a:pt x="275249" y="0"/>
                    <a:pt x="2974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28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D0EFE30-42D6-02F6-5FAD-29B048EA3744}"/>
              </a:ext>
            </a:extLst>
          </p:cNvPr>
          <p:cNvGrpSpPr/>
          <p:nvPr/>
        </p:nvGrpSpPr>
        <p:grpSpPr>
          <a:xfrm>
            <a:off x="6096000" y="3906888"/>
            <a:ext cx="577851" cy="577851"/>
            <a:chOff x="6325486" y="4394140"/>
            <a:chExt cx="577851" cy="577851"/>
          </a:xfrm>
        </p:grpSpPr>
        <p:sp>
          <p:nvSpPr>
            <p:cNvPr id="33" name="Shape 6065">
              <a:extLst>
                <a:ext uri="{FF2B5EF4-FFF2-40B4-BE49-F238E27FC236}">
                  <a16:creationId xmlns:a16="http://schemas.microsoft.com/office/drawing/2014/main" id="{7678C85D-94F0-036A-5AAC-0D0312ED693E}"/>
                </a:ext>
              </a:extLst>
            </p:cNvPr>
            <p:cNvSpPr/>
            <p:nvPr/>
          </p:nvSpPr>
          <p:spPr>
            <a:xfrm>
              <a:off x="6325486" y="4394140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rgbClr val="1A3172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4" name="Shape 6066">
              <a:extLst>
                <a:ext uri="{FF2B5EF4-FFF2-40B4-BE49-F238E27FC236}">
                  <a16:creationId xmlns:a16="http://schemas.microsoft.com/office/drawing/2014/main" id="{4D866762-7A7F-1810-3B3A-9672174FD1AB}"/>
                </a:ext>
              </a:extLst>
            </p:cNvPr>
            <p:cNvSpPr/>
            <p:nvPr/>
          </p:nvSpPr>
          <p:spPr>
            <a:xfrm>
              <a:off x="6474557" y="4543736"/>
              <a:ext cx="279708" cy="281804"/>
            </a:xfrm>
            <a:custGeom>
              <a:avLst/>
              <a:gdLst>
                <a:gd name="connsiteX0" fmla="*/ 386204 w 602205"/>
                <a:gd name="connsiteY0" fmla="*/ 222916 h 606722"/>
                <a:gd name="connsiteX1" fmla="*/ 516692 w 602205"/>
                <a:gd name="connsiteY1" fmla="*/ 222916 h 606722"/>
                <a:gd name="connsiteX2" fmla="*/ 545129 w 602205"/>
                <a:gd name="connsiteY2" fmla="*/ 231976 h 606722"/>
                <a:gd name="connsiteX3" fmla="*/ 594743 w 602205"/>
                <a:gd name="connsiteY3" fmla="*/ 270632 h 606722"/>
                <a:gd name="connsiteX4" fmla="*/ 602205 w 602205"/>
                <a:gd name="connsiteY4" fmla="*/ 285329 h 606722"/>
                <a:gd name="connsiteX5" fmla="*/ 594944 w 602205"/>
                <a:gd name="connsiteY5" fmla="*/ 300228 h 606722"/>
                <a:gd name="connsiteX6" fmla="*/ 545129 w 602205"/>
                <a:gd name="connsiteY6" fmla="*/ 340293 h 606722"/>
                <a:gd name="connsiteX7" fmla="*/ 516692 w 602205"/>
                <a:gd name="connsiteY7" fmla="*/ 351769 h 606722"/>
                <a:gd name="connsiteX8" fmla="*/ 386204 w 602205"/>
                <a:gd name="connsiteY8" fmla="*/ 351769 h 606722"/>
                <a:gd name="connsiteX9" fmla="*/ 85299 w 602205"/>
                <a:gd name="connsiteY9" fmla="*/ 131463 h 606722"/>
                <a:gd name="connsiteX10" fmla="*/ 216777 w 602205"/>
                <a:gd name="connsiteY10" fmla="*/ 131463 h 606722"/>
                <a:gd name="connsiteX11" fmla="*/ 216777 w 602205"/>
                <a:gd name="connsiteY11" fmla="*/ 260386 h 606722"/>
                <a:gd name="connsiteX12" fmla="*/ 85299 w 602205"/>
                <a:gd name="connsiteY12" fmla="*/ 260386 h 606722"/>
                <a:gd name="connsiteX13" fmla="*/ 57068 w 602205"/>
                <a:gd name="connsiteY13" fmla="*/ 248501 h 606722"/>
                <a:gd name="connsiteX14" fmla="*/ 7058 w 602205"/>
                <a:gd name="connsiteY14" fmla="*/ 206803 h 606722"/>
                <a:gd name="connsiteX15" fmla="*/ 0 w 602205"/>
                <a:gd name="connsiteY15" fmla="*/ 192903 h 606722"/>
                <a:gd name="connsiteX16" fmla="*/ 7260 w 602205"/>
                <a:gd name="connsiteY16" fmla="*/ 178802 h 606722"/>
                <a:gd name="connsiteX17" fmla="*/ 57068 w 602205"/>
                <a:gd name="connsiteY17" fmla="*/ 139924 h 606722"/>
                <a:gd name="connsiteX18" fmla="*/ 85299 w 602205"/>
                <a:gd name="connsiteY18" fmla="*/ 131463 h 606722"/>
                <a:gd name="connsiteX19" fmla="*/ 386204 w 602205"/>
                <a:gd name="connsiteY19" fmla="*/ 42904 h 606722"/>
                <a:gd name="connsiteX20" fmla="*/ 516692 w 602205"/>
                <a:gd name="connsiteY20" fmla="*/ 42904 h 606722"/>
                <a:gd name="connsiteX21" fmla="*/ 545129 w 602205"/>
                <a:gd name="connsiteY21" fmla="*/ 51964 h 606722"/>
                <a:gd name="connsiteX22" fmla="*/ 594743 w 602205"/>
                <a:gd name="connsiteY22" fmla="*/ 90620 h 606722"/>
                <a:gd name="connsiteX23" fmla="*/ 602205 w 602205"/>
                <a:gd name="connsiteY23" fmla="*/ 105317 h 606722"/>
                <a:gd name="connsiteX24" fmla="*/ 594944 w 602205"/>
                <a:gd name="connsiteY24" fmla="*/ 120216 h 606722"/>
                <a:gd name="connsiteX25" fmla="*/ 545129 w 602205"/>
                <a:gd name="connsiteY25" fmla="*/ 160281 h 606722"/>
                <a:gd name="connsiteX26" fmla="*/ 516692 w 602205"/>
                <a:gd name="connsiteY26" fmla="*/ 171757 h 606722"/>
                <a:gd name="connsiteX27" fmla="*/ 386204 w 602205"/>
                <a:gd name="connsiteY27" fmla="*/ 171757 h 606722"/>
                <a:gd name="connsiteX28" fmla="*/ 297432 w 602205"/>
                <a:gd name="connsiteY28" fmla="*/ 0 h 606722"/>
                <a:gd name="connsiteX29" fmla="*/ 337765 w 602205"/>
                <a:gd name="connsiteY29" fmla="*/ 40274 h 606722"/>
                <a:gd name="connsiteX30" fmla="*/ 337765 w 602205"/>
                <a:gd name="connsiteY30" fmla="*/ 496775 h 606722"/>
                <a:gd name="connsiteX31" fmla="*/ 419238 w 602205"/>
                <a:gd name="connsiteY31" fmla="*/ 496775 h 606722"/>
                <a:gd name="connsiteX32" fmla="*/ 455739 w 602205"/>
                <a:gd name="connsiteY32" fmla="*/ 515100 h 606722"/>
                <a:gd name="connsiteX33" fmla="*/ 497887 w 602205"/>
                <a:gd name="connsiteY33" fmla="*/ 572490 h 606722"/>
                <a:gd name="connsiteX34" fmla="*/ 500912 w 602205"/>
                <a:gd name="connsiteY34" fmla="*/ 595647 h 606722"/>
                <a:gd name="connsiteX35" fmla="*/ 480342 w 602205"/>
                <a:gd name="connsiteY35" fmla="*/ 606722 h 606722"/>
                <a:gd name="connsiteX36" fmla="*/ 121580 w 602205"/>
                <a:gd name="connsiteY36" fmla="*/ 606722 h 606722"/>
                <a:gd name="connsiteX37" fmla="*/ 101010 w 602205"/>
                <a:gd name="connsiteY37" fmla="*/ 595647 h 606722"/>
                <a:gd name="connsiteX38" fmla="*/ 104237 w 602205"/>
                <a:gd name="connsiteY38" fmla="*/ 572490 h 606722"/>
                <a:gd name="connsiteX39" fmla="*/ 146183 w 602205"/>
                <a:gd name="connsiteY39" fmla="*/ 515100 h 606722"/>
                <a:gd name="connsiteX40" fmla="*/ 182684 w 602205"/>
                <a:gd name="connsiteY40" fmla="*/ 496775 h 606722"/>
                <a:gd name="connsiteX41" fmla="*/ 257099 w 602205"/>
                <a:gd name="connsiteY41" fmla="*/ 496775 h 606722"/>
                <a:gd name="connsiteX42" fmla="*/ 257099 w 602205"/>
                <a:gd name="connsiteY42" fmla="*/ 40274 h 606722"/>
                <a:gd name="connsiteX43" fmla="*/ 297432 w 602205"/>
                <a:gd name="connsiteY4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2205" h="606722">
                  <a:moveTo>
                    <a:pt x="386204" y="222916"/>
                  </a:moveTo>
                  <a:lnTo>
                    <a:pt x="516692" y="222916"/>
                  </a:lnTo>
                  <a:cubicBezTo>
                    <a:pt x="525163" y="222916"/>
                    <a:pt x="537465" y="225936"/>
                    <a:pt x="545129" y="231976"/>
                  </a:cubicBezTo>
                  <a:lnTo>
                    <a:pt x="594743" y="270632"/>
                  </a:lnTo>
                  <a:cubicBezTo>
                    <a:pt x="599381" y="274256"/>
                    <a:pt x="602205" y="279692"/>
                    <a:pt x="602205" y="285329"/>
                  </a:cubicBezTo>
                  <a:cubicBezTo>
                    <a:pt x="602205" y="291168"/>
                    <a:pt x="599381" y="296604"/>
                    <a:pt x="594944" y="300228"/>
                  </a:cubicBezTo>
                  <a:lnTo>
                    <a:pt x="545129" y="340293"/>
                  </a:lnTo>
                  <a:cubicBezTo>
                    <a:pt x="539280" y="344924"/>
                    <a:pt x="526978" y="351769"/>
                    <a:pt x="516692" y="351769"/>
                  </a:cubicBezTo>
                  <a:lnTo>
                    <a:pt x="386204" y="351769"/>
                  </a:lnTo>
                  <a:close/>
                  <a:moveTo>
                    <a:pt x="85299" y="131463"/>
                  </a:moveTo>
                  <a:lnTo>
                    <a:pt x="216777" y="131463"/>
                  </a:lnTo>
                  <a:lnTo>
                    <a:pt x="216777" y="260386"/>
                  </a:lnTo>
                  <a:lnTo>
                    <a:pt x="85299" y="260386"/>
                  </a:lnTo>
                  <a:cubicBezTo>
                    <a:pt x="74813" y="260386"/>
                    <a:pt x="62311" y="252530"/>
                    <a:pt x="57068" y="248501"/>
                  </a:cubicBezTo>
                  <a:lnTo>
                    <a:pt x="7058" y="206803"/>
                  </a:lnTo>
                  <a:cubicBezTo>
                    <a:pt x="2621" y="203177"/>
                    <a:pt x="0" y="198140"/>
                    <a:pt x="0" y="192903"/>
                  </a:cubicBezTo>
                  <a:cubicBezTo>
                    <a:pt x="0" y="187464"/>
                    <a:pt x="2621" y="182428"/>
                    <a:pt x="7260" y="178802"/>
                  </a:cubicBezTo>
                  <a:lnTo>
                    <a:pt x="57068" y="139924"/>
                  </a:lnTo>
                  <a:cubicBezTo>
                    <a:pt x="64327" y="134082"/>
                    <a:pt x="76426" y="131463"/>
                    <a:pt x="85299" y="131463"/>
                  </a:cubicBezTo>
                  <a:close/>
                  <a:moveTo>
                    <a:pt x="386204" y="42904"/>
                  </a:moveTo>
                  <a:lnTo>
                    <a:pt x="516692" y="42904"/>
                  </a:lnTo>
                  <a:cubicBezTo>
                    <a:pt x="525163" y="42904"/>
                    <a:pt x="537667" y="46125"/>
                    <a:pt x="545129" y="51964"/>
                  </a:cubicBezTo>
                  <a:lnTo>
                    <a:pt x="594743" y="90620"/>
                  </a:lnTo>
                  <a:cubicBezTo>
                    <a:pt x="599381" y="94244"/>
                    <a:pt x="602205" y="99680"/>
                    <a:pt x="602205" y="105317"/>
                  </a:cubicBezTo>
                  <a:cubicBezTo>
                    <a:pt x="602205" y="111156"/>
                    <a:pt x="599381" y="116592"/>
                    <a:pt x="594944" y="120216"/>
                  </a:cubicBezTo>
                  <a:lnTo>
                    <a:pt x="545129" y="160281"/>
                  </a:lnTo>
                  <a:cubicBezTo>
                    <a:pt x="539280" y="164912"/>
                    <a:pt x="526978" y="171757"/>
                    <a:pt x="516692" y="171757"/>
                  </a:cubicBezTo>
                  <a:lnTo>
                    <a:pt x="386204" y="171757"/>
                  </a:lnTo>
                  <a:close/>
                  <a:moveTo>
                    <a:pt x="297432" y="0"/>
                  </a:moveTo>
                  <a:cubicBezTo>
                    <a:pt x="319615" y="0"/>
                    <a:pt x="337765" y="18123"/>
                    <a:pt x="337765" y="40274"/>
                  </a:cubicBezTo>
                  <a:lnTo>
                    <a:pt x="337765" y="496775"/>
                  </a:lnTo>
                  <a:lnTo>
                    <a:pt x="419238" y="496775"/>
                  </a:lnTo>
                  <a:cubicBezTo>
                    <a:pt x="432346" y="496775"/>
                    <a:pt x="448076" y="504629"/>
                    <a:pt x="455739" y="515100"/>
                  </a:cubicBezTo>
                  <a:lnTo>
                    <a:pt x="497887" y="572490"/>
                  </a:lnTo>
                  <a:cubicBezTo>
                    <a:pt x="503332" y="580142"/>
                    <a:pt x="504542" y="588599"/>
                    <a:pt x="500912" y="595647"/>
                  </a:cubicBezTo>
                  <a:cubicBezTo>
                    <a:pt x="497282" y="602695"/>
                    <a:pt x="489820" y="606722"/>
                    <a:pt x="480342" y="606722"/>
                  </a:cubicBezTo>
                  <a:lnTo>
                    <a:pt x="121580" y="606722"/>
                  </a:lnTo>
                  <a:cubicBezTo>
                    <a:pt x="112102" y="606722"/>
                    <a:pt x="104640" y="602695"/>
                    <a:pt x="101010" y="595647"/>
                  </a:cubicBezTo>
                  <a:cubicBezTo>
                    <a:pt x="97380" y="588599"/>
                    <a:pt x="98590" y="580142"/>
                    <a:pt x="104237" y="572490"/>
                  </a:cubicBezTo>
                  <a:lnTo>
                    <a:pt x="146183" y="515100"/>
                  </a:lnTo>
                  <a:cubicBezTo>
                    <a:pt x="153846" y="504629"/>
                    <a:pt x="169576" y="496775"/>
                    <a:pt x="182684" y="496775"/>
                  </a:cubicBezTo>
                  <a:lnTo>
                    <a:pt x="257099" y="496775"/>
                  </a:lnTo>
                  <a:lnTo>
                    <a:pt x="257099" y="40274"/>
                  </a:lnTo>
                  <a:cubicBezTo>
                    <a:pt x="257099" y="18123"/>
                    <a:pt x="275249" y="0"/>
                    <a:pt x="2974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28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cs typeface="+mn-ea"/>
                <a:sym typeface="+mn-lt"/>
              </a:endParaRPr>
            </a:p>
          </p:txBody>
        </p:sp>
      </p:grpSp>
      <p:sp>
        <p:nvSpPr>
          <p:cNvPr id="38" name="Rectangle 30">
            <a:extLst>
              <a:ext uri="{FF2B5EF4-FFF2-40B4-BE49-F238E27FC236}">
                <a16:creationId xmlns:a16="http://schemas.microsoft.com/office/drawing/2014/main" id="{56EE1EC8-B39C-C3EE-DF98-86B59857292E}"/>
              </a:ext>
            </a:extLst>
          </p:cNvPr>
          <p:cNvSpPr/>
          <p:nvPr/>
        </p:nvSpPr>
        <p:spPr bwMode="auto">
          <a:xfrm>
            <a:off x="7102633" y="5199049"/>
            <a:ext cx="3785428" cy="115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培养独立解决问题的能力以及算法在现实问题中的应用能力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0FC93F1-311B-C207-023E-5EA1FD5E7001}"/>
              </a:ext>
            </a:extLst>
          </p:cNvPr>
          <p:cNvGrpSpPr/>
          <p:nvPr/>
        </p:nvGrpSpPr>
        <p:grpSpPr>
          <a:xfrm>
            <a:off x="6096000" y="5320052"/>
            <a:ext cx="577851" cy="577851"/>
            <a:chOff x="6325486" y="4394140"/>
            <a:chExt cx="577851" cy="577851"/>
          </a:xfrm>
        </p:grpSpPr>
        <p:sp>
          <p:nvSpPr>
            <p:cNvPr id="40" name="Shape 6065">
              <a:extLst>
                <a:ext uri="{FF2B5EF4-FFF2-40B4-BE49-F238E27FC236}">
                  <a16:creationId xmlns:a16="http://schemas.microsoft.com/office/drawing/2014/main" id="{1B4AA6AE-A404-E4E2-211B-6B91191AA4BA}"/>
                </a:ext>
              </a:extLst>
            </p:cNvPr>
            <p:cNvSpPr/>
            <p:nvPr/>
          </p:nvSpPr>
          <p:spPr>
            <a:xfrm>
              <a:off x="6325486" y="4394140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rgbClr val="1A3172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/>
              </a:pPr>
              <a:endParaRPr kumimoji="0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Shape 6066">
              <a:extLst>
                <a:ext uri="{FF2B5EF4-FFF2-40B4-BE49-F238E27FC236}">
                  <a16:creationId xmlns:a16="http://schemas.microsoft.com/office/drawing/2014/main" id="{D025FC13-168B-D847-68E2-D06CE92FD306}"/>
                </a:ext>
              </a:extLst>
            </p:cNvPr>
            <p:cNvSpPr/>
            <p:nvPr/>
          </p:nvSpPr>
          <p:spPr>
            <a:xfrm>
              <a:off x="6474557" y="4543736"/>
              <a:ext cx="279708" cy="281804"/>
            </a:xfrm>
            <a:custGeom>
              <a:avLst/>
              <a:gdLst>
                <a:gd name="connsiteX0" fmla="*/ 386204 w 602205"/>
                <a:gd name="connsiteY0" fmla="*/ 222916 h 606722"/>
                <a:gd name="connsiteX1" fmla="*/ 516692 w 602205"/>
                <a:gd name="connsiteY1" fmla="*/ 222916 h 606722"/>
                <a:gd name="connsiteX2" fmla="*/ 545129 w 602205"/>
                <a:gd name="connsiteY2" fmla="*/ 231976 h 606722"/>
                <a:gd name="connsiteX3" fmla="*/ 594743 w 602205"/>
                <a:gd name="connsiteY3" fmla="*/ 270632 h 606722"/>
                <a:gd name="connsiteX4" fmla="*/ 602205 w 602205"/>
                <a:gd name="connsiteY4" fmla="*/ 285329 h 606722"/>
                <a:gd name="connsiteX5" fmla="*/ 594944 w 602205"/>
                <a:gd name="connsiteY5" fmla="*/ 300228 h 606722"/>
                <a:gd name="connsiteX6" fmla="*/ 545129 w 602205"/>
                <a:gd name="connsiteY6" fmla="*/ 340293 h 606722"/>
                <a:gd name="connsiteX7" fmla="*/ 516692 w 602205"/>
                <a:gd name="connsiteY7" fmla="*/ 351769 h 606722"/>
                <a:gd name="connsiteX8" fmla="*/ 386204 w 602205"/>
                <a:gd name="connsiteY8" fmla="*/ 351769 h 606722"/>
                <a:gd name="connsiteX9" fmla="*/ 85299 w 602205"/>
                <a:gd name="connsiteY9" fmla="*/ 131463 h 606722"/>
                <a:gd name="connsiteX10" fmla="*/ 216777 w 602205"/>
                <a:gd name="connsiteY10" fmla="*/ 131463 h 606722"/>
                <a:gd name="connsiteX11" fmla="*/ 216777 w 602205"/>
                <a:gd name="connsiteY11" fmla="*/ 260386 h 606722"/>
                <a:gd name="connsiteX12" fmla="*/ 85299 w 602205"/>
                <a:gd name="connsiteY12" fmla="*/ 260386 h 606722"/>
                <a:gd name="connsiteX13" fmla="*/ 57068 w 602205"/>
                <a:gd name="connsiteY13" fmla="*/ 248501 h 606722"/>
                <a:gd name="connsiteX14" fmla="*/ 7058 w 602205"/>
                <a:gd name="connsiteY14" fmla="*/ 206803 h 606722"/>
                <a:gd name="connsiteX15" fmla="*/ 0 w 602205"/>
                <a:gd name="connsiteY15" fmla="*/ 192903 h 606722"/>
                <a:gd name="connsiteX16" fmla="*/ 7260 w 602205"/>
                <a:gd name="connsiteY16" fmla="*/ 178802 h 606722"/>
                <a:gd name="connsiteX17" fmla="*/ 57068 w 602205"/>
                <a:gd name="connsiteY17" fmla="*/ 139924 h 606722"/>
                <a:gd name="connsiteX18" fmla="*/ 85299 w 602205"/>
                <a:gd name="connsiteY18" fmla="*/ 131463 h 606722"/>
                <a:gd name="connsiteX19" fmla="*/ 386204 w 602205"/>
                <a:gd name="connsiteY19" fmla="*/ 42904 h 606722"/>
                <a:gd name="connsiteX20" fmla="*/ 516692 w 602205"/>
                <a:gd name="connsiteY20" fmla="*/ 42904 h 606722"/>
                <a:gd name="connsiteX21" fmla="*/ 545129 w 602205"/>
                <a:gd name="connsiteY21" fmla="*/ 51964 h 606722"/>
                <a:gd name="connsiteX22" fmla="*/ 594743 w 602205"/>
                <a:gd name="connsiteY22" fmla="*/ 90620 h 606722"/>
                <a:gd name="connsiteX23" fmla="*/ 602205 w 602205"/>
                <a:gd name="connsiteY23" fmla="*/ 105317 h 606722"/>
                <a:gd name="connsiteX24" fmla="*/ 594944 w 602205"/>
                <a:gd name="connsiteY24" fmla="*/ 120216 h 606722"/>
                <a:gd name="connsiteX25" fmla="*/ 545129 w 602205"/>
                <a:gd name="connsiteY25" fmla="*/ 160281 h 606722"/>
                <a:gd name="connsiteX26" fmla="*/ 516692 w 602205"/>
                <a:gd name="connsiteY26" fmla="*/ 171757 h 606722"/>
                <a:gd name="connsiteX27" fmla="*/ 386204 w 602205"/>
                <a:gd name="connsiteY27" fmla="*/ 171757 h 606722"/>
                <a:gd name="connsiteX28" fmla="*/ 297432 w 602205"/>
                <a:gd name="connsiteY28" fmla="*/ 0 h 606722"/>
                <a:gd name="connsiteX29" fmla="*/ 337765 w 602205"/>
                <a:gd name="connsiteY29" fmla="*/ 40274 h 606722"/>
                <a:gd name="connsiteX30" fmla="*/ 337765 w 602205"/>
                <a:gd name="connsiteY30" fmla="*/ 496775 h 606722"/>
                <a:gd name="connsiteX31" fmla="*/ 419238 w 602205"/>
                <a:gd name="connsiteY31" fmla="*/ 496775 h 606722"/>
                <a:gd name="connsiteX32" fmla="*/ 455739 w 602205"/>
                <a:gd name="connsiteY32" fmla="*/ 515100 h 606722"/>
                <a:gd name="connsiteX33" fmla="*/ 497887 w 602205"/>
                <a:gd name="connsiteY33" fmla="*/ 572490 h 606722"/>
                <a:gd name="connsiteX34" fmla="*/ 500912 w 602205"/>
                <a:gd name="connsiteY34" fmla="*/ 595647 h 606722"/>
                <a:gd name="connsiteX35" fmla="*/ 480342 w 602205"/>
                <a:gd name="connsiteY35" fmla="*/ 606722 h 606722"/>
                <a:gd name="connsiteX36" fmla="*/ 121580 w 602205"/>
                <a:gd name="connsiteY36" fmla="*/ 606722 h 606722"/>
                <a:gd name="connsiteX37" fmla="*/ 101010 w 602205"/>
                <a:gd name="connsiteY37" fmla="*/ 595647 h 606722"/>
                <a:gd name="connsiteX38" fmla="*/ 104237 w 602205"/>
                <a:gd name="connsiteY38" fmla="*/ 572490 h 606722"/>
                <a:gd name="connsiteX39" fmla="*/ 146183 w 602205"/>
                <a:gd name="connsiteY39" fmla="*/ 515100 h 606722"/>
                <a:gd name="connsiteX40" fmla="*/ 182684 w 602205"/>
                <a:gd name="connsiteY40" fmla="*/ 496775 h 606722"/>
                <a:gd name="connsiteX41" fmla="*/ 257099 w 602205"/>
                <a:gd name="connsiteY41" fmla="*/ 496775 h 606722"/>
                <a:gd name="connsiteX42" fmla="*/ 257099 w 602205"/>
                <a:gd name="connsiteY42" fmla="*/ 40274 h 606722"/>
                <a:gd name="connsiteX43" fmla="*/ 297432 w 602205"/>
                <a:gd name="connsiteY4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2205" h="606722">
                  <a:moveTo>
                    <a:pt x="386204" y="222916"/>
                  </a:moveTo>
                  <a:lnTo>
                    <a:pt x="516692" y="222916"/>
                  </a:lnTo>
                  <a:cubicBezTo>
                    <a:pt x="525163" y="222916"/>
                    <a:pt x="537465" y="225936"/>
                    <a:pt x="545129" y="231976"/>
                  </a:cubicBezTo>
                  <a:lnTo>
                    <a:pt x="594743" y="270632"/>
                  </a:lnTo>
                  <a:cubicBezTo>
                    <a:pt x="599381" y="274256"/>
                    <a:pt x="602205" y="279692"/>
                    <a:pt x="602205" y="285329"/>
                  </a:cubicBezTo>
                  <a:cubicBezTo>
                    <a:pt x="602205" y="291168"/>
                    <a:pt x="599381" y="296604"/>
                    <a:pt x="594944" y="300228"/>
                  </a:cubicBezTo>
                  <a:lnTo>
                    <a:pt x="545129" y="340293"/>
                  </a:lnTo>
                  <a:cubicBezTo>
                    <a:pt x="539280" y="344924"/>
                    <a:pt x="526978" y="351769"/>
                    <a:pt x="516692" y="351769"/>
                  </a:cubicBezTo>
                  <a:lnTo>
                    <a:pt x="386204" y="351769"/>
                  </a:lnTo>
                  <a:close/>
                  <a:moveTo>
                    <a:pt x="85299" y="131463"/>
                  </a:moveTo>
                  <a:lnTo>
                    <a:pt x="216777" y="131463"/>
                  </a:lnTo>
                  <a:lnTo>
                    <a:pt x="216777" y="260386"/>
                  </a:lnTo>
                  <a:lnTo>
                    <a:pt x="85299" y="260386"/>
                  </a:lnTo>
                  <a:cubicBezTo>
                    <a:pt x="74813" y="260386"/>
                    <a:pt x="62311" y="252530"/>
                    <a:pt x="57068" y="248501"/>
                  </a:cubicBezTo>
                  <a:lnTo>
                    <a:pt x="7058" y="206803"/>
                  </a:lnTo>
                  <a:cubicBezTo>
                    <a:pt x="2621" y="203177"/>
                    <a:pt x="0" y="198140"/>
                    <a:pt x="0" y="192903"/>
                  </a:cubicBezTo>
                  <a:cubicBezTo>
                    <a:pt x="0" y="187464"/>
                    <a:pt x="2621" y="182428"/>
                    <a:pt x="7260" y="178802"/>
                  </a:cubicBezTo>
                  <a:lnTo>
                    <a:pt x="57068" y="139924"/>
                  </a:lnTo>
                  <a:cubicBezTo>
                    <a:pt x="64327" y="134082"/>
                    <a:pt x="76426" y="131463"/>
                    <a:pt x="85299" y="131463"/>
                  </a:cubicBezTo>
                  <a:close/>
                  <a:moveTo>
                    <a:pt x="386204" y="42904"/>
                  </a:moveTo>
                  <a:lnTo>
                    <a:pt x="516692" y="42904"/>
                  </a:lnTo>
                  <a:cubicBezTo>
                    <a:pt x="525163" y="42904"/>
                    <a:pt x="537667" y="46125"/>
                    <a:pt x="545129" y="51964"/>
                  </a:cubicBezTo>
                  <a:lnTo>
                    <a:pt x="594743" y="90620"/>
                  </a:lnTo>
                  <a:cubicBezTo>
                    <a:pt x="599381" y="94244"/>
                    <a:pt x="602205" y="99680"/>
                    <a:pt x="602205" y="105317"/>
                  </a:cubicBezTo>
                  <a:cubicBezTo>
                    <a:pt x="602205" y="111156"/>
                    <a:pt x="599381" y="116592"/>
                    <a:pt x="594944" y="120216"/>
                  </a:cubicBezTo>
                  <a:lnTo>
                    <a:pt x="545129" y="160281"/>
                  </a:lnTo>
                  <a:cubicBezTo>
                    <a:pt x="539280" y="164912"/>
                    <a:pt x="526978" y="171757"/>
                    <a:pt x="516692" y="171757"/>
                  </a:cubicBezTo>
                  <a:lnTo>
                    <a:pt x="386204" y="171757"/>
                  </a:lnTo>
                  <a:close/>
                  <a:moveTo>
                    <a:pt x="297432" y="0"/>
                  </a:moveTo>
                  <a:cubicBezTo>
                    <a:pt x="319615" y="0"/>
                    <a:pt x="337765" y="18123"/>
                    <a:pt x="337765" y="40274"/>
                  </a:cubicBezTo>
                  <a:lnTo>
                    <a:pt x="337765" y="496775"/>
                  </a:lnTo>
                  <a:lnTo>
                    <a:pt x="419238" y="496775"/>
                  </a:lnTo>
                  <a:cubicBezTo>
                    <a:pt x="432346" y="496775"/>
                    <a:pt x="448076" y="504629"/>
                    <a:pt x="455739" y="515100"/>
                  </a:cubicBezTo>
                  <a:lnTo>
                    <a:pt x="497887" y="572490"/>
                  </a:lnTo>
                  <a:cubicBezTo>
                    <a:pt x="503332" y="580142"/>
                    <a:pt x="504542" y="588599"/>
                    <a:pt x="500912" y="595647"/>
                  </a:cubicBezTo>
                  <a:cubicBezTo>
                    <a:pt x="497282" y="602695"/>
                    <a:pt x="489820" y="606722"/>
                    <a:pt x="480342" y="606722"/>
                  </a:cubicBezTo>
                  <a:lnTo>
                    <a:pt x="121580" y="606722"/>
                  </a:lnTo>
                  <a:cubicBezTo>
                    <a:pt x="112102" y="606722"/>
                    <a:pt x="104640" y="602695"/>
                    <a:pt x="101010" y="595647"/>
                  </a:cubicBezTo>
                  <a:cubicBezTo>
                    <a:pt x="97380" y="588599"/>
                    <a:pt x="98590" y="580142"/>
                    <a:pt x="104237" y="572490"/>
                  </a:cubicBezTo>
                  <a:lnTo>
                    <a:pt x="146183" y="515100"/>
                  </a:lnTo>
                  <a:cubicBezTo>
                    <a:pt x="153846" y="504629"/>
                    <a:pt x="169576" y="496775"/>
                    <a:pt x="182684" y="496775"/>
                  </a:cubicBezTo>
                  <a:lnTo>
                    <a:pt x="257099" y="496775"/>
                  </a:lnTo>
                  <a:lnTo>
                    <a:pt x="257099" y="40274"/>
                  </a:lnTo>
                  <a:cubicBezTo>
                    <a:pt x="257099" y="18123"/>
                    <a:pt x="275249" y="0"/>
                    <a:pt x="2974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28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cs typeface="+mn-ea"/>
                <a:sym typeface="+mn-lt"/>
              </a:endParaRPr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AAEF874-8EEE-6AA1-0484-EBC6E2BF27AB}"/>
              </a:ext>
            </a:extLst>
          </p:cNvPr>
          <p:cNvCxnSpPr/>
          <p:nvPr/>
        </p:nvCxnSpPr>
        <p:spPr>
          <a:xfrm>
            <a:off x="7146477" y="4942873"/>
            <a:ext cx="34932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3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矩形 547"/>
          <p:cNvSpPr/>
          <p:nvPr/>
        </p:nvSpPr>
        <p:spPr bwMode="auto">
          <a:xfrm>
            <a:off x="4892" y="-22734"/>
            <a:ext cx="12187107" cy="688073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52" name="矩形 551"/>
          <p:cNvSpPr/>
          <p:nvPr/>
        </p:nvSpPr>
        <p:spPr bwMode="auto">
          <a:xfrm>
            <a:off x="6321012" y="1092286"/>
            <a:ext cx="5646000" cy="489671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51" name="矩形 550"/>
          <p:cNvSpPr/>
          <p:nvPr/>
        </p:nvSpPr>
        <p:spPr bwMode="auto">
          <a:xfrm>
            <a:off x="471572" y="3429000"/>
            <a:ext cx="5646000" cy="255999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50" name="矩形 549"/>
          <p:cNvSpPr/>
          <p:nvPr/>
        </p:nvSpPr>
        <p:spPr bwMode="auto">
          <a:xfrm>
            <a:off x="471572" y="1092286"/>
            <a:ext cx="5646000" cy="21584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Rectangle 30"/>
          <p:cNvSpPr/>
          <p:nvPr/>
        </p:nvSpPr>
        <p:spPr bwMode="auto">
          <a:xfrm>
            <a:off x="675012" y="2102560"/>
            <a:ext cx="5049392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使用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Python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构建迷宫地图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设置起点、终点、障碍物等元素</a:t>
            </a:r>
          </a:p>
        </p:txBody>
      </p:sp>
      <p:sp>
        <p:nvSpPr>
          <p:cNvPr id="3" name="TextBox 31"/>
          <p:cNvSpPr txBox="1"/>
          <p:nvPr/>
        </p:nvSpPr>
        <p:spPr bwMode="auto">
          <a:xfrm>
            <a:off x="675012" y="1500350"/>
            <a:ext cx="5049392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+mn-cs"/>
              </a:rPr>
              <a:t>迷宫环境搭建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75012" y="1952986"/>
            <a:ext cx="504939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0"/>
          <p:cNvSpPr/>
          <p:nvPr/>
        </p:nvSpPr>
        <p:spPr bwMode="auto">
          <a:xfrm>
            <a:off x="665225" y="4562764"/>
            <a:ext cx="5049392" cy="133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使用递归或栈实现深度优先遍历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路径回溯，记录访问路径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输出一条可行路径（非最优）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TextBox 31"/>
          <p:cNvSpPr txBox="1"/>
          <p:nvPr/>
        </p:nvSpPr>
        <p:spPr bwMode="auto">
          <a:xfrm>
            <a:off x="675012" y="3931875"/>
            <a:ext cx="5049392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DFS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算法实现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75012" y="4384511"/>
            <a:ext cx="504939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/>
          <p:cNvSpPr/>
          <p:nvPr/>
        </p:nvSpPr>
        <p:spPr bwMode="auto">
          <a:xfrm>
            <a:off x="6524452" y="2587256"/>
            <a:ext cx="5049392" cy="288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构建状态空间与动作空间</a:t>
            </a: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定义奖励函数</a:t>
            </a: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构建神经网络拟合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Q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值函数</a:t>
            </a: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训练智能体在迷宫中自主学习，优化策略</a:t>
            </a:r>
          </a:p>
          <a:p>
            <a:pPr marL="171450" marR="0" lvl="0" indent="-171450" algn="l" defTabSz="913765" rtl="0" eaLnBrk="1" fontAlgn="auto" latinLnBrk="0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多次训练后，观察路径选择是否趋于稳定与最优</a:t>
            </a:r>
          </a:p>
        </p:txBody>
      </p:sp>
      <p:sp>
        <p:nvSpPr>
          <p:cNvPr id="9" name="TextBox 31"/>
          <p:cNvSpPr txBox="1"/>
          <p:nvPr/>
        </p:nvSpPr>
        <p:spPr bwMode="auto">
          <a:xfrm>
            <a:off x="6524452" y="1572707"/>
            <a:ext cx="5049392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Deep Q-Learning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实现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619316" y="2218981"/>
            <a:ext cx="504939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hives_232650"/>
          <p:cNvSpPr>
            <a:spLocks noChangeAspect="1"/>
          </p:cNvSpPr>
          <p:nvPr/>
        </p:nvSpPr>
        <p:spPr bwMode="auto">
          <a:xfrm>
            <a:off x="5243629" y="1368766"/>
            <a:ext cx="471197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sp>
        <p:nvSpPr>
          <p:cNvPr id="12" name="archives_232650"/>
          <p:cNvSpPr>
            <a:spLocks noChangeAspect="1"/>
          </p:cNvSpPr>
          <p:nvPr/>
        </p:nvSpPr>
        <p:spPr bwMode="auto">
          <a:xfrm>
            <a:off x="5243629" y="3800291"/>
            <a:ext cx="471197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sp>
        <p:nvSpPr>
          <p:cNvPr id="13" name="archives_232650"/>
          <p:cNvSpPr>
            <a:spLocks noChangeAspect="1"/>
          </p:cNvSpPr>
          <p:nvPr/>
        </p:nvSpPr>
        <p:spPr bwMode="auto">
          <a:xfrm>
            <a:off x="11102647" y="1625887"/>
            <a:ext cx="471197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cxnSp>
        <p:nvCxnSpPr>
          <p:cNvPr id="14" name="直接连接符 13"/>
          <p:cNvCxnSpPr/>
          <p:nvPr/>
        </p:nvCxnSpPr>
        <p:spPr>
          <a:xfrm>
            <a:off x="138084" y="980221"/>
            <a:ext cx="0" cy="5008778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341437" y="235280"/>
            <a:ext cx="10850563" cy="663575"/>
          </a:xfrm>
        </p:spPr>
        <p:txBody>
          <a:bodyPr/>
          <a:lstStyle/>
          <a:p>
            <a:r>
              <a:rPr lang="zh-CN" altLang="en-US" sz="2800" dirty="0"/>
              <a:t>实验内容</a:t>
            </a:r>
          </a:p>
        </p:txBody>
      </p:sp>
      <p:sp>
        <p:nvSpPr>
          <p:cNvPr id="549" name="book-and-cd_43679"/>
          <p:cNvSpPr>
            <a:spLocks noChangeAspect="1"/>
          </p:cNvSpPr>
          <p:nvPr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</p:spTree>
  </p:cSld>
  <p:clrMapOvr>
    <a:masterClrMapping/>
  </p:clrMapOvr>
  <p:transition spd="slow" advTm="3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57655" y="1671042"/>
              <a:ext cx="147668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1" i="0" u="none" strike="noStrike" kern="1200" cap="none" spc="6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02</a:t>
              </a:r>
              <a:endParaRPr kumimoji="0" lang="zh-CN" altLang="en-US" sz="7200" b="1" i="0" u="none" strike="noStrike" kern="1200" cap="none" spc="6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19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cs"/>
              </a:rPr>
              <a:t>深度优先算法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2283E4-EC2A-59EC-E9CA-07F4AE98696C}"/>
              </a:ext>
            </a:extLst>
          </p:cNvPr>
          <p:cNvSpPr/>
          <p:nvPr/>
        </p:nvSpPr>
        <p:spPr>
          <a:xfrm>
            <a:off x="2960980" y="4910084"/>
            <a:ext cx="6281320" cy="499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Depth-First Search Algorithm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Tm="3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矩形 547"/>
          <p:cNvSpPr/>
          <p:nvPr/>
        </p:nvSpPr>
        <p:spPr bwMode="auto">
          <a:xfrm>
            <a:off x="-1" y="10385"/>
            <a:ext cx="12192001" cy="682028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52" name="矩形 551"/>
          <p:cNvSpPr/>
          <p:nvPr/>
        </p:nvSpPr>
        <p:spPr bwMode="auto">
          <a:xfrm>
            <a:off x="6212572" y="2701179"/>
            <a:ext cx="5646000" cy="16830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51" name="矩形 550"/>
          <p:cNvSpPr/>
          <p:nvPr/>
        </p:nvSpPr>
        <p:spPr bwMode="auto">
          <a:xfrm>
            <a:off x="6229693" y="4460616"/>
            <a:ext cx="5646000" cy="16830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50" name="矩形 549"/>
          <p:cNvSpPr/>
          <p:nvPr/>
        </p:nvSpPr>
        <p:spPr bwMode="auto">
          <a:xfrm>
            <a:off x="6212574" y="969585"/>
            <a:ext cx="5645998" cy="168300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44" name="矩形 543"/>
          <p:cNvSpPr/>
          <p:nvPr/>
        </p:nvSpPr>
        <p:spPr bwMode="auto">
          <a:xfrm>
            <a:off x="674804" y="1265584"/>
            <a:ext cx="4445128" cy="487804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" name="Rectangle 30"/>
          <p:cNvSpPr/>
          <p:nvPr/>
        </p:nvSpPr>
        <p:spPr bwMode="auto">
          <a:xfrm>
            <a:off x="6273943" y="1503932"/>
            <a:ext cx="5646001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lvl="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深度优先搜索（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DFS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）：选择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+mn-ea"/>
              </a:rPr>
              <a:t>DFS 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算法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作为基础算法，因其简单性和适用性。</a:t>
            </a:r>
          </a:p>
          <a:p>
            <a:pPr marL="171450" lvl="0" indent="-17145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算法变体：采用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递归或栈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实现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DFS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算法。</a:t>
            </a:r>
          </a:p>
        </p:txBody>
      </p:sp>
      <p:sp>
        <p:nvSpPr>
          <p:cNvPr id="3" name="TextBox 31"/>
          <p:cNvSpPr txBox="1"/>
          <p:nvPr/>
        </p:nvSpPr>
        <p:spPr bwMode="auto">
          <a:xfrm>
            <a:off x="6394304" y="1034298"/>
            <a:ext cx="5049392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算法选择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477383" y="1718220"/>
            <a:ext cx="504939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0"/>
          <p:cNvSpPr/>
          <p:nvPr/>
        </p:nvSpPr>
        <p:spPr bwMode="auto">
          <a:xfrm>
            <a:off x="6328805" y="5302120"/>
            <a:ext cx="5049392" cy="96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indent="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节点扩展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：实现节点扩展函数，生成所有可能的子节点</a:t>
            </a:r>
          </a:p>
          <a:p>
            <a:pPr lvl="0" indent="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路径回溯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：实现路径回溯函数，从目标节点回溯到起始节点。</a:t>
            </a:r>
          </a:p>
          <a:p>
            <a:pPr lvl="0" indent="0">
              <a:lnSpc>
                <a:spcPct val="16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访问标记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：实现访问标记矩阵，避免重复访问同一位置。</a:t>
            </a:r>
          </a:p>
        </p:txBody>
      </p:sp>
      <p:sp>
        <p:nvSpPr>
          <p:cNvPr id="6" name="TextBox 31"/>
          <p:cNvSpPr txBox="1"/>
          <p:nvPr/>
        </p:nvSpPr>
        <p:spPr bwMode="auto">
          <a:xfrm>
            <a:off x="6433385" y="4901089"/>
            <a:ext cx="504952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算法实现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477383" y="3496040"/>
            <a:ext cx="504939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477383" y="5273860"/>
            <a:ext cx="504939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hives_232650"/>
          <p:cNvSpPr>
            <a:spLocks noChangeAspect="1"/>
          </p:cNvSpPr>
          <p:nvPr/>
        </p:nvSpPr>
        <p:spPr bwMode="auto">
          <a:xfrm>
            <a:off x="11056403" y="991779"/>
            <a:ext cx="471197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sp>
        <p:nvSpPr>
          <p:cNvPr id="12" name="archives_232650"/>
          <p:cNvSpPr>
            <a:spLocks noChangeAspect="1"/>
          </p:cNvSpPr>
          <p:nvPr/>
        </p:nvSpPr>
        <p:spPr bwMode="auto">
          <a:xfrm>
            <a:off x="11046000" y="2911820"/>
            <a:ext cx="471197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sp>
        <p:nvSpPr>
          <p:cNvPr id="13" name="archives_232650"/>
          <p:cNvSpPr>
            <a:spLocks noChangeAspect="1"/>
          </p:cNvSpPr>
          <p:nvPr/>
        </p:nvSpPr>
        <p:spPr bwMode="auto">
          <a:xfrm>
            <a:off x="11046000" y="4689640"/>
            <a:ext cx="471197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cxnSp>
        <p:nvCxnSpPr>
          <p:cNvPr id="14" name="直接连接符 13"/>
          <p:cNvCxnSpPr/>
          <p:nvPr/>
        </p:nvCxnSpPr>
        <p:spPr>
          <a:xfrm>
            <a:off x="5646000" y="1134847"/>
            <a:ext cx="0" cy="5008778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280068" y="334271"/>
            <a:ext cx="10850563" cy="663575"/>
          </a:xfrm>
        </p:spPr>
        <p:txBody>
          <a:bodyPr/>
          <a:lstStyle/>
          <a:p>
            <a:r>
              <a:rPr lang="zh-CN" altLang="en-US" sz="2800" b="1" dirty="0"/>
              <a:t>算法逻辑</a:t>
            </a:r>
          </a:p>
        </p:txBody>
      </p:sp>
      <p:sp>
        <p:nvSpPr>
          <p:cNvPr id="546" name="four-dots-horizontally-aligned-as-a-line_56969"/>
          <p:cNvSpPr>
            <a:spLocks noChangeAspect="1"/>
          </p:cNvSpPr>
          <p:nvPr/>
        </p:nvSpPr>
        <p:spPr bwMode="auto">
          <a:xfrm>
            <a:off x="2541491" y="5667077"/>
            <a:ext cx="609685" cy="112755"/>
          </a:xfrm>
          <a:custGeom>
            <a:avLst/>
            <a:gdLst>
              <a:gd name="connsiteX0" fmla="*/ 551551 w 608203"/>
              <a:gd name="connsiteY0" fmla="*/ 0 h 112481"/>
              <a:gd name="connsiteX1" fmla="*/ 551880 w 608203"/>
              <a:gd name="connsiteY1" fmla="*/ 0 h 112481"/>
              <a:gd name="connsiteX2" fmla="*/ 608203 w 608203"/>
              <a:gd name="connsiteY2" fmla="*/ 56241 h 112481"/>
              <a:gd name="connsiteX3" fmla="*/ 551880 w 608203"/>
              <a:gd name="connsiteY3" fmla="*/ 112481 h 112481"/>
              <a:gd name="connsiteX4" fmla="*/ 551551 w 608203"/>
              <a:gd name="connsiteY4" fmla="*/ 112481 h 112481"/>
              <a:gd name="connsiteX5" fmla="*/ 495228 w 608203"/>
              <a:gd name="connsiteY5" fmla="*/ 56241 h 112481"/>
              <a:gd name="connsiteX6" fmla="*/ 551551 w 608203"/>
              <a:gd name="connsiteY6" fmla="*/ 0 h 112481"/>
              <a:gd name="connsiteX7" fmla="*/ 386346 w 608203"/>
              <a:gd name="connsiteY7" fmla="*/ 0 h 112481"/>
              <a:gd name="connsiteX8" fmla="*/ 387050 w 608203"/>
              <a:gd name="connsiteY8" fmla="*/ 0 h 112481"/>
              <a:gd name="connsiteX9" fmla="*/ 443362 w 608203"/>
              <a:gd name="connsiteY9" fmla="*/ 56241 h 112481"/>
              <a:gd name="connsiteX10" fmla="*/ 387050 w 608203"/>
              <a:gd name="connsiteY10" fmla="*/ 112481 h 112481"/>
              <a:gd name="connsiteX11" fmla="*/ 386346 w 608203"/>
              <a:gd name="connsiteY11" fmla="*/ 112481 h 112481"/>
              <a:gd name="connsiteX12" fmla="*/ 330034 w 608203"/>
              <a:gd name="connsiteY12" fmla="*/ 56241 h 112481"/>
              <a:gd name="connsiteX13" fmla="*/ 386346 w 608203"/>
              <a:gd name="connsiteY13" fmla="*/ 0 h 112481"/>
              <a:gd name="connsiteX14" fmla="*/ 221153 w 608203"/>
              <a:gd name="connsiteY14" fmla="*/ 0 h 112481"/>
              <a:gd name="connsiteX15" fmla="*/ 221857 w 608203"/>
              <a:gd name="connsiteY15" fmla="*/ 0 h 112481"/>
              <a:gd name="connsiteX16" fmla="*/ 278169 w 608203"/>
              <a:gd name="connsiteY16" fmla="*/ 56241 h 112481"/>
              <a:gd name="connsiteX17" fmla="*/ 221857 w 608203"/>
              <a:gd name="connsiteY17" fmla="*/ 112481 h 112481"/>
              <a:gd name="connsiteX18" fmla="*/ 221153 w 608203"/>
              <a:gd name="connsiteY18" fmla="*/ 112481 h 112481"/>
              <a:gd name="connsiteX19" fmla="*/ 164841 w 608203"/>
              <a:gd name="connsiteY19" fmla="*/ 56241 h 112481"/>
              <a:gd name="connsiteX20" fmla="*/ 221153 w 608203"/>
              <a:gd name="connsiteY20" fmla="*/ 0 h 112481"/>
              <a:gd name="connsiteX21" fmla="*/ 56323 w 608203"/>
              <a:gd name="connsiteY21" fmla="*/ 0 h 112481"/>
              <a:gd name="connsiteX22" fmla="*/ 56652 w 608203"/>
              <a:gd name="connsiteY22" fmla="*/ 0 h 112481"/>
              <a:gd name="connsiteX23" fmla="*/ 112975 w 608203"/>
              <a:gd name="connsiteY23" fmla="*/ 56241 h 112481"/>
              <a:gd name="connsiteX24" fmla="*/ 56652 w 608203"/>
              <a:gd name="connsiteY24" fmla="*/ 112481 h 112481"/>
              <a:gd name="connsiteX25" fmla="*/ 56323 w 608203"/>
              <a:gd name="connsiteY25" fmla="*/ 112481 h 112481"/>
              <a:gd name="connsiteX26" fmla="*/ 0 w 608203"/>
              <a:gd name="connsiteY26" fmla="*/ 56241 h 112481"/>
              <a:gd name="connsiteX27" fmla="*/ 56323 w 608203"/>
              <a:gd name="connsiteY27" fmla="*/ 0 h 11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8203" h="112481">
                <a:moveTo>
                  <a:pt x="551551" y="0"/>
                </a:moveTo>
                <a:lnTo>
                  <a:pt x="551880" y="0"/>
                </a:lnTo>
                <a:cubicBezTo>
                  <a:pt x="582999" y="0"/>
                  <a:pt x="608203" y="25168"/>
                  <a:pt x="608203" y="56241"/>
                </a:cubicBezTo>
                <a:cubicBezTo>
                  <a:pt x="608203" y="87314"/>
                  <a:pt x="582999" y="112481"/>
                  <a:pt x="551880" y="112481"/>
                </a:cubicBezTo>
                <a:lnTo>
                  <a:pt x="551551" y="112481"/>
                </a:lnTo>
                <a:cubicBezTo>
                  <a:pt x="520480" y="112481"/>
                  <a:pt x="495228" y="87314"/>
                  <a:pt x="495228" y="56241"/>
                </a:cubicBezTo>
                <a:cubicBezTo>
                  <a:pt x="495228" y="25168"/>
                  <a:pt x="520480" y="0"/>
                  <a:pt x="551551" y="0"/>
                </a:cubicBezTo>
                <a:close/>
                <a:moveTo>
                  <a:pt x="386346" y="0"/>
                </a:moveTo>
                <a:lnTo>
                  <a:pt x="387050" y="0"/>
                </a:lnTo>
                <a:cubicBezTo>
                  <a:pt x="418162" y="0"/>
                  <a:pt x="443362" y="25168"/>
                  <a:pt x="443362" y="56241"/>
                </a:cubicBezTo>
                <a:cubicBezTo>
                  <a:pt x="443362" y="87314"/>
                  <a:pt x="418162" y="112481"/>
                  <a:pt x="387050" y="112481"/>
                </a:cubicBezTo>
                <a:lnTo>
                  <a:pt x="386346" y="112481"/>
                </a:lnTo>
                <a:cubicBezTo>
                  <a:pt x="355280" y="112481"/>
                  <a:pt x="330034" y="87314"/>
                  <a:pt x="330034" y="56241"/>
                </a:cubicBezTo>
                <a:cubicBezTo>
                  <a:pt x="330034" y="25168"/>
                  <a:pt x="355280" y="0"/>
                  <a:pt x="386346" y="0"/>
                </a:cubicBezTo>
                <a:close/>
                <a:moveTo>
                  <a:pt x="221153" y="0"/>
                </a:moveTo>
                <a:lnTo>
                  <a:pt x="221857" y="0"/>
                </a:lnTo>
                <a:cubicBezTo>
                  <a:pt x="252922" y="0"/>
                  <a:pt x="278169" y="25168"/>
                  <a:pt x="278169" y="56241"/>
                </a:cubicBezTo>
                <a:cubicBezTo>
                  <a:pt x="278169" y="87314"/>
                  <a:pt x="252922" y="112481"/>
                  <a:pt x="221857" y="112481"/>
                </a:cubicBezTo>
                <a:lnTo>
                  <a:pt x="221153" y="112481"/>
                </a:lnTo>
                <a:cubicBezTo>
                  <a:pt x="190040" y="112481"/>
                  <a:pt x="164841" y="87314"/>
                  <a:pt x="164841" y="56241"/>
                </a:cubicBezTo>
                <a:cubicBezTo>
                  <a:pt x="164841" y="25168"/>
                  <a:pt x="190040" y="0"/>
                  <a:pt x="221153" y="0"/>
                </a:cubicBezTo>
                <a:close/>
                <a:moveTo>
                  <a:pt x="56323" y="0"/>
                </a:moveTo>
                <a:lnTo>
                  <a:pt x="56652" y="0"/>
                </a:lnTo>
                <a:cubicBezTo>
                  <a:pt x="87723" y="0"/>
                  <a:pt x="112975" y="25168"/>
                  <a:pt x="112975" y="56241"/>
                </a:cubicBezTo>
                <a:cubicBezTo>
                  <a:pt x="112975" y="87314"/>
                  <a:pt x="87723" y="112481"/>
                  <a:pt x="56652" y="112481"/>
                </a:cubicBezTo>
                <a:lnTo>
                  <a:pt x="56323" y="112481"/>
                </a:lnTo>
                <a:cubicBezTo>
                  <a:pt x="25204" y="112481"/>
                  <a:pt x="0" y="87314"/>
                  <a:pt x="0" y="56241"/>
                </a:cubicBezTo>
                <a:cubicBezTo>
                  <a:pt x="0" y="25168"/>
                  <a:pt x="25204" y="0"/>
                  <a:pt x="5632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sp>
        <p:nvSpPr>
          <p:cNvPr id="549" name="book-and-cd_43679"/>
          <p:cNvSpPr>
            <a:spLocks noChangeAspect="1"/>
          </p:cNvSpPr>
          <p:nvPr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pic>
        <p:nvPicPr>
          <p:cNvPr id="1026" name="Picture 2" descr="谈一谈|递归解析之DFS全排列_算法与编程之美-CSDN博客_dfs算法流程图">
            <a:extLst>
              <a:ext uri="{FF2B5EF4-FFF2-40B4-BE49-F238E27FC236}">
                <a16:creationId xmlns:a16="http://schemas.microsoft.com/office/drawing/2014/main" id="{4F091D8C-2D48-110D-E071-234BCF09F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4" y="1894858"/>
            <a:ext cx="44005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5" name="TextBox 31">
            <a:extLst>
              <a:ext uri="{FF2B5EF4-FFF2-40B4-BE49-F238E27FC236}">
                <a16:creationId xmlns:a16="http://schemas.microsoft.com/office/drawing/2014/main" id="{8E0C47FA-BC4E-450C-731A-CB0168B8FA38}"/>
              </a:ext>
            </a:extLst>
          </p:cNvPr>
          <p:cNvSpPr txBox="1"/>
          <p:nvPr/>
        </p:nvSpPr>
        <p:spPr bwMode="auto">
          <a:xfrm>
            <a:off x="6394304" y="2965146"/>
            <a:ext cx="5049392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算法原理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7" name="文本框 546">
            <a:extLst>
              <a:ext uri="{FF2B5EF4-FFF2-40B4-BE49-F238E27FC236}">
                <a16:creationId xmlns:a16="http://schemas.microsoft.com/office/drawing/2014/main" id="{31006128-F7F6-B64E-A078-B9016D91597A}"/>
              </a:ext>
            </a:extLst>
          </p:cNvPr>
          <p:cNvSpPr txBox="1"/>
          <p:nvPr/>
        </p:nvSpPr>
        <p:spPr>
          <a:xfrm>
            <a:off x="6394303" y="3454454"/>
            <a:ext cx="5049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基本思想是沿着一个分支不断向下探索，直到该路径无法继续为止（即到达叶子节点或死胡同），然后</a:t>
            </a:r>
            <a:r>
              <a:rPr lang="zh-CN" altLang="en-US" sz="1400" dirty="0">
                <a:solidFill>
                  <a:srgbClr val="FF0000"/>
                </a:solidFill>
              </a:rPr>
              <a:t>回溯到上一个节点</a:t>
            </a:r>
            <a:r>
              <a:rPr lang="zh-CN" altLang="en-US" sz="1400" dirty="0"/>
              <a:t>，继续探索</a:t>
            </a:r>
            <a:r>
              <a:rPr lang="zh-CN" altLang="en-US" sz="1400" dirty="0">
                <a:solidFill>
                  <a:srgbClr val="FF0000"/>
                </a:solidFill>
              </a:rPr>
              <a:t>未访问的分支</a:t>
            </a:r>
          </a:p>
        </p:txBody>
      </p:sp>
    </p:spTree>
  </p:cSld>
  <p:clrMapOvr>
    <a:masterClrMapping/>
  </p:clrMapOvr>
  <p:transition spd="slow" advTm="3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2E894-7584-7133-222B-36D435164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865D8136-741F-4F42-9289-DBCE3012A71F}"/>
              </a:ext>
            </a:extLst>
          </p:cNvPr>
          <p:cNvSpPr/>
          <p:nvPr/>
        </p:nvSpPr>
        <p:spPr>
          <a:xfrm>
            <a:off x="669925" y="1799176"/>
            <a:ext cx="10867917" cy="4344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í$ḻiḓe">
            <a:extLst>
              <a:ext uri="{FF2B5EF4-FFF2-40B4-BE49-F238E27FC236}">
                <a16:creationId xmlns:a16="http://schemas.microsoft.com/office/drawing/2014/main" id="{C55F58DD-6912-0611-4D44-E0D1392D76AF}"/>
              </a:ext>
            </a:extLst>
          </p:cNvPr>
          <p:cNvSpPr/>
          <p:nvPr/>
        </p:nvSpPr>
        <p:spPr>
          <a:xfrm>
            <a:off x="669925" y="3518201"/>
            <a:ext cx="3432742" cy="2625423"/>
          </a:xfrm>
          <a:prstGeom prst="roundRect">
            <a:avLst>
              <a:gd name="adj" fmla="val 2415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800" anchor="t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</a:br>
            <a:b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</a:b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ïS1iďê">
            <a:extLst>
              <a:ext uri="{FF2B5EF4-FFF2-40B4-BE49-F238E27FC236}">
                <a16:creationId xmlns:a16="http://schemas.microsoft.com/office/drawing/2014/main" id="{D5D184D8-C91E-6FCE-BBA5-4062CE207453}"/>
              </a:ext>
            </a:extLst>
          </p:cNvPr>
          <p:cNvSpPr/>
          <p:nvPr/>
        </p:nvSpPr>
        <p:spPr>
          <a:xfrm>
            <a:off x="823355" y="3294000"/>
            <a:ext cx="1307937" cy="385277"/>
          </a:xfrm>
          <a:prstGeom prst="roundRect">
            <a:avLst>
              <a:gd name="adj" fmla="val 14195"/>
            </a:avLst>
          </a:prstGeom>
          <a:solidFill>
            <a:srgbClr val="1A317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lvl="0" indent="0" algn="l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代码结构</a:t>
            </a:r>
          </a:p>
        </p:txBody>
      </p:sp>
      <p:sp>
        <p:nvSpPr>
          <p:cNvPr id="10" name="îşḻíḑe">
            <a:extLst>
              <a:ext uri="{FF2B5EF4-FFF2-40B4-BE49-F238E27FC236}">
                <a16:creationId xmlns:a16="http://schemas.microsoft.com/office/drawing/2014/main" id="{42CD7148-A387-2605-45B8-7C15F08BBA78}"/>
              </a:ext>
            </a:extLst>
          </p:cNvPr>
          <p:cNvSpPr txBox="1"/>
          <p:nvPr/>
        </p:nvSpPr>
        <p:spPr bwMode="auto">
          <a:xfrm>
            <a:off x="1354169" y="3391607"/>
            <a:ext cx="73" cy="2215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îṣľídê">
            <a:extLst>
              <a:ext uri="{FF2B5EF4-FFF2-40B4-BE49-F238E27FC236}">
                <a16:creationId xmlns:a16="http://schemas.microsoft.com/office/drawing/2014/main" id="{5395F7FA-0AAB-8CC8-9E44-368AA5A75C6B}"/>
              </a:ext>
            </a:extLst>
          </p:cNvPr>
          <p:cNvSpPr/>
          <p:nvPr/>
        </p:nvSpPr>
        <p:spPr bwMode="auto">
          <a:xfrm>
            <a:off x="823355" y="3895501"/>
            <a:ext cx="3279312" cy="224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rgbClr val="000000"/>
                </a:solidFill>
              </a:rPr>
              <a:t>    SearchTree</a:t>
            </a:r>
            <a:r>
              <a:rPr lang="zh-CN" altLang="en-US" sz="1200" dirty="0">
                <a:solidFill>
                  <a:srgbClr val="000000"/>
                </a:solidFill>
              </a:rPr>
              <a:t>类：表示搜索树的节点，包含位置、动作、父节点和子节点列表。</a:t>
            </a: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rgbClr val="000000"/>
                </a:solidFill>
              </a:rPr>
              <a:t>    expand</a:t>
            </a:r>
            <a:r>
              <a:rPr lang="zh-CN" altLang="en-US" sz="1200" dirty="0">
                <a:solidFill>
                  <a:srgbClr val="000000"/>
                </a:solidFill>
              </a:rPr>
              <a:t>函数：拓展当前节点，生成所有可能的子节点。</a:t>
            </a: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rgbClr val="000000"/>
                </a:solidFill>
              </a:rPr>
              <a:t>    back_propagation</a:t>
            </a:r>
            <a:r>
              <a:rPr lang="zh-CN" altLang="en-US" sz="1200" dirty="0">
                <a:solidFill>
                  <a:srgbClr val="000000"/>
                </a:solidFill>
              </a:rPr>
              <a:t>函数：回溯路径，从目标节点到起始节点。</a:t>
            </a: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rgbClr val="000000"/>
                </a:solidFill>
              </a:rPr>
              <a:t>    my_search</a:t>
            </a:r>
            <a:r>
              <a:rPr lang="zh-CN" altLang="en-US" sz="1200" dirty="0">
                <a:solidFill>
                  <a:srgbClr val="000000"/>
                </a:solidFill>
              </a:rPr>
              <a:t>函数：实现深度优先搜索算法。</a:t>
            </a:r>
          </a:p>
        </p:txBody>
      </p:sp>
      <p:sp>
        <p:nvSpPr>
          <p:cNvPr id="23" name="í$ḻiḓe">
            <a:extLst>
              <a:ext uri="{FF2B5EF4-FFF2-40B4-BE49-F238E27FC236}">
                <a16:creationId xmlns:a16="http://schemas.microsoft.com/office/drawing/2014/main" id="{3DE1AB18-2928-390D-965E-BEAB0C76E9C7}"/>
              </a:ext>
            </a:extLst>
          </p:cNvPr>
          <p:cNvSpPr/>
          <p:nvPr/>
        </p:nvSpPr>
        <p:spPr>
          <a:xfrm>
            <a:off x="4378835" y="3518201"/>
            <a:ext cx="3432742" cy="2625423"/>
          </a:xfrm>
          <a:prstGeom prst="roundRect">
            <a:avLst>
              <a:gd name="adj" fmla="val 2415"/>
            </a:avLst>
          </a:prstGeom>
          <a:solidFill>
            <a:schemeClr val="accent3">
              <a:lumMod val="20000"/>
              <a:lumOff val="80000"/>
              <a:alpha val="4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800" anchor="t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</a:br>
            <a:b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</a:b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ïS1iďê">
            <a:extLst>
              <a:ext uri="{FF2B5EF4-FFF2-40B4-BE49-F238E27FC236}">
                <a16:creationId xmlns:a16="http://schemas.microsoft.com/office/drawing/2014/main" id="{00E09DDC-F72B-6071-0DAD-42B6E13F0625}"/>
              </a:ext>
            </a:extLst>
          </p:cNvPr>
          <p:cNvSpPr/>
          <p:nvPr/>
        </p:nvSpPr>
        <p:spPr>
          <a:xfrm>
            <a:off x="4532265" y="3294000"/>
            <a:ext cx="1307937" cy="385277"/>
          </a:xfrm>
          <a:prstGeom prst="roundRect">
            <a:avLst>
              <a:gd name="adj" fmla="val 14195"/>
            </a:avLst>
          </a:prstGeom>
          <a:solidFill>
            <a:srgbClr val="1A317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实现细节</a:t>
            </a:r>
          </a:p>
        </p:txBody>
      </p:sp>
      <p:sp>
        <p:nvSpPr>
          <p:cNvPr id="25" name="îşḻíḑe">
            <a:extLst>
              <a:ext uri="{FF2B5EF4-FFF2-40B4-BE49-F238E27FC236}">
                <a16:creationId xmlns:a16="http://schemas.microsoft.com/office/drawing/2014/main" id="{D5FA5332-B2DA-490C-9DAD-F3CC2D80CB31}"/>
              </a:ext>
            </a:extLst>
          </p:cNvPr>
          <p:cNvSpPr txBox="1"/>
          <p:nvPr/>
        </p:nvSpPr>
        <p:spPr bwMode="auto">
          <a:xfrm>
            <a:off x="5063079" y="3391607"/>
            <a:ext cx="73" cy="2215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îṣľídê">
            <a:extLst>
              <a:ext uri="{FF2B5EF4-FFF2-40B4-BE49-F238E27FC236}">
                <a16:creationId xmlns:a16="http://schemas.microsoft.com/office/drawing/2014/main" id="{B9FE271F-A5EB-F7EE-D303-C3949C4C507D}"/>
              </a:ext>
            </a:extLst>
          </p:cNvPr>
          <p:cNvSpPr/>
          <p:nvPr/>
        </p:nvSpPr>
        <p:spPr bwMode="auto">
          <a:xfrm>
            <a:off x="4532265" y="3895501"/>
            <a:ext cx="3279312" cy="224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rgbClr val="000000"/>
                </a:solidFill>
              </a:rPr>
              <a:t>    </a:t>
            </a:r>
            <a:r>
              <a:rPr lang="zh-CN" altLang="en-US" sz="1200" dirty="0">
                <a:solidFill>
                  <a:srgbClr val="000000"/>
                </a:solidFill>
              </a:rPr>
              <a:t>节点扩展：在</a:t>
            </a:r>
            <a:r>
              <a:rPr lang="en-US" altLang="zh-CN" sz="1200" dirty="0">
                <a:solidFill>
                  <a:srgbClr val="000000"/>
                </a:solidFill>
              </a:rPr>
              <a:t>expand</a:t>
            </a:r>
            <a:r>
              <a:rPr lang="zh-CN" altLang="en-US" sz="1200" dirty="0">
                <a:solidFill>
                  <a:srgbClr val="000000"/>
                </a:solidFill>
              </a:rPr>
              <a:t>函数中，根据迷宫的可移动方向生成新节点。</a:t>
            </a: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rgbClr val="000000"/>
                </a:solidFill>
              </a:rPr>
              <a:t>    </a:t>
            </a:r>
            <a:r>
              <a:rPr lang="zh-CN" altLang="en-US" sz="1200" dirty="0">
                <a:solidFill>
                  <a:srgbClr val="000000"/>
                </a:solidFill>
              </a:rPr>
              <a:t>路径回溯：在</a:t>
            </a:r>
            <a:r>
              <a:rPr lang="en-US" altLang="zh-CN" sz="1200" dirty="0">
                <a:solidFill>
                  <a:srgbClr val="000000"/>
                </a:solidFill>
              </a:rPr>
              <a:t>back_propagation</a:t>
            </a:r>
            <a:r>
              <a:rPr lang="zh-CN" altLang="en-US" sz="1200" dirty="0">
                <a:solidFill>
                  <a:srgbClr val="000000"/>
                </a:solidFill>
              </a:rPr>
              <a:t>函数中，从目标节点沿着父节点回溯，记录路径。</a:t>
            </a: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rgbClr val="000000"/>
                </a:solidFill>
              </a:rPr>
              <a:t>    </a:t>
            </a:r>
            <a:r>
              <a:rPr lang="zh-CN" altLang="en-US" sz="1200" dirty="0">
                <a:solidFill>
                  <a:srgbClr val="000000"/>
                </a:solidFill>
              </a:rPr>
              <a:t>栈的使用：在</a:t>
            </a:r>
            <a:r>
              <a:rPr lang="en-US" altLang="zh-CN" sz="1200" dirty="0">
                <a:solidFill>
                  <a:srgbClr val="000000"/>
                </a:solidFill>
              </a:rPr>
              <a:t>my_search</a:t>
            </a:r>
            <a:r>
              <a:rPr lang="zh-CN" altLang="en-US" sz="1200" dirty="0">
                <a:solidFill>
                  <a:srgbClr val="000000"/>
                </a:solidFill>
              </a:rPr>
              <a:t>函数中，使用栈存储待访问的节点，确保深度优先的搜索顺序。</a:t>
            </a:r>
          </a:p>
        </p:txBody>
      </p:sp>
      <p:sp>
        <p:nvSpPr>
          <p:cNvPr id="30" name="îşḻíḑe">
            <a:extLst>
              <a:ext uri="{FF2B5EF4-FFF2-40B4-BE49-F238E27FC236}">
                <a16:creationId xmlns:a16="http://schemas.microsoft.com/office/drawing/2014/main" id="{8B239F7A-8E1E-1455-EB3F-02F73858A2D9}"/>
              </a:ext>
            </a:extLst>
          </p:cNvPr>
          <p:cNvSpPr txBox="1"/>
          <p:nvPr/>
        </p:nvSpPr>
        <p:spPr bwMode="auto">
          <a:xfrm>
            <a:off x="8771990" y="3391607"/>
            <a:ext cx="73" cy="22159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prstMaterial="matte">
            <a:bevelT w="1270" h="1270"/>
          </a:sp3d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îṣľídê">
            <a:extLst>
              <a:ext uri="{FF2B5EF4-FFF2-40B4-BE49-F238E27FC236}">
                <a16:creationId xmlns:a16="http://schemas.microsoft.com/office/drawing/2014/main" id="{9A1B4247-7691-AF5A-FC41-4620E9F5090D}"/>
              </a:ext>
            </a:extLst>
          </p:cNvPr>
          <p:cNvSpPr/>
          <p:nvPr/>
        </p:nvSpPr>
        <p:spPr bwMode="auto">
          <a:xfrm>
            <a:off x="8164976" y="4166011"/>
            <a:ext cx="3279312" cy="2248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rgbClr val="000000"/>
                </a:solidFill>
              </a:rPr>
              <a:t>    </a:t>
            </a:r>
            <a:r>
              <a:rPr lang="zh-CN" altLang="en-US" sz="1200" dirty="0">
                <a:solidFill>
                  <a:srgbClr val="000000"/>
                </a:solidFill>
              </a:rPr>
              <a:t>栈的使用：通过弹出栈顶节点，确保每次优先处理最新的节点。</a:t>
            </a: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rgbClr val="000000"/>
                </a:solidFill>
              </a:rPr>
              <a:t>    </a:t>
            </a:r>
            <a:r>
              <a:rPr lang="zh-CN" altLang="en-US" sz="1200" dirty="0">
                <a:solidFill>
                  <a:srgbClr val="000000"/>
                </a:solidFill>
              </a:rPr>
              <a:t>节点扩展：在</a:t>
            </a:r>
            <a:r>
              <a:rPr lang="en-US" altLang="zh-CN" sz="1200" dirty="0">
                <a:solidFill>
                  <a:srgbClr val="000000"/>
                </a:solidFill>
              </a:rPr>
              <a:t>expand</a:t>
            </a:r>
            <a:r>
              <a:rPr lang="zh-CN" altLang="en-US" sz="1200" dirty="0">
                <a:solidFill>
                  <a:srgbClr val="000000"/>
                </a:solidFill>
              </a:rPr>
              <a:t>函数中，生成所有可能的子节点，并按逆序压入栈中，以确保正确的访问顺序。</a:t>
            </a: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1200" dirty="0">
                <a:solidFill>
                  <a:srgbClr val="000000"/>
                </a:solidFill>
              </a:rPr>
              <a:t>    </a:t>
            </a:r>
            <a:r>
              <a:rPr lang="zh-CN" altLang="en-US" sz="1200" dirty="0">
                <a:solidFill>
                  <a:srgbClr val="000000"/>
                </a:solidFill>
              </a:rPr>
              <a:t>路径回溯：在找到目标节点后，调用</a:t>
            </a:r>
            <a:r>
              <a:rPr lang="en-US" altLang="zh-CN" sz="1200" dirty="0">
                <a:solidFill>
                  <a:srgbClr val="000000"/>
                </a:solidFill>
              </a:rPr>
              <a:t>back_propagation</a:t>
            </a:r>
            <a:r>
              <a:rPr lang="zh-CN" altLang="en-US" sz="1200" dirty="0">
                <a:solidFill>
                  <a:srgbClr val="000000"/>
                </a:solidFill>
              </a:rPr>
              <a:t>函数回溯路径。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A5C0915-3B2D-1835-A0A0-CB8F2D2D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7" y="235280"/>
            <a:ext cx="10850563" cy="663575"/>
          </a:xfrm>
        </p:spPr>
        <p:txBody>
          <a:bodyPr/>
          <a:lstStyle/>
          <a:p>
            <a:r>
              <a:rPr lang="zh-CN" altLang="en-US" sz="2800" dirty="0"/>
              <a:t>具体实现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6F63F81-D064-95E9-1C88-F59C3EBFFA08}"/>
              </a:ext>
            </a:extLst>
          </p:cNvPr>
          <p:cNvGrpSpPr/>
          <p:nvPr/>
        </p:nvGrpSpPr>
        <p:grpSpPr>
          <a:xfrm>
            <a:off x="563242" y="2105956"/>
            <a:ext cx="10729715" cy="1132051"/>
            <a:chOff x="1485000" y="2574231"/>
            <a:chExt cx="7256878" cy="78768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D0F339C-EF58-0DFC-8282-2EA5133579CA}"/>
                </a:ext>
              </a:extLst>
            </p:cNvPr>
            <p:cNvSpPr/>
            <p:nvPr/>
          </p:nvSpPr>
          <p:spPr>
            <a:xfrm>
              <a:off x="1485000" y="2799000"/>
              <a:ext cx="2541000" cy="562912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endParaRPr lang="en-US" altLang="zh-CN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A0E5BC2-6C71-9BAD-AA09-24B2F40A5A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0078" y="2574231"/>
              <a:ext cx="585000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903FE6D-D9D0-2CE2-6F99-F0476DAC69E7}"/>
                </a:ext>
              </a:extLst>
            </p:cNvPr>
            <p:cNvCxnSpPr>
              <a:cxnSpLocks/>
            </p:cNvCxnSpPr>
            <p:nvPr/>
          </p:nvCxnSpPr>
          <p:spPr>
            <a:xfrm>
              <a:off x="8155078" y="2574231"/>
              <a:ext cx="586800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í$ḻiḓe">
            <a:extLst>
              <a:ext uri="{FF2B5EF4-FFF2-40B4-BE49-F238E27FC236}">
                <a16:creationId xmlns:a16="http://schemas.microsoft.com/office/drawing/2014/main" id="{F64522E0-83E2-4093-DC4C-1FDC70341883}"/>
              </a:ext>
            </a:extLst>
          </p:cNvPr>
          <p:cNvSpPr/>
          <p:nvPr/>
        </p:nvSpPr>
        <p:spPr>
          <a:xfrm>
            <a:off x="7965007" y="3811754"/>
            <a:ext cx="3432742" cy="2625423"/>
          </a:xfrm>
          <a:prstGeom prst="roundRect">
            <a:avLst>
              <a:gd name="adj" fmla="val 2415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46800" anchor="t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</a:br>
            <a:b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</a:b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ïS1iďê">
            <a:extLst>
              <a:ext uri="{FF2B5EF4-FFF2-40B4-BE49-F238E27FC236}">
                <a16:creationId xmlns:a16="http://schemas.microsoft.com/office/drawing/2014/main" id="{B5986F55-6E07-D3D1-1D6C-00B2DBC0FCCA}"/>
              </a:ext>
            </a:extLst>
          </p:cNvPr>
          <p:cNvSpPr/>
          <p:nvPr/>
        </p:nvSpPr>
        <p:spPr>
          <a:xfrm>
            <a:off x="8008190" y="3725572"/>
            <a:ext cx="1307937" cy="385277"/>
          </a:xfrm>
          <a:prstGeom prst="roundRect">
            <a:avLst>
              <a:gd name="adj" fmla="val 14195"/>
            </a:avLst>
          </a:prstGeom>
          <a:solidFill>
            <a:srgbClr val="1A317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Arial" panose="020B0604020202020204"/>
                <a:ea typeface="微软雅黑" panose="020B0503020204020204" pitchFamily="34" charset="-122"/>
              </a:rPr>
              <a:t>核心逻辑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A562D23-C453-C513-B31D-CCD4C623E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2" y="1072945"/>
            <a:ext cx="3279312" cy="208228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41C1D48-52E3-07BC-448A-50627EA7F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964" y="1098022"/>
            <a:ext cx="3368581" cy="20711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0048D2B-CBD5-291A-6101-19D2233CE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838" y="420823"/>
            <a:ext cx="3055495" cy="31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47034"/>
      </p:ext>
    </p:extLst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57655" y="1671042"/>
              <a:ext cx="147668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03</a:t>
              </a:r>
              <a:endParaRPr lang="zh-CN" altLang="en-US" sz="7200" b="1" spc="6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733914" y="3658760"/>
            <a:ext cx="6839670" cy="119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强化学习</a:t>
            </a:r>
            <a:r>
              <a:rPr lang="en-US" altLang="zh-CN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DQN</a:t>
            </a: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算法</a:t>
            </a:r>
          </a:p>
        </p:txBody>
      </p:sp>
      <p:sp>
        <p:nvSpPr>
          <p:cNvPr id="17" name="矩形 16"/>
          <p:cNvSpPr/>
          <p:nvPr/>
        </p:nvSpPr>
        <p:spPr>
          <a:xfrm>
            <a:off x="2960980" y="4910084"/>
            <a:ext cx="6281320" cy="499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/>
              <a:t>Reinforcement Learning DQN Algorithm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00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毕业答辩设计论文答辩PPT模板"/>
  <p:tag name="ISPRING_FIRST_PUBLISH" val="1"/>
</p:tagLst>
</file>

<file path=ppt/theme/theme1.xml><?xml version="1.0" encoding="utf-8"?>
<a:theme xmlns:a="http://schemas.openxmlformats.org/drawingml/2006/main" name="千图网拥有20W+精美PPT模板 更多PPT模板下载至：www.58pic.com/office/ppt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67A2"/>
      </a:accent1>
      <a:accent2>
        <a:srgbClr val="0F4D96"/>
      </a:accent2>
      <a:accent3>
        <a:srgbClr val="3491CA"/>
      </a:accent3>
      <a:accent4>
        <a:srgbClr val="1B9AF9"/>
      </a:accent4>
      <a:accent5>
        <a:srgbClr val="01A4E1"/>
      </a:accent5>
      <a:accent6>
        <a:srgbClr val="006EBE"/>
      </a:accent6>
      <a:hlink>
        <a:srgbClr val="4472C4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 123">
  <a:themeElements>
    <a:clrScheme name="答辩宝典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67A2"/>
      </a:accent1>
      <a:accent2>
        <a:srgbClr val="0F4D96"/>
      </a:accent2>
      <a:accent3>
        <a:srgbClr val="3491CA"/>
      </a:accent3>
      <a:accent4>
        <a:srgbClr val="1B9AF9"/>
      </a:accent4>
      <a:accent5>
        <a:srgbClr val="01A4E1"/>
      </a:accent5>
      <a:accent6>
        <a:srgbClr val="006EBE"/>
      </a:accent6>
      <a:hlink>
        <a:srgbClr val="4472C4"/>
      </a:hlink>
      <a:folHlink>
        <a:srgbClr val="BFBFBF"/>
      </a:folHlink>
    </a:clrScheme>
    <a:fontScheme name="wmzyb45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38100">
          <a:noFill/>
        </a:ln>
      </a:spPr>
      <a:bodyPr rtlCol="0" anchor="ctr"/>
      <a:lstStyle>
        <a:defPPr algn="ctr">
          <a:defRPr dirty="0" smtClean="0">
            <a:solidFill>
              <a:schemeClr val="dk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" cap="rnd">
          <a:solidFill>
            <a:schemeClr val="bg1">
              <a:lumMod val="75000"/>
            </a:schemeClr>
          </a:solidFill>
          <a:round/>
          <a:headEnd type="none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90000" tIns="46800" rIns="90000" bIns="46800" rtlCol="0" anchor="ctr" anchorCtr="0">
        <a:normAutofit/>
      </a:bodyPr>
      <a:lstStyle>
        <a:defPPr algn="ctr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1326</Words>
  <Application>Microsoft Office PowerPoint</Application>
  <PresentationFormat>宽屏</PresentationFormat>
  <Paragraphs>136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Gill Sans</vt:lpstr>
      <vt:lpstr>Helvetica Neue</vt:lpstr>
      <vt:lpstr>KaTeX_Main</vt:lpstr>
      <vt:lpstr>等线</vt:lpstr>
      <vt:lpstr>宋体</vt:lpstr>
      <vt:lpstr>微软雅黑</vt:lpstr>
      <vt:lpstr>站酷快乐体2016修订版</vt:lpstr>
      <vt:lpstr>Arial</vt:lpstr>
      <vt:lpstr>Calibri</vt:lpstr>
      <vt:lpstr>千图网拥有20W+精美PPT模板 更多PPT模板下载至：www.58pic.com/office/ppt</vt:lpstr>
      <vt:lpstr> 123</vt:lpstr>
      <vt:lpstr>PowerPoint 演示文稿</vt:lpstr>
      <vt:lpstr>PowerPoint 演示文稿</vt:lpstr>
      <vt:lpstr>PowerPoint 演示文稿</vt:lpstr>
      <vt:lpstr>项目目的</vt:lpstr>
      <vt:lpstr>实验内容</vt:lpstr>
      <vt:lpstr>PowerPoint 演示文稿</vt:lpstr>
      <vt:lpstr>算法逻辑</vt:lpstr>
      <vt:lpstr>具体实现</vt:lpstr>
      <vt:lpstr>PowerPoint 演示文稿</vt:lpstr>
      <vt:lpstr>Q-learning算法</vt:lpstr>
      <vt:lpstr>Deep-Qlearning算法</vt:lpstr>
      <vt:lpstr>实现步骤</vt:lpstr>
      <vt:lpstr>代码展示</vt:lpstr>
      <vt:lpstr>问题与解决</vt:lpstr>
      <vt:lpstr>修改</vt:lpstr>
      <vt:lpstr>PowerPoint 演示文稿</vt:lpstr>
      <vt:lpstr>结果展示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简约毕业答辩设计论文答辩PPT模板</dc:title>
  <dc:creator/>
  <cp:lastModifiedBy>涵柘 马</cp:lastModifiedBy>
  <cp:revision>134</cp:revision>
  <dcterms:created xsi:type="dcterms:W3CDTF">2018-04-25T14:27:00Z</dcterms:created>
  <dcterms:modified xsi:type="dcterms:W3CDTF">2025-04-10T14:12:35Z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2052-11.1.0.8214</vt:lpwstr>
  </property>
</Properties>
</file>