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6400800"/>
            <a:ext cx="1219140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6334200"/>
            <a:ext cx="12191400" cy="65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3240" y="6400800"/>
            <a:ext cx="1218816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8160" cy="6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Line 6"/>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6" name="CustomShape 7"/>
          <p:cNvSpPr/>
          <p:nvPr/>
        </p:nvSpPr>
        <p:spPr>
          <a:xfrm>
            <a:off x="4038480" y="20808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SOLELY FOR PURPOSES OF FORAGE WORK EXPERIENCE</a:t>
            </a:r>
            <a:endParaRPr b="0" lang="en-IN" sz="1200" spc="-1" strike="noStrike">
              <a:latin typeface="Arial"/>
            </a:endParaRPr>
          </a:p>
        </p:txBody>
      </p:sp>
      <p:sp>
        <p:nvSpPr>
          <p:cNvPr id="7" name="PlaceHolder 8"/>
          <p:cNvSpPr>
            <a:spLocks noGrp="1"/>
          </p:cNvSpPr>
          <p:nvPr>
            <p:ph type="title"/>
          </p:nvPr>
        </p:nvSpPr>
        <p:spPr>
          <a:xfrm>
            <a:off x="1097280" y="286560"/>
            <a:ext cx="10057680" cy="14500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0" y="6400800"/>
            <a:ext cx="1219140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6" name="CustomShape 2"/>
          <p:cNvSpPr/>
          <p:nvPr/>
        </p:nvSpPr>
        <p:spPr>
          <a:xfrm>
            <a:off x="0" y="6334200"/>
            <a:ext cx="12191400" cy="65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7"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8" name="CustomShape 4"/>
          <p:cNvSpPr/>
          <p:nvPr/>
        </p:nvSpPr>
        <p:spPr>
          <a:xfrm>
            <a:off x="4038480" y="-1728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GB" sz="1200" spc="-1" strike="noStrike">
                <a:solidFill>
                  <a:srgbClr val="8b8b8b"/>
                </a:solidFill>
                <a:latin typeface="Calibri"/>
                <a:ea typeface="DejaVu Sans"/>
              </a:rPr>
              <a:t>SOLELY FOR PURPOSES OF FORAGE WORK EXPERIENCE</a:t>
            </a:r>
            <a:endParaRPr b="0" lang="en-IN" sz="1200" spc="-1" strike="noStrike">
              <a:latin typeface="Arial"/>
            </a:endParaRPr>
          </a:p>
        </p:txBody>
      </p:sp>
      <p:sp>
        <p:nvSpPr>
          <p:cNvPr id="49"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0"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9000">
              <a:srgbClr val="ffffff"/>
            </a:gs>
            <a:gs pos="100000">
              <a:srgbClr val="a6c6dc"/>
            </a:gs>
          </a:gsLst>
          <a:lin ang="6120000"/>
        </a:gradFill>
      </p:bgPr>
    </p:bg>
    <p:spTree>
      <p:nvGrpSpPr>
        <p:cNvPr id="1" name=""/>
        <p:cNvGrpSpPr/>
        <p:nvPr/>
      </p:nvGrpSpPr>
      <p:grpSpPr>
        <a:xfrm>
          <a:off x="0" y="0"/>
          <a:ext cx="0" cy="0"/>
          <a:chOff x="0" y="0"/>
          <a:chExt cx="0" cy="0"/>
        </a:xfrm>
      </p:grpSpPr>
      <p:sp>
        <p:nvSpPr>
          <p:cNvPr id="87" name="CustomShape 1"/>
          <p:cNvSpPr/>
          <p:nvPr/>
        </p:nvSpPr>
        <p:spPr>
          <a:xfrm>
            <a:off x="1120680" y="3670920"/>
            <a:ext cx="8713080" cy="1855080"/>
          </a:xfrm>
          <a:prstGeom prst="rect">
            <a:avLst/>
          </a:prstGeom>
          <a:noFill/>
          <a:ln>
            <a:noFill/>
          </a:ln>
        </p:spPr>
        <p:style>
          <a:lnRef idx="0"/>
          <a:fillRef idx="0"/>
          <a:effectRef idx="0"/>
          <a:fontRef idx="minor"/>
        </p:style>
        <p:txBody>
          <a:bodyPr lIns="90000" rIns="90000" tIns="45000" bIns="45000" anchor="b">
            <a:normAutofit/>
          </a:bodyPr>
          <a:p>
            <a:pPr>
              <a:lnSpc>
                <a:spcPct val="85000"/>
              </a:lnSpc>
            </a:pPr>
            <a:r>
              <a:rPr b="0" lang="en-GB" sz="3200" spc="-52" strike="noStrike">
                <a:solidFill>
                  <a:srgbClr val="262626"/>
                </a:solidFill>
                <a:latin typeface="Calibri"/>
              </a:rPr>
              <a:t>Predicting Customer Buying Behaviour</a:t>
            </a:r>
            <a:endParaRPr b="0" lang="en-IN" sz="3200" spc="-1" strike="noStrike">
              <a:latin typeface="Arial"/>
            </a:endParaRPr>
          </a:p>
        </p:txBody>
      </p:sp>
      <p:sp>
        <p:nvSpPr>
          <p:cNvPr id="88" name="CustomShape 2"/>
          <p:cNvSpPr/>
          <p:nvPr/>
        </p:nvSpPr>
        <p:spPr>
          <a:xfrm>
            <a:off x="1192320" y="5614920"/>
            <a:ext cx="9143280" cy="664560"/>
          </a:xfrm>
          <a:prstGeom prst="rect">
            <a:avLst/>
          </a:prstGeom>
          <a:noFill/>
          <a:ln>
            <a:noFill/>
          </a:ln>
        </p:spPr>
        <p:style>
          <a:lnRef idx="0"/>
          <a:fillRef idx="0"/>
          <a:effectRef idx="0"/>
          <a:fontRef idx="minor"/>
        </p:style>
      </p:sp>
      <p:pic>
        <p:nvPicPr>
          <p:cNvPr id="89" name="Picture 4" descr=""/>
          <p:cNvPicPr/>
          <p:nvPr/>
        </p:nvPicPr>
        <p:blipFill>
          <a:blip r:embed="rId1"/>
          <a:stretch/>
        </p:blipFill>
        <p:spPr>
          <a:xfrm>
            <a:off x="1120680" y="577800"/>
            <a:ext cx="10416240" cy="4477680"/>
          </a:xfrm>
          <a:prstGeom prst="rect">
            <a:avLst/>
          </a:prstGeom>
          <a:ln>
            <a:noFill/>
          </a:ln>
        </p:spPr>
      </p:pic>
      <p:sp>
        <p:nvSpPr>
          <p:cNvPr id="90" name="CustomShape 3"/>
          <p:cNvSpPr/>
          <p:nvPr/>
        </p:nvSpPr>
        <p:spPr>
          <a:xfrm>
            <a:off x="9538560" y="5910840"/>
            <a:ext cx="199836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10/05/2023</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9000">
              <a:srgbClr val="ffffff"/>
            </a:gs>
            <a:gs pos="100000">
              <a:srgbClr val="a6c6dc"/>
            </a:gs>
          </a:gsLst>
          <a:lin ang="6120000"/>
        </a:gradFill>
      </p:bgPr>
    </p:bg>
    <p:spTree>
      <p:nvGrpSpPr>
        <p:cNvPr id="1" name=""/>
        <p:cNvGrpSpPr/>
        <p:nvPr/>
      </p:nvGrpSpPr>
      <p:grpSpPr>
        <a:xfrm>
          <a:off x="0" y="0"/>
          <a:ext cx="0" cy="0"/>
          <a:chOff x="0" y="0"/>
          <a:chExt cx="0" cy="0"/>
        </a:xfrm>
      </p:grpSpPr>
      <p:sp>
        <p:nvSpPr>
          <p:cNvPr id="91" name="CustomShape 1"/>
          <p:cNvSpPr/>
          <p:nvPr/>
        </p:nvSpPr>
        <p:spPr>
          <a:xfrm>
            <a:off x="1097280" y="286560"/>
            <a:ext cx="10057680" cy="14500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en-US" sz="4800" spc="-52" strike="noStrike">
                <a:solidFill>
                  <a:srgbClr val="404040"/>
                </a:solidFill>
                <a:latin typeface="Calibri Light"/>
              </a:rPr>
              <a:t>EDA- Feature Selection</a:t>
            </a:r>
            <a:endParaRPr b="0" lang="en-IN" sz="4800" spc="-1" strike="noStrike">
              <a:latin typeface="Arial"/>
            </a:endParaRPr>
          </a:p>
        </p:txBody>
      </p:sp>
      <p:sp>
        <p:nvSpPr>
          <p:cNvPr id="92" name="CustomShape 2"/>
          <p:cNvSpPr/>
          <p:nvPr/>
        </p:nvSpPr>
        <p:spPr>
          <a:xfrm>
            <a:off x="1228320" y="1990080"/>
            <a:ext cx="5476680" cy="3107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Features selected by 3 methods:</a:t>
            </a:r>
            <a:endParaRPr b="0" lang="en-IN" sz="1800" spc="-1" strike="noStrike">
              <a:latin typeface="Arial"/>
            </a:endParaRPr>
          </a:p>
          <a:p>
            <a:pPr marL="343080" indent="-342360">
              <a:lnSpc>
                <a:spcPct val="100000"/>
              </a:lnSpc>
              <a:buClr>
                <a:srgbClr val="000000"/>
              </a:buClr>
              <a:buFont typeface="StarSymbol"/>
              <a:buAutoNum type="arabicPeriod"/>
            </a:pPr>
            <a:r>
              <a:rPr b="0" lang="en-US" sz="1800" spc="-1" strike="noStrike">
                <a:solidFill>
                  <a:srgbClr val="000000"/>
                </a:solidFill>
                <a:latin typeface="Calibri"/>
                <a:ea typeface="DejaVu Sans"/>
              </a:rPr>
              <a:t>Pearson correlation</a:t>
            </a:r>
            <a:endParaRPr b="0" lang="en-IN" sz="1800" spc="-1" strike="noStrike">
              <a:latin typeface="Arial"/>
            </a:endParaRPr>
          </a:p>
          <a:p>
            <a:pPr marL="343080" indent="-342360">
              <a:lnSpc>
                <a:spcPct val="100000"/>
              </a:lnSpc>
              <a:buClr>
                <a:srgbClr val="000000"/>
              </a:buClr>
              <a:buFont typeface="StarSymbol"/>
              <a:buAutoNum type="arabicPeriod"/>
            </a:pPr>
            <a:r>
              <a:rPr b="0" lang="en-IN" sz="1800" spc="-1" strike="noStrike">
                <a:solidFill>
                  <a:srgbClr val="000000"/>
                </a:solidFill>
                <a:latin typeface="Calibri"/>
                <a:ea typeface="DejaVu Sans"/>
              </a:rPr>
              <a:t>Mutual_info_classif</a:t>
            </a:r>
            <a:endParaRPr b="0" lang="en-IN" sz="1800" spc="-1" strike="noStrike">
              <a:latin typeface="Arial"/>
            </a:endParaRPr>
          </a:p>
          <a:p>
            <a:pPr marL="343080" indent="-342360">
              <a:lnSpc>
                <a:spcPct val="100000"/>
              </a:lnSpc>
              <a:buClr>
                <a:srgbClr val="000000"/>
              </a:buClr>
              <a:buFont typeface="StarSymbol"/>
              <a:buAutoNum type="arabicPeriod"/>
            </a:pPr>
            <a:r>
              <a:rPr b="0" lang="en-IN" sz="1800" spc="-1" strike="noStrike">
                <a:solidFill>
                  <a:srgbClr val="000000"/>
                </a:solidFill>
                <a:latin typeface="Calibri"/>
                <a:ea typeface="DejaVu Sans"/>
              </a:rPr>
              <a:t>Features extracted from hyperparameter tuning of RF model</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Calibri"/>
                <a:ea typeface="DejaVu Sans"/>
              </a:rPr>
              <a:t>Both gave different features dependency on the target variable(Booking Complete). </a:t>
            </a:r>
            <a:endParaRPr b="0" lang="en-IN" sz="1800" spc="-1" strike="noStrike">
              <a:latin typeface="Arial"/>
            </a:endParaRPr>
          </a:p>
          <a:p>
            <a:pPr>
              <a:lnSpc>
                <a:spcPct val="100000"/>
              </a:lnSpc>
            </a:pPr>
            <a:r>
              <a:rPr b="0" lang="en-IN" sz="1800" spc="-1" strike="noStrike">
                <a:solidFill>
                  <a:srgbClr val="000000"/>
                </a:solidFill>
                <a:latin typeface="Calibri"/>
                <a:ea typeface="DejaVu Sans"/>
              </a:rPr>
              <a:t>Mutual info classif gave high dependency to route, booking origin, length of stay and low dependency to flight hour and sales channel. </a:t>
            </a:r>
            <a:endParaRPr b="0" lang="en-IN" sz="1800" spc="-1" strike="noStrike">
              <a:latin typeface="Arial"/>
            </a:endParaRPr>
          </a:p>
        </p:txBody>
      </p:sp>
      <p:sp>
        <p:nvSpPr>
          <p:cNvPr id="93" name="CustomShape 3"/>
          <p:cNvSpPr/>
          <p:nvPr/>
        </p:nvSpPr>
        <p:spPr>
          <a:xfrm>
            <a:off x="3672000" y="5976000"/>
            <a:ext cx="4983480" cy="272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Calibri"/>
                <a:ea typeface="DejaVu Sans"/>
              </a:rPr>
              <a:t>Feature Selection by Mutual_info_classif</a:t>
            </a:r>
            <a:endParaRPr b="0" lang="en-IN" sz="1200" spc="-1" strike="noStrike">
              <a:latin typeface="Arial"/>
            </a:endParaRPr>
          </a:p>
        </p:txBody>
      </p:sp>
      <p:pic>
        <p:nvPicPr>
          <p:cNvPr id="94" name="" descr=""/>
          <p:cNvPicPr/>
          <p:nvPr/>
        </p:nvPicPr>
        <p:blipFill>
          <a:blip r:embed="rId1"/>
          <a:stretch/>
        </p:blipFill>
        <p:spPr>
          <a:xfrm>
            <a:off x="6840000" y="1649160"/>
            <a:ext cx="5083560" cy="50468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9000">
              <a:srgbClr val="ffffff"/>
            </a:gs>
            <a:gs pos="100000">
              <a:srgbClr val="a6c6dc"/>
            </a:gs>
          </a:gsLst>
          <a:lin ang="6120000"/>
        </a:gradFill>
      </p:bgPr>
    </p:bg>
    <p:spTree>
      <p:nvGrpSpPr>
        <p:cNvPr id="1" name=""/>
        <p:cNvGrpSpPr/>
        <p:nvPr/>
      </p:nvGrpSpPr>
      <p:grpSpPr>
        <a:xfrm>
          <a:off x="0" y="0"/>
          <a:ext cx="0" cy="0"/>
          <a:chOff x="0" y="0"/>
          <a:chExt cx="0" cy="0"/>
        </a:xfrm>
      </p:grpSpPr>
      <p:sp>
        <p:nvSpPr>
          <p:cNvPr id="95" name="CustomShape 1"/>
          <p:cNvSpPr/>
          <p:nvPr/>
        </p:nvSpPr>
        <p:spPr>
          <a:xfrm>
            <a:off x="1097280" y="286560"/>
            <a:ext cx="10057680" cy="1450080"/>
          </a:xfrm>
          <a:prstGeom prst="rect">
            <a:avLst/>
          </a:prstGeom>
          <a:noFill/>
          <a:ln>
            <a:noFill/>
          </a:ln>
        </p:spPr>
        <p:style>
          <a:lnRef idx="0"/>
          <a:fillRef idx="0"/>
          <a:effectRef idx="0"/>
          <a:fontRef idx="minor"/>
        </p:style>
      </p:sp>
      <p:pic>
        <p:nvPicPr>
          <p:cNvPr id="96" name="Content Placeholder 7" descr=""/>
          <p:cNvPicPr/>
          <p:nvPr/>
        </p:nvPicPr>
        <p:blipFill>
          <a:blip r:embed="rId1"/>
          <a:stretch/>
        </p:blipFill>
        <p:spPr>
          <a:xfrm>
            <a:off x="6095880" y="531720"/>
            <a:ext cx="5481000" cy="5481000"/>
          </a:xfrm>
          <a:prstGeom prst="rect">
            <a:avLst/>
          </a:prstGeom>
          <a:ln>
            <a:noFill/>
          </a:ln>
        </p:spPr>
      </p:pic>
      <p:sp>
        <p:nvSpPr>
          <p:cNvPr id="97" name="CustomShape 2"/>
          <p:cNvSpPr/>
          <p:nvPr/>
        </p:nvSpPr>
        <p:spPr>
          <a:xfrm>
            <a:off x="851760" y="1981080"/>
            <a:ext cx="4974840" cy="283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Calibri"/>
                <a:ea typeface="DejaVu Sans"/>
              </a:rPr>
              <a:t>Pearson correlation provide high dependency to extra meal, extra baggage and in-flights meals along with number of passenger travelling with Booking complete and gave low dependency to features like flight duration and booking origin. </a:t>
            </a:r>
            <a:endParaRPr b="0" lang="en-IN" sz="1800" spc="-1" strike="noStrike">
              <a:latin typeface="Arial"/>
            </a:endParaRPr>
          </a:p>
          <a:p>
            <a:pPr>
              <a:lnSpc>
                <a:spcPct val="100000"/>
              </a:lnSpc>
            </a:pPr>
            <a:r>
              <a:rPr b="0" lang="en-IN" sz="1800" spc="-1" strike="noStrike">
                <a:solidFill>
                  <a:srgbClr val="000000"/>
                </a:solidFill>
                <a:latin typeface="Calibri"/>
                <a:ea typeface="DejaVu Sans"/>
              </a:rPr>
              <a:t>The heatmap shows the correlation of variables with themselves and with other variables. </a:t>
            </a:r>
            <a:endParaRPr b="0" lang="en-IN" sz="1800" spc="-1" strike="noStrike">
              <a:latin typeface="Arial"/>
            </a:endParaRPr>
          </a:p>
        </p:txBody>
      </p:sp>
      <p:sp>
        <p:nvSpPr>
          <p:cNvPr id="98" name="CustomShape 3"/>
          <p:cNvSpPr/>
          <p:nvPr/>
        </p:nvSpPr>
        <p:spPr>
          <a:xfrm>
            <a:off x="7700760" y="6013440"/>
            <a:ext cx="3876480" cy="272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Calibri"/>
                <a:ea typeface="DejaVu Sans"/>
              </a:rPr>
              <a:t>Heatmap by Pearson Correlation</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9000">
              <a:srgbClr val="ffffff"/>
            </a:gs>
            <a:gs pos="100000">
              <a:srgbClr val="a6c6dc"/>
            </a:gs>
          </a:gsLst>
          <a:lin ang="6120000"/>
        </a:gradFill>
      </p:bgPr>
    </p:bg>
    <p:spTree>
      <p:nvGrpSpPr>
        <p:cNvPr id="1" name=""/>
        <p:cNvGrpSpPr/>
        <p:nvPr/>
      </p:nvGrpSpPr>
      <p:grpSpPr>
        <a:xfrm>
          <a:off x="0" y="0"/>
          <a:ext cx="0" cy="0"/>
          <a:chOff x="0" y="0"/>
          <a:chExt cx="0" cy="0"/>
        </a:xfrm>
      </p:grpSpPr>
      <p:sp>
        <p:nvSpPr>
          <p:cNvPr id="99" name="CustomShape 1"/>
          <p:cNvSpPr/>
          <p:nvPr/>
        </p:nvSpPr>
        <p:spPr>
          <a:xfrm>
            <a:off x="1097280" y="286560"/>
            <a:ext cx="10057680" cy="1450080"/>
          </a:xfrm>
          <a:prstGeom prst="rect">
            <a:avLst/>
          </a:prstGeom>
          <a:noFill/>
          <a:ln>
            <a:noFill/>
          </a:ln>
        </p:spPr>
        <p:style>
          <a:lnRef idx="0"/>
          <a:fillRef idx="0"/>
          <a:effectRef idx="0"/>
          <a:fontRef idx="minor"/>
        </p:style>
      </p:sp>
      <p:sp>
        <p:nvSpPr>
          <p:cNvPr id="100" name="CustomShape 2"/>
          <p:cNvSpPr/>
          <p:nvPr/>
        </p:nvSpPr>
        <p:spPr>
          <a:xfrm>
            <a:off x="1152000" y="1706760"/>
            <a:ext cx="5184000" cy="5794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After analyzing different feature selection technique, Hyperparameters tuning of the model helps to provide importance to features.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DejaVu Sans"/>
              </a:rPr>
              <a:t>Hyperparameter values are</a:t>
            </a:r>
            <a:endParaRPr b="0" lang="en-IN" sz="1800" spc="-1" strike="noStrike">
              <a:latin typeface="Arial"/>
            </a:endParaRPr>
          </a:p>
          <a:p>
            <a:pPr>
              <a:lnSpc>
                <a:spcPct val="115000"/>
              </a:lnSpc>
            </a:pPr>
            <a:r>
              <a:rPr b="0" lang="en-GB" sz="1800" spc="-1" strike="noStrike">
                <a:solidFill>
                  <a:srgbClr val="000000"/>
                </a:solidFill>
                <a:latin typeface="Calibri"/>
                <a:ea typeface="DejaVu Sans"/>
              </a:rPr>
              <a:t>N_Estimator = 500</a:t>
            </a:r>
            <a:endParaRPr b="0" lang="en-IN" sz="1800" spc="-1" strike="noStrike">
              <a:latin typeface="Arial"/>
            </a:endParaRPr>
          </a:p>
          <a:p>
            <a:pPr>
              <a:lnSpc>
                <a:spcPct val="115000"/>
              </a:lnSpc>
            </a:pPr>
            <a:r>
              <a:rPr b="0" lang="en-GB" sz="1800" spc="-1" strike="noStrike">
                <a:solidFill>
                  <a:srgbClr val="000000"/>
                </a:solidFill>
                <a:latin typeface="Calibri"/>
                <a:ea typeface="DejaVu Sans"/>
              </a:rPr>
              <a:t>Max_depth = 20</a:t>
            </a:r>
            <a:endParaRPr b="0" lang="en-IN" sz="1800" spc="-1" strike="noStrike">
              <a:latin typeface="Arial"/>
            </a:endParaRPr>
          </a:p>
          <a:p>
            <a:pPr>
              <a:lnSpc>
                <a:spcPct val="115000"/>
              </a:lnSpc>
            </a:pPr>
            <a:r>
              <a:rPr b="0" lang="en-GB" sz="1800" spc="-1" strike="noStrike">
                <a:solidFill>
                  <a:srgbClr val="000000"/>
                </a:solidFill>
                <a:latin typeface="Calibri"/>
                <a:ea typeface="DejaVu Sans"/>
              </a:rPr>
              <a:t>min_sample_leaf = 5</a:t>
            </a:r>
            <a:endParaRPr b="0" lang="en-IN" sz="1800" spc="-1" strike="noStrike">
              <a:latin typeface="Arial"/>
            </a:endParaRPr>
          </a:p>
          <a:p>
            <a:pPr>
              <a:lnSpc>
                <a:spcPct val="115000"/>
              </a:lnSpc>
            </a:pPr>
            <a:r>
              <a:rPr b="0" lang="en-GB" sz="1800" spc="-1" strike="noStrike">
                <a:solidFill>
                  <a:srgbClr val="000000"/>
                </a:solidFill>
                <a:latin typeface="Calibri"/>
                <a:ea typeface="DejaVu Sans"/>
              </a:rPr>
              <a:t>Which gave an overall accuracy of</a:t>
            </a:r>
            <a:r>
              <a:rPr b="0" lang="en-IN" sz="1800" spc="-1" strike="noStrike">
                <a:solidFill>
                  <a:srgbClr val="000000"/>
                </a:solidFill>
                <a:latin typeface="Calibri"/>
                <a:ea typeface="DejaVu Sans"/>
              </a:rPr>
              <a:t> </a:t>
            </a:r>
            <a:r>
              <a:rPr b="0" lang="en-GB" sz="1800" spc="-1" strike="noStrike">
                <a:solidFill>
                  <a:srgbClr val="000000"/>
                </a:solidFill>
                <a:latin typeface="Calibri"/>
                <a:ea typeface="DejaVu Sans"/>
              </a:rPr>
              <a:t>85.12%. </a:t>
            </a:r>
            <a:endParaRPr b="0" lang="en-IN" sz="1800" spc="-1" strike="noStrike">
              <a:latin typeface="Arial"/>
            </a:endParaRPr>
          </a:p>
          <a:p>
            <a:pPr>
              <a:lnSpc>
                <a:spcPct val="115000"/>
              </a:lnSpc>
            </a:pPr>
            <a:endParaRPr b="0" lang="en-IN" sz="1800" spc="-1" strike="noStrike">
              <a:latin typeface="Arial"/>
            </a:endParaRPr>
          </a:p>
          <a:p>
            <a:pPr>
              <a:lnSpc>
                <a:spcPct val="115000"/>
              </a:lnSpc>
            </a:pPr>
            <a:r>
              <a:rPr b="0" lang="en-GB" sz="1800" spc="-1" strike="noStrike">
                <a:solidFill>
                  <a:srgbClr val="000000"/>
                </a:solidFill>
                <a:latin typeface="Calibri"/>
                <a:ea typeface="DejaVu Sans"/>
              </a:rPr>
              <a:t>Here, Booking origin , purchase lead , route, length of stay and flight hour are 5 top contributors for the customers to book their holiday.  </a:t>
            </a:r>
            <a:endParaRPr b="0" lang="en-IN" sz="1800" spc="-1" strike="noStrike">
              <a:latin typeface="Arial"/>
            </a:endParaRPr>
          </a:p>
          <a:p>
            <a:pPr>
              <a:lnSpc>
                <a:spcPct val="115000"/>
              </a:lnSpc>
            </a:pPr>
            <a:r>
              <a:rPr b="0" lang="en-GB" sz="1800" spc="-1" strike="noStrike">
                <a:solidFill>
                  <a:srgbClr val="000000"/>
                </a:solidFill>
                <a:latin typeface="Calibri"/>
                <a:ea typeface="DejaVu Sans"/>
              </a:rPr>
              <a:t> </a:t>
            </a:r>
            <a:endParaRPr b="0" lang="en-IN" sz="1800" spc="-1" strike="noStrike">
              <a:latin typeface="Arial"/>
            </a:endParaRPr>
          </a:p>
          <a:p>
            <a:pPr>
              <a:lnSpc>
                <a:spcPct val="115000"/>
              </a:lnSpc>
            </a:pPr>
            <a:r>
              <a:rPr b="0" lang="en-GB" sz="1800" spc="-1" strike="noStrike">
                <a:solidFill>
                  <a:srgbClr val="000000"/>
                </a:solidFill>
                <a:latin typeface="Courier New"/>
                <a:ea typeface="Courier New"/>
              </a:rPr>
              <a:t> </a:t>
            </a:r>
            <a:endParaRPr b="0" lang="en-IN" sz="1800" spc="-1" strike="noStrike">
              <a:latin typeface="Arial"/>
            </a:endParaRPr>
          </a:p>
          <a:p>
            <a:pPr>
              <a:lnSpc>
                <a:spcPct val="115000"/>
              </a:lnSpc>
            </a:pPr>
            <a:endParaRPr b="0" lang="en-IN" sz="1800" spc="-1" strike="noStrike">
              <a:latin typeface="Arial"/>
            </a:endParaRPr>
          </a:p>
          <a:p>
            <a:pPr>
              <a:lnSpc>
                <a:spcPct val="100000"/>
              </a:lnSpc>
            </a:pPr>
            <a:endParaRPr b="0" lang="en-IN" sz="1800" spc="-1" strike="noStrike">
              <a:latin typeface="Arial"/>
            </a:endParaRPr>
          </a:p>
        </p:txBody>
      </p:sp>
      <p:sp>
        <p:nvSpPr>
          <p:cNvPr id="101" name="CustomShape 3"/>
          <p:cNvSpPr/>
          <p:nvPr/>
        </p:nvSpPr>
        <p:spPr>
          <a:xfrm>
            <a:off x="7643520" y="5904000"/>
            <a:ext cx="3876480" cy="45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Calibri"/>
                <a:ea typeface="DejaVu Sans"/>
              </a:rPr>
              <a:t>Feature Selection by Hyperparameter tuning of RF model</a:t>
            </a:r>
            <a:endParaRPr b="0" lang="en-IN" sz="1200" spc="-1" strike="noStrike">
              <a:latin typeface="Arial"/>
            </a:endParaRPr>
          </a:p>
        </p:txBody>
      </p:sp>
      <p:pic>
        <p:nvPicPr>
          <p:cNvPr id="102" name="" descr=""/>
          <p:cNvPicPr/>
          <p:nvPr/>
        </p:nvPicPr>
        <p:blipFill>
          <a:blip r:embed="rId1"/>
          <a:stretch/>
        </p:blipFill>
        <p:spPr>
          <a:xfrm>
            <a:off x="6672960" y="718200"/>
            <a:ext cx="5166000" cy="52207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9000">
              <a:srgbClr val="ffffff"/>
            </a:gs>
            <a:gs pos="100000">
              <a:srgbClr val="a6c6dc"/>
            </a:gs>
          </a:gsLst>
          <a:lin ang="6120000"/>
        </a:gradFill>
      </p:bgPr>
    </p:bg>
    <p:spTree>
      <p:nvGrpSpPr>
        <p:cNvPr id="1" name=""/>
        <p:cNvGrpSpPr/>
        <p:nvPr/>
      </p:nvGrpSpPr>
      <p:grpSpPr>
        <a:xfrm>
          <a:off x="0" y="0"/>
          <a:ext cx="0" cy="0"/>
          <a:chOff x="0" y="0"/>
          <a:chExt cx="0" cy="0"/>
        </a:xfrm>
      </p:grpSpPr>
      <p:sp>
        <p:nvSpPr>
          <p:cNvPr id="103" name="CustomShape 1"/>
          <p:cNvSpPr/>
          <p:nvPr/>
        </p:nvSpPr>
        <p:spPr>
          <a:xfrm>
            <a:off x="1097280" y="286560"/>
            <a:ext cx="10057680" cy="1450080"/>
          </a:xfrm>
          <a:prstGeom prst="rect">
            <a:avLst/>
          </a:prstGeom>
          <a:noFill/>
          <a:ln>
            <a:noFill/>
          </a:ln>
        </p:spPr>
        <p:style>
          <a:lnRef idx="0"/>
          <a:fillRef idx="0"/>
          <a:effectRef idx="0"/>
          <a:fontRef idx="minor"/>
        </p:style>
        <p:txBody>
          <a:bodyPr lIns="90000" rIns="90000" tIns="45000" bIns="45000" anchor="b">
            <a:noAutofit/>
          </a:bodyPr>
          <a:p>
            <a:pPr>
              <a:lnSpc>
                <a:spcPct val="85000"/>
              </a:lnSpc>
            </a:pPr>
            <a:r>
              <a:rPr b="0" lang="en-GB" sz="4800" spc="-52" strike="noStrike">
                <a:solidFill>
                  <a:srgbClr val="404040"/>
                </a:solidFill>
                <a:latin typeface="Calibri Light"/>
              </a:rPr>
              <a:t>Result</a:t>
            </a:r>
            <a:endParaRPr b="0" lang="en-IN" sz="4800" spc="-1" strike="noStrike">
              <a:latin typeface="Arial"/>
            </a:endParaRPr>
          </a:p>
        </p:txBody>
      </p:sp>
      <p:sp>
        <p:nvSpPr>
          <p:cNvPr id="104" name="CustomShape 2"/>
          <p:cNvSpPr/>
          <p:nvPr/>
        </p:nvSpPr>
        <p:spPr>
          <a:xfrm>
            <a:off x="851760" y="1981080"/>
            <a:ext cx="10380240" cy="442296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a:lnSpc>
                <a:spcPct val="115000"/>
              </a:lnSpc>
            </a:pPr>
            <a:r>
              <a:rPr b="0" lang="en-GB" sz="1800" spc="-1" strike="noStrike">
                <a:solidFill>
                  <a:srgbClr val="000000"/>
                </a:solidFill>
                <a:latin typeface="Calibri"/>
                <a:ea typeface="DejaVu Sans"/>
              </a:rPr>
              <a:t>With an overall accuracy of</a:t>
            </a:r>
            <a:r>
              <a:rPr b="0" lang="en-IN" sz="1800" spc="-1" strike="noStrike">
                <a:solidFill>
                  <a:srgbClr val="000000"/>
                </a:solidFill>
                <a:latin typeface="Calibri"/>
                <a:ea typeface="DejaVu Sans"/>
              </a:rPr>
              <a:t> </a:t>
            </a:r>
            <a:r>
              <a:rPr b="0" lang="en-GB" sz="1800" spc="-1" strike="noStrike">
                <a:solidFill>
                  <a:srgbClr val="000000"/>
                </a:solidFill>
                <a:latin typeface="Calibri"/>
                <a:ea typeface="DejaVu Sans"/>
              </a:rPr>
              <a:t>85.12%, Random Forest model is predicting whether a customer will book the holiday or not based on the top 5 parameters, which are </a:t>
            </a:r>
            <a:endParaRPr b="0" lang="en-IN" sz="1800" spc="-1" strike="noStrike">
              <a:latin typeface="Arial"/>
            </a:endParaRPr>
          </a:p>
          <a:p>
            <a:pPr marL="343080" indent="-342360">
              <a:lnSpc>
                <a:spcPct val="115000"/>
              </a:lnSpc>
              <a:buClr>
                <a:srgbClr val="000000"/>
              </a:buClr>
              <a:buFont typeface="StarSymbol"/>
              <a:buAutoNum type="arabicPeriod"/>
            </a:pPr>
            <a:r>
              <a:rPr b="0" lang="en-GB" sz="1800" spc="-1" strike="noStrike">
                <a:solidFill>
                  <a:srgbClr val="000000"/>
                </a:solidFill>
                <a:latin typeface="Calibri"/>
                <a:ea typeface="DejaVu Sans"/>
              </a:rPr>
              <a:t>Booking origin</a:t>
            </a:r>
            <a:endParaRPr b="0" lang="en-IN" sz="1800" spc="-1" strike="noStrike">
              <a:latin typeface="Arial"/>
            </a:endParaRPr>
          </a:p>
          <a:p>
            <a:pPr marL="343080" indent="-342360">
              <a:lnSpc>
                <a:spcPct val="115000"/>
              </a:lnSpc>
              <a:buClr>
                <a:srgbClr val="000000"/>
              </a:buClr>
              <a:buFont typeface="StarSymbol"/>
              <a:buAutoNum type="arabicPeriod"/>
            </a:pPr>
            <a:r>
              <a:rPr b="0" lang="en-GB" sz="1800" spc="-1" strike="noStrike">
                <a:solidFill>
                  <a:srgbClr val="000000"/>
                </a:solidFill>
                <a:latin typeface="Calibri"/>
                <a:ea typeface="DejaVu Sans"/>
              </a:rPr>
              <a:t>purchase lead</a:t>
            </a:r>
            <a:endParaRPr b="0" lang="en-IN" sz="1800" spc="-1" strike="noStrike">
              <a:latin typeface="Arial"/>
            </a:endParaRPr>
          </a:p>
          <a:p>
            <a:pPr marL="343080" indent="-342360">
              <a:lnSpc>
                <a:spcPct val="115000"/>
              </a:lnSpc>
              <a:buClr>
                <a:srgbClr val="000000"/>
              </a:buClr>
              <a:buFont typeface="StarSymbol"/>
              <a:buAutoNum type="arabicPeriod"/>
            </a:pPr>
            <a:r>
              <a:rPr b="0" lang="en-GB" sz="1800" spc="-1" strike="noStrike">
                <a:solidFill>
                  <a:srgbClr val="000000"/>
                </a:solidFill>
                <a:latin typeface="Calibri"/>
                <a:ea typeface="DejaVu Sans"/>
              </a:rPr>
              <a:t>Route</a:t>
            </a:r>
            <a:endParaRPr b="0" lang="en-IN" sz="1800" spc="-1" strike="noStrike">
              <a:latin typeface="Arial"/>
            </a:endParaRPr>
          </a:p>
          <a:p>
            <a:pPr marL="343080" indent="-342360">
              <a:lnSpc>
                <a:spcPct val="115000"/>
              </a:lnSpc>
              <a:buClr>
                <a:srgbClr val="000000"/>
              </a:buClr>
              <a:buFont typeface="StarSymbol"/>
              <a:buAutoNum type="arabicPeriod"/>
            </a:pPr>
            <a:r>
              <a:rPr b="0" lang="en-GB" sz="1800" spc="-1" strike="noStrike">
                <a:solidFill>
                  <a:srgbClr val="000000"/>
                </a:solidFill>
                <a:latin typeface="Calibri"/>
                <a:ea typeface="DejaVu Sans"/>
              </a:rPr>
              <a:t>length of stay</a:t>
            </a:r>
            <a:endParaRPr b="0" lang="en-IN" sz="1800" spc="-1" strike="noStrike">
              <a:latin typeface="Arial"/>
            </a:endParaRPr>
          </a:p>
          <a:p>
            <a:pPr marL="343080" indent="-342360">
              <a:lnSpc>
                <a:spcPct val="115000"/>
              </a:lnSpc>
              <a:buClr>
                <a:srgbClr val="000000"/>
              </a:buClr>
              <a:buFont typeface="StarSymbol"/>
              <a:buAutoNum type="arabicPeriod"/>
            </a:pPr>
            <a:r>
              <a:rPr b="0" lang="en-GB" sz="1800" spc="-1" strike="noStrike">
                <a:solidFill>
                  <a:srgbClr val="000000"/>
                </a:solidFill>
                <a:latin typeface="Calibri"/>
                <a:ea typeface="DejaVu Sans"/>
              </a:rPr>
              <a:t>flight hour</a:t>
            </a:r>
            <a:endParaRPr b="0" lang="en-IN" sz="1800" spc="-1" strike="noStrike">
              <a:latin typeface="Arial"/>
            </a:endParaRPr>
          </a:p>
          <a:p>
            <a:pPr>
              <a:lnSpc>
                <a:spcPct val="115000"/>
              </a:lnSpc>
            </a:pPr>
            <a:r>
              <a:rPr b="0" lang="en-GB" sz="1800" spc="-1" strike="noStrike">
                <a:solidFill>
                  <a:srgbClr val="000000"/>
                </a:solidFill>
                <a:latin typeface="Calibri"/>
                <a:ea typeface="DejaVu Sans"/>
              </a:rPr>
              <a:t>So, we should focus on countries where most of the holiday bookings are done and the destination of the holiday. Along with that, we can work on reducing the connecting flight as it will reduce the flight hour which can increase the customer booking tickets. </a:t>
            </a:r>
            <a:endParaRPr b="0" lang="en-IN" sz="1800" spc="-1" strike="noStrike">
              <a:latin typeface="Arial"/>
            </a:endParaRPr>
          </a:p>
          <a:p>
            <a:pPr>
              <a:lnSpc>
                <a:spcPct val="115000"/>
              </a:lnSpc>
            </a:pPr>
            <a:r>
              <a:rPr b="0" lang="en-GB" sz="1800" spc="-1" strike="noStrike">
                <a:solidFill>
                  <a:srgbClr val="000000"/>
                </a:solidFill>
                <a:latin typeface="Courier New"/>
                <a:ea typeface="Courier New"/>
              </a:rPr>
              <a:t> </a:t>
            </a:r>
            <a:endParaRPr b="0" lang="en-IN" sz="1800" spc="-1" strike="noStrike">
              <a:latin typeface="Arial"/>
            </a:endParaRPr>
          </a:p>
          <a:p>
            <a:pPr>
              <a:lnSpc>
                <a:spcPct val="115000"/>
              </a:lnSpc>
            </a:pPr>
            <a:endParaRPr b="0" lang="en-IN" sz="1800" spc="-1" strike="noStrike">
              <a:latin typeface="Arial"/>
            </a:endParaRPr>
          </a:p>
          <a:p>
            <a:pPr>
              <a:lnSpc>
                <a:spcPct val="100000"/>
              </a:lnSpc>
            </a:pPr>
            <a:endParaRPr b="0" lang="en-IN" sz="1800" spc="-1" strike="noStrike">
              <a:latin typeface="Arial"/>
            </a:endParaRPr>
          </a:p>
        </p:txBody>
      </p:sp>
      <p:sp>
        <p:nvSpPr>
          <p:cNvPr id="105" name="CustomShape 3"/>
          <p:cNvSpPr/>
          <p:nvPr/>
        </p:nvSpPr>
        <p:spPr>
          <a:xfrm>
            <a:off x="7700760" y="6013440"/>
            <a:ext cx="3876480" cy="272880"/>
          </a:xfrm>
          <a:prstGeom prst="rect">
            <a:avLst/>
          </a:prstGeom>
          <a:noFill/>
          <a:ln>
            <a:noFill/>
          </a:ln>
        </p:spPr>
        <p:style>
          <a:lnRef idx="0"/>
          <a:fillRef idx="0"/>
          <a:effectRef idx="0"/>
          <a:fontRef idx="minor"/>
        </p:style>
      </p:sp>
      <p:sp>
        <p:nvSpPr>
          <p:cNvPr id="106" name="CustomShape 4"/>
          <p:cNvSpPr/>
          <p:nvPr/>
        </p:nvSpPr>
        <p:spPr>
          <a:xfrm rot="10800000">
            <a:off x="1097640" y="5869080"/>
            <a:ext cx="10057680" cy="450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Default Theme</Template>
  <TotalTime>102</TotalTime>
  <Application>LibreOffice/6.4.7.2$Linux_X86_64 LibreOffice_project/40$Build-2</Application>
  <Words>306</Words>
  <Paragraphs>37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2022-12-06T11:13:27Z</dcterms:created>
  <dc:creator>Susan Robinson</dc:creator>
  <dc:description/>
  <dc:language>en-IN</dc:language>
  <cp:lastModifiedBy/>
  <dcterms:modified xsi:type="dcterms:W3CDTF">2023-05-10T22:57:13Z</dcterms:modified>
  <cp:revision>11</cp:revision>
  <dc:subject/>
  <dc:title>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5</vt:i4>
  </property>
</Properties>
</file>