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Playfair Display"/>
      <p:regular r:id="rId19"/>
      <p:bold r:id="rId20"/>
      <p:italic r:id="rId21"/>
      <p:boldItalic r:id="rId22"/>
    </p:embeddedFont>
    <p:embeddedFont>
      <p:font typeface="Lato"/>
      <p:regular r:id="rId23"/>
      <p:bold r:id="rId24"/>
      <p:italic r:id="rId25"/>
      <p:boldItalic r:id="rId26"/>
    </p:embeddedFont>
    <p:embeddedFont>
      <p:font typeface="Playfair Display ExtraBold"/>
      <p:bold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fntdata"/><Relationship Id="rId22" Type="http://schemas.openxmlformats.org/officeDocument/2006/relationships/font" Target="fonts/PlayfairDisplay-boldItalic.fntdata"/><Relationship Id="rId21" Type="http://schemas.openxmlformats.org/officeDocument/2006/relationships/font" Target="fonts/PlayfairDispl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PlayfairDisplayExtraBold-boldItalic.fntdata"/><Relationship Id="rId27" Type="http://schemas.openxmlformats.org/officeDocument/2006/relationships/font" Target="fonts/PlayfairDisplayExtraBo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PlayfairDisplay-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681ab07374_1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681ab07374_1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681ab07374_1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681ab07374_1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681ab07374_1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681ab07374_1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681ab07374_1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681ab07374_1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681ab07374_1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681ab07374_1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ffce6a0f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ffce6a0f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681ab07374_1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681ab07374_1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681ab0737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681ab0737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681ab07374_1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681ab07374_1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8.jp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github.com/SinglaNancy/Job-Matchers/blob/main/Web%20Scraping.ipynb"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215550" y="605550"/>
            <a:ext cx="4045200" cy="168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Submitted By:</a:t>
            </a:r>
            <a:endParaRPr/>
          </a:p>
        </p:txBody>
      </p:sp>
      <p:sp>
        <p:nvSpPr>
          <p:cNvPr id="60" name="Google Shape;60;p13"/>
          <p:cNvSpPr txBox="1"/>
          <p:nvPr>
            <p:ph idx="1" type="subTitle"/>
          </p:nvPr>
        </p:nvSpPr>
        <p:spPr>
          <a:xfrm>
            <a:off x="327925" y="2445726"/>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Muskan Mittal (UE193075),</a:t>
            </a:r>
            <a:endParaRPr/>
          </a:p>
          <a:p>
            <a:pPr indent="0" lvl="0" marL="0" rtl="0" algn="ctr">
              <a:spcBef>
                <a:spcPts val="0"/>
              </a:spcBef>
              <a:spcAft>
                <a:spcPts val="0"/>
              </a:spcAft>
              <a:buNone/>
            </a:pPr>
            <a:r>
              <a:rPr lang="en"/>
              <a:t>Nancy (UE193077),</a:t>
            </a:r>
            <a:endParaRPr/>
          </a:p>
          <a:p>
            <a:pPr indent="0" lvl="0" marL="0" rtl="0" algn="ctr">
              <a:spcBef>
                <a:spcPts val="0"/>
              </a:spcBef>
              <a:spcAft>
                <a:spcPts val="0"/>
              </a:spcAft>
              <a:buNone/>
            </a:pPr>
            <a:r>
              <a:rPr lang="en"/>
              <a:t>Nischay Wadhwa (UE193083)</a:t>
            </a:r>
            <a:endParaRPr/>
          </a:p>
        </p:txBody>
      </p:sp>
      <p:sp>
        <p:nvSpPr>
          <p:cNvPr id="61" name="Google Shape;61;p13"/>
          <p:cNvSpPr txBox="1"/>
          <p:nvPr>
            <p:ph idx="2" type="body"/>
          </p:nvPr>
        </p:nvSpPr>
        <p:spPr>
          <a:xfrm>
            <a:off x="4572000" y="405800"/>
            <a:ext cx="4774500" cy="39324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sz="5600">
                <a:latin typeface="Playfair Display ExtraBold"/>
                <a:ea typeface="Playfair Display ExtraBold"/>
                <a:cs typeface="Playfair Display ExtraBold"/>
                <a:sym typeface="Playfair Display ExtraBold"/>
              </a:rPr>
              <a:t>Job Matchers</a:t>
            </a:r>
            <a:endParaRPr sz="5600">
              <a:latin typeface="Playfair Display ExtraBold"/>
              <a:ea typeface="Playfair Display ExtraBold"/>
              <a:cs typeface="Playfair Display ExtraBold"/>
              <a:sym typeface="Playfair Display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Aim and Introduction</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A person who is in search of a job has to visit job opening portals everyday. </a:t>
            </a:r>
            <a:r>
              <a:rPr lang="en" sz="1500">
                <a:solidFill>
                  <a:srgbClr val="000000"/>
                </a:solidFill>
                <a:highlight>
                  <a:srgbClr val="FFFFFF"/>
                </a:highlight>
                <a:latin typeface="Arial"/>
                <a:ea typeface="Arial"/>
                <a:cs typeface="Arial"/>
                <a:sym typeface="Arial"/>
              </a:rPr>
              <a:t>Things like searching through the multiple job portals and various pages of the portal for new jobs, checking the requirements of a particular job, and the range of salary can take you around 20-30 minutes if you do it manually. </a:t>
            </a:r>
            <a:endParaRPr sz="1500">
              <a:solidFill>
                <a:srgbClr val="000000"/>
              </a:solidFill>
              <a:highlight>
                <a:srgbClr val="FFFFFF"/>
              </a:highlight>
              <a:latin typeface="Arial"/>
              <a:ea typeface="Arial"/>
              <a:cs typeface="Arial"/>
              <a:sym typeface="Arial"/>
            </a:endParaRPr>
          </a:p>
          <a:p>
            <a:pPr indent="0" lvl="0" marL="457200" rtl="0" algn="just">
              <a:spcBef>
                <a:spcPts val="0"/>
              </a:spcBef>
              <a:spcAft>
                <a:spcPts val="0"/>
              </a:spcAft>
              <a:buNone/>
            </a:pPr>
            <a:r>
              <a:t/>
            </a:r>
            <a:endParaRPr sz="1500">
              <a:solidFill>
                <a:srgbClr val="000000"/>
              </a:solidFill>
              <a:highlight>
                <a:srgbClr val="FFFFFF"/>
              </a:highlight>
              <a:latin typeface="Arial"/>
              <a:ea typeface="Arial"/>
              <a:cs typeface="Arial"/>
              <a:sym typeface="Arial"/>
            </a:endParaRPr>
          </a:p>
          <a:p>
            <a:pPr indent="-323850" lvl="0" marL="457200" rtl="0" algn="just">
              <a:spcBef>
                <a:spcPts val="0"/>
              </a:spcBef>
              <a:spcAft>
                <a:spcPts val="0"/>
              </a:spcAft>
              <a:buClr>
                <a:srgbClr val="000000"/>
              </a:buClr>
              <a:buSzPts val="1500"/>
              <a:buFont typeface="Arial"/>
              <a:buChar char="●"/>
            </a:pPr>
            <a:r>
              <a:rPr lang="en" sz="1500">
                <a:solidFill>
                  <a:srgbClr val="000000"/>
                </a:solidFill>
                <a:highlight>
                  <a:srgbClr val="FFFFFF"/>
                </a:highlight>
                <a:latin typeface="Arial"/>
                <a:ea typeface="Arial"/>
                <a:cs typeface="Arial"/>
                <a:sym typeface="Arial"/>
              </a:rPr>
              <a:t>With Job Matchers we want to make the task of looking for job openings easier and reliable. So that the person can focus only on those job openings which are relevant to him/her. The person will then be provided with the details of his area of interest for the job.</a:t>
            </a:r>
            <a:endParaRPr sz="150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50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500">
              <a:solidFill>
                <a:srgbClr val="000000"/>
              </a:solidFill>
              <a:highlight>
                <a:srgbClr val="FFFFFF"/>
              </a:highlight>
              <a:latin typeface="Arial"/>
              <a:ea typeface="Arial"/>
              <a:cs typeface="Arial"/>
              <a:sym typeface="Arial"/>
            </a:endParaRPr>
          </a:p>
        </p:txBody>
      </p:sp>
      <p:pic>
        <p:nvPicPr>
          <p:cNvPr id="68" name="Google Shape;68;p14"/>
          <p:cNvPicPr preferRelativeResize="0"/>
          <p:nvPr/>
        </p:nvPicPr>
        <p:blipFill>
          <a:blip r:embed="rId3">
            <a:alphaModFix/>
          </a:blip>
          <a:stretch>
            <a:fillRect/>
          </a:stretch>
        </p:blipFill>
        <p:spPr>
          <a:xfrm>
            <a:off x="733425" y="3568025"/>
            <a:ext cx="4687200" cy="1314275"/>
          </a:xfrm>
          <a:prstGeom prst="rect">
            <a:avLst/>
          </a:prstGeom>
          <a:noFill/>
          <a:ln>
            <a:noFill/>
          </a:ln>
        </p:spPr>
      </p:pic>
      <p:pic>
        <p:nvPicPr>
          <p:cNvPr id="69" name="Google Shape;69;p14"/>
          <p:cNvPicPr preferRelativeResize="0"/>
          <p:nvPr/>
        </p:nvPicPr>
        <p:blipFill rotWithShape="1">
          <a:blip r:embed="rId4">
            <a:alphaModFix/>
          </a:blip>
          <a:srcRect b="12180" l="14221" r="0" t="0"/>
          <a:stretch/>
        </p:blipFill>
        <p:spPr>
          <a:xfrm>
            <a:off x="6201725" y="3568025"/>
            <a:ext cx="1257050" cy="1203775"/>
          </a:xfrm>
          <a:prstGeom prst="rect">
            <a:avLst/>
          </a:prstGeom>
          <a:noFill/>
          <a:ln>
            <a:noFill/>
          </a:ln>
        </p:spPr>
      </p:pic>
      <p:sp>
        <p:nvSpPr>
          <p:cNvPr id="70" name="Google Shape;70;p14"/>
          <p:cNvSpPr/>
          <p:nvPr/>
        </p:nvSpPr>
        <p:spPr>
          <a:xfrm>
            <a:off x="5565425" y="4068600"/>
            <a:ext cx="381600" cy="100500"/>
          </a:xfrm>
          <a:prstGeom prst="righ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00FF"/>
              </a:solidFill>
              <a:highlight>
                <a:srgbClr val="0000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755"/>
              <a:t>Objective</a:t>
            </a:r>
            <a:endParaRPr sz="3533"/>
          </a:p>
          <a:p>
            <a:pPr indent="0" lvl="0" marL="0" rtl="0" algn="just">
              <a:lnSpc>
                <a:spcPct val="115000"/>
              </a:lnSpc>
              <a:spcBef>
                <a:spcPts val="1000"/>
              </a:spcBef>
              <a:spcAft>
                <a:spcPts val="0"/>
              </a:spcAft>
              <a:buNone/>
            </a:pPr>
            <a:r>
              <a:rPr b="0" lang="en" sz="1661">
                <a:solidFill>
                  <a:srgbClr val="000000"/>
                </a:solidFill>
                <a:highlight>
                  <a:srgbClr val="FFFFFF"/>
                </a:highlight>
                <a:latin typeface="Arial"/>
                <a:ea typeface="Arial"/>
                <a:cs typeface="Arial"/>
                <a:sym typeface="Arial"/>
              </a:rPr>
              <a:t>In this project we aim to create a mobile app where a user can look for job openings in a particular field of his/her interest. The main aim is to reduce the time that gets wasted in looking on multiple pages of portals for a certain job.</a:t>
            </a:r>
            <a:endParaRPr b="0" sz="1661">
              <a:solidFill>
                <a:srgbClr val="000000"/>
              </a:solidFill>
              <a:highlight>
                <a:srgbClr val="FFFFFF"/>
              </a:highlight>
              <a:latin typeface="Arial"/>
              <a:ea typeface="Arial"/>
              <a:cs typeface="Arial"/>
              <a:sym typeface="Arial"/>
            </a:endParaRPr>
          </a:p>
          <a:p>
            <a:pPr indent="0" lvl="0" marL="0" rtl="0" algn="just">
              <a:lnSpc>
                <a:spcPct val="115000"/>
              </a:lnSpc>
              <a:spcBef>
                <a:spcPts val="1000"/>
              </a:spcBef>
              <a:spcAft>
                <a:spcPts val="0"/>
              </a:spcAft>
              <a:buNone/>
            </a:pPr>
            <a:r>
              <a:rPr lang="en" sz="1883">
                <a:solidFill>
                  <a:srgbClr val="000000"/>
                </a:solidFill>
                <a:highlight>
                  <a:srgbClr val="FFFFFF"/>
                </a:highlight>
                <a:latin typeface="Arial"/>
                <a:ea typeface="Arial"/>
                <a:cs typeface="Arial"/>
                <a:sym typeface="Arial"/>
              </a:rPr>
              <a:t>Features of app:</a:t>
            </a:r>
            <a:endParaRPr b="0" sz="1661">
              <a:solidFill>
                <a:srgbClr val="000000"/>
              </a:solidFill>
              <a:highlight>
                <a:srgbClr val="FFFFFF"/>
              </a:highlight>
              <a:latin typeface="Arial"/>
              <a:ea typeface="Arial"/>
              <a:cs typeface="Arial"/>
              <a:sym typeface="Arial"/>
            </a:endParaRPr>
          </a:p>
          <a:p>
            <a:pPr indent="-323532" lvl="0" marL="457200" rtl="0" algn="just">
              <a:lnSpc>
                <a:spcPct val="115000"/>
              </a:lnSpc>
              <a:spcBef>
                <a:spcPts val="1000"/>
              </a:spcBef>
              <a:spcAft>
                <a:spcPts val="0"/>
              </a:spcAft>
              <a:buClr>
                <a:srgbClr val="000000"/>
              </a:buClr>
              <a:buSzPct val="100000"/>
              <a:buFont typeface="Arial"/>
              <a:buChar char="●"/>
            </a:pPr>
            <a:r>
              <a:rPr b="0" lang="en" sz="1661">
                <a:solidFill>
                  <a:srgbClr val="000000"/>
                </a:solidFill>
                <a:highlight>
                  <a:srgbClr val="FFFFFF"/>
                </a:highlight>
                <a:latin typeface="Arial"/>
                <a:ea typeface="Arial"/>
                <a:cs typeface="Arial"/>
                <a:sym typeface="Arial"/>
              </a:rPr>
              <a:t>User will simply come to the app. In search bar they will add the job role and location for a job. This will show them a list of job </a:t>
            </a:r>
            <a:r>
              <a:rPr b="0" lang="en" sz="1661">
                <a:solidFill>
                  <a:srgbClr val="000000"/>
                </a:solidFill>
                <a:highlight>
                  <a:srgbClr val="FFFFFF"/>
                </a:highlight>
                <a:latin typeface="Arial"/>
                <a:ea typeface="Arial"/>
                <a:cs typeface="Arial"/>
                <a:sym typeface="Arial"/>
              </a:rPr>
              <a:t>opportunities</a:t>
            </a:r>
            <a:r>
              <a:rPr b="0" lang="en" sz="1661">
                <a:solidFill>
                  <a:srgbClr val="000000"/>
                </a:solidFill>
                <a:highlight>
                  <a:srgbClr val="FFFFFF"/>
                </a:highlight>
                <a:latin typeface="Arial"/>
                <a:ea typeface="Arial"/>
                <a:cs typeface="Arial"/>
                <a:sym typeface="Arial"/>
              </a:rPr>
              <a:t> along with Position, Company Name, Location, Description of job and Link to apply to the job.</a:t>
            </a:r>
            <a:endParaRPr b="0" sz="1661">
              <a:solidFill>
                <a:srgbClr val="000000"/>
              </a:solidFill>
              <a:highlight>
                <a:srgbClr val="FFFFFF"/>
              </a:highlight>
              <a:latin typeface="Arial"/>
              <a:ea typeface="Arial"/>
              <a:cs typeface="Arial"/>
              <a:sym typeface="Arial"/>
            </a:endParaRPr>
          </a:p>
          <a:p>
            <a:pPr indent="-323532" lvl="0" marL="457200" rtl="0" algn="just">
              <a:lnSpc>
                <a:spcPct val="115000"/>
              </a:lnSpc>
              <a:spcBef>
                <a:spcPts val="1000"/>
              </a:spcBef>
              <a:spcAft>
                <a:spcPts val="0"/>
              </a:spcAft>
              <a:buClr>
                <a:srgbClr val="000000"/>
              </a:buClr>
              <a:buSzPct val="100000"/>
              <a:buFont typeface="Arial"/>
              <a:buChar char="●"/>
            </a:pPr>
            <a:r>
              <a:rPr b="0" lang="en" sz="1661">
                <a:solidFill>
                  <a:srgbClr val="000000"/>
                </a:solidFill>
                <a:highlight>
                  <a:srgbClr val="FFFFFF"/>
                </a:highlight>
                <a:latin typeface="Arial"/>
                <a:ea typeface="Arial"/>
                <a:cs typeface="Arial"/>
                <a:sym typeface="Arial"/>
              </a:rPr>
              <a:t>Users will also be notified after a particular time if there is a new job opening. This will keep them updated with new job openings time to time.</a:t>
            </a:r>
            <a:endParaRPr b="0" sz="1661">
              <a:solidFill>
                <a:srgbClr val="000000"/>
              </a:solidFill>
              <a:highlight>
                <a:srgbClr val="FFFFFF"/>
              </a:highlight>
              <a:latin typeface="Arial"/>
              <a:ea typeface="Arial"/>
              <a:cs typeface="Arial"/>
              <a:sym typeface="Arial"/>
            </a:endParaRPr>
          </a:p>
          <a:p>
            <a:pPr indent="-323532" lvl="0" marL="457200" rtl="0" algn="just">
              <a:lnSpc>
                <a:spcPct val="115000"/>
              </a:lnSpc>
              <a:spcBef>
                <a:spcPts val="1000"/>
              </a:spcBef>
              <a:spcAft>
                <a:spcPts val="0"/>
              </a:spcAft>
              <a:buClr>
                <a:srgbClr val="000000"/>
              </a:buClr>
              <a:buSzPct val="100000"/>
              <a:buFont typeface="Arial"/>
              <a:buChar char="●"/>
            </a:pPr>
            <a:r>
              <a:rPr b="0" lang="en" sz="1661">
                <a:solidFill>
                  <a:srgbClr val="000000"/>
                </a:solidFill>
                <a:highlight>
                  <a:srgbClr val="FFFFFF"/>
                </a:highlight>
                <a:latin typeface="Arial"/>
                <a:ea typeface="Arial"/>
                <a:cs typeface="Arial"/>
                <a:sym typeface="Arial"/>
              </a:rPr>
              <a:t>Another aim of the app is to remind them to apply to a job if deadline is near to apply to a job.</a:t>
            </a:r>
            <a:endParaRPr sz="15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 used: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550"/>
          </a:p>
        </p:txBody>
      </p:sp>
      <p:pic>
        <p:nvPicPr>
          <p:cNvPr id="81" name="Google Shape;81;p16"/>
          <p:cNvPicPr preferRelativeResize="0"/>
          <p:nvPr/>
        </p:nvPicPr>
        <p:blipFill>
          <a:blip r:embed="rId3">
            <a:alphaModFix/>
          </a:blip>
          <a:stretch>
            <a:fillRect/>
          </a:stretch>
        </p:blipFill>
        <p:spPr>
          <a:xfrm>
            <a:off x="4996275" y="391350"/>
            <a:ext cx="3989352" cy="2001150"/>
          </a:xfrm>
          <a:prstGeom prst="rect">
            <a:avLst/>
          </a:prstGeom>
          <a:noFill/>
          <a:ln>
            <a:noFill/>
          </a:ln>
        </p:spPr>
      </p:pic>
      <p:pic>
        <p:nvPicPr>
          <p:cNvPr id="82" name="Google Shape;82;p16"/>
          <p:cNvPicPr preferRelativeResize="0"/>
          <p:nvPr/>
        </p:nvPicPr>
        <p:blipFill>
          <a:blip r:embed="rId4">
            <a:alphaModFix/>
          </a:blip>
          <a:stretch>
            <a:fillRect/>
          </a:stretch>
        </p:blipFill>
        <p:spPr>
          <a:xfrm>
            <a:off x="470425" y="1308975"/>
            <a:ext cx="2286000" cy="2000250"/>
          </a:xfrm>
          <a:prstGeom prst="rect">
            <a:avLst/>
          </a:prstGeom>
          <a:noFill/>
          <a:ln>
            <a:noFill/>
          </a:ln>
        </p:spPr>
      </p:pic>
      <p:pic>
        <p:nvPicPr>
          <p:cNvPr id="83" name="Google Shape;83;p16"/>
          <p:cNvPicPr preferRelativeResize="0"/>
          <p:nvPr/>
        </p:nvPicPr>
        <p:blipFill>
          <a:blip r:embed="rId5">
            <a:alphaModFix/>
          </a:blip>
          <a:stretch>
            <a:fillRect/>
          </a:stretch>
        </p:blipFill>
        <p:spPr>
          <a:xfrm>
            <a:off x="6499600" y="2704225"/>
            <a:ext cx="1831400" cy="1831400"/>
          </a:xfrm>
          <a:prstGeom prst="rect">
            <a:avLst/>
          </a:prstGeom>
          <a:noFill/>
          <a:ln>
            <a:noFill/>
          </a:ln>
        </p:spPr>
      </p:pic>
      <p:pic>
        <p:nvPicPr>
          <p:cNvPr id="84" name="Google Shape;84;p16"/>
          <p:cNvPicPr preferRelativeResize="0"/>
          <p:nvPr/>
        </p:nvPicPr>
        <p:blipFill>
          <a:blip r:embed="rId6">
            <a:alphaModFix/>
          </a:blip>
          <a:stretch>
            <a:fillRect/>
          </a:stretch>
        </p:blipFill>
        <p:spPr>
          <a:xfrm>
            <a:off x="2804788" y="2392500"/>
            <a:ext cx="2143125" cy="2143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99075" y="441275"/>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WORKFLOW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90" name="Google Shape;90;p17"/>
          <p:cNvPicPr preferRelativeResize="0"/>
          <p:nvPr/>
        </p:nvPicPr>
        <p:blipFill rotWithShape="1">
          <a:blip r:embed="rId3">
            <a:alphaModFix/>
          </a:blip>
          <a:srcRect b="0" l="3339" r="3887" t="0"/>
          <a:stretch/>
        </p:blipFill>
        <p:spPr>
          <a:xfrm>
            <a:off x="2783975" y="112438"/>
            <a:ext cx="5667825" cy="4918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311"/>
              <a:t>How does the App Works ?</a:t>
            </a:r>
            <a:r>
              <a:rPr lang="en"/>
              <a:t> </a:t>
            </a:r>
            <a:endParaRPr/>
          </a:p>
        </p:txBody>
      </p:sp>
      <p:sp>
        <p:nvSpPr>
          <p:cNvPr id="96" name="Google Shape;96;p18"/>
          <p:cNvSpPr txBox="1"/>
          <p:nvPr>
            <p:ph idx="1" type="body"/>
          </p:nvPr>
        </p:nvSpPr>
        <p:spPr>
          <a:xfrm>
            <a:off x="311700" y="1152475"/>
            <a:ext cx="8520600" cy="3658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700">
                <a:solidFill>
                  <a:srgbClr val="000000"/>
                </a:solidFill>
              </a:rPr>
              <a:t>We will be using the Java and XML for the android . For the user interface we will be using ListView and ArrayAdapter. Each job will contain the attributes like job title, company name , job description and url . By clicking each job, the new intent will be created and job page will be open . Two fields will be provided for input for location and the position, so according to that particular location and position the jobs will be displayed to the user . At the backend the call to API will be made after regular time intervals so new jobs added to the </a:t>
            </a:r>
            <a:r>
              <a:rPr lang="en" sz="1700">
                <a:solidFill>
                  <a:srgbClr val="000000"/>
                </a:solidFill>
              </a:rPr>
              <a:t>data</a:t>
            </a:r>
            <a:r>
              <a:rPr lang="en" sz="1700">
                <a:solidFill>
                  <a:srgbClr val="000000"/>
                </a:solidFill>
              </a:rPr>
              <a:t> source will also be displayed in the app.</a:t>
            </a:r>
            <a:endParaRPr sz="1700">
              <a:solidFill>
                <a:srgbClr val="000000"/>
              </a:solidFill>
            </a:endParaRPr>
          </a:p>
          <a:p>
            <a:pPr indent="0" lvl="0" marL="0" rtl="0" algn="just">
              <a:spcBef>
                <a:spcPts val="1200"/>
              </a:spcBef>
              <a:spcAft>
                <a:spcPts val="1200"/>
              </a:spcAft>
              <a:buNone/>
            </a:pPr>
            <a:r>
              <a:rPr lang="en" sz="1700">
                <a:solidFill>
                  <a:srgbClr val="000000"/>
                </a:solidFill>
              </a:rPr>
              <a:t>The features like sending the </a:t>
            </a:r>
            <a:r>
              <a:rPr lang="en" sz="1700">
                <a:solidFill>
                  <a:srgbClr val="000000"/>
                </a:solidFill>
              </a:rPr>
              <a:t>notifications</a:t>
            </a:r>
            <a:r>
              <a:rPr lang="en" sz="1700">
                <a:solidFill>
                  <a:srgbClr val="000000"/>
                </a:solidFill>
              </a:rPr>
              <a:t> of the new job </a:t>
            </a:r>
            <a:r>
              <a:rPr lang="en" sz="1700">
                <a:solidFill>
                  <a:srgbClr val="000000"/>
                </a:solidFill>
              </a:rPr>
              <a:t>openings</a:t>
            </a:r>
            <a:r>
              <a:rPr lang="en" sz="1700">
                <a:solidFill>
                  <a:srgbClr val="000000"/>
                </a:solidFill>
              </a:rPr>
              <a:t> and also notifications regarding deadline of the particular job will also be there.</a:t>
            </a:r>
            <a:endParaRPr sz="17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9"/>
          <p:cNvPicPr preferRelativeResize="0"/>
          <p:nvPr/>
        </p:nvPicPr>
        <p:blipFill rotWithShape="1">
          <a:blip r:embed="rId3">
            <a:alphaModFix/>
          </a:blip>
          <a:srcRect b="0" l="13861" r="10888" t="0"/>
          <a:stretch/>
        </p:blipFill>
        <p:spPr>
          <a:xfrm>
            <a:off x="3295050" y="0"/>
            <a:ext cx="2290475" cy="5022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nvSpPr>
        <p:spPr>
          <a:xfrm>
            <a:off x="5935500" y="0"/>
            <a:ext cx="3208500" cy="1800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en" sz="1500">
                <a:latin typeface="Lato"/>
                <a:ea typeface="Lato"/>
                <a:cs typeface="Lato"/>
                <a:sym typeface="Lato"/>
              </a:rPr>
              <a:t>We have used beautiful soup library of python to scrape data. Also, indeed.com doesn’t allow to scrape data from its site so we have used cloudscraper which is used  to scrape or crawl a website protected with Cloudflare.</a:t>
            </a:r>
            <a:endParaRPr>
              <a:latin typeface="Lato"/>
              <a:ea typeface="Lato"/>
              <a:cs typeface="Lato"/>
              <a:sym typeface="Lato"/>
            </a:endParaRPr>
          </a:p>
        </p:txBody>
      </p:sp>
      <p:sp>
        <p:nvSpPr>
          <p:cNvPr id="107" name="Google Shape;107;p20"/>
          <p:cNvSpPr txBox="1"/>
          <p:nvPr>
            <p:ph idx="4294967295" type="body"/>
          </p:nvPr>
        </p:nvSpPr>
        <p:spPr>
          <a:xfrm>
            <a:off x="6610650" y="2790450"/>
            <a:ext cx="1858200" cy="585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852"/>
              <a:buNone/>
            </a:pPr>
            <a:r>
              <a:rPr lang="en" sz="1795" u="sng">
                <a:solidFill>
                  <a:schemeClr val="hlink"/>
                </a:solidFill>
                <a:hlinkClick r:id="rId3"/>
              </a:rPr>
              <a:t>Link to Code</a:t>
            </a:r>
            <a:endParaRPr sz="1795"/>
          </a:p>
        </p:txBody>
      </p:sp>
      <p:sp>
        <p:nvSpPr>
          <p:cNvPr id="108" name="Google Shape;108;p20"/>
          <p:cNvSpPr txBox="1"/>
          <p:nvPr/>
        </p:nvSpPr>
        <p:spPr>
          <a:xfrm>
            <a:off x="237200" y="212250"/>
            <a:ext cx="300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Web Scraping</a:t>
            </a:r>
            <a:endParaRPr/>
          </a:p>
        </p:txBody>
      </p:sp>
      <p:sp>
        <p:nvSpPr>
          <p:cNvPr id="109" name="Google Shape;109;p20"/>
          <p:cNvSpPr txBox="1"/>
          <p:nvPr/>
        </p:nvSpPr>
        <p:spPr>
          <a:xfrm>
            <a:off x="436950" y="948825"/>
            <a:ext cx="5330700" cy="3879000"/>
          </a:xfrm>
          <a:prstGeom prst="rect">
            <a:avLst/>
          </a:prstGeom>
          <a:noFill/>
          <a:ln>
            <a:noFill/>
          </a:ln>
        </p:spPr>
        <p:txBody>
          <a:bodyPr anchorCtr="0" anchor="t" bIns="91425" lIns="91425" spcFirstLastPara="1" rIns="91425" wrap="square" tIns="91425">
            <a:spAutoFit/>
          </a:bodyPr>
          <a:lstStyle/>
          <a:p>
            <a:pPr indent="-323850" lvl="0" marL="457200" rtl="0" algn="just">
              <a:spcBef>
                <a:spcPts val="0"/>
              </a:spcBef>
              <a:spcAft>
                <a:spcPts val="0"/>
              </a:spcAft>
              <a:buSzPts val="1500"/>
              <a:buFont typeface="Lato"/>
              <a:buChar char="●"/>
            </a:pPr>
            <a:r>
              <a:rPr lang="en" sz="1500">
                <a:latin typeface="Lato"/>
                <a:ea typeface="Lato"/>
                <a:cs typeface="Lato"/>
                <a:sym typeface="Lato"/>
              </a:rPr>
              <a:t>Firstly we import necessary libraries like requests, pandas, beautiful soup, cloudscraper.</a:t>
            </a:r>
            <a:endParaRPr sz="1500">
              <a:latin typeface="Lato"/>
              <a:ea typeface="Lato"/>
              <a:cs typeface="Lato"/>
              <a:sym typeface="Lato"/>
            </a:endParaRPr>
          </a:p>
          <a:p>
            <a:pPr indent="-323850" lvl="0" marL="457200" rtl="0" algn="just">
              <a:spcBef>
                <a:spcPts val="0"/>
              </a:spcBef>
              <a:spcAft>
                <a:spcPts val="0"/>
              </a:spcAft>
              <a:buSzPts val="1500"/>
              <a:buFont typeface="Lato"/>
              <a:buChar char="●"/>
            </a:pPr>
            <a:r>
              <a:rPr lang="en" sz="1500">
                <a:latin typeface="Lato"/>
                <a:ea typeface="Lato"/>
                <a:cs typeface="Lato"/>
                <a:sym typeface="Lato"/>
              </a:rPr>
              <a:t>We create a method that takes position and location as input and returns the link to site whose data needs to be scrapped.</a:t>
            </a:r>
            <a:endParaRPr sz="1500">
              <a:latin typeface="Lato"/>
              <a:ea typeface="Lato"/>
              <a:cs typeface="Lato"/>
              <a:sym typeface="Lato"/>
            </a:endParaRPr>
          </a:p>
          <a:p>
            <a:pPr indent="-323850" lvl="0" marL="457200" rtl="0" algn="just">
              <a:spcBef>
                <a:spcPts val="0"/>
              </a:spcBef>
              <a:spcAft>
                <a:spcPts val="0"/>
              </a:spcAft>
              <a:buSzPts val="1500"/>
              <a:buFont typeface="Lato"/>
              <a:buChar char="●"/>
            </a:pPr>
            <a:r>
              <a:rPr lang="en" sz="1500">
                <a:latin typeface="Lato"/>
                <a:ea typeface="Lato"/>
                <a:cs typeface="Lato"/>
                <a:sym typeface="Lato"/>
              </a:rPr>
              <a:t>The above link has long list of results in the form of pagination. So we store the links of pages in a list.</a:t>
            </a:r>
            <a:endParaRPr sz="1500">
              <a:latin typeface="Lato"/>
              <a:ea typeface="Lato"/>
              <a:cs typeface="Lato"/>
              <a:sym typeface="Lato"/>
            </a:endParaRPr>
          </a:p>
          <a:p>
            <a:pPr indent="-323850" lvl="0" marL="457200" rtl="0" algn="just">
              <a:spcBef>
                <a:spcPts val="0"/>
              </a:spcBef>
              <a:spcAft>
                <a:spcPts val="0"/>
              </a:spcAft>
              <a:buSzPts val="1500"/>
              <a:buFont typeface="Lato"/>
              <a:buChar char="●"/>
            </a:pPr>
            <a:r>
              <a:rPr lang="en" sz="1500">
                <a:latin typeface="Lato"/>
                <a:ea typeface="Lato"/>
                <a:cs typeface="Lato"/>
                <a:sym typeface="Lato"/>
              </a:rPr>
              <a:t>Now we go to each link and try to extract information like company_name, location, position, description and link to apply for that job.</a:t>
            </a:r>
            <a:endParaRPr sz="1500">
              <a:latin typeface="Lato"/>
              <a:ea typeface="Lato"/>
              <a:cs typeface="Lato"/>
              <a:sym typeface="Lato"/>
            </a:endParaRPr>
          </a:p>
          <a:p>
            <a:pPr indent="-323850" lvl="0" marL="457200" rtl="0" algn="just">
              <a:spcBef>
                <a:spcPts val="0"/>
              </a:spcBef>
              <a:spcAft>
                <a:spcPts val="0"/>
              </a:spcAft>
              <a:buSzPts val="1500"/>
              <a:buFont typeface="Lato"/>
              <a:buChar char="●"/>
            </a:pPr>
            <a:r>
              <a:rPr lang="en" sz="1500">
                <a:latin typeface="Lato"/>
                <a:ea typeface="Lato"/>
                <a:cs typeface="Lato"/>
                <a:sym typeface="Lato"/>
              </a:rPr>
              <a:t>Using the inspect option in the web browser, we find the the tags and classes of above attributes and using beautiful soup we extract these data in list.</a:t>
            </a:r>
            <a:endParaRPr sz="1500">
              <a:latin typeface="Lato"/>
              <a:ea typeface="Lato"/>
              <a:cs typeface="Lato"/>
              <a:sym typeface="Lato"/>
            </a:endParaRPr>
          </a:p>
          <a:p>
            <a:pPr indent="-323850" lvl="0" marL="457200" rtl="0" algn="just">
              <a:spcBef>
                <a:spcPts val="0"/>
              </a:spcBef>
              <a:spcAft>
                <a:spcPts val="0"/>
              </a:spcAft>
              <a:buSzPts val="1500"/>
              <a:buFont typeface="Lato"/>
              <a:buChar char="●"/>
            </a:pPr>
            <a:r>
              <a:rPr lang="en" sz="1500">
                <a:latin typeface="Lato"/>
                <a:ea typeface="Lato"/>
                <a:cs typeface="Lato"/>
                <a:sym typeface="Lato"/>
              </a:rPr>
              <a:t>Then we create a </a:t>
            </a:r>
            <a:r>
              <a:rPr lang="en" sz="1500">
                <a:latin typeface="Lato"/>
                <a:ea typeface="Lato"/>
                <a:cs typeface="Lato"/>
                <a:sym typeface="Lato"/>
              </a:rPr>
              <a:t>dictionary</a:t>
            </a:r>
            <a:r>
              <a:rPr lang="en" sz="1500">
                <a:latin typeface="Lato"/>
                <a:ea typeface="Lato"/>
                <a:cs typeface="Lato"/>
                <a:sym typeface="Lato"/>
              </a:rPr>
              <a:t> of above list and then convert it into dataframe and then export this dataframe to csv format.</a:t>
            </a:r>
            <a:endParaRPr sz="1500">
              <a:latin typeface="Lato"/>
              <a:ea typeface="Lato"/>
              <a:cs typeface="Lato"/>
              <a:sym typeface="Lato"/>
            </a:endParaRPr>
          </a:p>
        </p:txBody>
      </p:sp>
      <p:sp>
        <p:nvSpPr>
          <p:cNvPr id="110" name="Google Shape;110;p20"/>
          <p:cNvSpPr txBox="1"/>
          <p:nvPr/>
        </p:nvSpPr>
        <p:spPr>
          <a:xfrm>
            <a:off x="6704025" y="3458125"/>
            <a:ext cx="245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nvSpPr>
        <p:spPr>
          <a:xfrm>
            <a:off x="1235950" y="1423200"/>
            <a:ext cx="7028700" cy="173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100">
                <a:latin typeface="Playfair Display"/>
                <a:ea typeface="Playfair Display"/>
                <a:cs typeface="Playfair Display"/>
                <a:sym typeface="Playfair Display"/>
              </a:rPr>
              <a:t>Thankyou!</a:t>
            </a:r>
            <a:endParaRPr b="1" sz="10100">
              <a:latin typeface="Playfair Display"/>
              <a:ea typeface="Playfair Display"/>
              <a:cs typeface="Playfair Display"/>
              <a:sym typeface="Playfair Displ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