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sldIdLst>
    <p:sldId id="257" r:id="rId3"/>
    <p:sldId id="256" r:id="rId4"/>
    <p:sldId id="272" r:id="rId5"/>
    <p:sldId id="260" r:id="rId6"/>
    <p:sldId id="261" r:id="rId7"/>
    <p:sldId id="259" r:id="rId8"/>
    <p:sldId id="262" r:id="rId9"/>
    <p:sldId id="258" r:id="rId10"/>
    <p:sldId id="263" r:id="rId11"/>
    <p:sldId id="264" r:id="rId12"/>
    <p:sldId id="267" r:id="rId13"/>
    <p:sldId id="265" r:id="rId14"/>
    <p:sldId id="268" r:id="rId15"/>
    <p:sldId id="269"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339966"/>
    <a:srgbClr val="90903C"/>
    <a:srgbClr val="66FF33"/>
    <a:srgbClr val="33CC33"/>
    <a:srgbClr val="669900"/>
    <a:srgbClr val="666633"/>
    <a:srgbClr val="F9ECD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64" d="100"/>
          <a:sy n="64" d="100"/>
        </p:scale>
        <p:origin x="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r>
              <a:rPr lang="en-US" dirty="0">
                <a:latin typeface="+mj-lt"/>
              </a:rPr>
              <a:t>Percolator’s RT vs. dRT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10"/>
          <c:order val="10"/>
          <c:tx>
            <c:strRef>
              <c:f>Sheet1!$L$1</c:f>
              <c:strCache>
                <c:ptCount val="1"/>
                <c:pt idx="0">
                  <c:v>Percolator's RT calculation PEP&lt;0.02</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c:f>
              <c:strCache>
                <c:ptCount val="1"/>
                <c:pt idx="0">
                  <c:v>160902A_NC_set#30A_180min_200NL_60C_N3_250mLC1B</c:v>
                </c:pt>
              </c:strCache>
            </c:strRef>
          </c:cat>
          <c:val>
            <c:numRef>
              <c:f>Sheet1!$L$3</c:f>
              <c:numCache>
                <c:formatCode>General</c:formatCode>
                <c:ptCount val="1"/>
                <c:pt idx="0">
                  <c:v>1789</c:v>
                </c:pt>
              </c:numCache>
            </c:numRef>
          </c:val>
          <c:extLst>
            <c:ext xmlns:c16="http://schemas.microsoft.com/office/drawing/2014/chart" uri="{C3380CC4-5D6E-409C-BE32-E72D297353CC}">
              <c16:uniqueId val="{00000000-1E38-4840-9A5B-7AD720C2BB31}"/>
            </c:ext>
          </c:extLst>
        </c:ser>
        <c:ser>
          <c:idx val="11"/>
          <c:order val="11"/>
          <c:tx>
            <c:strRef>
              <c:f>Sheet1!$M$1</c:f>
              <c:strCache>
                <c:ptCount val="1"/>
                <c:pt idx="0">
                  <c:v>Percolator + dRT as a feature PEP&lt;0.02</c:v>
                </c:pt>
              </c:strCache>
            </c:strRef>
          </c:tx>
          <c:spPr>
            <a:solidFill>
              <a:srgbClr val="00CC9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c:f>
              <c:strCache>
                <c:ptCount val="1"/>
                <c:pt idx="0">
                  <c:v>160902A_NC_set#30A_180min_200NL_60C_N3_250mLC1B</c:v>
                </c:pt>
              </c:strCache>
            </c:strRef>
          </c:cat>
          <c:val>
            <c:numRef>
              <c:f>Sheet1!$M$3</c:f>
              <c:numCache>
                <c:formatCode>General</c:formatCode>
                <c:ptCount val="1"/>
                <c:pt idx="0">
                  <c:v>2104</c:v>
                </c:pt>
              </c:numCache>
            </c:numRef>
          </c:val>
          <c:extLst>
            <c:ext xmlns:c16="http://schemas.microsoft.com/office/drawing/2014/chart" uri="{C3380CC4-5D6E-409C-BE32-E72D297353CC}">
              <c16:uniqueId val="{00000001-1E38-4840-9A5B-7AD720C2BB31}"/>
            </c:ext>
          </c:extLst>
        </c:ser>
        <c:dLbls>
          <c:dLblPos val="inEnd"/>
          <c:showLegendKey val="0"/>
          <c:showVal val="1"/>
          <c:showCatName val="0"/>
          <c:showSerName val="0"/>
          <c:showPercent val="0"/>
          <c:showBubbleSize val="0"/>
        </c:dLbls>
        <c:gapWidth val="219"/>
        <c:overlap val="-27"/>
        <c:axId val="454856160"/>
        <c:axId val="455388288"/>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MQ PEP&lt;0.02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Sheet1!$A$3</c15:sqref>
                        </c15:formulaRef>
                      </c:ext>
                    </c:extLst>
                    <c:strCache>
                      <c:ptCount val="1"/>
                      <c:pt idx="0">
                        <c:v>160902A_NC_set#30A_180min_200NL_60C_N3_250mLC1B</c:v>
                      </c:pt>
                    </c:strCache>
                  </c:strRef>
                </c:cat>
                <c:val>
                  <c:numRef>
                    <c:extLst>
                      <c:ext uri="{02D57815-91ED-43cb-92C2-25804820EDAC}">
                        <c15:formulaRef>
                          <c15:sqref>Sheet1!$B$3</c15:sqref>
                        </c15:formulaRef>
                      </c:ext>
                    </c:extLst>
                    <c:numCache>
                      <c:formatCode>General</c:formatCode>
                      <c:ptCount val="1"/>
                      <c:pt idx="0">
                        <c:v>1431</c:v>
                      </c:pt>
                    </c:numCache>
                  </c:numRef>
                </c:val>
                <c:extLst>
                  <c:ext xmlns:c16="http://schemas.microsoft.com/office/drawing/2014/chart" uri="{C3380CC4-5D6E-409C-BE32-E72D297353CC}">
                    <c16:uniqueId val="{00000002-1E38-4840-9A5B-7AD720C2BB31}"/>
                  </c:ext>
                </c:extLst>
              </c15:ser>
            </c15:filteredBarSeries>
            <c15:filteredBarSeries>
              <c15:ser>
                <c:idx val="1"/>
                <c:order val="1"/>
                <c:tx>
                  <c:strRef>
                    <c:extLst>
                      <c:ext xmlns:c15="http://schemas.microsoft.com/office/drawing/2012/chart" uri="{02D57815-91ED-43cb-92C2-25804820EDAC}">
                        <c15:formulaRef>
                          <c15:sqref>Sheet1!$C$1</c15:sqref>
                        </c15:formulaRef>
                      </c:ext>
                    </c:extLst>
                    <c:strCache>
                      <c:ptCount val="1"/>
                      <c:pt idx="0">
                        <c:v>FDR 0.02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Sheet1!$A$3</c15:sqref>
                        </c15:formulaRef>
                      </c:ext>
                    </c:extLst>
                    <c:strCache>
                      <c:ptCount val="1"/>
                      <c:pt idx="0">
                        <c:v>160902A_NC_set#30A_180min_200NL_60C_N3_250mLC1B</c:v>
                      </c:pt>
                    </c:strCache>
                  </c:strRef>
                </c:cat>
                <c:val>
                  <c:numRef>
                    <c:extLst>
                      <c:ext xmlns:c15="http://schemas.microsoft.com/office/drawing/2012/chart" uri="{02D57815-91ED-43cb-92C2-25804820EDAC}">
                        <c15:formulaRef>
                          <c15:sqref>Sheet1!$C$3</c15:sqref>
                        </c15:formulaRef>
                      </c:ext>
                    </c:extLst>
                    <c:numCache>
                      <c:formatCode>General</c:formatCode>
                      <c:ptCount val="1"/>
                      <c:pt idx="0">
                        <c:v>0.35399999999999998</c:v>
                      </c:pt>
                    </c:numCache>
                  </c:numRef>
                </c:val>
                <c:extLst xmlns:c15="http://schemas.microsoft.com/office/drawing/2012/chart">
                  <c:ext xmlns:c16="http://schemas.microsoft.com/office/drawing/2014/chart" uri="{C3380CC4-5D6E-409C-BE32-E72D297353CC}">
                    <c16:uniqueId val="{00000003-1E38-4840-9A5B-7AD720C2BB31}"/>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MQ PEP&lt;0.03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Sheet1!$A$3</c15:sqref>
                        </c15:formulaRef>
                      </c:ext>
                    </c:extLst>
                    <c:strCache>
                      <c:ptCount val="1"/>
                      <c:pt idx="0">
                        <c:v>160902A_NC_set#30A_180min_200NL_60C_N3_250mLC1B</c:v>
                      </c:pt>
                    </c:strCache>
                  </c:strRef>
                </c:cat>
                <c:val>
                  <c:numRef>
                    <c:extLst>
                      <c:ext xmlns:c15="http://schemas.microsoft.com/office/drawing/2012/chart" uri="{02D57815-91ED-43cb-92C2-25804820EDAC}">
                        <c15:formulaRef>
                          <c15:sqref>Sheet1!$D$3</c15:sqref>
                        </c15:formulaRef>
                      </c:ext>
                    </c:extLst>
                    <c:numCache>
                      <c:formatCode>General</c:formatCode>
                      <c:ptCount val="1"/>
                      <c:pt idx="0">
                        <c:v>1563</c:v>
                      </c:pt>
                    </c:numCache>
                  </c:numRef>
                </c:val>
                <c:extLst xmlns:c15="http://schemas.microsoft.com/office/drawing/2012/chart">
                  <c:ext xmlns:c16="http://schemas.microsoft.com/office/drawing/2014/chart" uri="{C3380CC4-5D6E-409C-BE32-E72D297353CC}">
                    <c16:uniqueId val="{00000004-1E38-4840-9A5B-7AD720C2BB31}"/>
                  </c:ext>
                </c:extLst>
              </c15:ser>
            </c15:filteredBarSeries>
            <c15:filteredBarSeries>
              <c15:ser>
                <c:idx val="3"/>
                <c:order val="3"/>
                <c:tx>
                  <c:strRef>
                    <c:extLst>
                      <c:ext xmlns:c15="http://schemas.microsoft.com/office/drawing/2012/chart" uri="{02D57815-91ED-43cb-92C2-25804820EDAC}">
                        <c15:formulaRef>
                          <c15:sqref>Sheet1!$E$1</c15:sqref>
                        </c15:formulaRef>
                      </c:ext>
                    </c:extLst>
                    <c:strCache>
                      <c:ptCount val="1"/>
                      <c:pt idx="0">
                        <c:v>FDR 0.03 (%)</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Sheet1!$A$3</c15:sqref>
                        </c15:formulaRef>
                      </c:ext>
                    </c:extLst>
                    <c:strCache>
                      <c:ptCount val="1"/>
                      <c:pt idx="0">
                        <c:v>160902A_NC_set#30A_180min_200NL_60C_N3_250mLC1B</c:v>
                      </c:pt>
                    </c:strCache>
                  </c:strRef>
                </c:cat>
                <c:val>
                  <c:numRef>
                    <c:extLst>
                      <c:ext xmlns:c15="http://schemas.microsoft.com/office/drawing/2012/chart" uri="{02D57815-91ED-43cb-92C2-25804820EDAC}">
                        <c15:formulaRef>
                          <c15:sqref>Sheet1!$E$3</c15:sqref>
                        </c15:formulaRef>
                      </c:ext>
                    </c:extLst>
                    <c:numCache>
                      <c:formatCode>General</c:formatCode>
                      <c:ptCount val="1"/>
                      <c:pt idx="0">
                        <c:v>0.53600000000000003</c:v>
                      </c:pt>
                    </c:numCache>
                  </c:numRef>
                </c:val>
                <c:extLst xmlns:c15="http://schemas.microsoft.com/office/drawing/2012/chart">
                  <c:ext xmlns:c16="http://schemas.microsoft.com/office/drawing/2014/chart" uri="{C3380CC4-5D6E-409C-BE32-E72D297353CC}">
                    <c16:uniqueId val="{00000005-1E38-4840-9A5B-7AD720C2BB31}"/>
                  </c:ext>
                </c:extLst>
              </c15:ser>
            </c15:filteredBarSeries>
            <c15:filteredBarSeries>
              <c15:ser>
                <c:idx val="4"/>
                <c:order val="4"/>
                <c:tx>
                  <c:strRef>
                    <c:extLst>
                      <c:ext xmlns:c15="http://schemas.microsoft.com/office/drawing/2012/chart" uri="{02D57815-91ED-43cb-92C2-25804820EDAC}">
                        <c15:formulaRef>
                          <c15:sqref>Sheet1!$F$1</c15:sqref>
                        </c15:formulaRef>
                      </c:ext>
                    </c:extLst>
                    <c:strCache>
                      <c:ptCount val="1"/>
                      <c:pt idx="0">
                        <c:v>MQ PEP&lt;0.05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Sheet1!$A$3</c15:sqref>
                        </c15:formulaRef>
                      </c:ext>
                    </c:extLst>
                    <c:strCache>
                      <c:ptCount val="1"/>
                      <c:pt idx="0">
                        <c:v>160902A_NC_set#30A_180min_200NL_60C_N3_250mLC1B</c:v>
                      </c:pt>
                    </c:strCache>
                  </c:strRef>
                </c:cat>
                <c:val>
                  <c:numRef>
                    <c:extLst>
                      <c:ext xmlns:c15="http://schemas.microsoft.com/office/drawing/2012/chart" uri="{02D57815-91ED-43cb-92C2-25804820EDAC}">
                        <c15:formulaRef>
                          <c15:sqref>Sheet1!$F$3</c15:sqref>
                        </c15:formulaRef>
                      </c:ext>
                    </c:extLst>
                    <c:numCache>
                      <c:formatCode>General</c:formatCode>
                      <c:ptCount val="1"/>
                      <c:pt idx="0">
                        <c:v>1853</c:v>
                      </c:pt>
                    </c:numCache>
                  </c:numRef>
                </c:val>
                <c:extLst xmlns:c15="http://schemas.microsoft.com/office/drawing/2012/chart">
                  <c:ext xmlns:c16="http://schemas.microsoft.com/office/drawing/2014/chart" uri="{C3380CC4-5D6E-409C-BE32-E72D297353CC}">
                    <c16:uniqueId val="{00000006-1E38-4840-9A5B-7AD720C2BB31}"/>
                  </c:ext>
                </c:extLst>
              </c15:ser>
            </c15:filteredBarSeries>
            <c15:filteredBarSeries>
              <c15:ser>
                <c:idx val="5"/>
                <c:order val="5"/>
                <c:tx>
                  <c:strRef>
                    <c:extLst>
                      <c:ext xmlns:c15="http://schemas.microsoft.com/office/drawing/2012/chart" uri="{02D57815-91ED-43cb-92C2-25804820EDAC}">
                        <c15:formulaRef>
                          <c15:sqref>Sheet1!$G$1</c15:sqref>
                        </c15:formulaRef>
                      </c:ext>
                    </c:extLst>
                    <c:strCache>
                      <c:ptCount val="1"/>
                      <c:pt idx="0">
                        <c:v>FDR 0.05 (%)</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Sheet1!$A$3</c15:sqref>
                        </c15:formulaRef>
                      </c:ext>
                    </c:extLst>
                    <c:strCache>
                      <c:ptCount val="1"/>
                      <c:pt idx="0">
                        <c:v>160902A_NC_set#30A_180min_200NL_60C_N3_250mLC1B</c:v>
                      </c:pt>
                    </c:strCache>
                  </c:strRef>
                </c:cat>
                <c:val>
                  <c:numRef>
                    <c:extLst>
                      <c:ext xmlns:c15="http://schemas.microsoft.com/office/drawing/2012/chart" uri="{02D57815-91ED-43cb-92C2-25804820EDAC}">
                        <c15:formulaRef>
                          <c15:sqref>Sheet1!$G$3</c15:sqref>
                        </c15:formulaRef>
                      </c:ext>
                    </c:extLst>
                    <c:numCache>
                      <c:formatCode>General</c:formatCode>
                      <c:ptCount val="1"/>
                      <c:pt idx="0">
                        <c:v>1.091</c:v>
                      </c:pt>
                    </c:numCache>
                  </c:numRef>
                </c:val>
                <c:extLst xmlns:c15="http://schemas.microsoft.com/office/drawing/2012/chart">
                  <c:ext xmlns:c16="http://schemas.microsoft.com/office/drawing/2014/chart" uri="{C3380CC4-5D6E-409C-BE32-E72D297353CC}">
                    <c16:uniqueId val="{00000007-1E38-4840-9A5B-7AD720C2BB31}"/>
                  </c:ext>
                </c:extLst>
              </c15:ser>
            </c15:filteredBarSeries>
            <c15:filteredBarSeries>
              <c15:ser>
                <c:idx val="6"/>
                <c:order val="6"/>
                <c:tx>
                  <c:strRef>
                    <c:extLst>
                      <c:ext xmlns:c15="http://schemas.microsoft.com/office/drawing/2012/chart" uri="{02D57815-91ED-43cb-92C2-25804820EDAC}">
                        <c15:formulaRef>
                          <c15:sqref>Sheet1!$H$1</c15:sqref>
                        </c15:formulaRef>
                      </c:ext>
                    </c:extLst>
                    <c:strCache>
                      <c:ptCount val="1"/>
                      <c:pt idx="0">
                        <c:v>Perc qVal&lt;0.01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Sheet1!$A$3</c15:sqref>
                        </c15:formulaRef>
                      </c:ext>
                    </c:extLst>
                    <c:strCache>
                      <c:ptCount val="1"/>
                      <c:pt idx="0">
                        <c:v>160902A_NC_set#30A_180min_200NL_60C_N3_250mLC1B</c:v>
                      </c:pt>
                    </c:strCache>
                  </c:strRef>
                </c:cat>
                <c:val>
                  <c:numRef>
                    <c:extLst>
                      <c:ext xmlns:c15="http://schemas.microsoft.com/office/drawing/2012/chart" uri="{02D57815-91ED-43cb-92C2-25804820EDAC}">
                        <c15:formulaRef>
                          <c15:sqref>Sheet1!$H$3</c15:sqref>
                        </c15:formulaRef>
                      </c:ext>
                    </c:extLst>
                    <c:numCache>
                      <c:formatCode>General</c:formatCode>
                      <c:ptCount val="1"/>
                      <c:pt idx="0">
                        <c:v>1427</c:v>
                      </c:pt>
                    </c:numCache>
                  </c:numRef>
                </c:val>
                <c:extLst xmlns:c15="http://schemas.microsoft.com/office/drawing/2012/chart">
                  <c:ext xmlns:c16="http://schemas.microsoft.com/office/drawing/2014/chart" uri="{C3380CC4-5D6E-409C-BE32-E72D297353CC}">
                    <c16:uniqueId val="{00000008-1E38-4840-9A5B-7AD720C2BB31}"/>
                  </c:ext>
                </c:extLst>
              </c15:ser>
            </c15:filteredBarSeries>
            <c15:filteredBarSeries>
              <c15:ser>
                <c:idx val="7"/>
                <c:order val="7"/>
                <c:tx>
                  <c:strRef>
                    <c:extLst>
                      <c:ext xmlns:c15="http://schemas.microsoft.com/office/drawing/2012/chart" uri="{02D57815-91ED-43cb-92C2-25804820EDAC}">
                        <c15:formulaRef>
                          <c15:sqref>Sheet1!$I$1</c15:sqref>
                        </c15:formulaRef>
                      </c:ext>
                    </c:extLst>
                    <c:strCache>
                      <c:ptCount val="1"/>
                      <c:pt idx="0">
                        <c:v>Perc dRT qVal&lt;0.01</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Sheet1!$A$3</c15:sqref>
                        </c15:formulaRef>
                      </c:ext>
                    </c:extLst>
                    <c:strCache>
                      <c:ptCount val="1"/>
                      <c:pt idx="0">
                        <c:v>160902A_NC_set#30A_180min_200NL_60C_N3_250mLC1B</c:v>
                      </c:pt>
                    </c:strCache>
                  </c:strRef>
                </c:cat>
                <c:val>
                  <c:numRef>
                    <c:extLst>
                      <c:ext xmlns:c15="http://schemas.microsoft.com/office/drawing/2012/chart" uri="{02D57815-91ED-43cb-92C2-25804820EDAC}">
                        <c15:formulaRef>
                          <c15:sqref>Sheet1!$I$3</c15:sqref>
                        </c15:formulaRef>
                      </c:ext>
                    </c:extLst>
                    <c:numCache>
                      <c:formatCode>General</c:formatCode>
                      <c:ptCount val="1"/>
                      <c:pt idx="0">
                        <c:v>2045</c:v>
                      </c:pt>
                    </c:numCache>
                  </c:numRef>
                </c:val>
                <c:extLst xmlns:c15="http://schemas.microsoft.com/office/drawing/2012/chart">
                  <c:ext xmlns:c16="http://schemas.microsoft.com/office/drawing/2014/chart" uri="{C3380CC4-5D6E-409C-BE32-E72D297353CC}">
                    <c16:uniqueId val="{00000009-1E38-4840-9A5B-7AD720C2BB31}"/>
                  </c:ext>
                </c:extLst>
              </c15:ser>
            </c15:filteredBarSeries>
            <c15:filteredBarSeries>
              <c15:ser>
                <c:idx val="8"/>
                <c:order val="8"/>
                <c:tx>
                  <c:strRef>
                    <c:extLst>
                      <c:ext xmlns:c15="http://schemas.microsoft.com/office/drawing/2012/chart" uri="{02D57815-91ED-43cb-92C2-25804820EDAC}">
                        <c15:formulaRef>
                          <c15:sqref>Sheet1!$J$1</c15:sqref>
                        </c15:formulaRef>
                      </c:ext>
                    </c:extLst>
                    <c:strCache>
                      <c:ptCount val="1"/>
                      <c:pt idx="0">
                        <c:v>Perc dRT qVal&lt;0.02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Sheet1!$A$3</c15:sqref>
                        </c15:formulaRef>
                      </c:ext>
                    </c:extLst>
                    <c:strCache>
                      <c:ptCount val="1"/>
                      <c:pt idx="0">
                        <c:v>160902A_NC_set#30A_180min_200NL_60C_N3_250mLC1B</c:v>
                      </c:pt>
                    </c:strCache>
                  </c:strRef>
                </c:cat>
                <c:val>
                  <c:numRef>
                    <c:extLst>
                      <c:ext xmlns:c15="http://schemas.microsoft.com/office/drawing/2012/chart" uri="{02D57815-91ED-43cb-92C2-25804820EDAC}">
                        <c15:formulaRef>
                          <c15:sqref>Sheet1!$J$3</c15:sqref>
                        </c15:formulaRef>
                      </c:ext>
                    </c:extLst>
                    <c:numCache>
                      <c:formatCode>General</c:formatCode>
                      <c:ptCount val="1"/>
                      <c:pt idx="0">
                        <c:v>2205</c:v>
                      </c:pt>
                    </c:numCache>
                  </c:numRef>
                </c:val>
                <c:extLst xmlns:c15="http://schemas.microsoft.com/office/drawing/2012/chart">
                  <c:ext xmlns:c16="http://schemas.microsoft.com/office/drawing/2014/chart" uri="{C3380CC4-5D6E-409C-BE32-E72D297353CC}">
                    <c16:uniqueId val="{0000000A-1E38-4840-9A5B-7AD720C2BB31}"/>
                  </c:ext>
                </c:extLst>
              </c15:ser>
            </c15:filteredBarSeries>
            <c15:filteredBarSeries>
              <c15:ser>
                <c:idx val="9"/>
                <c:order val="9"/>
                <c:tx>
                  <c:strRef>
                    <c:extLst>
                      <c:ext xmlns:c15="http://schemas.microsoft.com/office/drawing/2012/chart" uri="{02D57815-91ED-43cb-92C2-25804820EDAC}">
                        <c15:formulaRef>
                          <c15:sqref>Sheet1!$K$1</c15:sqref>
                        </c15:formulaRef>
                      </c:ext>
                    </c:extLst>
                    <c:strCache>
                      <c:ptCount val="1"/>
                      <c:pt idx="0">
                        <c:v>Comet pepPro&gt;0.98</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ormulaRef>
                          <c15:sqref>Sheet1!$A$3</c15:sqref>
                        </c15:formulaRef>
                      </c:ext>
                    </c:extLst>
                    <c:strCache>
                      <c:ptCount val="1"/>
                      <c:pt idx="0">
                        <c:v>160902A_NC_set#30A_180min_200NL_60C_N3_250mLC1B</c:v>
                      </c:pt>
                    </c:strCache>
                  </c:strRef>
                </c:cat>
                <c:val>
                  <c:numRef>
                    <c:extLst>
                      <c:ext xmlns:c15="http://schemas.microsoft.com/office/drawing/2012/chart" uri="{02D57815-91ED-43cb-92C2-25804820EDAC}">
                        <c15:formulaRef>
                          <c15:sqref>Sheet1!$K$3</c15:sqref>
                        </c15:formulaRef>
                      </c:ext>
                    </c:extLst>
                    <c:numCache>
                      <c:formatCode>General</c:formatCode>
                      <c:ptCount val="1"/>
                      <c:pt idx="0">
                        <c:v>1876</c:v>
                      </c:pt>
                    </c:numCache>
                  </c:numRef>
                </c:val>
                <c:extLst xmlns:c15="http://schemas.microsoft.com/office/drawing/2012/chart">
                  <c:ext xmlns:c16="http://schemas.microsoft.com/office/drawing/2014/chart" uri="{C3380CC4-5D6E-409C-BE32-E72D297353CC}">
                    <c16:uniqueId val="{0000000B-1E38-4840-9A5B-7AD720C2BB31}"/>
                  </c:ext>
                </c:extLst>
              </c15:ser>
            </c15:filteredBarSeries>
          </c:ext>
        </c:extLst>
      </c:barChart>
      <c:catAx>
        <c:axId val="454856160"/>
        <c:scaling>
          <c:orientation val="minMax"/>
        </c:scaling>
        <c:delete val="1"/>
        <c:axPos val="b"/>
        <c:numFmt formatCode="General" sourceLinked="1"/>
        <c:majorTickMark val="none"/>
        <c:minorTickMark val="none"/>
        <c:tickLblPos val="nextTo"/>
        <c:crossAx val="455388288"/>
        <c:crosses val="autoZero"/>
        <c:auto val="1"/>
        <c:lblAlgn val="ctr"/>
        <c:lblOffset val="100"/>
        <c:noMultiLvlLbl val="0"/>
      </c:catAx>
      <c:valAx>
        <c:axId val="45538828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j-lt"/>
                    <a:ea typeface="+mn-ea"/>
                    <a:cs typeface="+mn-cs"/>
                  </a:defRPr>
                </a:pPr>
                <a:r>
                  <a:rPr lang="en-US" sz="1200" dirty="0">
                    <a:latin typeface="+mj-lt"/>
                  </a:rPr>
                  <a:t>No. unique peptides</a:t>
                </a:r>
              </a:p>
            </c:rich>
          </c:tx>
          <c:layout>
            <c:manualLayout>
              <c:xMode val="edge"/>
              <c:yMode val="edge"/>
              <c:x val="1.8943744536892571E-2"/>
              <c:y val="0.393664491382119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j-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856160"/>
        <c:crosses val="autoZero"/>
        <c:crossBetween val="between"/>
      </c:valAx>
      <c:spPr>
        <a:noFill/>
        <a:ln>
          <a:noFill/>
        </a:ln>
        <a:effectLst/>
      </c:spPr>
    </c:plotArea>
    <c:legend>
      <c:legendPos val="b"/>
      <c:layout>
        <c:manualLayout>
          <c:xMode val="edge"/>
          <c:yMode val="edge"/>
          <c:x val="0.23718189674117876"/>
          <c:y val="0.93886777445761738"/>
          <c:w val="0.6077257661775104"/>
          <c:h val="5.9077446910095664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j-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r>
              <a:rPr lang="en-US" b="0" i="0">
                <a:latin typeface="+mj-lt"/>
              </a:rPr>
              <a:t>160902A_NC_set#30A_180min_200NL_60C_N3_250mLC1B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scatterChart>
        <c:scatterStyle val="smoothMarker"/>
        <c:varyColors val="0"/>
        <c:ser>
          <c:idx val="0"/>
          <c:order val="0"/>
          <c:tx>
            <c:v>Max Quant</c:v>
          </c:tx>
          <c:spPr>
            <a:ln w="19050" cap="rnd">
              <a:solidFill>
                <a:srgbClr val="FF7C80"/>
              </a:solidFill>
              <a:round/>
            </a:ln>
            <a:effectLst/>
          </c:spPr>
          <c:marker>
            <c:symbol val="circle"/>
            <c:size val="5"/>
            <c:spPr>
              <a:solidFill>
                <a:srgbClr val="FF7C80"/>
              </a:solidFill>
              <a:ln w="9525">
                <a:solidFill>
                  <a:srgbClr val="FF7C80"/>
                </a:solidFill>
              </a:ln>
              <a:effectLst/>
            </c:spPr>
          </c:marker>
          <c:xVal>
            <c:numRef>
              <c:f>Sheet1!$B$12:$B$14</c:f>
              <c:numCache>
                <c:formatCode>General</c:formatCode>
                <c:ptCount val="3"/>
                <c:pt idx="0">
                  <c:v>0.02</c:v>
                </c:pt>
                <c:pt idx="1">
                  <c:v>0.03</c:v>
                </c:pt>
                <c:pt idx="2">
                  <c:v>0.05</c:v>
                </c:pt>
              </c:numCache>
            </c:numRef>
          </c:xVal>
          <c:yVal>
            <c:numRef>
              <c:f>(Sheet1!$F$3,Sheet1!$K$3,Sheet1!$M$3)</c:f>
              <c:numCache>
                <c:formatCode>General</c:formatCode>
                <c:ptCount val="3"/>
                <c:pt idx="0">
                  <c:v>0.35399999999999998</c:v>
                </c:pt>
                <c:pt idx="1">
                  <c:v>0.53600000000000003</c:v>
                </c:pt>
                <c:pt idx="2">
                  <c:v>1.091</c:v>
                </c:pt>
              </c:numCache>
            </c:numRef>
          </c:yVal>
          <c:smooth val="1"/>
          <c:extLst>
            <c:ext xmlns:c16="http://schemas.microsoft.com/office/drawing/2014/chart" uri="{C3380CC4-5D6E-409C-BE32-E72D297353CC}">
              <c16:uniqueId val="{00000000-0D8F-489E-B404-6CEF1B58DFEE}"/>
            </c:ext>
          </c:extLst>
        </c:ser>
        <c:ser>
          <c:idx val="1"/>
          <c:order val="1"/>
          <c:tx>
            <c:v>Percolator</c:v>
          </c:tx>
          <c:spPr>
            <a:ln w="19050" cap="rnd">
              <a:solidFill>
                <a:srgbClr val="7030A0"/>
              </a:solidFill>
              <a:round/>
            </a:ln>
            <a:effectLst/>
          </c:spPr>
          <c:marker>
            <c:symbol val="circle"/>
            <c:size val="5"/>
            <c:spPr>
              <a:solidFill>
                <a:srgbClr val="7030A0"/>
              </a:solidFill>
              <a:ln w="9525">
                <a:solidFill>
                  <a:srgbClr val="7030A0"/>
                </a:solidFill>
              </a:ln>
              <a:effectLst/>
            </c:spPr>
          </c:marker>
          <c:xVal>
            <c:numRef>
              <c:f>Sheet1!$B$12:$B$14</c:f>
              <c:numCache>
                <c:formatCode>General</c:formatCode>
                <c:ptCount val="3"/>
                <c:pt idx="0">
                  <c:v>0.02</c:v>
                </c:pt>
                <c:pt idx="1">
                  <c:v>0.03</c:v>
                </c:pt>
                <c:pt idx="2">
                  <c:v>0.05</c:v>
                </c:pt>
              </c:numCache>
            </c:numRef>
          </c:xVal>
          <c:yVal>
            <c:numRef>
              <c:f>(Sheet1!$T$3,Sheet1!$U$3,Sheet1!$W$3)</c:f>
              <c:numCache>
                <c:formatCode>General</c:formatCode>
                <c:ptCount val="3"/>
                <c:pt idx="0">
                  <c:v>0.224</c:v>
                </c:pt>
                <c:pt idx="1">
                  <c:v>0.318</c:v>
                </c:pt>
                <c:pt idx="2">
                  <c:v>0.44900000000000001</c:v>
                </c:pt>
              </c:numCache>
            </c:numRef>
          </c:yVal>
          <c:smooth val="1"/>
          <c:extLst>
            <c:ext xmlns:c16="http://schemas.microsoft.com/office/drawing/2014/chart" uri="{C3380CC4-5D6E-409C-BE32-E72D297353CC}">
              <c16:uniqueId val="{00000001-0D8F-489E-B404-6CEF1B58DFEE}"/>
            </c:ext>
          </c:extLst>
        </c:ser>
        <c:ser>
          <c:idx val="2"/>
          <c:order val="2"/>
          <c:tx>
            <c:v>dRT</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Sheet1!$B$12:$B$14</c:f>
              <c:numCache>
                <c:formatCode>General</c:formatCode>
                <c:ptCount val="3"/>
                <c:pt idx="0">
                  <c:v>0.02</c:v>
                </c:pt>
                <c:pt idx="1">
                  <c:v>0.03</c:v>
                </c:pt>
                <c:pt idx="2">
                  <c:v>0.05</c:v>
                </c:pt>
              </c:numCache>
            </c:numRef>
          </c:xVal>
          <c:yVal>
            <c:numRef>
              <c:f>Sheet1!$X$3:$Z$3</c:f>
              <c:numCache>
                <c:formatCode>General</c:formatCode>
                <c:ptCount val="3"/>
                <c:pt idx="0">
                  <c:v>0.153</c:v>
                </c:pt>
                <c:pt idx="1">
                  <c:v>0.185</c:v>
                </c:pt>
                <c:pt idx="2">
                  <c:v>0.248</c:v>
                </c:pt>
              </c:numCache>
            </c:numRef>
          </c:yVal>
          <c:smooth val="1"/>
          <c:extLst>
            <c:ext xmlns:c16="http://schemas.microsoft.com/office/drawing/2014/chart" uri="{C3380CC4-5D6E-409C-BE32-E72D297353CC}">
              <c16:uniqueId val="{00000002-0D8F-489E-B404-6CEF1B58DFEE}"/>
            </c:ext>
          </c:extLst>
        </c:ser>
        <c:dLbls>
          <c:showLegendKey val="0"/>
          <c:showVal val="0"/>
          <c:showCatName val="0"/>
          <c:showSerName val="0"/>
          <c:showPercent val="0"/>
          <c:showBubbleSize val="0"/>
        </c:dLbls>
        <c:axId val="497024848"/>
        <c:axId val="497032392"/>
      </c:scatterChart>
      <c:valAx>
        <c:axId val="497024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032392"/>
        <c:crosses val="autoZero"/>
        <c:crossBetween val="midCat"/>
      </c:valAx>
      <c:valAx>
        <c:axId val="497032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r>
                  <a:rPr lang="en-US" b="0" i="0">
                    <a:latin typeface="+mj-lt"/>
                  </a:rPr>
                  <a:t>FDR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0248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j-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Max Quant</c:v>
          </c:tx>
          <c:spPr>
            <a:ln w="19050" cap="rnd">
              <a:solidFill>
                <a:srgbClr val="FF7C80"/>
              </a:solidFill>
              <a:round/>
            </a:ln>
            <a:effectLst/>
          </c:spPr>
          <c:marker>
            <c:symbol val="circle"/>
            <c:size val="5"/>
            <c:spPr>
              <a:solidFill>
                <a:srgbClr val="FF7C80"/>
              </a:solidFill>
              <a:ln w="9525">
                <a:solidFill>
                  <a:srgbClr val="FF7C80"/>
                </a:solidFill>
              </a:ln>
              <a:effectLst/>
            </c:spPr>
          </c:marker>
          <c:xVal>
            <c:numRef>
              <c:f>Sheet1!$B$12:$B$14</c:f>
              <c:numCache>
                <c:formatCode>General</c:formatCode>
                <c:ptCount val="3"/>
                <c:pt idx="0">
                  <c:v>0.02</c:v>
                </c:pt>
                <c:pt idx="1">
                  <c:v>0.03</c:v>
                </c:pt>
                <c:pt idx="2">
                  <c:v>0.05</c:v>
                </c:pt>
              </c:numCache>
            </c:numRef>
          </c:xVal>
          <c:yVal>
            <c:numRef>
              <c:f>(Sheet1!$B$3,Sheet1!$G$3,Sheet1!$L$3)</c:f>
              <c:numCache>
                <c:formatCode>General</c:formatCode>
                <c:ptCount val="3"/>
                <c:pt idx="0">
                  <c:v>1431</c:v>
                </c:pt>
                <c:pt idx="1">
                  <c:v>1563</c:v>
                </c:pt>
                <c:pt idx="2">
                  <c:v>1853</c:v>
                </c:pt>
              </c:numCache>
            </c:numRef>
          </c:yVal>
          <c:smooth val="1"/>
          <c:extLst>
            <c:ext xmlns:c16="http://schemas.microsoft.com/office/drawing/2014/chart" uri="{C3380CC4-5D6E-409C-BE32-E72D297353CC}">
              <c16:uniqueId val="{00000000-8273-433F-B558-B721DF1386A0}"/>
            </c:ext>
          </c:extLst>
        </c:ser>
        <c:ser>
          <c:idx val="1"/>
          <c:order val="1"/>
          <c:tx>
            <c:v>Percolator</c:v>
          </c:tx>
          <c:spPr>
            <a:ln w="19050" cap="rnd">
              <a:solidFill>
                <a:srgbClr val="7030A0"/>
              </a:solidFill>
              <a:round/>
            </a:ln>
            <a:effectLst/>
          </c:spPr>
          <c:marker>
            <c:symbol val="circle"/>
            <c:size val="5"/>
            <c:spPr>
              <a:solidFill>
                <a:srgbClr val="7030A0"/>
              </a:solidFill>
              <a:ln w="9525">
                <a:solidFill>
                  <a:srgbClr val="7030A0"/>
                </a:solidFill>
              </a:ln>
              <a:effectLst/>
            </c:spPr>
          </c:marker>
          <c:xVal>
            <c:numRef>
              <c:f>Sheet1!$B$12:$B$14</c:f>
              <c:numCache>
                <c:formatCode>General</c:formatCode>
                <c:ptCount val="3"/>
                <c:pt idx="0">
                  <c:v>0.02</c:v>
                </c:pt>
                <c:pt idx="1">
                  <c:v>0.03</c:v>
                </c:pt>
                <c:pt idx="2">
                  <c:v>0.05</c:v>
                </c:pt>
              </c:numCache>
            </c:numRef>
          </c:xVal>
          <c:yVal>
            <c:numRef>
              <c:f>(Sheet1!$C$3,Sheet1!$H$3,Sheet1!$V$3)</c:f>
              <c:numCache>
                <c:formatCode>General</c:formatCode>
                <c:ptCount val="3"/>
                <c:pt idx="0">
                  <c:v>1789</c:v>
                </c:pt>
                <c:pt idx="1">
                  <c:v>1868</c:v>
                </c:pt>
                <c:pt idx="2">
                  <c:v>1938</c:v>
                </c:pt>
              </c:numCache>
            </c:numRef>
          </c:yVal>
          <c:smooth val="1"/>
          <c:extLst>
            <c:ext xmlns:c16="http://schemas.microsoft.com/office/drawing/2014/chart" uri="{C3380CC4-5D6E-409C-BE32-E72D297353CC}">
              <c16:uniqueId val="{00000001-8273-433F-B558-B721DF1386A0}"/>
            </c:ext>
          </c:extLst>
        </c:ser>
        <c:ser>
          <c:idx val="2"/>
          <c:order val="2"/>
          <c:tx>
            <c:v>dRT</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Sheet1!$B$12:$B$14</c:f>
              <c:numCache>
                <c:formatCode>General</c:formatCode>
                <c:ptCount val="3"/>
                <c:pt idx="0">
                  <c:v>0.02</c:v>
                </c:pt>
                <c:pt idx="1">
                  <c:v>0.03</c:v>
                </c:pt>
                <c:pt idx="2">
                  <c:v>0.05</c:v>
                </c:pt>
              </c:numCache>
            </c:numRef>
          </c:xVal>
          <c:yVal>
            <c:numRef>
              <c:f>(Sheet1!$D$3,Sheet1!$I$3,Sheet1!$AC$3)</c:f>
              <c:numCache>
                <c:formatCode>General</c:formatCode>
                <c:ptCount val="3"/>
                <c:pt idx="0">
                  <c:v>2190</c:v>
                </c:pt>
                <c:pt idx="1">
                  <c:v>2210</c:v>
                </c:pt>
                <c:pt idx="2">
                  <c:v>2232</c:v>
                </c:pt>
              </c:numCache>
            </c:numRef>
          </c:yVal>
          <c:smooth val="1"/>
          <c:extLst>
            <c:ext xmlns:c16="http://schemas.microsoft.com/office/drawing/2014/chart" uri="{C3380CC4-5D6E-409C-BE32-E72D297353CC}">
              <c16:uniqueId val="{00000002-8273-433F-B558-B721DF1386A0}"/>
            </c:ext>
          </c:extLst>
        </c:ser>
        <c:dLbls>
          <c:showLegendKey val="0"/>
          <c:showVal val="0"/>
          <c:showCatName val="0"/>
          <c:showSerName val="0"/>
          <c:showPercent val="0"/>
          <c:showBubbleSize val="0"/>
        </c:dLbls>
        <c:axId val="497024848"/>
        <c:axId val="497032392"/>
      </c:scatterChart>
      <c:valAx>
        <c:axId val="497024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032392"/>
        <c:crosses val="autoZero"/>
        <c:crossBetween val="midCat"/>
      </c:valAx>
      <c:valAx>
        <c:axId val="497032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r>
                  <a:rPr lang="en-US" b="0" i="0" dirty="0">
                    <a:latin typeface="+mj-lt"/>
                  </a:rPr>
                  <a:t>No. u</a:t>
                </a:r>
                <a:r>
                  <a:rPr lang="en-US" b="0" i="0" baseline="0" dirty="0">
                    <a:latin typeface="+mj-lt"/>
                  </a:rPr>
                  <a:t>nique peptides</a:t>
                </a:r>
                <a:endParaRPr lang="en-US" b="0" i="0" dirty="0">
                  <a:latin typeface="+mj-l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0248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j-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'[Chart in Microsoft PowerPoint]Sheet1'!$B$1</c:f>
              <c:strCache>
                <c:ptCount val="1"/>
                <c:pt idx="0">
                  <c:v>MQ PEP&lt;0.02</c:v>
                </c:pt>
              </c:strCache>
            </c:strRef>
          </c:tx>
          <c:spPr>
            <a:solidFill>
              <a:srgbClr val="00FFCC"/>
            </a:solidFill>
            <a:ln>
              <a:noFill/>
            </a:ln>
            <a:effectLst/>
          </c:spPr>
          <c:invertIfNegative val="0"/>
          <c:cat>
            <c:strRef>
              <c:f>'[Chart in Microsoft PowerPoint]Sheet1'!$A$2:$A$7</c:f>
              <c:strCache>
                <c:ptCount val="5"/>
                <c:pt idx="0">
                  <c:v>160902A_NC_set#30A_180min_200NL_60C_N3_250mLC1B</c:v>
                </c:pt>
                <c:pt idx="1">
                  <c:v>160810A_NC_set25B_180min_100NL</c:v>
                </c:pt>
                <c:pt idx="2">
                  <c:v>160720A_NC_19A_180min_100nl</c:v>
                </c:pt>
                <c:pt idx="3">
                  <c:v>160629AEL160624PMRSAM00092_18C2</c:v>
                </c:pt>
                <c:pt idx="4">
                  <c:v>160801A_NC_set19B_180min_50ID_100NL_from100ul</c:v>
                </c:pt>
              </c:strCache>
              <c:extLst/>
            </c:strRef>
          </c:cat>
          <c:val>
            <c:numRef>
              <c:f>'[Chart in Microsoft PowerPoint]Sheet1'!$B$2:$B$7</c:f>
              <c:numCache>
                <c:formatCode>General</c:formatCode>
                <c:ptCount val="5"/>
                <c:pt idx="0">
                  <c:v>1431</c:v>
                </c:pt>
                <c:pt idx="1">
                  <c:v>1561</c:v>
                </c:pt>
                <c:pt idx="2">
                  <c:v>1904</c:v>
                </c:pt>
                <c:pt idx="3">
                  <c:v>2548</c:v>
                </c:pt>
                <c:pt idx="4">
                  <c:v>2675</c:v>
                </c:pt>
              </c:numCache>
              <c:extLst/>
            </c:numRef>
          </c:val>
          <c:extLst>
            <c:ext xmlns:c16="http://schemas.microsoft.com/office/drawing/2014/chart" uri="{C3380CC4-5D6E-409C-BE32-E72D297353CC}">
              <c16:uniqueId val="{00000000-B123-4CA7-870F-07D10DCD4C40}"/>
            </c:ext>
          </c:extLst>
        </c:ser>
        <c:ser>
          <c:idx val="1"/>
          <c:order val="1"/>
          <c:tx>
            <c:strRef>
              <c:f>'[Chart in Microsoft PowerPoint]Sheet1'!$C$1</c:f>
              <c:strCache>
                <c:ptCount val="1"/>
                <c:pt idx="0">
                  <c:v>Perc dRT PEP&lt;0.02</c:v>
                </c:pt>
              </c:strCache>
            </c:strRef>
          </c:tx>
          <c:spPr>
            <a:solidFill>
              <a:srgbClr val="339966"/>
            </a:solidFill>
            <a:ln>
              <a:noFill/>
            </a:ln>
            <a:effectLst/>
          </c:spPr>
          <c:invertIfNegative val="0"/>
          <c:cat>
            <c:strRef>
              <c:f>'[Chart in Microsoft PowerPoint]Sheet1'!$A$2:$A$7</c:f>
              <c:strCache>
                <c:ptCount val="5"/>
                <c:pt idx="0">
                  <c:v>160902A_NC_set#30A_180min_200NL_60C_N3_250mLC1B</c:v>
                </c:pt>
                <c:pt idx="1">
                  <c:v>160810A_NC_set25B_180min_100NL</c:v>
                </c:pt>
                <c:pt idx="2">
                  <c:v>160720A_NC_19A_180min_100nl</c:v>
                </c:pt>
                <c:pt idx="3">
                  <c:v>160629AEL160624PMRSAM00092_18C2</c:v>
                </c:pt>
                <c:pt idx="4">
                  <c:v>160801A_NC_set19B_180min_50ID_100NL_from100ul</c:v>
                </c:pt>
              </c:strCache>
              <c:extLst/>
            </c:strRef>
          </c:cat>
          <c:val>
            <c:numRef>
              <c:f>'[Chart in Microsoft PowerPoint]Sheet1'!$C$2:$C$7</c:f>
              <c:numCache>
                <c:formatCode>General</c:formatCode>
                <c:ptCount val="5"/>
                <c:pt idx="0">
                  <c:v>2104</c:v>
                </c:pt>
                <c:pt idx="1">
                  <c:v>2186</c:v>
                </c:pt>
                <c:pt idx="2">
                  <c:v>2447</c:v>
                </c:pt>
                <c:pt idx="3">
                  <c:v>3172</c:v>
                </c:pt>
                <c:pt idx="4">
                  <c:v>3178</c:v>
                </c:pt>
              </c:numCache>
              <c:extLst/>
            </c:numRef>
          </c:val>
          <c:extLst>
            <c:ext xmlns:c16="http://schemas.microsoft.com/office/drawing/2014/chart" uri="{C3380CC4-5D6E-409C-BE32-E72D297353CC}">
              <c16:uniqueId val="{00000001-B123-4CA7-870F-07D10DCD4C40}"/>
            </c:ext>
          </c:extLst>
        </c:ser>
        <c:ser>
          <c:idx val="2"/>
          <c:order val="2"/>
          <c:tx>
            <c:strRef>
              <c:f>'[Chart in Microsoft PowerPoint]Sheet1'!$D$1</c:f>
              <c:strCache>
                <c:ptCount val="1"/>
                <c:pt idx="0">
                  <c:v>dRT algorithm PEP&lt;0.02</c:v>
                </c:pt>
              </c:strCache>
            </c:strRef>
          </c:tx>
          <c:spPr>
            <a:solidFill>
              <a:srgbClr val="66FF33"/>
            </a:solidFill>
            <a:ln>
              <a:noFill/>
            </a:ln>
            <a:effectLst/>
          </c:spPr>
          <c:invertIfNegative val="0"/>
          <c:cat>
            <c:strRef>
              <c:f>'[Chart in Microsoft PowerPoint]Sheet1'!$A$2:$A$7</c:f>
              <c:strCache>
                <c:ptCount val="5"/>
                <c:pt idx="0">
                  <c:v>160902A_NC_set#30A_180min_200NL_60C_N3_250mLC1B</c:v>
                </c:pt>
                <c:pt idx="1">
                  <c:v>160810A_NC_set25B_180min_100NL</c:v>
                </c:pt>
                <c:pt idx="2">
                  <c:v>160720A_NC_19A_180min_100nl</c:v>
                </c:pt>
                <c:pt idx="3">
                  <c:v>160629AEL160624PMRSAM00092_18C2</c:v>
                </c:pt>
                <c:pt idx="4">
                  <c:v>160801A_NC_set19B_180min_50ID_100NL_from100ul</c:v>
                </c:pt>
              </c:strCache>
              <c:extLst/>
            </c:strRef>
          </c:cat>
          <c:val>
            <c:numRef>
              <c:f>'[Chart in Microsoft PowerPoint]Sheet1'!$D$2:$D$7</c:f>
              <c:numCache>
                <c:formatCode>General</c:formatCode>
                <c:ptCount val="5"/>
                <c:pt idx="0">
                  <c:v>2209</c:v>
                </c:pt>
                <c:pt idx="1">
                  <c:v>2302</c:v>
                </c:pt>
                <c:pt idx="2">
                  <c:v>2534</c:v>
                </c:pt>
                <c:pt idx="3">
                  <c:v>3280</c:v>
                </c:pt>
                <c:pt idx="4">
                  <c:v>3440</c:v>
                </c:pt>
              </c:numCache>
              <c:extLst/>
            </c:numRef>
          </c:val>
          <c:extLst>
            <c:ext xmlns:c16="http://schemas.microsoft.com/office/drawing/2014/chart" uri="{C3380CC4-5D6E-409C-BE32-E72D297353CC}">
              <c16:uniqueId val="{00000002-B123-4CA7-870F-07D10DCD4C40}"/>
            </c:ext>
          </c:extLst>
        </c:ser>
        <c:ser>
          <c:idx val="6"/>
          <c:order val="6"/>
          <c:tx>
            <c:strRef>
              <c:f>'[Chart in Microsoft PowerPoint]Sheet1'!$Q$1</c:f>
              <c:strCache>
                <c:ptCount val="1"/>
                <c:pt idx="0">
                  <c:v>Comet pepPro&gt;0.98</c:v>
                </c:pt>
              </c:strCache>
            </c:strRef>
          </c:tx>
          <c:spPr>
            <a:solidFill>
              <a:schemeClr val="tx1">
                <a:lumMod val="50000"/>
                <a:lumOff val="50000"/>
              </a:schemeClr>
            </a:solidFill>
            <a:ln>
              <a:noFill/>
            </a:ln>
            <a:effectLst/>
          </c:spPr>
          <c:invertIfNegative val="0"/>
          <c:cat>
            <c:strRef>
              <c:f>'[Chart in Microsoft PowerPoint]Sheet1'!$A$2:$A$7</c:f>
              <c:strCache>
                <c:ptCount val="5"/>
                <c:pt idx="0">
                  <c:v>160902A_NC_set#30A_180min_200NL_60C_N3_250mLC1B</c:v>
                </c:pt>
                <c:pt idx="1">
                  <c:v>160810A_NC_set25B_180min_100NL</c:v>
                </c:pt>
                <c:pt idx="2">
                  <c:v>160720A_NC_19A_180min_100nl</c:v>
                </c:pt>
                <c:pt idx="3">
                  <c:v>160629AEL160624PMRSAM00092_18C2</c:v>
                </c:pt>
                <c:pt idx="4">
                  <c:v>160801A_NC_set19B_180min_50ID_100NL_from100ul</c:v>
                </c:pt>
              </c:strCache>
              <c:extLst/>
            </c:strRef>
          </c:cat>
          <c:val>
            <c:numRef>
              <c:f>'[Chart in Microsoft PowerPoint]Sheet1'!$Q$2:$Q$7</c:f>
              <c:numCache>
                <c:formatCode>General</c:formatCode>
                <c:ptCount val="5"/>
                <c:pt idx="0">
                  <c:v>1876</c:v>
                </c:pt>
                <c:pt idx="1">
                  <c:v>2002</c:v>
                </c:pt>
                <c:pt idx="2">
                  <c:v>2346</c:v>
                </c:pt>
                <c:pt idx="3">
                  <c:v>3025</c:v>
                </c:pt>
                <c:pt idx="4">
                  <c:v>2997</c:v>
                </c:pt>
              </c:numCache>
              <c:extLst/>
            </c:numRef>
          </c:val>
          <c:extLst>
            <c:ext xmlns:c16="http://schemas.microsoft.com/office/drawing/2014/chart" uri="{C3380CC4-5D6E-409C-BE32-E72D297353CC}">
              <c16:uniqueId val="{00000003-B123-4CA7-870F-07D10DCD4C40}"/>
            </c:ext>
          </c:extLst>
        </c:ser>
        <c:dLbls>
          <c:showLegendKey val="0"/>
          <c:showVal val="0"/>
          <c:showCatName val="0"/>
          <c:showSerName val="0"/>
          <c:showPercent val="0"/>
          <c:showBubbleSize val="0"/>
        </c:dLbls>
        <c:gapWidth val="219"/>
        <c:overlap val="-27"/>
        <c:axId val="487513536"/>
        <c:axId val="487515176"/>
        <c:extLst>
          <c:ext xmlns:c15="http://schemas.microsoft.com/office/drawing/2012/chart" uri="{02D57815-91ED-43cb-92C2-25804820EDAC}">
            <c15:filteredBarSeries>
              <c15:ser>
                <c:idx val="3"/>
                <c:order val="3"/>
                <c:tx>
                  <c:strRef>
                    <c:extLst>
                      <c:ext uri="{02D57815-91ED-43cb-92C2-25804820EDAC}">
                        <c15:formulaRef>
                          <c15:sqref>'[Chart in Microsoft PowerPoint]Sheet1'!$G$1</c15:sqref>
                        </c15:formulaRef>
                      </c:ext>
                    </c:extLst>
                    <c:strCache>
                      <c:ptCount val="1"/>
                      <c:pt idx="0">
                        <c:v>MQ PEP&lt;0.03</c:v>
                      </c:pt>
                    </c:strCache>
                  </c:strRef>
                </c:tx>
                <c:spPr>
                  <a:solidFill>
                    <a:schemeClr val="accent4"/>
                  </a:solidFill>
                  <a:ln>
                    <a:noFill/>
                  </a:ln>
                  <a:effectLst/>
                </c:spPr>
                <c:invertIfNegative val="0"/>
                <c:cat>
                  <c:strRef>
                    <c:extLst>
                      <c:ext uri="{02D57815-91ED-43cb-92C2-25804820EDAC}">
                        <c15:formulaRef>
                          <c15:sqref>'[Chart in Microsoft PowerPoint]Sheet1'!$A$2:$A$7</c15:sqref>
                        </c15:formulaRef>
                      </c:ext>
                    </c:extLst>
                    <c:strCache>
                      <c:ptCount val="5"/>
                      <c:pt idx="0">
                        <c:v>160902A_NC_set#30A_180min_200NL_60C_N3_250mLC1B</c:v>
                      </c:pt>
                      <c:pt idx="1">
                        <c:v>160810A_NC_set25B_180min_100NL</c:v>
                      </c:pt>
                      <c:pt idx="2">
                        <c:v>160720A_NC_19A_180min_100nl</c:v>
                      </c:pt>
                      <c:pt idx="3">
                        <c:v>160629AEL160624PMRSAM00092_18C2</c:v>
                      </c:pt>
                      <c:pt idx="4">
                        <c:v>160801A_NC_set19B_180min_50ID_100NL_from100ul</c:v>
                      </c:pt>
                    </c:strCache>
                  </c:strRef>
                </c:cat>
                <c:val>
                  <c:numRef>
                    <c:extLst>
                      <c:ext uri="{02D57815-91ED-43cb-92C2-25804820EDAC}">
                        <c15:formulaRef>
                          <c15:sqref>'[Chart in Microsoft PowerPoint]Sheet1'!$G$2:$G$7</c15:sqref>
                        </c15:formulaRef>
                      </c:ext>
                    </c:extLst>
                    <c:numCache>
                      <c:formatCode>General</c:formatCode>
                      <c:ptCount val="5"/>
                      <c:pt idx="0">
                        <c:v>1563</c:v>
                      </c:pt>
                      <c:pt idx="1">
                        <c:v>1689</c:v>
                      </c:pt>
                      <c:pt idx="2">
                        <c:v>2045</c:v>
                      </c:pt>
                      <c:pt idx="3">
                        <c:v>2727</c:v>
                      </c:pt>
                      <c:pt idx="4">
                        <c:v>2870</c:v>
                      </c:pt>
                    </c:numCache>
                  </c:numRef>
                </c:val>
                <c:extLst>
                  <c:ext xmlns:c16="http://schemas.microsoft.com/office/drawing/2014/chart" uri="{C3380CC4-5D6E-409C-BE32-E72D297353CC}">
                    <c16:uniqueId val="{00000004-B123-4CA7-870F-07D10DCD4C40}"/>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'[Chart in Microsoft PowerPoint]Sheet1'!$H$1</c15:sqref>
                        </c15:formulaRef>
                      </c:ext>
                    </c:extLst>
                    <c:strCache>
                      <c:ptCount val="1"/>
                      <c:pt idx="0">
                        <c:v>Perc dRT PEP&lt;0.03</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'[Chart in Microsoft PowerPoint]Sheet1'!$A$2:$A$7</c15:sqref>
                        </c15:formulaRef>
                      </c:ext>
                    </c:extLst>
                    <c:strCache>
                      <c:ptCount val="5"/>
                      <c:pt idx="0">
                        <c:v>160902A_NC_set#30A_180min_200NL_60C_N3_250mLC1B</c:v>
                      </c:pt>
                      <c:pt idx="1">
                        <c:v>160810A_NC_set25B_180min_100NL</c:v>
                      </c:pt>
                      <c:pt idx="2">
                        <c:v>160720A_NC_19A_180min_100nl</c:v>
                      </c:pt>
                      <c:pt idx="3">
                        <c:v>160629AEL160624PMRSAM00092_18C2</c:v>
                      </c:pt>
                      <c:pt idx="4">
                        <c:v>160801A_NC_set19B_180min_50ID_100NL_from100ul</c:v>
                      </c:pt>
                    </c:strCache>
                  </c:strRef>
                </c:cat>
                <c:val>
                  <c:numRef>
                    <c:extLst xmlns:c15="http://schemas.microsoft.com/office/drawing/2012/chart">
                      <c:ext xmlns:c15="http://schemas.microsoft.com/office/drawing/2012/chart" uri="{02D57815-91ED-43cb-92C2-25804820EDAC}">
                        <c15:formulaRef>
                          <c15:sqref>'[Chart in Microsoft PowerPoint]Sheet1'!$H$2:$H$7</c15:sqref>
                        </c15:formulaRef>
                      </c:ext>
                    </c:extLst>
                    <c:numCache>
                      <c:formatCode>General</c:formatCode>
                      <c:ptCount val="5"/>
                      <c:pt idx="0">
                        <c:v>2156</c:v>
                      </c:pt>
                      <c:pt idx="1">
                        <c:v>2224</c:v>
                      </c:pt>
                      <c:pt idx="2">
                        <c:v>2475</c:v>
                      </c:pt>
                      <c:pt idx="3">
                        <c:v>3212</c:v>
                      </c:pt>
                      <c:pt idx="4">
                        <c:v>3251</c:v>
                      </c:pt>
                    </c:numCache>
                  </c:numRef>
                </c:val>
                <c:extLst xmlns:c15="http://schemas.microsoft.com/office/drawing/2012/chart">
                  <c:ext xmlns:c16="http://schemas.microsoft.com/office/drawing/2014/chart" uri="{C3380CC4-5D6E-409C-BE32-E72D297353CC}">
                    <c16:uniqueId val="{00000005-B123-4CA7-870F-07D10DCD4C40}"/>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'[Chart in Microsoft PowerPoint]Sheet1'!$I$1</c15:sqref>
                        </c15:formulaRef>
                      </c:ext>
                    </c:extLst>
                    <c:strCache>
                      <c:ptCount val="1"/>
                      <c:pt idx="0">
                        <c:v>dRT algorithm PEP&lt;0.03</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'[Chart in Microsoft PowerPoint]Sheet1'!$A$2:$A$7</c15:sqref>
                        </c15:formulaRef>
                      </c:ext>
                    </c:extLst>
                    <c:strCache>
                      <c:ptCount val="5"/>
                      <c:pt idx="0">
                        <c:v>160902A_NC_set#30A_180min_200NL_60C_N3_250mLC1B</c:v>
                      </c:pt>
                      <c:pt idx="1">
                        <c:v>160810A_NC_set25B_180min_100NL</c:v>
                      </c:pt>
                      <c:pt idx="2">
                        <c:v>160720A_NC_19A_180min_100nl</c:v>
                      </c:pt>
                      <c:pt idx="3">
                        <c:v>160629AEL160624PMRSAM00092_18C2</c:v>
                      </c:pt>
                      <c:pt idx="4">
                        <c:v>160801A_NC_set19B_180min_50ID_100NL_from100ul</c:v>
                      </c:pt>
                    </c:strCache>
                  </c:strRef>
                </c:cat>
                <c:val>
                  <c:numRef>
                    <c:extLst xmlns:c15="http://schemas.microsoft.com/office/drawing/2012/chart">
                      <c:ext xmlns:c15="http://schemas.microsoft.com/office/drawing/2012/chart" uri="{02D57815-91ED-43cb-92C2-25804820EDAC}">
                        <c15:formulaRef>
                          <c15:sqref>'[Chart in Microsoft PowerPoint]Sheet1'!$I$2:$I$7</c15:sqref>
                        </c15:formulaRef>
                      </c:ext>
                    </c:extLst>
                    <c:numCache>
                      <c:formatCode>General</c:formatCode>
                      <c:ptCount val="5"/>
                      <c:pt idx="0">
                        <c:v>2230</c:v>
                      </c:pt>
                      <c:pt idx="1">
                        <c:v>2329</c:v>
                      </c:pt>
                      <c:pt idx="2">
                        <c:v>2557</c:v>
                      </c:pt>
                      <c:pt idx="3">
                        <c:v>3320</c:v>
                      </c:pt>
                      <c:pt idx="4">
                        <c:v>3461</c:v>
                      </c:pt>
                    </c:numCache>
                  </c:numRef>
                </c:val>
                <c:extLst xmlns:c15="http://schemas.microsoft.com/office/drawing/2012/chart">
                  <c:ext xmlns:c16="http://schemas.microsoft.com/office/drawing/2014/chart" uri="{C3380CC4-5D6E-409C-BE32-E72D297353CC}">
                    <c16:uniqueId val="{00000006-B123-4CA7-870F-07D10DCD4C40}"/>
                  </c:ext>
                </c:extLst>
              </c15:ser>
            </c15:filteredBarSeries>
          </c:ext>
        </c:extLst>
      </c:barChart>
      <c:catAx>
        <c:axId val="48751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15176"/>
        <c:crosses val="autoZero"/>
        <c:auto val="1"/>
        <c:lblAlgn val="ctr"/>
        <c:lblOffset val="100"/>
        <c:noMultiLvlLbl val="0"/>
      </c:catAx>
      <c:valAx>
        <c:axId val="487515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latin typeface="+mj-lt"/>
                  </a:rPr>
                  <a:t>No. unique peptides</a:t>
                </a:r>
              </a:p>
            </c:rich>
          </c:tx>
          <c:layout>
            <c:manualLayout>
              <c:xMode val="edge"/>
              <c:yMode val="edge"/>
              <c:x val="6.4553982087540721E-2"/>
              <c:y val="0.2239384567230539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13536"/>
        <c:crosses val="autoZero"/>
        <c:crossBetween val="between"/>
      </c:valAx>
      <c:dTable>
        <c:showHorzBorder val="0"/>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j-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2C975-E31D-4ED0-B03F-B0BC41D49884}" type="datetimeFigureOut">
              <a:rPr lang="en-US" smtClean="0"/>
              <a:t>4/24/2017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FE8CD-A175-4E72-8832-3C9D978FB55D}" type="slidenum">
              <a:rPr lang="en-US" smtClean="0"/>
              <a:t>‹#›</a:t>
            </a:fld>
            <a:endParaRPr lang="en-US"/>
          </a:p>
        </p:txBody>
      </p:sp>
    </p:spTree>
    <p:extLst>
      <p:ext uri="{BB962C8B-B14F-4D97-AF65-F5344CB8AC3E}">
        <p14:creationId xmlns:p14="http://schemas.microsoft.com/office/powerpoint/2010/main" val="340133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FFE8CD-A175-4E72-8832-3C9D978FB55D}" type="slidenum">
              <a:rPr lang="en-US" smtClean="0"/>
              <a:t>5</a:t>
            </a:fld>
            <a:endParaRPr lang="en-US"/>
          </a:p>
        </p:txBody>
      </p:sp>
    </p:spTree>
    <p:extLst>
      <p:ext uri="{BB962C8B-B14F-4D97-AF65-F5344CB8AC3E}">
        <p14:creationId xmlns:p14="http://schemas.microsoft.com/office/powerpoint/2010/main" val="36814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040603-E519-4F13-9FD2-2DF35649902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195094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40603-E519-4F13-9FD2-2DF35649902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330354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40603-E519-4F13-9FD2-2DF35649902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256761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FFCBF6-E3D2-455C-A12C-7A96678E2F47}"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2940244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FCBF6-E3D2-455C-A12C-7A96678E2F47}"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1755989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FFCBF6-E3D2-455C-A12C-7A96678E2F47}"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769889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FFCBF6-E3D2-455C-A12C-7A96678E2F47}"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1914520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FFCBF6-E3D2-455C-A12C-7A96678E2F47}"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2201221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FFCBF6-E3D2-455C-A12C-7A96678E2F47}"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4159741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FCBF6-E3D2-455C-A12C-7A96678E2F47}"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2906184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FFCBF6-E3D2-455C-A12C-7A96678E2F47}"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274129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40603-E519-4F13-9FD2-2DF35649902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2941638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FFCBF6-E3D2-455C-A12C-7A96678E2F47}"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3176958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FCBF6-E3D2-455C-A12C-7A96678E2F47}"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3365659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FFCBF6-E3D2-455C-A12C-7A96678E2F47}"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9C8A09-56CB-452F-ADED-E467DD16E155}" type="slidenum">
              <a:rPr lang="en-US" smtClean="0"/>
              <a:t>‹#›</a:t>
            </a:fld>
            <a:endParaRPr lang="en-US"/>
          </a:p>
        </p:txBody>
      </p:sp>
    </p:spTree>
    <p:extLst>
      <p:ext uri="{BB962C8B-B14F-4D97-AF65-F5344CB8AC3E}">
        <p14:creationId xmlns:p14="http://schemas.microsoft.com/office/powerpoint/2010/main" val="186526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40603-E519-4F13-9FD2-2DF356499023}" type="datetimeFigureOut">
              <a:rPr lang="en-US" smtClean="0"/>
              <a:t>4/24/2017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34057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040603-E519-4F13-9FD2-2DF356499023}"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77618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040603-E519-4F13-9FD2-2DF356499023}" type="datetimeFigureOut">
              <a:rPr lang="en-US" smtClean="0"/>
              <a:t>4/24/2017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106679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40603-E519-4F13-9FD2-2DF356499023}" type="datetimeFigureOut">
              <a:rPr lang="en-US" smtClean="0"/>
              <a:t>4/24/2017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245992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40603-E519-4F13-9FD2-2DF356499023}" type="datetimeFigureOut">
              <a:rPr lang="en-US" smtClean="0"/>
              <a:t>4/24/2017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95536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040603-E519-4F13-9FD2-2DF356499023}"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417794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040603-E519-4F13-9FD2-2DF356499023}" type="datetimeFigureOut">
              <a:rPr lang="en-US" smtClean="0"/>
              <a:t>4/24/2017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0C86A-0870-44E6-9A18-05E522F67B3E}" type="slidenum">
              <a:rPr lang="en-US" smtClean="0"/>
              <a:t>‹#›</a:t>
            </a:fld>
            <a:endParaRPr lang="en-US"/>
          </a:p>
        </p:txBody>
      </p:sp>
    </p:spTree>
    <p:extLst>
      <p:ext uri="{BB962C8B-B14F-4D97-AF65-F5344CB8AC3E}">
        <p14:creationId xmlns:p14="http://schemas.microsoft.com/office/powerpoint/2010/main" val="132827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40603-E519-4F13-9FD2-2DF356499023}" type="datetimeFigureOut">
              <a:rPr lang="en-US" smtClean="0"/>
              <a:t>4/24/2017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0C86A-0870-44E6-9A18-05E522F67B3E}" type="slidenum">
              <a:rPr lang="en-US" smtClean="0"/>
              <a:t>‹#›</a:t>
            </a:fld>
            <a:endParaRPr lang="en-US"/>
          </a:p>
        </p:txBody>
      </p:sp>
    </p:spTree>
    <p:extLst>
      <p:ext uri="{BB962C8B-B14F-4D97-AF65-F5344CB8AC3E}">
        <p14:creationId xmlns:p14="http://schemas.microsoft.com/office/powerpoint/2010/main" val="2864015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FCBF6-E3D2-455C-A12C-7A96678E2F47}" type="datetimeFigureOut">
              <a:rPr lang="en-US" smtClean="0"/>
              <a:t>4/24/2017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9C8A09-56CB-452F-ADED-E467DD16E155}" type="slidenum">
              <a:rPr lang="en-US" smtClean="0"/>
              <a:t>‹#›</a:t>
            </a:fld>
            <a:endParaRPr lang="en-US"/>
          </a:p>
        </p:txBody>
      </p:sp>
    </p:spTree>
    <p:extLst>
      <p:ext uri="{BB962C8B-B14F-4D97-AF65-F5344CB8AC3E}">
        <p14:creationId xmlns:p14="http://schemas.microsoft.com/office/powerpoint/2010/main" val="3401747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404" y="5293466"/>
            <a:ext cx="9210964" cy="1189327"/>
          </a:xfrm>
        </p:spPr>
        <p:txBody>
          <a:bodyPr>
            <a:normAutofit lnSpcReduction="10000"/>
          </a:bodyPr>
          <a:lstStyle/>
          <a:p>
            <a:pPr marL="0" indent="0">
              <a:buNone/>
            </a:pPr>
            <a:r>
              <a:rPr lang="en-US" dirty="0">
                <a:latin typeface="+mj-lt"/>
              </a:rPr>
              <a:t>USING RETENTION TIME TO IDENTIFY PEPTIDES</a:t>
            </a:r>
          </a:p>
          <a:p>
            <a:pPr marL="0" indent="0">
              <a:buNone/>
            </a:pPr>
            <a:r>
              <a:rPr lang="en-US" sz="1900" dirty="0">
                <a:latin typeface="+mj-lt"/>
              </a:rPr>
              <a:t>Max Quant, retention time library</a:t>
            </a:r>
          </a:p>
          <a:p>
            <a:pPr marL="0" indent="0">
              <a:buNone/>
            </a:pPr>
            <a:r>
              <a:rPr lang="en-US" sz="1900" dirty="0">
                <a:latin typeface="+mj-lt"/>
              </a:rPr>
              <a:t>Percolator, mq.to.pin parser</a:t>
            </a:r>
          </a:p>
        </p:txBody>
      </p:sp>
      <p:sp>
        <p:nvSpPr>
          <p:cNvPr id="4" name="TextBox 3"/>
          <p:cNvSpPr txBox="1"/>
          <p:nvPr/>
        </p:nvSpPr>
        <p:spPr>
          <a:xfrm>
            <a:off x="10971567" y="6482793"/>
            <a:ext cx="1220433" cy="307777"/>
          </a:xfrm>
          <a:prstGeom prst="rect">
            <a:avLst/>
          </a:prstGeom>
          <a:noFill/>
        </p:spPr>
        <p:txBody>
          <a:bodyPr wrap="square" rtlCol="0">
            <a:spAutoFit/>
          </a:bodyPr>
          <a:lstStyle/>
          <a:p>
            <a:r>
              <a:rPr lang="en-US" sz="1400" dirty="0">
                <a:solidFill>
                  <a:schemeClr val="tx1">
                    <a:lumMod val="50000"/>
                    <a:lumOff val="50000"/>
                  </a:schemeClr>
                </a:solidFill>
                <a:latin typeface="+mj-lt"/>
              </a:rPr>
              <a:t>[25.Apr.2017]</a:t>
            </a:r>
          </a:p>
        </p:txBody>
      </p:sp>
    </p:spTree>
    <p:extLst>
      <p:ext uri="{BB962C8B-B14F-4D97-AF65-F5344CB8AC3E}">
        <p14:creationId xmlns:p14="http://schemas.microsoft.com/office/powerpoint/2010/main" val="3756943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687783" y="958016"/>
            <a:ext cx="7462981" cy="6398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accent6">
                    <a:lumMod val="75000"/>
                  </a:schemeClr>
                </a:solidFill>
                <a:latin typeface="+mj-lt"/>
              </a:rPr>
              <a:t>Max Quant</a:t>
            </a:r>
            <a:r>
              <a:rPr lang="en-US" dirty="0">
                <a:latin typeface="+mj-lt"/>
              </a:rPr>
              <a:t> vs. </a:t>
            </a:r>
            <a:r>
              <a:rPr lang="en-US" dirty="0">
                <a:solidFill>
                  <a:schemeClr val="accent6">
                    <a:lumMod val="75000"/>
                  </a:schemeClr>
                </a:solidFill>
                <a:latin typeface="+mj-lt"/>
              </a:rPr>
              <a:t>Percolator</a:t>
            </a:r>
            <a:r>
              <a:rPr lang="en-US" dirty="0">
                <a:latin typeface="+mj-lt"/>
              </a:rPr>
              <a:t> vs. </a:t>
            </a:r>
            <a:r>
              <a:rPr lang="en-US" dirty="0">
                <a:solidFill>
                  <a:schemeClr val="accent6">
                    <a:lumMod val="75000"/>
                  </a:schemeClr>
                </a:solidFill>
                <a:latin typeface="+mj-lt"/>
              </a:rPr>
              <a:t>dRT</a:t>
            </a:r>
            <a:r>
              <a:rPr lang="en-US" dirty="0">
                <a:latin typeface="+mj-lt"/>
              </a:rPr>
              <a:t> vs. </a:t>
            </a:r>
            <a:r>
              <a:rPr lang="en-US" dirty="0">
                <a:solidFill>
                  <a:schemeClr val="accent6">
                    <a:lumMod val="75000"/>
                  </a:schemeClr>
                </a:solidFill>
                <a:latin typeface="+mj-lt"/>
              </a:rPr>
              <a:t>Comet (pepPro)</a:t>
            </a:r>
          </a:p>
        </p:txBody>
      </p:sp>
      <p:graphicFrame>
        <p:nvGraphicFramePr>
          <p:cNvPr id="6" name="Chart 5">
            <a:extLst>
              <a:ext uri="{FF2B5EF4-FFF2-40B4-BE49-F238E27FC236}">
                <a16:creationId xmlns:a16="http://schemas.microsoft.com/office/drawing/2014/main" id="{358CC9A3-A543-43C7-ABED-8E2932BA2BD9}"/>
              </a:ext>
            </a:extLst>
          </p:cNvPr>
          <p:cNvGraphicFramePr>
            <a:graphicFrameLocks/>
          </p:cNvGraphicFramePr>
          <p:nvPr>
            <p:extLst>
              <p:ext uri="{D42A27DB-BD31-4B8C-83A1-F6EECF244321}">
                <p14:modId xmlns:p14="http://schemas.microsoft.com/office/powerpoint/2010/main" val="4287055264"/>
              </p:ext>
            </p:extLst>
          </p:nvPr>
        </p:nvGraphicFramePr>
        <p:xfrm>
          <a:off x="1893454" y="2013528"/>
          <a:ext cx="8257310" cy="38977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941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DD8047"/>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833985" y="3074796"/>
            <a:ext cx="6573821" cy="708405"/>
          </a:xfrm>
        </p:spPr>
        <p:txBody>
          <a:bodyPr>
            <a:normAutofit/>
          </a:bodyPr>
          <a:lstStyle/>
          <a:p>
            <a:pPr marL="0" indent="0" algn="just">
              <a:buNone/>
            </a:pPr>
            <a:r>
              <a:rPr lang="en-US" sz="2000" dirty="0">
                <a:solidFill>
                  <a:srgbClr val="FFFFFF"/>
                </a:solidFill>
                <a:latin typeface="+mj-lt"/>
              </a:rPr>
              <a:t>Comparing the quantifications of the newly identified peptides with the previous quantifications.</a:t>
            </a:r>
          </a:p>
        </p:txBody>
      </p:sp>
      <p:sp>
        <p:nvSpPr>
          <p:cNvPr id="6" name="TextBox 5"/>
          <p:cNvSpPr txBox="1"/>
          <p:nvPr/>
        </p:nvSpPr>
        <p:spPr>
          <a:xfrm>
            <a:off x="2349578" y="3244333"/>
            <a:ext cx="1393795" cy="369332"/>
          </a:xfrm>
          <a:prstGeom prst="rect">
            <a:avLst/>
          </a:prstGeom>
          <a:noFill/>
        </p:spPr>
        <p:txBody>
          <a:bodyPr wrap="square" rtlCol="0">
            <a:spAutoFit/>
          </a:bodyPr>
          <a:lstStyle/>
          <a:p>
            <a:pPr algn="ctr"/>
            <a:r>
              <a:rPr lang="en-US" dirty="0">
                <a:latin typeface="+mj-lt"/>
              </a:rPr>
              <a:t>Verification</a:t>
            </a:r>
          </a:p>
        </p:txBody>
      </p:sp>
    </p:spTree>
    <p:extLst>
      <p:ext uri="{BB962C8B-B14F-4D97-AF65-F5344CB8AC3E}">
        <p14:creationId xmlns:p14="http://schemas.microsoft.com/office/powerpoint/2010/main" val="34501932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37610787"/>
              </p:ext>
            </p:extLst>
          </p:nvPr>
        </p:nvGraphicFramePr>
        <p:xfrm>
          <a:off x="545236" y="1432264"/>
          <a:ext cx="4278567" cy="2133600"/>
        </p:xfrm>
        <a:graphic>
          <a:graphicData uri="http://schemas.openxmlformats.org/drawingml/2006/table">
            <a:tbl>
              <a:tblPr firstRow="1" bandRow="1">
                <a:tableStyleId>{91EBBBCC-DAD2-459C-BE2E-F6DE35CF9A28}</a:tableStyleId>
              </a:tblPr>
              <a:tblGrid>
                <a:gridCol w="1009079">
                  <a:extLst>
                    <a:ext uri="{9D8B030D-6E8A-4147-A177-3AD203B41FA5}">
                      <a16:colId xmlns:a16="http://schemas.microsoft.com/office/drawing/2014/main" val="1037709121"/>
                    </a:ext>
                  </a:extLst>
                </a:gridCol>
                <a:gridCol w="1634744">
                  <a:extLst>
                    <a:ext uri="{9D8B030D-6E8A-4147-A177-3AD203B41FA5}">
                      <a16:colId xmlns:a16="http://schemas.microsoft.com/office/drawing/2014/main" val="1903131738"/>
                    </a:ext>
                  </a:extLst>
                </a:gridCol>
                <a:gridCol w="1634744">
                  <a:extLst>
                    <a:ext uri="{9D8B030D-6E8A-4147-A177-3AD203B41FA5}">
                      <a16:colId xmlns:a16="http://schemas.microsoft.com/office/drawing/2014/main" val="3968274026"/>
                    </a:ext>
                  </a:extLst>
                </a:gridCol>
              </a:tblGrid>
              <a:tr h="274320">
                <a:tc>
                  <a:txBody>
                    <a:bodyPr/>
                    <a:lstStyle/>
                    <a:p>
                      <a:pPr algn="ctr"/>
                      <a:r>
                        <a:rPr lang="en-US" sz="1400" b="0" i="0" dirty="0">
                          <a:latin typeface="+mj-lt"/>
                        </a:rPr>
                        <a:t>Peptides</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tcPr>
                </a:tc>
                <a:tc>
                  <a:txBody>
                    <a:bodyPr/>
                    <a:lstStyle/>
                    <a:p>
                      <a:pPr algn="ctr"/>
                      <a:r>
                        <a:rPr lang="en-US" sz="1400" b="0" i="0" dirty="0">
                          <a:latin typeface="+mj-lt"/>
                        </a:rPr>
                        <a:t>Reporter intensity 0</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tcPr>
                </a:tc>
                <a:tc>
                  <a:txBody>
                    <a:bodyPr/>
                    <a:lstStyle/>
                    <a:p>
                      <a:pPr algn="ctr"/>
                      <a:r>
                        <a:rPr lang="en-US" sz="1400" b="0" i="0" dirty="0">
                          <a:latin typeface="+mj-lt"/>
                        </a:rPr>
                        <a:t>Reporter intensity 1</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tcPr>
                </a:tc>
                <a:extLst>
                  <a:ext uri="{0D108BD9-81ED-4DB2-BD59-A6C34878D82A}">
                    <a16:rowId xmlns:a16="http://schemas.microsoft.com/office/drawing/2014/main" val="1442457740"/>
                  </a:ext>
                </a:extLst>
              </a:tr>
              <a:tr h="274320">
                <a:tc>
                  <a:txBody>
                    <a:bodyPr/>
                    <a:lstStyle/>
                    <a:p>
                      <a:pPr algn="ctr"/>
                      <a:r>
                        <a:rPr lang="en-US" sz="1400" b="0" i="0" dirty="0">
                          <a:latin typeface="+mj-lt"/>
                        </a:rPr>
                        <a:t>pep. 1</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664708356"/>
                  </a:ext>
                </a:extLst>
              </a:tr>
              <a:tr h="274320">
                <a:tc>
                  <a:txBody>
                    <a:bodyPr/>
                    <a:lstStyle/>
                    <a:p>
                      <a:pPr algn="ctr"/>
                      <a:r>
                        <a:rPr lang="en-US" sz="1400" b="0" i="0" dirty="0">
                          <a:latin typeface="+mj-lt"/>
                        </a:rPr>
                        <a:t>pep. 2</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309077391"/>
                  </a:ext>
                </a:extLst>
              </a:tr>
              <a:tr h="274320">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323907509"/>
                  </a:ext>
                </a:extLst>
              </a:tr>
              <a:tr h="274320">
                <a:tc>
                  <a:txBody>
                    <a:bodyPr/>
                    <a:lstStyle/>
                    <a:p>
                      <a:pPr algn="ctr"/>
                      <a:r>
                        <a:rPr lang="en-US" sz="1400" b="0" i="0">
                          <a:latin typeface="+mj-lt"/>
                        </a:rPr>
                        <a:t>new </a:t>
                      </a:r>
                      <a:r>
                        <a:rPr lang="en-US" sz="1400" b="0" i="0" dirty="0">
                          <a:latin typeface="+mj-lt"/>
                        </a:rPr>
                        <a:t>pep. 1</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509185325"/>
                  </a:ext>
                </a:extLst>
              </a:tr>
              <a:tr h="274320">
                <a:tc>
                  <a:txBody>
                    <a:bodyPr/>
                    <a:lstStyle/>
                    <a:p>
                      <a:pPr algn="ctr"/>
                      <a:r>
                        <a:rPr lang="en-US" sz="1400" b="0" i="0" dirty="0">
                          <a:latin typeface="+mj-lt"/>
                        </a:rPr>
                        <a:t>new pep. 2</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168849817"/>
                  </a:ext>
                </a:extLst>
              </a:tr>
              <a:tr h="274320">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153660566"/>
                  </a:ext>
                </a:extLst>
              </a:tr>
            </a:tbl>
          </a:graphicData>
        </a:graphic>
      </p:graphicFrame>
      <p:sp>
        <p:nvSpPr>
          <p:cNvPr id="5" name="Right Brace 4"/>
          <p:cNvSpPr/>
          <p:nvPr/>
        </p:nvSpPr>
        <p:spPr>
          <a:xfrm>
            <a:off x="4823803" y="1735077"/>
            <a:ext cx="248575" cy="921313"/>
          </a:xfrm>
          <a:prstGeom prst="rightBrace">
            <a:avLst>
              <a:gd name="adj1" fmla="val 83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072377" y="2035925"/>
            <a:ext cx="1052003" cy="307777"/>
          </a:xfrm>
          <a:prstGeom prst="rect">
            <a:avLst/>
          </a:prstGeom>
          <a:noFill/>
        </p:spPr>
        <p:txBody>
          <a:bodyPr wrap="square" rtlCol="0">
            <a:spAutoFit/>
          </a:bodyPr>
          <a:lstStyle/>
          <a:p>
            <a:r>
              <a:rPr lang="en-US" sz="1400" dirty="0">
                <a:latin typeface="+mj-lt"/>
              </a:rPr>
              <a:t>PEP &lt; 0.02</a:t>
            </a:r>
          </a:p>
        </p:txBody>
      </p:sp>
      <p:sp>
        <p:nvSpPr>
          <p:cNvPr id="8" name="TextBox 7"/>
          <p:cNvSpPr txBox="1"/>
          <p:nvPr/>
        </p:nvSpPr>
        <p:spPr>
          <a:xfrm>
            <a:off x="5072377" y="2957238"/>
            <a:ext cx="1970842" cy="307777"/>
          </a:xfrm>
          <a:prstGeom prst="rect">
            <a:avLst/>
          </a:prstGeom>
          <a:noFill/>
        </p:spPr>
        <p:txBody>
          <a:bodyPr wrap="square" rtlCol="0">
            <a:spAutoFit/>
          </a:bodyPr>
          <a:lstStyle/>
          <a:p>
            <a:r>
              <a:rPr lang="en-US" sz="1400" dirty="0">
                <a:latin typeface="+mj-lt"/>
              </a:rPr>
              <a:t>PEP.updated &lt; 0.02</a:t>
            </a:r>
          </a:p>
        </p:txBody>
      </p:sp>
      <p:sp>
        <p:nvSpPr>
          <p:cNvPr id="16" name="TextBox 15"/>
          <p:cNvSpPr txBox="1"/>
          <p:nvPr/>
        </p:nvSpPr>
        <p:spPr>
          <a:xfrm>
            <a:off x="6057797" y="1852461"/>
            <a:ext cx="727969" cy="276999"/>
          </a:xfrm>
          <a:prstGeom prst="rect">
            <a:avLst/>
          </a:prstGeom>
          <a:noFill/>
        </p:spPr>
        <p:txBody>
          <a:bodyPr wrap="square" rtlCol="0">
            <a:spAutoFit/>
          </a:bodyPr>
          <a:lstStyle/>
          <a:p>
            <a:r>
              <a:rPr lang="en-US" sz="1200" dirty="0">
                <a:latin typeface="+mj-lt"/>
              </a:rPr>
              <a:t>Group 1</a:t>
            </a:r>
          </a:p>
        </p:txBody>
      </p:sp>
      <p:sp>
        <p:nvSpPr>
          <p:cNvPr id="17" name="TextBox 16"/>
          <p:cNvSpPr txBox="1"/>
          <p:nvPr/>
        </p:nvSpPr>
        <p:spPr>
          <a:xfrm>
            <a:off x="6057797" y="2205997"/>
            <a:ext cx="1429304" cy="276999"/>
          </a:xfrm>
          <a:prstGeom prst="rect">
            <a:avLst/>
          </a:prstGeom>
          <a:noFill/>
        </p:spPr>
        <p:txBody>
          <a:bodyPr wrap="square" rtlCol="0">
            <a:spAutoFit/>
          </a:bodyPr>
          <a:lstStyle/>
          <a:p>
            <a:r>
              <a:rPr lang="en-US" sz="1200" dirty="0">
                <a:latin typeface="+mj-lt"/>
              </a:rPr>
              <a:t>Group 2</a:t>
            </a:r>
          </a:p>
        </p:txBody>
      </p:sp>
      <mc:AlternateContent xmlns:mc="http://schemas.openxmlformats.org/markup-compatibility/2006">
        <mc:Choice xmlns:a14="http://schemas.microsoft.com/office/drawing/2010/main" Requires="a14">
          <p:sp>
            <p:nvSpPr>
              <p:cNvPr id="18" name="TextBox 17"/>
              <p:cNvSpPr txBox="1"/>
              <p:nvPr/>
            </p:nvSpPr>
            <p:spPr>
              <a:xfrm>
                <a:off x="545236" y="3846251"/>
                <a:ext cx="3640804" cy="3376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𝑅</m:t>
                      </m:r>
                      <m:r>
                        <a:rPr lang="en-US" sz="1200" b="0" i="1" smtClean="0">
                          <a:latin typeface="Cambria Math" panose="02040503050406030204" pitchFamily="18" charset="0"/>
                        </a:rPr>
                        <m:t>.</m:t>
                      </m:r>
                      <m:r>
                        <a:rPr lang="en-US" sz="1200" b="0" i="1" smtClean="0">
                          <a:latin typeface="Cambria Math" panose="02040503050406030204" pitchFamily="18" charset="0"/>
                        </a:rPr>
                        <m:t>𝑜𝑙𝑑</m:t>
                      </m:r>
                      <m:r>
                        <a:rPr lang="en-US" sz="1200" b="0" i="1" smtClean="0">
                          <a:latin typeface="Cambria Math" panose="02040503050406030204" pitchFamily="18" charset="0"/>
                        </a:rPr>
                        <m:t>=</m:t>
                      </m:r>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𝑟𝑒𝑝𝑜𝑟𝑡𝑒𝑟</m:t>
                              </m:r>
                              <m:r>
                                <a:rPr lang="en-US" sz="1200" b="0" i="1" smtClean="0">
                                  <a:latin typeface="Cambria Math" panose="02040503050406030204" pitchFamily="18" charset="0"/>
                                </a:rPr>
                                <m:t> </m:t>
                              </m:r>
                              <m:r>
                                <a:rPr lang="en-US" sz="1200" b="0" i="1" smtClean="0">
                                  <a:latin typeface="Cambria Math" panose="02040503050406030204" pitchFamily="18" charset="0"/>
                                </a:rPr>
                                <m:t>𝑖𝑛𝑡𝑒𝑛𝑠𝑖𝑡𝑦</m:t>
                              </m:r>
                              <m:r>
                                <a:rPr lang="en-US" sz="1200" b="0" i="1" smtClean="0">
                                  <a:latin typeface="Cambria Math" panose="02040503050406030204" pitchFamily="18" charset="0"/>
                                </a:rPr>
                                <m:t> 0 (</m:t>
                              </m:r>
                              <m:r>
                                <a:rPr lang="en-US" sz="1200" b="0" i="1" smtClean="0">
                                  <a:latin typeface="Cambria Math" panose="02040503050406030204" pitchFamily="18" charset="0"/>
                                </a:rPr>
                                <m:t>𝑖</m:t>
                              </m:r>
                              <m:r>
                                <a:rPr lang="en-US" sz="1200" b="0" i="1" smtClean="0">
                                  <a:latin typeface="Cambria Math" panose="02040503050406030204" pitchFamily="18" charset="0"/>
                                </a:rPr>
                                <m:t>)</m:t>
                              </m:r>
                            </m:num>
                            <m:den>
                              <m:r>
                                <a:rPr lang="en-US" sz="1200" b="0" i="1" smtClean="0">
                                  <a:latin typeface="Cambria Math" panose="02040503050406030204" pitchFamily="18" charset="0"/>
                                </a:rPr>
                                <m:t>𝑟𝑒𝑝𝑜𝑟𝑡𝑒𝑟</m:t>
                              </m:r>
                              <m:r>
                                <a:rPr lang="en-US" sz="1200" b="0" i="1" smtClean="0">
                                  <a:latin typeface="Cambria Math" panose="02040503050406030204" pitchFamily="18" charset="0"/>
                                </a:rPr>
                                <m:t> </m:t>
                              </m:r>
                              <m:r>
                                <a:rPr lang="en-US" sz="1200" b="0" i="1" smtClean="0">
                                  <a:latin typeface="Cambria Math" panose="02040503050406030204" pitchFamily="18" charset="0"/>
                                </a:rPr>
                                <m:t>𝑖𝑛𝑡𝑒𝑛𝑠𝑖𝑡𝑦</m:t>
                              </m:r>
                              <m:r>
                                <a:rPr lang="en-US" sz="1200" b="0" i="1" smtClean="0">
                                  <a:latin typeface="Cambria Math" panose="02040503050406030204" pitchFamily="18" charset="0"/>
                                </a:rPr>
                                <m:t> 1 (</m:t>
                              </m:r>
                              <m:r>
                                <a:rPr lang="en-US" sz="1200" b="0" i="1" smtClean="0">
                                  <a:latin typeface="Cambria Math" panose="02040503050406030204" pitchFamily="18" charset="0"/>
                                </a:rPr>
                                <m:t>𝑖</m:t>
                              </m:r>
                              <m:r>
                                <a:rPr lang="en-US" sz="1200" b="0" i="1" smtClean="0">
                                  <a:latin typeface="Cambria Math" panose="02040503050406030204" pitchFamily="18" charset="0"/>
                                </a:rPr>
                                <m:t>)</m:t>
                              </m:r>
                            </m:den>
                          </m:f>
                        </m:e>
                        <m:e>
                          <m:r>
                            <a:rPr lang="en-US" sz="1200" b="0" i="1" smtClean="0">
                              <a:latin typeface="Cambria Math" panose="02040503050406030204" pitchFamily="18" charset="0"/>
                            </a:rPr>
                            <m:t>𝑃𝐸𝑃</m:t>
                          </m:r>
                          <m:r>
                            <a:rPr lang="en-US" sz="1200" b="0" i="1" smtClean="0">
                              <a:latin typeface="Cambria Math" panose="02040503050406030204" pitchFamily="18" charset="0"/>
                            </a:rPr>
                            <m:t>&lt;0.02</m:t>
                          </m:r>
                        </m:e>
                      </m:d>
                    </m:oMath>
                  </m:oMathPara>
                </a14:m>
                <a:endParaRPr lang="en-US" sz="1200" dirty="0"/>
              </a:p>
            </p:txBody>
          </p:sp>
        </mc:Choice>
        <mc:Fallback>
          <p:sp>
            <p:nvSpPr>
              <p:cNvPr id="18" name="TextBox 17"/>
              <p:cNvSpPr txBox="1">
                <a:spLocks noRot="1" noChangeAspect="1" noMove="1" noResize="1" noEditPoints="1" noAdjustHandles="1" noChangeArrowheads="1" noChangeShapeType="1" noTextEdit="1"/>
              </p:cNvSpPr>
              <p:nvPr/>
            </p:nvSpPr>
            <p:spPr>
              <a:xfrm>
                <a:off x="545236" y="3846251"/>
                <a:ext cx="3640804" cy="337657"/>
              </a:xfrm>
              <a:prstGeom prst="rect">
                <a:avLst/>
              </a:prstGeom>
              <a:blipFill>
                <a:blip r:embed="rId2"/>
                <a:stretch>
                  <a:fillRect l="-502" t="-9091" b="-2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45236" y="4481258"/>
                <a:ext cx="4339393" cy="3376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𝑅</m:t>
                      </m:r>
                      <m:r>
                        <a:rPr lang="en-US" sz="1200" b="0" i="1" smtClean="0">
                          <a:latin typeface="Cambria Math" panose="02040503050406030204" pitchFamily="18" charset="0"/>
                        </a:rPr>
                        <m:t>.</m:t>
                      </m:r>
                      <m:r>
                        <a:rPr lang="en-US" sz="1200" b="0" i="1" smtClean="0">
                          <a:latin typeface="Cambria Math" panose="02040503050406030204" pitchFamily="18" charset="0"/>
                        </a:rPr>
                        <m:t>𝑛𝑒𝑤</m:t>
                      </m:r>
                      <m:r>
                        <a:rPr lang="en-US" sz="1200" b="0" i="1" smtClean="0">
                          <a:latin typeface="Cambria Math" panose="02040503050406030204" pitchFamily="18" charset="0"/>
                        </a:rPr>
                        <m:t>=</m:t>
                      </m:r>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𝑟𝑒𝑝𝑜𝑟𝑡𝑒𝑟</m:t>
                              </m:r>
                              <m:r>
                                <a:rPr lang="en-US" sz="1200" b="0" i="1" smtClean="0">
                                  <a:latin typeface="Cambria Math" panose="02040503050406030204" pitchFamily="18" charset="0"/>
                                </a:rPr>
                                <m:t> </m:t>
                              </m:r>
                              <m:r>
                                <a:rPr lang="en-US" sz="1200" b="0" i="1" smtClean="0">
                                  <a:latin typeface="Cambria Math" panose="02040503050406030204" pitchFamily="18" charset="0"/>
                                </a:rPr>
                                <m:t>𝑖𝑛𝑡𝑒𝑛𝑠𝑖𝑡𝑦</m:t>
                              </m:r>
                              <m:r>
                                <a:rPr lang="en-US" sz="1200" b="0" i="1" smtClean="0">
                                  <a:latin typeface="Cambria Math" panose="02040503050406030204" pitchFamily="18" charset="0"/>
                                </a:rPr>
                                <m:t> 0 (</m:t>
                              </m:r>
                              <m:r>
                                <a:rPr lang="en-US" sz="1200" b="0" i="1" smtClean="0">
                                  <a:latin typeface="Cambria Math" panose="02040503050406030204" pitchFamily="18" charset="0"/>
                                </a:rPr>
                                <m:t>𝑖</m:t>
                              </m:r>
                              <m:r>
                                <a:rPr lang="en-US" sz="1200" b="0" i="1" smtClean="0">
                                  <a:latin typeface="Cambria Math" panose="02040503050406030204" pitchFamily="18" charset="0"/>
                                </a:rPr>
                                <m:t>)</m:t>
                              </m:r>
                            </m:num>
                            <m:den>
                              <m:r>
                                <a:rPr lang="en-US" sz="1200" b="0" i="1" smtClean="0">
                                  <a:latin typeface="Cambria Math" panose="02040503050406030204" pitchFamily="18" charset="0"/>
                                </a:rPr>
                                <m:t>𝑟𝑒𝑝𝑜𝑟𝑡𝑒𝑟</m:t>
                              </m:r>
                              <m:r>
                                <a:rPr lang="en-US" sz="1200" b="0" i="1" smtClean="0">
                                  <a:latin typeface="Cambria Math" panose="02040503050406030204" pitchFamily="18" charset="0"/>
                                </a:rPr>
                                <m:t> </m:t>
                              </m:r>
                              <m:r>
                                <a:rPr lang="en-US" sz="1200" b="0" i="1" smtClean="0">
                                  <a:latin typeface="Cambria Math" panose="02040503050406030204" pitchFamily="18" charset="0"/>
                                </a:rPr>
                                <m:t>𝑖𝑛𝑡𝑒𝑛𝑠𝑖𝑡𝑦</m:t>
                              </m:r>
                              <m:r>
                                <a:rPr lang="en-US" sz="1200" b="0" i="1" smtClean="0">
                                  <a:latin typeface="Cambria Math" panose="02040503050406030204" pitchFamily="18" charset="0"/>
                                </a:rPr>
                                <m:t> 1 (</m:t>
                              </m:r>
                              <m:r>
                                <a:rPr lang="en-US" sz="1200" b="0" i="1" smtClean="0">
                                  <a:latin typeface="Cambria Math" panose="02040503050406030204" pitchFamily="18" charset="0"/>
                                </a:rPr>
                                <m:t>𝑖</m:t>
                              </m:r>
                              <m:r>
                                <a:rPr lang="en-US" sz="1200" b="0" i="1" smtClean="0">
                                  <a:latin typeface="Cambria Math" panose="02040503050406030204" pitchFamily="18" charset="0"/>
                                </a:rPr>
                                <m:t>)</m:t>
                              </m:r>
                            </m:den>
                          </m:f>
                        </m:e>
                        <m:e>
                          <m:r>
                            <a:rPr lang="en-US" sz="1200" b="0" i="1" smtClean="0">
                              <a:latin typeface="Cambria Math" panose="02040503050406030204" pitchFamily="18" charset="0"/>
                            </a:rPr>
                            <m:t>𝑃𝐸𝑃</m:t>
                          </m:r>
                          <m:r>
                            <a:rPr lang="en-US" sz="1200" b="0" i="1" smtClean="0">
                              <a:latin typeface="Cambria Math" panose="02040503050406030204" pitchFamily="18" charset="0"/>
                            </a:rPr>
                            <m:t>.</m:t>
                          </m:r>
                          <m:r>
                            <a:rPr lang="en-US" sz="1200" b="0" i="1" smtClean="0">
                              <a:latin typeface="Cambria Math" panose="02040503050406030204" pitchFamily="18" charset="0"/>
                            </a:rPr>
                            <m:t>𝑢𝑝𝑑𝑎𝑡𝑒𝑑</m:t>
                          </m:r>
                          <m:r>
                            <a:rPr lang="en-US" sz="1200" b="0" i="1" smtClean="0">
                              <a:latin typeface="Cambria Math" panose="02040503050406030204" pitchFamily="18" charset="0"/>
                            </a:rPr>
                            <m:t>&lt;0.02</m:t>
                          </m:r>
                        </m:e>
                      </m:d>
                    </m:oMath>
                  </m:oMathPara>
                </a14:m>
                <a:endParaRPr lang="en-US" sz="1200" dirty="0"/>
              </a:p>
            </p:txBody>
          </p:sp>
        </mc:Choice>
        <mc:Fallback>
          <p:sp>
            <p:nvSpPr>
              <p:cNvPr id="19" name="TextBox 18"/>
              <p:cNvSpPr txBox="1">
                <a:spLocks noRot="1" noChangeAspect="1" noMove="1" noResize="1" noEditPoints="1" noAdjustHandles="1" noChangeArrowheads="1" noChangeShapeType="1" noTextEdit="1"/>
              </p:cNvSpPr>
              <p:nvPr/>
            </p:nvSpPr>
            <p:spPr>
              <a:xfrm>
                <a:off x="545236" y="4481258"/>
                <a:ext cx="4339393" cy="337657"/>
              </a:xfrm>
              <a:prstGeom prst="rect">
                <a:avLst/>
              </a:prstGeom>
              <a:blipFill>
                <a:blip r:embed="rId3"/>
                <a:stretch>
                  <a:fillRect l="-421" t="-7143" b="-23214"/>
                </a:stretch>
              </a:blipFill>
            </p:spPr>
            <p:txBody>
              <a:bodyPr/>
              <a:lstStyle/>
              <a:p>
                <a:r>
                  <a:rPr lang="en-US">
                    <a:noFill/>
                  </a:rPr>
                  <a:t> </a:t>
                </a:r>
              </a:p>
            </p:txBody>
          </p:sp>
        </mc:Fallback>
      </mc:AlternateContent>
      <p:sp>
        <p:nvSpPr>
          <p:cNvPr id="22" name="TextBox 21"/>
          <p:cNvSpPr txBox="1"/>
          <p:nvPr/>
        </p:nvSpPr>
        <p:spPr>
          <a:xfrm>
            <a:off x="545236" y="782545"/>
            <a:ext cx="4278566" cy="584775"/>
          </a:xfrm>
          <a:prstGeom prst="rect">
            <a:avLst/>
          </a:prstGeom>
          <a:noFill/>
        </p:spPr>
        <p:txBody>
          <a:bodyPr wrap="square" rtlCol="0">
            <a:spAutoFit/>
          </a:bodyPr>
          <a:lstStyle/>
          <a:p>
            <a:r>
              <a:rPr lang="en-US" dirty="0">
                <a:latin typeface="+mj-lt"/>
              </a:rPr>
              <a:t>protein </a:t>
            </a:r>
            <a:r>
              <a:rPr lang="en-US" dirty="0" err="1">
                <a:latin typeface="Edwardian Script ITC" panose="030303020407070D0804" pitchFamily="66" charset="0"/>
              </a:rPr>
              <a:t>i</a:t>
            </a:r>
            <a:endParaRPr lang="en-US" dirty="0">
              <a:latin typeface="Edwardian Script ITC" panose="030303020407070D0804" pitchFamily="66" charset="0"/>
            </a:endParaRPr>
          </a:p>
          <a:p>
            <a:r>
              <a:rPr lang="en-US" sz="1400" i="1" dirty="0">
                <a:latin typeface="+mj-lt"/>
              </a:rPr>
              <a:t>only proteins with at least 2 new peptides </a:t>
            </a:r>
          </a:p>
        </p:txBody>
      </p:sp>
      <p:sp>
        <p:nvSpPr>
          <p:cNvPr id="23" name="Right Brace 22"/>
          <p:cNvSpPr/>
          <p:nvPr/>
        </p:nvSpPr>
        <p:spPr>
          <a:xfrm>
            <a:off x="4823802" y="2650471"/>
            <a:ext cx="248575" cy="921313"/>
          </a:xfrm>
          <a:prstGeom prst="rightBrace">
            <a:avLst>
              <a:gd name="adj1" fmla="val 83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p:cNvSpPr/>
          <p:nvPr/>
        </p:nvSpPr>
        <p:spPr>
          <a:xfrm>
            <a:off x="5991215" y="1852461"/>
            <a:ext cx="133165" cy="674703"/>
          </a:xfrm>
          <a:prstGeom prst="leftBrace">
            <a:avLst>
              <a:gd name="adj1" fmla="val 843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7109801" y="782545"/>
            <a:ext cx="4410645" cy="584775"/>
          </a:xfrm>
          <a:prstGeom prst="rect">
            <a:avLst/>
          </a:prstGeom>
          <a:noFill/>
        </p:spPr>
        <p:txBody>
          <a:bodyPr wrap="square" rtlCol="0">
            <a:spAutoFit/>
          </a:bodyPr>
          <a:lstStyle/>
          <a:p>
            <a:r>
              <a:rPr lang="en-US" dirty="0">
                <a:latin typeface="+mj-lt"/>
              </a:rPr>
              <a:t>experiment </a:t>
            </a:r>
            <a:r>
              <a:rPr lang="en-US" dirty="0" err="1">
                <a:latin typeface="Edwardian Script ITC" panose="030303020407070D0804" pitchFamily="66" charset="0"/>
              </a:rPr>
              <a:t>i</a:t>
            </a:r>
            <a:endParaRPr lang="en-US" dirty="0">
              <a:latin typeface="Edwardian Script ITC" panose="030303020407070D0804" pitchFamily="66" charset="0"/>
            </a:endParaRPr>
          </a:p>
          <a:p>
            <a:r>
              <a:rPr lang="en-US" sz="1400" i="1" dirty="0">
                <a:latin typeface="+mj-lt"/>
              </a:rPr>
              <a:t>Only experiments with different cell types in 2 channels</a:t>
            </a:r>
          </a:p>
        </p:txBody>
      </p:sp>
      <p:graphicFrame>
        <p:nvGraphicFramePr>
          <p:cNvPr id="26" name="Table 25"/>
          <p:cNvGraphicFramePr>
            <a:graphicFrameLocks noGrp="1"/>
          </p:cNvGraphicFramePr>
          <p:nvPr>
            <p:extLst>
              <p:ext uri="{D42A27DB-BD31-4B8C-83A1-F6EECF244321}">
                <p14:modId xmlns:p14="http://schemas.microsoft.com/office/powerpoint/2010/main" val="904442131"/>
              </p:ext>
            </p:extLst>
          </p:nvPr>
        </p:nvGraphicFramePr>
        <p:xfrm>
          <a:off x="7332484" y="1432264"/>
          <a:ext cx="2053718" cy="1219200"/>
        </p:xfrm>
        <a:graphic>
          <a:graphicData uri="http://schemas.openxmlformats.org/drawingml/2006/table">
            <a:tbl>
              <a:tblPr firstRow="1" bandRow="1">
                <a:tableStyleId>{91EBBBCC-DAD2-459C-BE2E-F6DE35CF9A28}</a:tableStyleId>
              </a:tblPr>
              <a:tblGrid>
                <a:gridCol w="806196">
                  <a:extLst>
                    <a:ext uri="{9D8B030D-6E8A-4147-A177-3AD203B41FA5}">
                      <a16:colId xmlns:a16="http://schemas.microsoft.com/office/drawing/2014/main" val="3932221154"/>
                    </a:ext>
                  </a:extLst>
                </a:gridCol>
                <a:gridCol w="584518">
                  <a:extLst>
                    <a:ext uri="{9D8B030D-6E8A-4147-A177-3AD203B41FA5}">
                      <a16:colId xmlns:a16="http://schemas.microsoft.com/office/drawing/2014/main" val="2341697815"/>
                    </a:ext>
                  </a:extLst>
                </a:gridCol>
                <a:gridCol w="663004">
                  <a:extLst>
                    <a:ext uri="{9D8B030D-6E8A-4147-A177-3AD203B41FA5}">
                      <a16:colId xmlns:a16="http://schemas.microsoft.com/office/drawing/2014/main" val="271834944"/>
                    </a:ext>
                  </a:extLst>
                </a:gridCol>
              </a:tblGrid>
              <a:tr h="301752">
                <a:tc>
                  <a:txBody>
                    <a:bodyPr/>
                    <a:lstStyle/>
                    <a:p>
                      <a:pPr algn="ctr"/>
                      <a:r>
                        <a:rPr lang="en-US" sz="1400" b="0" i="0" dirty="0">
                          <a:latin typeface="+mj-lt"/>
                        </a:rPr>
                        <a:t>Proteins</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tcPr>
                </a:tc>
                <a:tc>
                  <a:txBody>
                    <a:bodyPr/>
                    <a:lstStyle/>
                    <a:p>
                      <a:pPr algn="ctr"/>
                      <a:r>
                        <a:rPr lang="en-US" sz="1400" b="0" i="0" dirty="0" err="1">
                          <a:latin typeface="+mj-lt"/>
                        </a:rPr>
                        <a:t>R.old</a:t>
                      </a:r>
                      <a:endParaRPr lang="en-US" sz="1400" b="0" i="0" dirty="0">
                        <a:latin typeface="+mj-lt"/>
                      </a:endParaRP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tcPr>
                </a:tc>
                <a:tc>
                  <a:txBody>
                    <a:bodyPr/>
                    <a:lstStyle/>
                    <a:p>
                      <a:pPr algn="ctr"/>
                      <a:r>
                        <a:rPr lang="en-US" sz="1400" b="0" i="0" dirty="0" err="1">
                          <a:latin typeface="+mj-lt"/>
                        </a:rPr>
                        <a:t>R.new</a:t>
                      </a:r>
                      <a:endParaRPr lang="en-US" sz="1400" b="0" i="0" dirty="0">
                        <a:latin typeface="+mj-lt"/>
                      </a:endParaRP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tcPr>
                </a:tc>
                <a:extLst>
                  <a:ext uri="{0D108BD9-81ED-4DB2-BD59-A6C34878D82A}">
                    <a16:rowId xmlns:a16="http://schemas.microsoft.com/office/drawing/2014/main" val="3300082481"/>
                  </a:ext>
                </a:extLst>
              </a:tr>
              <a:tr h="301752">
                <a:tc>
                  <a:txBody>
                    <a:bodyPr/>
                    <a:lstStyle/>
                    <a:p>
                      <a:pPr algn="ctr"/>
                      <a:r>
                        <a:rPr lang="en-US" sz="1400" b="0" i="0" dirty="0">
                          <a:latin typeface="+mj-lt"/>
                        </a:rPr>
                        <a:t>prot. 1</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775793838"/>
                  </a:ext>
                </a:extLst>
              </a:tr>
              <a:tr h="301752">
                <a:tc>
                  <a:txBody>
                    <a:bodyPr/>
                    <a:lstStyle/>
                    <a:p>
                      <a:pPr algn="ctr"/>
                      <a:r>
                        <a:rPr lang="en-US" sz="1400" b="0" i="0" dirty="0">
                          <a:latin typeface="+mj-lt"/>
                        </a:rPr>
                        <a:t>prot. 2</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410344821"/>
                  </a:ext>
                </a:extLst>
              </a:tr>
              <a:tr h="301752">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932760347"/>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813844464"/>
              </p:ext>
            </p:extLst>
          </p:nvPr>
        </p:nvGraphicFramePr>
        <p:xfrm>
          <a:off x="9640211" y="1432264"/>
          <a:ext cx="1880236" cy="1219200"/>
        </p:xfrm>
        <a:graphic>
          <a:graphicData uri="http://schemas.openxmlformats.org/drawingml/2006/table">
            <a:tbl>
              <a:tblPr firstRow="1" bandRow="1">
                <a:tableStyleId>{91EBBBCC-DAD2-459C-BE2E-F6DE35CF9A28}</a:tableStyleId>
              </a:tblPr>
              <a:tblGrid>
                <a:gridCol w="537020">
                  <a:extLst>
                    <a:ext uri="{9D8B030D-6E8A-4147-A177-3AD203B41FA5}">
                      <a16:colId xmlns:a16="http://schemas.microsoft.com/office/drawing/2014/main" val="3932221154"/>
                    </a:ext>
                  </a:extLst>
                </a:gridCol>
                <a:gridCol w="537020">
                  <a:extLst>
                    <a:ext uri="{9D8B030D-6E8A-4147-A177-3AD203B41FA5}">
                      <a16:colId xmlns:a16="http://schemas.microsoft.com/office/drawing/2014/main" val="2341697815"/>
                    </a:ext>
                  </a:extLst>
                </a:gridCol>
                <a:gridCol w="806196">
                  <a:extLst>
                    <a:ext uri="{9D8B030D-6E8A-4147-A177-3AD203B41FA5}">
                      <a16:colId xmlns:a16="http://schemas.microsoft.com/office/drawing/2014/main" val="271834944"/>
                    </a:ext>
                  </a:extLst>
                </a:gridCol>
              </a:tblGrid>
              <a:tr h="301752">
                <a:tc>
                  <a:txBody>
                    <a:bodyPr/>
                    <a:lstStyle/>
                    <a:p>
                      <a:pPr algn="ctr"/>
                      <a:r>
                        <a:rPr lang="en-US" sz="1400" b="0" i="0" dirty="0">
                          <a:latin typeface="+mj-lt"/>
                        </a:rPr>
                        <a:t>R.g1</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tcPr>
                </a:tc>
                <a:tc>
                  <a:txBody>
                    <a:bodyPr/>
                    <a:lstStyle/>
                    <a:p>
                      <a:pPr algn="ctr"/>
                      <a:r>
                        <a:rPr lang="en-US" sz="1400" b="0" i="0" dirty="0">
                          <a:latin typeface="+mj-lt"/>
                        </a:rPr>
                        <a:t>R.g2</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rPr>
                        <a:t>Proteins</a:t>
                      </a:r>
                      <a:endParaRPr kumimoji="0" lang="en-US" sz="1400" b="0" i="0" u="none" strike="noStrike" kern="1200" cap="none" spc="0" normalizeH="0" baseline="0" noProof="0" dirty="0">
                        <a:ln>
                          <a:noFill/>
                        </a:ln>
                        <a:solidFill>
                          <a:prstClr val="black"/>
                        </a:solidFill>
                        <a:effectLst/>
                        <a:uLnTx/>
                        <a:uFillTx/>
                        <a:latin typeface="+mj-lt"/>
                        <a:ea typeface="+mn-ea"/>
                        <a:cs typeface="+mn-cs"/>
                      </a:endParaRP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tcPr>
                </a:tc>
                <a:extLst>
                  <a:ext uri="{0D108BD9-81ED-4DB2-BD59-A6C34878D82A}">
                    <a16:rowId xmlns:a16="http://schemas.microsoft.com/office/drawing/2014/main" val="3300082481"/>
                  </a:ext>
                </a:extLst>
              </a:tr>
              <a:tr h="301752">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j-lt"/>
                        </a:rPr>
                        <a:t>prot. 1</a:t>
                      </a:r>
                      <a:endParaRPr kumimoji="0" lang="en-US" sz="1400" b="0" i="0" u="none" strike="noStrike" kern="1200" cap="none" spc="0" normalizeH="0" baseline="0" noProof="0" dirty="0">
                        <a:ln>
                          <a:noFill/>
                        </a:ln>
                        <a:solidFill>
                          <a:prstClr val="black"/>
                        </a:solidFill>
                        <a:effectLst/>
                        <a:uLnTx/>
                        <a:uFillTx/>
                        <a:latin typeface="+mj-lt"/>
                        <a:ea typeface="+mn-ea"/>
                        <a:cs typeface="+mn-cs"/>
                      </a:endParaRP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775793838"/>
                  </a:ext>
                </a:extLst>
              </a:tr>
              <a:tr h="301752">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prot. 2</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410344821"/>
                  </a:ext>
                </a:extLst>
              </a:tr>
              <a:tr h="301752">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4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932760347"/>
                  </a:ext>
                </a:extLst>
              </a:tr>
            </a:tbl>
          </a:graphicData>
        </a:graphic>
      </p:graphicFrame>
      <p:sp>
        <p:nvSpPr>
          <p:cNvPr id="28" name="Left Brace 27"/>
          <p:cNvSpPr/>
          <p:nvPr/>
        </p:nvSpPr>
        <p:spPr>
          <a:xfrm rot="16200000">
            <a:off x="8763001" y="2440025"/>
            <a:ext cx="133165" cy="674703"/>
          </a:xfrm>
          <a:prstGeom prst="leftBrace">
            <a:avLst>
              <a:gd name="adj1" fmla="val 843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8189149" y="2868099"/>
            <a:ext cx="1280868" cy="307777"/>
          </a:xfrm>
          <a:prstGeom prst="rect">
            <a:avLst/>
          </a:prstGeom>
          <a:noFill/>
        </p:spPr>
        <p:txBody>
          <a:bodyPr wrap="square" rtlCol="0">
            <a:spAutoFit/>
          </a:bodyPr>
          <a:lstStyle/>
          <a:p>
            <a:pPr algn="ctr"/>
            <a:r>
              <a:rPr lang="en-US" sz="1400" dirty="0" err="1">
                <a:latin typeface="+mj-lt"/>
              </a:rPr>
              <a:t>cor</a:t>
            </a:r>
            <a:r>
              <a:rPr lang="en-US" sz="1400" dirty="0">
                <a:latin typeface="+mj-lt"/>
              </a:rPr>
              <a:t> (MQ, dRT)</a:t>
            </a:r>
          </a:p>
        </p:txBody>
      </p:sp>
      <p:sp>
        <p:nvSpPr>
          <p:cNvPr id="30" name="Left Brace 29"/>
          <p:cNvSpPr/>
          <p:nvPr/>
        </p:nvSpPr>
        <p:spPr>
          <a:xfrm rot="16200000">
            <a:off x="10093409" y="2440025"/>
            <a:ext cx="133165" cy="674703"/>
          </a:xfrm>
          <a:prstGeom prst="leftBrace">
            <a:avLst>
              <a:gd name="adj1" fmla="val 843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519557" y="2868099"/>
            <a:ext cx="1280868" cy="307777"/>
          </a:xfrm>
          <a:prstGeom prst="rect">
            <a:avLst/>
          </a:prstGeom>
          <a:noFill/>
        </p:spPr>
        <p:txBody>
          <a:bodyPr wrap="square" rtlCol="0">
            <a:spAutoFit/>
          </a:bodyPr>
          <a:lstStyle/>
          <a:p>
            <a:pPr algn="ctr"/>
            <a:r>
              <a:rPr lang="en-US" sz="1400" dirty="0" err="1">
                <a:latin typeface="+mj-lt"/>
              </a:rPr>
              <a:t>cor</a:t>
            </a:r>
            <a:r>
              <a:rPr lang="en-US" sz="1400" dirty="0">
                <a:latin typeface="+mj-lt"/>
              </a:rPr>
              <a:t> (MQ, MQ)</a:t>
            </a:r>
          </a:p>
        </p:txBody>
      </p:sp>
      <mc:AlternateContent xmlns:mc="http://schemas.openxmlformats.org/markup-compatibility/2006">
        <mc:Choice xmlns:a14="http://schemas.microsoft.com/office/drawing/2010/main" Requires="a14">
          <p:sp>
            <p:nvSpPr>
              <p:cNvPr id="32" name="TextBox 31"/>
              <p:cNvSpPr txBox="1"/>
              <p:nvPr/>
            </p:nvSpPr>
            <p:spPr>
              <a:xfrm>
                <a:off x="545236" y="5116265"/>
                <a:ext cx="3610797" cy="3376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𝑅</m:t>
                      </m:r>
                      <m:r>
                        <a:rPr lang="en-US" sz="1200" b="0" i="1" smtClean="0">
                          <a:latin typeface="Cambria Math" panose="02040503050406030204" pitchFamily="18" charset="0"/>
                        </a:rPr>
                        <m:t>.</m:t>
                      </m:r>
                      <m:r>
                        <a:rPr lang="en-US" sz="1200" b="0" i="1" smtClean="0">
                          <a:latin typeface="Cambria Math" panose="02040503050406030204" pitchFamily="18" charset="0"/>
                        </a:rPr>
                        <m:t>𝑔</m:t>
                      </m:r>
                      <m:r>
                        <a:rPr lang="en-US" sz="1200" b="0" i="1" smtClean="0">
                          <a:latin typeface="Cambria Math" panose="02040503050406030204" pitchFamily="18" charset="0"/>
                        </a:rPr>
                        <m:t>1=</m:t>
                      </m:r>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𝑟𝑒𝑝𝑜𝑟𝑡𝑒𝑟</m:t>
                              </m:r>
                              <m:r>
                                <a:rPr lang="en-US" sz="1200" b="0" i="1" smtClean="0">
                                  <a:latin typeface="Cambria Math" panose="02040503050406030204" pitchFamily="18" charset="0"/>
                                </a:rPr>
                                <m:t> </m:t>
                              </m:r>
                              <m:r>
                                <a:rPr lang="en-US" sz="1200" b="0" i="1" smtClean="0">
                                  <a:latin typeface="Cambria Math" panose="02040503050406030204" pitchFamily="18" charset="0"/>
                                </a:rPr>
                                <m:t>𝑖𝑛𝑡𝑒𝑛𝑠𝑖𝑡𝑦</m:t>
                              </m:r>
                              <m:r>
                                <a:rPr lang="en-US" sz="1200" b="0" i="1" smtClean="0">
                                  <a:latin typeface="Cambria Math" panose="02040503050406030204" pitchFamily="18" charset="0"/>
                                </a:rPr>
                                <m:t> 0 (</m:t>
                              </m:r>
                              <m:r>
                                <a:rPr lang="en-US" sz="1200" b="0" i="1" smtClean="0">
                                  <a:latin typeface="Cambria Math" panose="02040503050406030204" pitchFamily="18" charset="0"/>
                                </a:rPr>
                                <m:t>𝑖</m:t>
                              </m:r>
                              <m:r>
                                <a:rPr lang="en-US" sz="1200" b="0" i="1" smtClean="0">
                                  <a:latin typeface="Cambria Math" panose="02040503050406030204" pitchFamily="18" charset="0"/>
                                </a:rPr>
                                <m:t>)</m:t>
                              </m:r>
                            </m:num>
                            <m:den>
                              <m:r>
                                <a:rPr lang="en-US" sz="1200" b="0" i="1" smtClean="0">
                                  <a:latin typeface="Cambria Math" panose="02040503050406030204" pitchFamily="18" charset="0"/>
                                </a:rPr>
                                <m:t>𝑟𝑒𝑝𝑜𝑟𝑡𝑒𝑟</m:t>
                              </m:r>
                              <m:r>
                                <a:rPr lang="en-US" sz="1200" b="0" i="1" smtClean="0">
                                  <a:latin typeface="Cambria Math" panose="02040503050406030204" pitchFamily="18" charset="0"/>
                                </a:rPr>
                                <m:t> </m:t>
                              </m:r>
                              <m:r>
                                <a:rPr lang="en-US" sz="1200" b="0" i="1" smtClean="0">
                                  <a:latin typeface="Cambria Math" panose="02040503050406030204" pitchFamily="18" charset="0"/>
                                </a:rPr>
                                <m:t>𝑖𝑛𝑡𝑒𝑛𝑠𝑖𝑡𝑦</m:t>
                              </m:r>
                              <m:r>
                                <a:rPr lang="en-US" sz="1200" b="0" i="1" smtClean="0">
                                  <a:latin typeface="Cambria Math" panose="02040503050406030204" pitchFamily="18" charset="0"/>
                                </a:rPr>
                                <m:t> 1 (</m:t>
                              </m:r>
                              <m:r>
                                <a:rPr lang="en-US" sz="1200" b="0" i="1" smtClean="0">
                                  <a:latin typeface="Cambria Math" panose="02040503050406030204" pitchFamily="18" charset="0"/>
                                </a:rPr>
                                <m:t>𝑖</m:t>
                              </m:r>
                              <m:r>
                                <a:rPr lang="en-US" sz="1200" b="0" i="1" smtClean="0">
                                  <a:latin typeface="Cambria Math" panose="02040503050406030204" pitchFamily="18" charset="0"/>
                                </a:rPr>
                                <m:t>)</m:t>
                              </m:r>
                            </m:den>
                          </m:f>
                        </m:e>
                        <m:e>
                          <m:r>
                            <a:rPr lang="en-US" sz="1200" b="0" i="1" smtClean="0">
                              <a:latin typeface="Cambria Math" panose="02040503050406030204" pitchFamily="18" charset="0"/>
                            </a:rPr>
                            <m:t>𝑃𝐸𝑃</m:t>
                          </m:r>
                          <m:r>
                            <a:rPr lang="en-US" sz="1200" b="0" i="1" smtClean="0">
                              <a:latin typeface="Cambria Math" panose="02040503050406030204" pitchFamily="18" charset="0"/>
                            </a:rPr>
                            <m:t> &lt;0.02</m:t>
                          </m:r>
                        </m:e>
                      </m:d>
                    </m:oMath>
                  </m:oMathPara>
                </a14:m>
                <a:endParaRPr lang="en-US" sz="1200" dirty="0"/>
              </a:p>
            </p:txBody>
          </p:sp>
        </mc:Choice>
        <mc:Fallback>
          <p:sp>
            <p:nvSpPr>
              <p:cNvPr id="32" name="TextBox 31"/>
              <p:cNvSpPr txBox="1">
                <a:spLocks noRot="1" noChangeAspect="1" noMove="1" noResize="1" noEditPoints="1" noAdjustHandles="1" noChangeArrowheads="1" noChangeShapeType="1" noTextEdit="1"/>
              </p:cNvSpPr>
              <p:nvPr/>
            </p:nvSpPr>
            <p:spPr>
              <a:xfrm>
                <a:off x="545236" y="5116265"/>
                <a:ext cx="3610797" cy="337657"/>
              </a:xfrm>
              <a:prstGeom prst="rect">
                <a:avLst/>
              </a:prstGeom>
              <a:blipFill>
                <a:blip r:embed="rId4"/>
                <a:stretch>
                  <a:fillRect l="-843" t="-7143" b="-232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545235" y="5751272"/>
                <a:ext cx="3610797" cy="3376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𝑅</m:t>
                      </m:r>
                      <m:r>
                        <a:rPr lang="en-US" sz="1200" b="0" i="1" smtClean="0">
                          <a:latin typeface="Cambria Math" panose="02040503050406030204" pitchFamily="18" charset="0"/>
                        </a:rPr>
                        <m:t>.</m:t>
                      </m:r>
                      <m:r>
                        <a:rPr lang="en-US" sz="1200" b="0" i="1" smtClean="0">
                          <a:latin typeface="Cambria Math" panose="02040503050406030204" pitchFamily="18" charset="0"/>
                        </a:rPr>
                        <m:t>𝑔</m:t>
                      </m:r>
                      <m:r>
                        <a:rPr lang="en-US" sz="1200" b="0" i="1" smtClean="0">
                          <a:latin typeface="Cambria Math" panose="02040503050406030204" pitchFamily="18" charset="0"/>
                        </a:rPr>
                        <m:t>2=</m:t>
                      </m:r>
                      <m:r>
                        <a:rPr lang="en-US" sz="1200" b="0" i="1" smtClean="0">
                          <a:latin typeface="Cambria Math" panose="02040503050406030204" pitchFamily="18" charset="0"/>
                        </a:rPr>
                        <m:t>𝑚𝑒𝑎𝑛</m:t>
                      </m:r>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𝑟𝑒𝑝𝑜𝑟𝑡𝑒𝑟</m:t>
                              </m:r>
                              <m:r>
                                <a:rPr lang="en-US" sz="1200" b="0" i="1" smtClean="0">
                                  <a:latin typeface="Cambria Math" panose="02040503050406030204" pitchFamily="18" charset="0"/>
                                </a:rPr>
                                <m:t> </m:t>
                              </m:r>
                              <m:r>
                                <a:rPr lang="en-US" sz="1200" b="0" i="1" smtClean="0">
                                  <a:latin typeface="Cambria Math" panose="02040503050406030204" pitchFamily="18" charset="0"/>
                                </a:rPr>
                                <m:t>𝑖𝑛𝑡𝑒𝑛𝑠𝑖𝑡𝑦</m:t>
                              </m:r>
                              <m:r>
                                <a:rPr lang="en-US" sz="1200" b="0" i="1" smtClean="0">
                                  <a:latin typeface="Cambria Math" panose="02040503050406030204" pitchFamily="18" charset="0"/>
                                </a:rPr>
                                <m:t> 0 (</m:t>
                              </m:r>
                              <m:r>
                                <a:rPr lang="en-US" sz="1200" b="0" i="1" smtClean="0">
                                  <a:latin typeface="Cambria Math" panose="02040503050406030204" pitchFamily="18" charset="0"/>
                                </a:rPr>
                                <m:t>𝑖</m:t>
                              </m:r>
                              <m:r>
                                <a:rPr lang="en-US" sz="1200" b="0" i="1" smtClean="0">
                                  <a:latin typeface="Cambria Math" panose="02040503050406030204" pitchFamily="18" charset="0"/>
                                </a:rPr>
                                <m:t>)</m:t>
                              </m:r>
                            </m:num>
                            <m:den>
                              <m:r>
                                <a:rPr lang="en-US" sz="1200" b="0" i="1" smtClean="0">
                                  <a:latin typeface="Cambria Math" panose="02040503050406030204" pitchFamily="18" charset="0"/>
                                </a:rPr>
                                <m:t>𝑟𝑒𝑝𝑜𝑟𝑡𝑒𝑟</m:t>
                              </m:r>
                              <m:r>
                                <a:rPr lang="en-US" sz="1200" b="0" i="1" smtClean="0">
                                  <a:latin typeface="Cambria Math" panose="02040503050406030204" pitchFamily="18" charset="0"/>
                                </a:rPr>
                                <m:t> </m:t>
                              </m:r>
                              <m:r>
                                <a:rPr lang="en-US" sz="1200" b="0" i="1" smtClean="0">
                                  <a:latin typeface="Cambria Math" panose="02040503050406030204" pitchFamily="18" charset="0"/>
                                </a:rPr>
                                <m:t>𝑖𝑛𝑡𝑒𝑛𝑠𝑖𝑡𝑦</m:t>
                              </m:r>
                              <m:r>
                                <a:rPr lang="en-US" sz="1200" b="0" i="1" smtClean="0">
                                  <a:latin typeface="Cambria Math" panose="02040503050406030204" pitchFamily="18" charset="0"/>
                                </a:rPr>
                                <m:t> 1 (</m:t>
                              </m:r>
                              <m:r>
                                <a:rPr lang="en-US" sz="1200" b="0" i="1" smtClean="0">
                                  <a:latin typeface="Cambria Math" panose="02040503050406030204" pitchFamily="18" charset="0"/>
                                </a:rPr>
                                <m:t>𝑖</m:t>
                              </m:r>
                              <m:r>
                                <a:rPr lang="en-US" sz="1200" b="0" i="1" smtClean="0">
                                  <a:latin typeface="Cambria Math" panose="02040503050406030204" pitchFamily="18" charset="0"/>
                                </a:rPr>
                                <m:t>)</m:t>
                              </m:r>
                            </m:den>
                          </m:f>
                        </m:e>
                        <m:e>
                          <m:r>
                            <a:rPr lang="en-US" sz="1200" b="0" i="1" smtClean="0">
                              <a:latin typeface="Cambria Math" panose="02040503050406030204" pitchFamily="18" charset="0"/>
                            </a:rPr>
                            <m:t>𝑃𝐸𝑃</m:t>
                          </m:r>
                          <m:r>
                            <a:rPr lang="en-US" sz="1200" b="0" i="1" smtClean="0">
                              <a:latin typeface="Cambria Math" panose="02040503050406030204" pitchFamily="18" charset="0"/>
                            </a:rPr>
                            <m:t> &lt;0.02</m:t>
                          </m:r>
                        </m:e>
                      </m:d>
                    </m:oMath>
                  </m:oMathPara>
                </a14:m>
                <a:endParaRPr lang="en-US" sz="1200" dirty="0"/>
              </a:p>
            </p:txBody>
          </p:sp>
        </mc:Choice>
        <mc:Fallback>
          <p:sp>
            <p:nvSpPr>
              <p:cNvPr id="33" name="TextBox 32"/>
              <p:cNvSpPr txBox="1">
                <a:spLocks noRot="1" noChangeAspect="1" noMove="1" noResize="1" noEditPoints="1" noAdjustHandles="1" noChangeArrowheads="1" noChangeShapeType="1" noTextEdit="1"/>
              </p:cNvSpPr>
              <p:nvPr/>
            </p:nvSpPr>
            <p:spPr>
              <a:xfrm>
                <a:off x="545235" y="5751272"/>
                <a:ext cx="3610797" cy="337657"/>
              </a:xfrm>
              <a:prstGeom prst="rect">
                <a:avLst/>
              </a:prstGeom>
              <a:blipFill>
                <a:blip r:embed="rId5"/>
                <a:stretch>
                  <a:fillRect l="-843" t="-7143" b="-23214"/>
                </a:stretch>
              </a:blipFill>
            </p:spPr>
            <p:txBody>
              <a:bodyPr/>
              <a:lstStyle/>
              <a:p>
                <a:r>
                  <a:rPr lang="en-US">
                    <a:noFill/>
                  </a:rPr>
                  <a:t> </a:t>
                </a:r>
              </a:p>
            </p:txBody>
          </p:sp>
        </mc:Fallback>
      </mc:AlternateContent>
    </p:spTree>
    <p:extLst>
      <p:ext uri="{BB962C8B-B14F-4D97-AF65-F5344CB8AC3E}">
        <p14:creationId xmlns:p14="http://schemas.microsoft.com/office/powerpoint/2010/main" val="25469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2000"/>
                                        <p:tgtEl>
                                          <p:spTgt spid="1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2000"/>
                                        <p:tgtEl>
                                          <p:spTgt spid="1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2000"/>
                                        <p:tgtEl>
                                          <p:spTgt spid="3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15" y="190494"/>
            <a:ext cx="3657600" cy="219456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715" y="4579614"/>
            <a:ext cx="3657600" cy="219456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7715" y="190494"/>
            <a:ext cx="3657600" cy="219456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0115" y="4579614"/>
            <a:ext cx="3657600" cy="219456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0115" y="2385054"/>
            <a:ext cx="3657600" cy="2194560"/>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0115" y="190494"/>
            <a:ext cx="3657600" cy="2194560"/>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2515" y="4579614"/>
            <a:ext cx="3657600" cy="2194560"/>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2515" y="2385054"/>
            <a:ext cx="3657600" cy="2194560"/>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67715" y="2385054"/>
            <a:ext cx="3657600" cy="2194560"/>
          </a:xfrm>
          <a:prstGeom prst="rect">
            <a:avLst/>
          </a:prstGeom>
        </p:spPr>
      </p:pic>
      <p:grpSp>
        <p:nvGrpSpPr>
          <p:cNvPr id="12" name="Group 11"/>
          <p:cNvGrpSpPr/>
          <p:nvPr/>
        </p:nvGrpSpPr>
        <p:grpSpPr>
          <a:xfrm>
            <a:off x="144590" y="3082226"/>
            <a:ext cx="858448" cy="800218"/>
            <a:chOff x="118233" y="2378968"/>
            <a:chExt cx="858448" cy="800218"/>
          </a:xfrm>
        </p:grpSpPr>
        <p:sp>
          <p:nvSpPr>
            <p:cNvPr id="13" name="TextBox 12"/>
            <p:cNvSpPr txBox="1"/>
            <p:nvPr/>
          </p:nvSpPr>
          <p:spPr>
            <a:xfrm>
              <a:off x="118233" y="2378968"/>
              <a:ext cx="858448" cy="400110"/>
            </a:xfrm>
            <a:prstGeom prst="rect">
              <a:avLst/>
            </a:prstGeom>
            <a:noFill/>
          </p:spPr>
          <p:txBody>
            <a:bodyPr wrap="square" rtlCol="0">
              <a:spAutoFit/>
            </a:bodyPr>
            <a:lstStyle/>
            <a:p>
              <a:pPr algn="ctr"/>
              <a:r>
                <a:rPr lang="en-US" sz="2000" dirty="0">
                  <a:latin typeface="+mj-lt"/>
                </a:rPr>
                <a:t>129 N</a:t>
              </a:r>
            </a:p>
          </p:txBody>
        </p:sp>
        <p:cxnSp>
          <p:nvCxnSpPr>
            <p:cNvPr id="14" name="Straight Connector 13"/>
            <p:cNvCxnSpPr/>
            <p:nvPr/>
          </p:nvCxnSpPr>
          <p:spPr>
            <a:xfrm>
              <a:off x="171271" y="2779077"/>
              <a:ext cx="75237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233" y="2779076"/>
              <a:ext cx="858448" cy="400110"/>
            </a:xfrm>
            <a:prstGeom prst="rect">
              <a:avLst/>
            </a:prstGeom>
            <a:noFill/>
          </p:spPr>
          <p:txBody>
            <a:bodyPr wrap="square" rtlCol="0">
              <a:spAutoFit/>
            </a:bodyPr>
            <a:lstStyle/>
            <a:p>
              <a:pPr algn="ctr"/>
              <a:r>
                <a:rPr lang="en-US" sz="2000" dirty="0">
                  <a:latin typeface="+mj-lt"/>
                </a:rPr>
                <a:t>129 C</a:t>
              </a:r>
            </a:p>
          </p:txBody>
        </p:sp>
      </p:grpSp>
    </p:spTree>
    <p:extLst>
      <p:ext uri="{BB962C8B-B14F-4D97-AF65-F5344CB8AC3E}">
        <p14:creationId xmlns:p14="http://schemas.microsoft.com/office/powerpoint/2010/main" val="19263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0" y="142869"/>
            <a:ext cx="3657600" cy="219456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190" y="4531989"/>
            <a:ext cx="3657600" cy="219456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590" y="4531989"/>
            <a:ext cx="3657600" cy="219456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0" y="4531989"/>
            <a:ext cx="3657600" cy="219456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8190" y="2337429"/>
            <a:ext cx="3657600" cy="219456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590" y="2337429"/>
            <a:ext cx="3657600" cy="219456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2990" y="2337429"/>
            <a:ext cx="3657600" cy="2194560"/>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58190" y="142869"/>
            <a:ext cx="3657600" cy="2194560"/>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0590" y="142869"/>
            <a:ext cx="3657600" cy="2194560"/>
          </a:xfrm>
          <a:prstGeom prst="rect">
            <a:avLst/>
          </a:prstGeom>
        </p:spPr>
      </p:pic>
      <p:grpSp>
        <p:nvGrpSpPr>
          <p:cNvPr id="18" name="Group 17"/>
          <p:cNvGrpSpPr/>
          <p:nvPr/>
        </p:nvGrpSpPr>
        <p:grpSpPr>
          <a:xfrm>
            <a:off x="135712" y="3019209"/>
            <a:ext cx="858448" cy="800220"/>
            <a:chOff x="118233" y="2378965"/>
            <a:chExt cx="858448" cy="800220"/>
          </a:xfrm>
        </p:grpSpPr>
        <p:sp>
          <p:nvSpPr>
            <p:cNvPr id="20" name="TextBox 19"/>
            <p:cNvSpPr txBox="1"/>
            <p:nvPr/>
          </p:nvSpPr>
          <p:spPr>
            <a:xfrm>
              <a:off x="118233" y="2378965"/>
              <a:ext cx="858448" cy="400110"/>
            </a:xfrm>
            <a:prstGeom prst="rect">
              <a:avLst/>
            </a:prstGeom>
            <a:noFill/>
          </p:spPr>
          <p:txBody>
            <a:bodyPr wrap="square" rtlCol="0">
              <a:spAutoFit/>
            </a:bodyPr>
            <a:lstStyle/>
            <a:p>
              <a:pPr algn="ctr"/>
              <a:r>
                <a:rPr lang="en-US" sz="2000" dirty="0">
                  <a:latin typeface="+mj-lt"/>
                </a:rPr>
                <a:t>127 N</a:t>
              </a:r>
            </a:p>
          </p:txBody>
        </p:sp>
        <p:cxnSp>
          <p:nvCxnSpPr>
            <p:cNvPr id="22" name="Straight Connector 21"/>
            <p:cNvCxnSpPr/>
            <p:nvPr/>
          </p:nvCxnSpPr>
          <p:spPr>
            <a:xfrm>
              <a:off x="171271" y="2779077"/>
              <a:ext cx="752373"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8233" y="2779075"/>
              <a:ext cx="858448" cy="400110"/>
            </a:xfrm>
            <a:prstGeom prst="rect">
              <a:avLst/>
            </a:prstGeom>
            <a:noFill/>
          </p:spPr>
          <p:txBody>
            <a:bodyPr wrap="square" rtlCol="0">
              <a:spAutoFit/>
            </a:bodyPr>
            <a:lstStyle/>
            <a:p>
              <a:pPr algn="ctr"/>
              <a:r>
                <a:rPr lang="en-US" sz="2000" dirty="0">
                  <a:latin typeface="+mj-lt"/>
                </a:rPr>
                <a:t>127 C</a:t>
              </a:r>
            </a:p>
          </p:txBody>
        </p:sp>
      </p:grpSp>
    </p:spTree>
    <p:extLst>
      <p:ext uri="{BB962C8B-B14F-4D97-AF65-F5344CB8AC3E}">
        <p14:creationId xmlns:p14="http://schemas.microsoft.com/office/powerpoint/2010/main" val="51118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28944457"/>
              </p:ext>
            </p:extLst>
          </p:nvPr>
        </p:nvGraphicFramePr>
        <p:xfrm>
          <a:off x="935257" y="2286000"/>
          <a:ext cx="3118084" cy="3602444"/>
        </p:xfrm>
        <a:graphic>
          <a:graphicData uri="http://schemas.openxmlformats.org/drawingml/2006/table">
            <a:tbl>
              <a:tblPr firstRow="1" bandRow="1">
                <a:tableStyleId>{91EBBBCC-DAD2-459C-BE2E-F6DE35CF9A28}</a:tableStyleId>
              </a:tblPr>
              <a:tblGrid>
                <a:gridCol w="374884">
                  <a:extLst>
                    <a:ext uri="{9D8B030D-6E8A-4147-A177-3AD203B41FA5}">
                      <a16:colId xmlns:a16="http://schemas.microsoft.com/office/drawing/2014/main" val="2882916283"/>
                    </a:ext>
                  </a:extLst>
                </a:gridCol>
                <a:gridCol w="1371600">
                  <a:extLst>
                    <a:ext uri="{9D8B030D-6E8A-4147-A177-3AD203B41FA5}">
                      <a16:colId xmlns:a16="http://schemas.microsoft.com/office/drawing/2014/main" val="989542270"/>
                    </a:ext>
                  </a:extLst>
                </a:gridCol>
                <a:gridCol w="1371600">
                  <a:extLst>
                    <a:ext uri="{9D8B030D-6E8A-4147-A177-3AD203B41FA5}">
                      <a16:colId xmlns:a16="http://schemas.microsoft.com/office/drawing/2014/main" val="3211479099"/>
                    </a:ext>
                  </a:extLst>
                </a:gridCol>
              </a:tblGrid>
              <a:tr h="429622">
                <a:tc gridSpan="3">
                  <a:txBody>
                    <a:bodyPr/>
                    <a:lstStyle/>
                    <a:p>
                      <a:pPr algn="ctr" fontAlgn="ctr"/>
                      <a:r>
                        <a:rPr lang="en-US" sz="1200" b="0" i="0" u="none" strike="noStrike" dirty="0">
                          <a:effectLst/>
                          <a:latin typeface="+mj-lt"/>
                        </a:rPr>
                        <a:t>Channel 0 / Channel 1</a:t>
                      </a:r>
                      <a:endParaRPr lang="en-US" sz="1200" b="0" i="0" u="none" strike="noStrike" dirty="0">
                        <a:solidFill>
                          <a:srgbClr val="000000"/>
                        </a:solidFill>
                        <a:effectLst/>
                        <a:latin typeface="+mj-lt"/>
                      </a:endParaRPr>
                    </a:p>
                  </a:txBody>
                  <a:tcPr marL="9525" marR="9525" marT="9525" marB="0" anchor="ctr"/>
                </a:tc>
                <a:tc hMerge="1">
                  <a:txBody>
                    <a:bodyPr/>
                    <a:lstStyle/>
                    <a:p>
                      <a:pPr algn="ctr" fontAlgn="ctr"/>
                      <a:endParaRPr lang="en-US" sz="1200" b="1" i="0" u="none" strike="noStrike" dirty="0">
                        <a:solidFill>
                          <a:srgbClr val="000000"/>
                        </a:solidFill>
                        <a:effectLst/>
                        <a:latin typeface="+mj-lt"/>
                      </a:endParaRPr>
                    </a:p>
                  </a:txBody>
                  <a:tcPr marL="9525" marR="9525" marT="9525" marB="0" anchor="ctr"/>
                </a:tc>
                <a:tc hMerge="1">
                  <a:txBody>
                    <a:bodyPr/>
                    <a:lstStyle/>
                    <a:p>
                      <a:pPr algn="ctr" fontAlgn="ctr"/>
                      <a:endParaRPr lang="en-US" sz="1200" b="1"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086472920"/>
                  </a:ext>
                </a:extLst>
              </a:tr>
              <a:tr h="429622">
                <a:tc>
                  <a:txBody>
                    <a:bodyPr/>
                    <a:lstStyle/>
                    <a:p>
                      <a:pPr algn="ctr" fontAlgn="ctr"/>
                      <a:r>
                        <a:rPr lang="en-US" sz="1200" b="0" i="0" u="none" strike="noStrike" dirty="0">
                          <a:effectLst/>
                          <a:latin typeface="+mj-lt"/>
                        </a:rPr>
                        <a:t>trial</a:t>
                      </a:r>
                      <a:endParaRPr lang="en-US" sz="1200" b="0" i="0" u="none" strike="noStrike" dirty="0">
                        <a:solidFill>
                          <a:schemeClr val="accent3">
                            <a:lumMod val="50000"/>
                          </a:schemeClr>
                        </a:solidFill>
                        <a:effectLst/>
                        <a:latin typeface="+mj-lt"/>
                      </a:endParaRPr>
                    </a:p>
                  </a:txBody>
                  <a:tcPr marL="9525" marR="9525" marT="9525" marB="0" anchor="ctr">
                    <a:solidFill>
                      <a:schemeClr val="accent6">
                        <a:lumMod val="20000"/>
                        <a:lumOff val="80000"/>
                      </a:schemeClr>
                    </a:solidFill>
                  </a:tcPr>
                </a:tc>
                <a:tc>
                  <a:txBody>
                    <a:bodyPr/>
                    <a:lstStyle/>
                    <a:p>
                      <a:pPr algn="ctr" fontAlgn="ctr"/>
                      <a:r>
                        <a:rPr lang="en-US" sz="1200" b="0" i="0" u="none" strike="noStrike" dirty="0">
                          <a:effectLst/>
                          <a:latin typeface="+mj-lt"/>
                        </a:rPr>
                        <a:t>mean correlations MQ - MQ</a:t>
                      </a:r>
                      <a:endParaRPr lang="en-US" sz="1200" b="0" i="0" u="none" strike="noStrike" dirty="0">
                        <a:solidFill>
                          <a:schemeClr val="accent3">
                            <a:lumMod val="50000"/>
                          </a:schemeClr>
                        </a:solidFill>
                        <a:effectLst/>
                        <a:latin typeface="+mj-lt"/>
                      </a:endParaRPr>
                    </a:p>
                  </a:txBody>
                  <a:tcPr marL="9525" marR="9525" marT="9525" marB="0" anchor="ctr">
                    <a:solidFill>
                      <a:schemeClr val="accent6">
                        <a:lumMod val="20000"/>
                        <a:lumOff val="80000"/>
                      </a:schemeClr>
                    </a:solidFill>
                  </a:tcPr>
                </a:tc>
                <a:tc>
                  <a:txBody>
                    <a:bodyPr/>
                    <a:lstStyle/>
                    <a:p>
                      <a:pPr algn="ctr" fontAlgn="ctr"/>
                      <a:r>
                        <a:rPr lang="en-US" sz="1200" b="0" i="0" u="none" strike="noStrike" dirty="0">
                          <a:effectLst/>
                          <a:latin typeface="+mj-lt"/>
                        </a:rPr>
                        <a:t>mean correlations MQ - dRT</a:t>
                      </a:r>
                      <a:endParaRPr lang="en-US" sz="1200" b="0" i="0" u="none" strike="noStrike" dirty="0">
                        <a:solidFill>
                          <a:schemeClr val="accent3">
                            <a:lumMod val="50000"/>
                          </a:schemeClr>
                        </a:solidFill>
                        <a:effectLst/>
                        <a:latin typeface="+mj-lt"/>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4171138850"/>
                  </a:ext>
                </a:extLst>
              </a:tr>
              <a:tr h="274320">
                <a:tc>
                  <a:txBody>
                    <a:bodyPr/>
                    <a:lstStyle/>
                    <a:p>
                      <a:pPr algn="ctr" fontAlgn="ctr"/>
                      <a:r>
                        <a:rPr lang="en-US" sz="1200" b="0" i="0" u="none" strike="noStrike" dirty="0">
                          <a:effectLst/>
                          <a:latin typeface="+mj-lt"/>
                        </a:rPr>
                        <a:t>1</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fontAlgn="ctr"/>
                      <a:r>
                        <a:rPr kumimoji="0" lang="en-US" sz="1200" b="0" i="0" u="none" strike="noStrike" kern="1200" cap="none" spc="0" normalizeH="0" baseline="0" noProof="0" dirty="0">
                          <a:ln>
                            <a:noFill/>
                          </a:ln>
                          <a:effectLst/>
                          <a:uLnTx/>
                          <a:uFillTx/>
                          <a:latin typeface="+mj-lt"/>
                        </a:rPr>
                        <a:t>0.3276551</a:t>
                      </a:r>
                      <a:endParaRPr lang="en-US" sz="1200" b="0" i="0" u="none" strike="noStrike" dirty="0">
                        <a:solidFill>
                          <a:srgbClr val="000000"/>
                        </a:solidFill>
                        <a:effectLst/>
                        <a:latin typeface="+mj-lt"/>
                      </a:endParaRPr>
                    </a:p>
                  </a:txBody>
                  <a:tcPr marL="9525" marR="9525" marT="9525" marB="0" anchor="ctr">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2734865709"/>
                  </a:ext>
                </a:extLst>
              </a:tr>
              <a:tr h="274320">
                <a:tc>
                  <a:txBody>
                    <a:bodyPr/>
                    <a:lstStyle/>
                    <a:p>
                      <a:pPr algn="ctr" fontAlgn="ctr"/>
                      <a:r>
                        <a:rPr lang="en-US" sz="1200" b="0" i="0" u="none" strike="noStrike" dirty="0">
                          <a:effectLst/>
                          <a:latin typeface="+mj-lt"/>
                        </a:rPr>
                        <a:t>2</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fontAlgn="ctr"/>
                      <a:r>
                        <a:rPr lang="en-US" sz="1200" b="0" i="0" u="none" strike="noStrike" dirty="0">
                          <a:effectLst/>
                          <a:latin typeface="+mj-lt"/>
                        </a:rPr>
                        <a:t>0.3657295</a:t>
                      </a:r>
                      <a:endParaRPr lang="en-US" sz="1200" b="0" i="0" u="none" strike="noStrike" dirty="0">
                        <a:solidFill>
                          <a:srgbClr val="000000"/>
                        </a:solidFill>
                        <a:effectLst/>
                        <a:latin typeface="+mj-lt"/>
                      </a:endParaRPr>
                    </a:p>
                  </a:txBody>
                  <a:tcPr marL="9525" marR="9525" marT="9525" marB="0" anchor="ctr">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1284903164"/>
                  </a:ext>
                </a:extLst>
              </a:tr>
              <a:tr h="274320">
                <a:tc>
                  <a:txBody>
                    <a:bodyPr/>
                    <a:lstStyle/>
                    <a:p>
                      <a:pPr algn="ctr" fontAlgn="ctr"/>
                      <a:r>
                        <a:rPr lang="en-US" sz="1200" b="0" i="0" u="none" strike="noStrike" dirty="0">
                          <a:effectLst/>
                          <a:latin typeface="+mj-lt"/>
                        </a:rPr>
                        <a:t>3</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fontAlgn="ctr"/>
                      <a:r>
                        <a:rPr lang="en-US" sz="1200" b="0" i="0" u="none" strike="noStrike" dirty="0">
                          <a:effectLst/>
                          <a:latin typeface="+mj-lt"/>
                        </a:rPr>
                        <a:t>0.3622344</a:t>
                      </a:r>
                      <a:endParaRPr lang="en-US" sz="1200" b="0" i="0" u="none" strike="noStrike" dirty="0">
                        <a:solidFill>
                          <a:srgbClr val="000000"/>
                        </a:solidFill>
                        <a:effectLst/>
                        <a:latin typeface="+mj-lt"/>
                      </a:endParaRPr>
                    </a:p>
                  </a:txBody>
                  <a:tcPr marL="9525" marR="9525" marT="9525" marB="0" anchor="ctr">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3523568288"/>
                  </a:ext>
                </a:extLst>
              </a:tr>
              <a:tr h="274320">
                <a:tc>
                  <a:txBody>
                    <a:bodyPr/>
                    <a:lstStyle/>
                    <a:p>
                      <a:pPr algn="ctr" fontAlgn="ctr"/>
                      <a:r>
                        <a:rPr lang="en-US" sz="1200" b="0" i="0" u="none" strike="noStrike" dirty="0">
                          <a:effectLst/>
                          <a:latin typeface="+mj-lt"/>
                        </a:rPr>
                        <a:t>4</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fontAlgn="ctr"/>
                      <a:r>
                        <a:rPr lang="en-US" sz="1200" b="0" i="0" u="none" strike="noStrike" dirty="0">
                          <a:effectLst/>
                          <a:latin typeface="+mj-lt"/>
                        </a:rPr>
                        <a:t>0.3841859</a:t>
                      </a:r>
                      <a:endParaRPr lang="en-US" sz="1200" b="0" i="0" u="none" strike="noStrike" dirty="0">
                        <a:solidFill>
                          <a:srgbClr val="000000"/>
                        </a:solidFill>
                        <a:effectLst/>
                        <a:latin typeface="+mj-lt"/>
                      </a:endParaRPr>
                    </a:p>
                  </a:txBody>
                  <a:tcPr marL="9525" marR="9525" marT="9525" marB="0" anchor="ctr">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242140086"/>
                  </a:ext>
                </a:extLst>
              </a:tr>
              <a:tr h="274320">
                <a:tc>
                  <a:txBody>
                    <a:bodyPr/>
                    <a:lstStyle/>
                    <a:p>
                      <a:pPr algn="ctr" fontAlgn="ctr"/>
                      <a:r>
                        <a:rPr lang="en-US" sz="1200" b="0" i="0" u="none" strike="noStrike" dirty="0">
                          <a:effectLst/>
                          <a:latin typeface="+mj-lt"/>
                        </a:rPr>
                        <a:t>5</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fontAlgn="ctr"/>
                      <a:r>
                        <a:rPr lang="en-US" sz="1200" b="0" i="0" u="none" strike="noStrike" dirty="0">
                          <a:effectLst/>
                          <a:latin typeface="+mj-lt"/>
                        </a:rPr>
                        <a:t>0.3375627</a:t>
                      </a:r>
                      <a:endParaRPr lang="en-US" sz="1200" b="0" i="0" u="none" strike="noStrike" dirty="0">
                        <a:solidFill>
                          <a:srgbClr val="000000"/>
                        </a:solidFill>
                        <a:effectLst/>
                        <a:latin typeface="+mj-lt"/>
                      </a:endParaRPr>
                    </a:p>
                  </a:txBody>
                  <a:tcPr marL="9525" marR="9525" marT="9525" marB="0" anchor="ctr">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3450448228"/>
                  </a:ext>
                </a:extLst>
              </a:tr>
              <a:tr h="274320">
                <a:tc>
                  <a:txBody>
                    <a:bodyPr/>
                    <a:lstStyle/>
                    <a:p>
                      <a:pPr algn="ctr" fontAlgn="ctr"/>
                      <a:r>
                        <a:rPr lang="en-US" sz="1200" b="0" i="0" u="none" strike="noStrike" dirty="0">
                          <a:effectLst/>
                          <a:latin typeface="+mj-lt"/>
                        </a:rPr>
                        <a:t>6</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fontAlgn="ctr"/>
                      <a:r>
                        <a:rPr lang="en-US" sz="1200" b="0" i="0" u="none" strike="noStrike" dirty="0">
                          <a:effectLst/>
                          <a:latin typeface="+mj-lt"/>
                        </a:rPr>
                        <a:t>0.3735431</a:t>
                      </a:r>
                      <a:endParaRPr lang="en-US" sz="1200" b="0" i="0" u="none" strike="noStrike" dirty="0">
                        <a:solidFill>
                          <a:srgbClr val="000000"/>
                        </a:solidFill>
                        <a:effectLst/>
                        <a:latin typeface="+mj-lt"/>
                      </a:endParaRPr>
                    </a:p>
                  </a:txBody>
                  <a:tcPr marL="9525" marR="9525" marT="9525" marB="0" anchor="ctr">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204204919"/>
                  </a:ext>
                </a:extLst>
              </a:tr>
              <a:tr h="274320">
                <a:tc>
                  <a:txBody>
                    <a:bodyPr/>
                    <a:lstStyle/>
                    <a:p>
                      <a:pPr algn="ctr" fontAlgn="ctr"/>
                      <a:r>
                        <a:rPr lang="en-US" sz="1200" b="0" i="0" u="none" strike="noStrike" dirty="0">
                          <a:effectLst/>
                          <a:latin typeface="+mj-lt"/>
                        </a:rPr>
                        <a:t>7</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fontAlgn="ctr"/>
                      <a:r>
                        <a:rPr lang="en-US" sz="1200" b="0" i="0" u="none" strike="noStrike" dirty="0">
                          <a:effectLst/>
                          <a:latin typeface="+mj-lt"/>
                        </a:rPr>
                        <a:t>0.377827</a:t>
                      </a:r>
                      <a:endParaRPr lang="en-US" sz="1200" b="0" i="0" u="none" strike="noStrike" dirty="0">
                        <a:solidFill>
                          <a:srgbClr val="000000"/>
                        </a:solidFill>
                        <a:effectLst/>
                        <a:latin typeface="+mj-lt"/>
                      </a:endParaRPr>
                    </a:p>
                  </a:txBody>
                  <a:tcPr marL="9525" marR="9525" marT="9525" marB="0" anchor="ctr">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1204757199"/>
                  </a:ext>
                </a:extLst>
              </a:tr>
              <a:tr h="274320">
                <a:tc>
                  <a:txBody>
                    <a:bodyPr/>
                    <a:lstStyle/>
                    <a:p>
                      <a:pPr algn="ctr" fontAlgn="ctr"/>
                      <a:r>
                        <a:rPr lang="en-US" sz="1200" b="0" i="0" u="none" strike="noStrike" dirty="0">
                          <a:effectLst/>
                          <a:latin typeface="+mj-lt"/>
                        </a:rPr>
                        <a:t>8</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fontAlgn="ctr"/>
                      <a:r>
                        <a:rPr lang="en-US" sz="1200" b="0" i="0" u="none" strike="noStrike" dirty="0">
                          <a:effectLst/>
                          <a:latin typeface="+mj-lt"/>
                        </a:rPr>
                        <a:t>0.3802886</a:t>
                      </a:r>
                      <a:endParaRPr lang="en-US" sz="1200" b="0" i="0" u="none" strike="noStrike" dirty="0">
                        <a:solidFill>
                          <a:srgbClr val="000000"/>
                        </a:solidFill>
                        <a:effectLst/>
                        <a:latin typeface="+mj-lt"/>
                      </a:endParaRPr>
                    </a:p>
                  </a:txBody>
                  <a:tcPr marL="9525" marR="9525" marT="9525" marB="0" anchor="ctr">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2325971773"/>
                  </a:ext>
                </a:extLst>
              </a:tr>
              <a:tr h="274320">
                <a:tc>
                  <a:txBody>
                    <a:bodyPr/>
                    <a:lstStyle/>
                    <a:p>
                      <a:pPr algn="ctr" fontAlgn="ctr"/>
                      <a:r>
                        <a:rPr lang="en-US" sz="1200" b="0" i="0" u="none" strike="noStrike" dirty="0">
                          <a:effectLst/>
                          <a:latin typeface="+mj-lt"/>
                        </a:rPr>
                        <a:t>9</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fontAlgn="ctr"/>
                      <a:r>
                        <a:rPr lang="en-US" sz="1200" b="0" i="0" u="none" strike="noStrike" dirty="0">
                          <a:effectLst/>
                          <a:latin typeface="+mj-lt"/>
                        </a:rPr>
                        <a:t>0.3546417</a:t>
                      </a:r>
                      <a:endParaRPr lang="en-US" sz="1200" b="0" i="0" u="none" strike="noStrike" dirty="0">
                        <a:solidFill>
                          <a:srgbClr val="000000"/>
                        </a:solidFill>
                        <a:effectLst/>
                        <a:latin typeface="+mj-lt"/>
                      </a:endParaRPr>
                    </a:p>
                  </a:txBody>
                  <a:tcPr marL="9525" marR="9525" marT="9525" marB="0" anchor="ctr">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218642571"/>
                  </a:ext>
                </a:extLst>
              </a:tr>
              <a:tr h="274320">
                <a:tc>
                  <a:txBody>
                    <a:bodyPr/>
                    <a:lstStyle/>
                    <a:p>
                      <a:pPr algn="ctr" fontAlgn="ctr"/>
                      <a:r>
                        <a:rPr lang="en-US" sz="1200" b="0" i="0" u="none" strike="noStrike" dirty="0">
                          <a:effectLst/>
                          <a:latin typeface="+mj-lt"/>
                        </a:rPr>
                        <a:t>10</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fontAlgn="ctr"/>
                      <a:r>
                        <a:rPr lang="en-US" sz="1200" b="0" i="0" u="none" strike="noStrike" dirty="0">
                          <a:effectLst/>
                          <a:latin typeface="+mj-lt"/>
                        </a:rPr>
                        <a:t>0.360436</a:t>
                      </a:r>
                      <a:endParaRPr lang="en-US" sz="1200" b="0" i="0" u="none" strike="noStrike" dirty="0">
                        <a:solidFill>
                          <a:srgbClr val="000000"/>
                        </a:solidFill>
                        <a:effectLst/>
                        <a:latin typeface="+mj-lt"/>
                      </a:endParaRPr>
                    </a:p>
                  </a:txBody>
                  <a:tcPr marL="9525" marR="9525" marT="9525" marB="0"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fontAlgn="ctr"/>
                      <a:r>
                        <a:rPr lang="en-US" sz="1200" b="0" i="0" u="none" strike="noStrike" dirty="0">
                          <a:effectLst/>
                          <a:latin typeface="+mj-lt"/>
                        </a:rPr>
                        <a:t>0.3626784</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82466913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47588915"/>
              </p:ext>
            </p:extLst>
          </p:nvPr>
        </p:nvGraphicFramePr>
        <p:xfrm>
          <a:off x="5213287" y="2285708"/>
          <a:ext cx="3038475" cy="3602736"/>
        </p:xfrm>
        <a:graphic>
          <a:graphicData uri="http://schemas.openxmlformats.org/drawingml/2006/table">
            <a:tbl>
              <a:tblPr firstRow="1" bandRow="1">
                <a:tableStyleId>{91EBBBCC-DAD2-459C-BE2E-F6DE35CF9A28}</a:tableStyleId>
              </a:tblPr>
              <a:tblGrid>
                <a:gridCol w="295275">
                  <a:extLst>
                    <a:ext uri="{9D8B030D-6E8A-4147-A177-3AD203B41FA5}">
                      <a16:colId xmlns:a16="http://schemas.microsoft.com/office/drawing/2014/main" val="732401878"/>
                    </a:ext>
                  </a:extLst>
                </a:gridCol>
                <a:gridCol w="1371600">
                  <a:extLst>
                    <a:ext uri="{9D8B030D-6E8A-4147-A177-3AD203B41FA5}">
                      <a16:colId xmlns:a16="http://schemas.microsoft.com/office/drawing/2014/main" val="2390496048"/>
                    </a:ext>
                  </a:extLst>
                </a:gridCol>
                <a:gridCol w="1371600">
                  <a:extLst>
                    <a:ext uri="{9D8B030D-6E8A-4147-A177-3AD203B41FA5}">
                      <a16:colId xmlns:a16="http://schemas.microsoft.com/office/drawing/2014/main" val="2364095488"/>
                    </a:ext>
                  </a:extLst>
                </a:gridCol>
              </a:tblGrid>
              <a:tr h="429768">
                <a:tc gridSpan="3">
                  <a:txBody>
                    <a:bodyPr/>
                    <a:lstStyle/>
                    <a:p>
                      <a:pPr algn="ctr" fontAlgn="ctr"/>
                      <a:r>
                        <a:rPr lang="en-US" sz="1200" b="0" i="0" u="none" strike="noStrike" dirty="0">
                          <a:effectLst/>
                          <a:latin typeface="+mj-lt"/>
                        </a:rPr>
                        <a:t>Channel 4 / Channel 5</a:t>
                      </a:r>
                      <a:endParaRPr lang="en-US" sz="1200" b="0" i="0" u="none" strike="noStrike" dirty="0">
                        <a:solidFill>
                          <a:srgbClr val="000000"/>
                        </a:solidFill>
                        <a:effectLst/>
                        <a:latin typeface="+mj-lt"/>
                      </a:endParaRPr>
                    </a:p>
                  </a:txBody>
                  <a:tcPr marL="9525" marR="9525" marT="9525" marB="0" anchor="ct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kern="1200" dirty="0">
                        <a:solidFill>
                          <a:srgbClr val="000000"/>
                        </a:solidFill>
                        <a:effectLst/>
                        <a:latin typeface="+mj-lt"/>
                        <a:ea typeface="+mn-ea"/>
                        <a:cs typeface="+mn-cs"/>
                      </a:endParaRPr>
                    </a:p>
                  </a:txBody>
                  <a:tcPr marL="9525" marR="9525" marT="9525" marB="0" anchor="ct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a16="http://schemas.microsoft.com/office/drawing/2014/main" val="2768145057"/>
                  </a:ext>
                </a:extLst>
              </a:tr>
              <a:tr h="429768">
                <a:tc>
                  <a:txBody>
                    <a:bodyPr/>
                    <a:lstStyle/>
                    <a:p>
                      <a:pPr algn="ctr" fontAlgn="ctr"/>
                      <a:r>
                        <a:rPr lang="en-US" sz="1200" b="0" i="0" u="none" strike="noStrike" dirty="0">
                          <a:effectLst/>
                          <a:latin typeface="+mj-lt"/>
                        </a:rPr>
                        <a:t>trial</a:t>
                      </a:r>
                      <a:endParaRPr lang="en-US" sz="1200" b="0" i="0" u="none" strike="noStrike" dirty="0">
                        <a:solidFill>
                          <a:schemeClr val="accent3">
                            <a:lumMod val="50000"/>
                          </a:schemeClr>
                        </a:solidFill>
                        <a:effectLst/>
                        <a:latin typeface="+mj-lt"/>
                      </a:endParaRPr>
                    </a:p>
                  </a:txBody>
                  <a:tcPr marL="9525" marR="9525" marT="9525" marB="0" anchor="ctr">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a:effectLst/>
                          <a:latin typeface="+mj-lt"/>
                        </a:rPr>
                        <a:t>mean correlations MQ - MQ</a:t>
                      </a:r>
                      <a:endParaRPr lang="en-US" sz="1200" b="0" i="0" u="none" strike="noStrike" kern="1200" dirty="0">
                        <a:solidFill>
                          <a:schemeClr val="accent3">
                            <a:lumMod val="50000"/>
                          </a:schemeClr>
                        </a:solidFill>
                        <a:effectLst/>
                        <a:latin typeface="+mj-lt"/>
                        <a:ea typeface="+mn-ea"/>
                        <a:cs typeface="+mn-cs"/>
                      </a:endParaRPr>
                    </a:p>
                  </a:txBody>
                  <a:tcPr marL="9525" marR="9525" marT="9525" marB="0" anchor="ctr">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a:effectLst/>
                          <a:latin typeface="+mj-lt"/>
                        </a:rPr>
                        <a:t>mean correlations MQ - dRT</a:t>
                      </a:r>
                      <a:endParaRPr lang="en-US" sz="1200" b="0" i="0" u="none" strike="noStrike" kern="1200" dirty="0">
                        <a:solidFill>
                          <a:schemeClr val="accent3">
                            <a:lumMod val="50000"/>
                          </a:schemeClr>
                        </a:solidFill>
                        <a:effectLst/>
                        <a:latin typeface="+mj-lt"/>
                        <a:ea typeface="+mn-ea"/>
                        <a:cs typeface="+mn-cs"/>
                      </a:endParaRPr>
                    </a:p>
                  </a:txBody>
                  <a:tcPr marL="9525" marR="9525" marT="9525" marB="0" anchor="ctr">
                    <a:solidFill>
                      <a:schemeClr val="accent6">
                        <a:lumMod val="20000"/>
                        <a:lumOff val="80000"/>
                      </a:schemeClr>
                    </a:solidFill>
                  </a:tcPr>
                </a:tc>
                <a:extLst>
                  <a:ext uri="{0D108BD9-81ED-4DB2-BD59-A6C34878D82A}">
                    <a16:rowId xmlns:a16="http://schemas.microsoft.com/office/drawing/2014/main" val="154958689"/>
                  </a:ext>
                </a:extLst>
              </a:tr>
              <a:tr h="274320">
                <a:tc>
                  <a:txBody>
                    <a:bodyPr/>
                    <a:lstStyle/>
                    <a:p>
                      <a:pPr algn="ctr" fontAlgn="ctr"/>
                      <a:r>
                        <a:rPr lang="en-US" sz="1200" b="0" i="0" u="none" strike="noStrike" dirty="0">
                          <a:effectLst/>
                          <a:latin typeface="+mj-lt"/>
                        </a:rPr>
                        <a:t>1</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algn="ctr" fontAlgn="ctr"/>
                      <a:r>
                        <a:rPr lang="en-US" sz="1200" b="0" i="0" u="none" strike="noStrike" dirty="0">
                          <a:effectLst/>
                          <a:latin typeface="+mj-lt"/>
                        </a:rPr>
                        <a:t>0.329493</a:t>
                      </a:r>
                      <a:endParaRPr lang="en-US" sz="1200" b="0"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3675203138"/>
                  </a:ext>
                </a:extLst>
              </a:tr>
              <a:tr h="274320">
                <a:tc>
                  <a:txBody>
                    <a:bodyPr/>
                    <a:lstStyle/>
                    <a:p>
                      <a:pPr algn="ctr" fontAlgn="ctr"/>
                      <a:r>
                        <a:rPr lang="en-US" sz="1200" b="0" i="0" u="none" strike="noStrike" dirty="0">
                          <a:effectLst/>
                          <a:latin typeface="+mj-lt"/>
                        </a:rPr>
                        <a:t>2</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algn="ctr" fontAlgn="ctr"/>
                      <a:r>
                        <a:rPr lang="en-US" sz="1200" b="0" i="0" u="none" strike="noStrike" dirty="0">
                          <a:effectLst/>
                          <a:latin typeface="+mj-lt"/>
                        </a:rPr>
                        <a:t>0.3541761</a:t>
                      </a:r>
                      <a:endParaRPr lang="en-US" sz="1200" b="0"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3285793486"/>
                  </a:ext>
                </a:extLst>
              </a:tr>
              <a:tr h="274320">
                <a:tc>
                  <a:txBody>
                    <a:bodyPr/>
                    <a:lstStyle/>
                    <a:p>
                      <a:pPr algn="ctr" fontAlgn="ctr"/>
                      <a:r>
                        <a:rPr lang="en-US" sz="1200" b="0" i="0" u="none" strike="noStrike" dirty="0">
                          <a:effectLst/>
                          <a:latin typeface="+mj-lt"/>
                        </a:rPr>
                        <a:t>3</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algn="ctr" fontAlgn="ctr"/>
                      <a:r>
                        <a:rPr lang="en-US" sz="1200" b="0" i="0" u="none" strike="noStrike" dirty="0">
                          <a:effectLst/>
                          <a:latin typeface="+mj-lt"/>
                        </a:rPr>
                        <a:t>0.352055</a:t>
                      </a:r>
                      <a:endParaRPr lang="en-US" sz="1200" b="0"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4022677403"/>
                  </a:ext>
                </a:extLst>
              </a:tr>
              <a:tr h="274320">
                <a:tc>
                  <a:txBody>
                    <a:bodyPr/>
                    <a:lstStyle/>
                    <a:p>
                      <a:pPr algn="ctr" fontAlgn="ctr"/>
                      <a:r>
                        <a:rPr lang="en-US" sz="1200" b="0" i="0" u="none" strike="noStrike" dirty="0">
                          <a:effectLst/>
                          <a:latin typeface="+mj-lt"/>
                        </a:rPr>
                        <a:t>4</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algn="ctr" fontAlgn="ctr"/>
                      <a:r>
                        <a:rPr lang="en-US" sz="1200" b="0" i="0" u="none" strike="noStrike" dirty="0">
                          <a:effectLst/>
                          <a:latin typeface="+mj-lt"/>
                        </a:rPr>
                        <a:t>0.3691091</a:t>
                      </a:r>
                      <a:endParaRPr lang="en-US" sz="1200" b="0"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1516530399"/>
                  </a:ext>
                </a:extLst>
              </a:tr>
              <a:tr h="274320">
                <a:tc>
                  <a:txBody>
                    <a:bodyPr/>
                    <a:lstStyle/>
                    <a:p>
                      <a:pPr algn="ctr" fontAlgn="ctr"/>
                      <a:r>
                        <a:rPr lang="en-US" sz="1200" b="0" i="0" u="none" strike="noStrike" dirty="0">
                          <a:effectLst/>
                          <a:latin typeface="+mj-lt"/>
                        </a:rPr>
                        <a:t>5</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algn="ctr" fontAlgn="ctr"/>
                      <a:r>
                        <a:rPr lang="en-US" sz="1200" b="0" i="0" u="none" strike="noStrike" dirty="0">
                          <a:effectLst/>
                          <a:latin typeface="+mj-lt"/>
                        </a:rPr>
                        <a:t>0.3509342</a:t>
                      </a:r>
                      <a:endParaRPr lang="en-US" sz="1200" b="0"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3042211771"/>
                  </a:ext>
                </a:extLst>
              </a:tr>
              <a:tr h="274320">
                <a:tc>
                  <a:txBody>
                    <a:bodyPr/>
                    <a:lstStyle/>
                    <a:p>
                      <a:pPr algn="ctr" fontAlgn="ctr"/>
                      <a:r>
                        <a:rPr lang="en-US" sz="1200" b="0" i="0" u="none" strike="noStrike" dirty="0">
                          <a:effectLst/>
                          <a:latin typeface="+mj-lt"/>
                        </a:rPr>
                        <a:t>6</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algn="ctr" fontAlgn="ctr"/>
                      <a:r>
                        <a:rPr lang="en-US" sz="1200" b="0" i="0" u="none" strike="noStrike" dirty="0">
                          <a:effectLst/>
                          <a:latin typeface="+mj-lt"/>
                        </a:rPr>
                        <a:t>0.3559165</a:t>
                      </a:r>
                      <a:endParaRPr lang="en-US" sz="1200" b="0"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3900130269"/>
                  </a:ext>
                </a:extLst>
              </a:tr>
              <a:tr h="274320">
                <a:tc>
                  <a:txBody>
                    <a:bodyPr/>
                    <a:lstStyle/>
                    <a:p>
                      <a:pPr algn="ctr" fontAlgn="ctr"/>
                      <a:r>
                        <a:rPr lang="en-US" sz="1200" b="0" i="0" u="none" strike="noStrike" dirty="0">
                          <a:effectLst/>
                          <a:latin typeface="+mj-lt"/>
                        </a:rPr>
                        <a:t>7</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algn="ctr" fontAlgn="ctr"/>
                      <a:r>
                        <a:rPr lang="en-US" sz="1200" b="0" i="0" u="none" strike="noStrike">
                          <a:effectLst/>
                          <a:latin typeface="+mj-lt"/>
                        </a:rPr>
                        <a:t>0.375187</a:t>
                      </a:r>
                      <a:endParaRPr lang="en-US" sz="1200" b="0" i="0" u="none" strike="noStrike">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4132410599"/>
                  </a:ext>
                </a:extLst>
              </a:tr>
              <a:tr h="274320">
                <a:tc>
                  <a:txBody>
                    <a:bodyPr/>
                    <a:lstStyle/>
                    <a:p>
                      <a:pPr algn="ctr" fontAlgn="ctr"/>
                      <a:r>
                        <a:rPr lang="en-US" sz="1200" b="0" i="0" u="none" strike="noStrike" dirty="0">
                          <a:effectLst/>
                          <a:latin typeface="+mj-lt"/>
                        </a:rPr>
                        <a:t>8</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algn="ctr" fontAlgn="ctr"/>
                      <a:r>
                        <a:rPr lang="en-US" sz="1200" b="0" i="0" u="none" strike="noStrike">
                          <a:effectLst/>
                          <a:latin typeface="+mj-lt"/>
                        </a:rPr>
                        <a:t>0.301188</a:t>
                      </a:r>
                      <a:endParaRPr lang="en-US" sz="1200" b="0" i="0" u="none" strike="noStrike">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2697117406"/>
                  </a:ext>
                </a:extLst>
              </a:tr>
              <a:tr h="274320">
                <a:tc>
                  <a:txBody>
                    <a:bodyPr/>
                    <a:lstStyle/>
                    <a:p>
                      <a:pPr algn="ctr" fontAlgn="ctr"/>
                      <a:r>
                        <a:rPr lang="en-US" sz="1200" b="0" i="0" u="none" strike="noStrike" dirty="0">
                          <a:effectLst/>
                          <a:latin typeface="+mj-lt"/>
                        </a:rPr>
                        <a:t>9</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noFill/>
                  </a:tcPr>
                </a:tc>
                <a:tc>
                  <a:txBody>
                    <a:bodyPr/>
                    <a:lstStyle/>
                    <a:p>
                      <a:pPr algn="ctr" fontAlgn="ctr"/>
                      <a:r>
                        <a:rPr lang="en-US" sz="1200" b="0" i="0" u="none" strike="noStrike">
                          <a:effectLst/>
                          <a:latin typeface="+mj-lt"/>
                        </a:rPr>
                        <a:t>0.3177432</a:t>
                      </a:r>
                      <a:endParaRPr lang="en-US" sz="1200" b="0" i="0" u="none" strike="noStrike">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2217018885"/>
                  </a:ext>
                </a:extLst>
              </a:tr>
              <a:tr h="274320">
                <a:tc>
                  <a:txBody>
                    <a:bodyPr/>
                    <a:lstStyle/>
                    <a:p>
                      <a:pPr algn="ctr" fontAlgn="ctr"/>
                      <a:r>
                        <a:rPr lang="en-US" sz="1200" b="0" i="0" u="none" strike="noStrike" dirty="0">
                          <a:effectLst/>
                          <a:latin typeface="+mj-lt"/>
                        </a:rPr>
                        <a:t>10</a:t>
                      </a:r>
                      <a:endParaRPr lang="en-US" sz="1200" b="0" i="0" u="none" strike="noStrike" dirty="0">
                        <a:solidFill>
                          <a:srgbClr val="000000"/>
                        </a:solidFill>
                        <a:effectLst/>
                        <a:latin typeface="+mj-lt"/>
                      </a:endParaRPr>
                    </a:p>
                  </a:txBody>
                  <a:tcPr marL="9525" marR="9525" marT="9525" marB="0" anchor="ctr">
                    <a:lnL w="12700" cap="flat" cmpd="sng" algn="ctr">
                      <a:solidFill>
                        <a:schemeClr val="accent6">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fontAlgn="ctr"/>
                      <a:r>
                        <a:rPr lang="en-US" sz="1200" b="0" i="0" u="none" strike="noStrike" dirty="0">
                          <a:effectLst/>
                          <a:latin typeface="+mj-lt"/>
                        </a:rPr>
                        <a:t>0.359455</a:t>
                      </a:r>
                      <a:endParaRPr lang="en-US" sz="1200" b="0"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fontAlgn="ctr"/>
                      <a:r>
                        <a:rPr lang="en-US" sz="1200" b="0" i="0" u="none" strike="noStrike" dirty="0">
                          <a:effectLst/>
                          <a:latin typeface="+mj-lt"/>
                        </a:rPr>
                        <a:t>0.3182408</a:t>
                      </a:r>
                      <a:endParaRPr lang="en-US" sz="1200" b="0" i="0" u="none" strike="noStrike" dirty="0">
                        <a:solidFill>
                          <a:srgbClr val="000000"/>
                        </a:solidFill>
                        <a:effectLst/>
                        <a:latin typeface="+mj-lt"/>
                      </a:endParaRPr>
                    </a:p>
                  </a:txBody>
                  <a:tcPr marL="9525" marR="9525" marT="9525" marB="0" anchor="ctr">
                    <a:lnR w="12700" cap="flat" cmpd="sng" algn="ctr">
                      <a:solidFill>
                        <a:schemeClr val="accent6">
                          <a:lumMod val="20000"/>
                          <a:lumOff val="80000"/>
                        </a:schemeClr>
                      </a:solidFill>
                      <a:prstDash val="solid"/>
                      <a:round/>
                      <a:headEnd type="none" w="med" len="med"/>
                      <a:tailEnd type="none" w="med" len="med"/>
                    </a:lnR>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948628542"/>
                  </a:ext>
                </a:extLst>
              </a:tr>
            </a:tbl>
          </a:graphicData>
        </a:graphic>
      </p:graphicFrame>
      <p:sp>
        <p:nvSpPr>
          <p:cNvPr id="9" name="TextBox 8"/>
          <p:cNvSpPr txBox="1"/>
          <p:nvPr/>
        </p:nvSpPr>
        <p:spPr>
          <a:xfrm>
            <a:off x="935257" y="838200"/>
            <a:ext cx="6726172" cy="923330"/>
          </a:xfrm>
          <a:prstGeom prst="rect">
            <a:avLst/>
          </a:prstGeom>
          <a:noFill/>
        </p:spPr>
        <p:txBody>
          <a:bodyPr wrap="square" rtlCol="0">
            <a:spAutoFit/>
          </a:bodyPr>
          <a:lstStyle/>
          <a:p>
            <a:r>
              <a:rPr lang="en-US" dirty="0">
                <a:latin typeface="+mj-lt"/>
              </a:rPr>
              <a:t>Comparing the average of the correlations for:</a:t>
            </a:r>
          </a:p>
          <a:p>
            <a:pPr marL="800100" lvl="1" indent="-342900">
              <a:buFont typeface="+mj-lt"/>
              <a:buAutoNum type="arabicPeriod"/>
            </a:pPr>
            <a:r>
              <a:rPr lang="en-US" dirty="0">
                <a:latin typeface="+mj-lt"/>
              </a:rPr>
              <a:t>Max Quant vs. Max Quant </a:t>
            </a:r>
            <a:r>
              <a:rPr lang="en-US" dirty="0">
                <a:latin typeface="+mj-lt"/>
                <a:sym typeface="Wingdings" panose="05000000000000000000" pitchFamily="2" charset="2"/>
              </a:rPr>
              <a:t> PEP &lt; 0.02</a:t>
            </a:r>
            <a:endParaRPr lang="en-US" dirty="0">
              <a:latin typeface="+mj-lt"/>
            </a:endParaRPr>
          </a:p>
          <a:p>
            <a:pPr marL="800100" lvl="1" indent="-342900">
              <a:buFont typeface="+mj-lt"/>
              <a:buAutoNum type="arabicPeriod"/>
            </a:pPr>
            <a:r>
              <a:rPr lang="en-US" dirty="0">
                <a:latin typeface="+mj-lt"/>
              </a:rPr>
              <a:t>Max Quant vs. dRT updated PEPs </a:t>
            </a:r>
            <a:r>
              <a:rPr lang="en-US" dirty="0">
                <a:latin typeface="+mj-lt"/>
                <a:sym typeface="Wingdings" panose="05000000000000000000" pitchFamily="2" charset="2"/>
              </a:rPr>
              <a:t> PEP / PEP.updated &lt; 0.02</a:t>
            </a:r>
            <a:endParaRPr lang="en-US" dirty="0">
              <a:latin typeface="+mj-lt"/>
            </a:endParaRPr>
          </a:p>
        </p:txBody>
      </p:sp>
    </p:spTree>
    <p:extLst>
      <p:ext uri="{BB962C8B-B14F-4D97-AF65-F5344CB8AC3E}">
        <p14:creationId xmlns:p14="http://schemas.microsoft.com/office/powerpoint/2010/main" val="38912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6416" y="3045040"/>
            <a:ext cx="2597458" cy="909454"/>
          </a:xfrm>
          <a:ln cmpd="dbl">
            <a:solidFill>
              <a:schemeClr val="accent3">
                <a:lumMod val="60000"/>
                <a:lumOff val="40000"/>
              </a:schemeClr>
            </a:solidFill>
          </a:ln>
        </p:spPr>
        <p:txBody>
          <a:bodyPr/>
          <a:lstStyle/>
          <a:p>
            <a:pPr algn="ctr"/>
            <a:r>
              <a:rPr lang="en-US" dirty="0"/>
              <a:t>Thank You</a:t>
            </a:r>
          </a:p>
        </p:txBody>
      </p:sp>
    </p:spTree>
    <p:extLst>
      <p:ext uri="{BB962C8B-B14F-4D97-AF65-F5344CB8AC3E}">
        <p14:creationId xmlns:p14="http://schemas.microsoft.com/office/powerpoint/2010/main" val="8205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440" y="482820"/>
            <a:ext cx="5174708" cy="645693"/>
          </a:xfrm>
        </p:spPr>
        <p:txBody>
          <a:bodyPr>
            <a:normAutofit/>
          </a:bodyPr>
          <a:lstStyle/>
          <a:p>
            <a:r>
              <a:rPr lang="en-US" sz="3600" dirty="0">
                <a:solidFill>
                  <a:srgbClr val="339966"/>
                </a:solidFill>
              </a:rPr>
              <a:t>Validation of search results</a:t>
            </a:r>
          </a:p>
        </p:txBody>
      </p:sp>
      <p:sp>
        <p:nvSpPr>
          <p:cNvPr id="5" name="Content Placeholder 4"/>
          <p:cNvSpPr>
            <a:spLocks noGrp="1"/>
          </p:cNvSpPr>
          <p:nvPr>
            <p:ph idx="1"/>
          </p:nvPr>
        </p:nvSpPr>
        <p:spPr>
          <a:xfrm>
            <a:off x="574440" y="1669001"/>
            <a:ext cx="11030076" cy="4740675"/>
          </a:xfrm>
        </p:spPr>
        <p:txBody>
          <a:bodyPr>
            <a:normAutofit/>
          </a:bodyPr>
          <a:lstStyle/>
          <a:p>
            <a:r>
              <a:rPr lang="en-US" sz="2400" dirty="0">
                <a:latin typeface="+mj-lt"/>
              </a:rPr>
              <a:t>Max Quant:</a:t>
            </a:r>
          </a:p>
          <a:p>
            <a:pPr lvl="1"/>
            <a:r>
              <a:rPr lang="en-US" sz="2000" dirty="0">
                <a:latin typeface="+mj-lt"/>
                <a:sym typeface="Wingdings" panose="05000000000000000000" pitchFamily="2" charset="2"/>
              </a:rPr>
              <a:t>Andromeda Score, Peptide length, … </a:t>
            </a:r>
            <a:r>
              <a:rPr lang="en-US" sz="2000" dirty="0">
                <a:solidFill>
                  <a:srgbClr val="00B0F0"/>
                </a:solidFill>
                <a:latin typeface="+mj-lt"/>
                <a:sym typeface="Wingdings" panose="05000000000000000000" pitchFamily="2" charset="2"/>
              </a:rPr>
              <a:t></a:t>
            </a:r>
            <a:r>
              <a:rPr lang="en-US" sz="2000" dirty="0">
                <a:latin typeface="+mj-lt"/>
                <a:sym typeface="Wingdings" panose="05000000000000000000" pitchFamily="2" charset="2"/>
              </a:rPr>
              <a:t> Target/Decoy</a:t>
            </a:r>
            <a:r>
              <a:rPr lang="en-US" sz="2000" dirty="0">
                <a:latin typeface="+mj-lt"/>
              </a:rPr>
              <a:t> </a:t>
            </a:r>
            <a:r>
              <a:rPr lang="en-US" sz="2000" dirty="0">
                <a:solidFill>
                  <a:schemeClr val="accent3">
                    <a:lumMod val="60000"/>
                    <a:lumOff val="40000"/>
                  </a:schemeClr>
                </a:solidFill>
                <a:latin typeface="+mj-lt"/>
                <a:sym typeface="Wingdings" panose="05000000000000000000" pitchFamily="2" charset="2"/>
              </a:rPr>
              <a:t></a:t>
            </a:r>
            <a:r>
              <a:rPr lang="en-US" sz="2000" dirty="0">
                <a:latin typeface="+mj-lt"/>
                <a:sym typeface="Wingdings" panose="05000000000000000000" pitchFamily="2" charset="2"/>
              </a:rPr>
              <a:t> </a:t>
            </a:r>
            <a:r>
              <a:rPr lang="en-US" sz="2000" dirty="0">
                <a:latin typeface="+mj-lt"/>
              </a:rPr>
              <a:t>PEP </a:t>
            </a:r>
            <a:endParaRPr lang="en-US" sz="2000" dirty="0">
              <a:latin typeface="+mj-lt"/>
              <a:sym typeface="Wingdings" panose="05000000000000000000" pitchFamily="2" charset="2"/>
            </a:endParaRPr>
          </a:p>
          <a:p>
            <a:pPr lvl="1"/>
            <a:r>
              <a:rPr lang="en-US" sz="2000" dirty="0">
                <a:latin typeface="+mj-lt"/>
              </a:rPr>
              <a:t>PEP + dRT:</a:t>
            </a:r>
          </a:p>
          <a:p>
            <a:pPr lvl="2"/>
            <a:r>
              <a:rPr lang="en-US" sz="1800" dirty="0">
                <a:latin typeface="+mj-lt"/>
              </a:rPr>
              <a:t>PSM is correct if it’s observed RT is close to expected RT of the peptide.</a:t>
            </a:r>
          </a:p>
          <a:p>
            <a:pPr lvl="2"/>
            <a:endParaRPr lang="en-US" sz="1800" dirty="0">
              <a:latin typeface="+mj-lt"/>
            </a:endParaRPr>
          </a:p>
          <a:p>
            <a:pPr lvl="2"/>
            <a:endParaRPr lang="en-US" sz="1800" dirty="0">
              <a:latin typeface="+mj-lt"/>
            </a:endParaRPr>
          </a:p>
          <a:p>
            <a:pPr lvl="2"/>
            <a:endParaRPr lang="en-US" sz="1800" dirty="0">
              <a:latin typeface="+mj-lt"/>
            </a:endParaRPr>
          </a:p>
          <a:p>
            <a:pPr lvl="2"/>
            <a:endParaRPr lang="en-US" sz="1800" dirty="0">
              <a:latin typeface="+mj-lt"/>
            </a:endParaRPr>
          </a:p>
          <a:p>
            <a:r>
              <a:rPr lang="en-US" sz="2400" dirty="0">
                <a:latin typeface="+mj-lt"/>
              </a:rPr>
              <a:t>Percolator:</a:t>
            </a:r>
          </a:p>
          <a:p>
            <a:pPr lvl="1"/>
            <a:r>
              <a:rPr lang="en-US" sz="2000" dirty="0">
                <a:latin typeface="+mj-lt"/>
              </a:rPr>
              <a:t>SVM </a:t>
            </a:r>
            <a:r>
              <a:rPr lang="en-US" sz="2000" dirty="0">
                <a:solidFill>
                  <a:srgbClr val="00B0F0"/>
                </a:solidFill>
                <a:latin typeface="+mj-lt"/>
                <a:sym typeface="Wingdings" panose="05000000000000000000" pitchFamily="2" charset="2"/>
              </a:rPr>
              <a:t></a:t>
            </a:r>
            <a:r>
              <a:rPr lang="en-US" sz="2000" dirty="0">
                <a:latin typeface="+mj-lt"/>
                <a:sym typeface="Wingdings" panose="05000000000000000000" pitchFamily="2" charset="2"/>
              </a:rPr>
              <a:t> q-Value/PEP</a:t>
            </a:r>
            <a:endParaRPr lang="en-US" sz="2000" dirty="0">
              <a:latin typeface="+mj-lt"/>
            </a:endParaRPr>
          </a:p>
          <a:p>
            <a:r>
              <a:rPr lang="en-US" sz="2400" dirty="0">
                <a:latin typeface="+mj-lt"/>
              </a:rPr>
              <a:t>Peptide-Prophet:</a:t>
            </a:r>
          </a:p>
          <a:p>
            <a:pPr lvl="1"/>
            <a:r>
              <a:rPr lang="en-US" sz="2000" dirty="0">
                <a:latin typeface="+mj-lt"/>
              </a:rPr>
              <a:t>Discriminant Score </a:t>
            </a:r>
            <a:r>
              <a:rPr lang="en-US" sz="2000" dirty="0">
                <a:solidFill>
                  <a:srgbClr val="00B0F0"/>
                </a:solidFill>
                <a:latin typeface="+mj-lt"/>
                <a:sym typeface="Wingdings" panose="05000000000000000000" pitchFamily="2" charset="2"/>
              </a:rPr>
              <a:t></a:t>
            </a:r>
            <a:r>
              <a:rPr lang="en-US" sz="2000" dirty="0">
                <a:latin typeface="+mj-lt"/>
                <a:sym typeface="Wingdings" panose="05000000000000000000" pitchFamily="2" charset="2"/>
              </a:rPr>
              <a:t> Target/Decoy </a:t>
            </a:r>
            <a:r>
              <a:rPr lang="en-US" sz="2000" dirty="0">
                <a:solidFill>
                  <a:schemeClr val="accent3">
                    <a:lumMod val="60000"/>
                    <a:lumOff val="40000"/>
                  </a:schemeClr>
                </a:solidFill>
                <a:latin typeface="+mj-lt"/>
                <a:sym typeface="Wingdings" panose="05000000000000000000" pitchFamily="2" charset="2"/>
              </a:rPr>
              <a:t></a:t>
            </a:r>
            <a:r>
              <a:rPr lang="en-US" sz="2000" dirty="0">
                <a:latin typeface="+mj-lt"/>
                <a:sym typeface="Wingdings" panose="05000000000000000000" pitchFamily="2" charset="2"/>
              </a:rPr>
              <a:t> Peptide-Prophet probability</a:t>
            </a:r>
          </a:p>
        </p:txBody>
      </p:sp>
      <p:pic>
        <p:nvPicPr>
          <p:cNvPr id="6" name="Picture 5"/>
          <p:cNvPicPr>
            <a:picLocks noChangeAspect="1"/>
          </p:cNvPicPr>
          <p:nvPr/>
        </p:nvPicPr>
        <p:blipFill>
          <a:blip r:embed="rId2"/>
          <a:stretch>
            <a:fillRect/>
          </a:stretch>
        </p:blipFill>
        <p:spPr>
          <a:xfrm>
            <a:off x="8611339" y="1561233"/>
            <a:ext cx="3172362" cy="2032086"/>
          </a:xfrm>
          <a:prstGeom prst="rect">
            <a:avLst/>
          </a:prstGeom>
          <a:ln>
            <a:noFill/>
          </a:ln>
        </p:spPr>
      </p:pic>
      <mc:AlternateContent xmlns:mc="http://schemas.openxmlformats.org/markup-compatibility/2006">
        <mc:Choice xmlns:a14="http://schemas.microsoft.com/office/drawing/2010/main" Requires="a14">
          <p:sp>
            <p:nvSpPr>
              <p:cNvPr id="7" name="TextBox 6"/>
              <p:cNvSpPr txBox="1"/>
              <p:nvPr/>
            </p:nvSpPr>
            <p:spPr>
              <a:xfrm>
                <a:off x="9629349" y="3701087"/>
                <a:ext cx="1136342" cy="446020"/>
              </a:xfrm>
              <a:prstGeom prst="rect">
                <a:avLst/>
              </a:prstGeom>
              <a:noFill/>
              <a:ln>
                <a:solidFill>
                  <a:schemeClr val="accent3">
                    <a:lumMod val="60000"/>
                    <a:lumOff val="40000"/>
                  </a:schemeClr>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𝑃𝐸𝑃</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𝑏</m:t>
                          </m:r>
                        </m:num>
                        <m:den>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𝑏</m:t>
                          </m:r>
                        </m:den>
                      </m:f>
                    </m:oMath>
                  </m:oMathPara>
                </a14:m>
                <a:endParaRPr lang="en-US" sz="1200" dirty="0"/>
              </a:p>
            </p:txBody>
          </p:sp>
        </mc:Choice>
        <mc:Fallback>
          <p:sp>
            <p:nvSpPr>
              <p:cNvPr id="7" name="TextBox 6"/>
              <p:cNvSpPr txBox="1">
                <a:spLocks noRot="1" noChangeAspect="1" noMove="1" noResize="1" noEditPoints="1" noAdjustHandles="1" noChangeArrowheads="1" noChangeShapeType="1" noTextEdit="1"/>
              </p:cNvSpPr>
              <p:nvPr/>
            </p:nvSpPr>
            <p:spPr>
              <a:xfrm>
                <a:off x="9629349" y="3701087"/>
                <a:ext cx="1136342" cy="446020"/>
              </a:xfrm>
              <a:prstGeom prst="rect">
                <a:avLst/>
              </a:prstGeom>
              <a:blipFill>
                <a:blip r:embed="rId3"/>
                <a:stretch>
                  <a:fillRect/>
                </a:stretch>
              </a:blipFill>
              <a:ln>
                <a:solidFill>
                  <a:schemeClr val="accent3">
                    <a:lumMod val="60000"/>
                    <a:lumOff val="4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90841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DD8047"/>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816230" y="899767"/>
            <a:ext cx="6289735" cy="5137049"/>
          </a:xfrm>
        </p:spPr>
        <p:txBody>
          <a:bodyPr>
            <a:normAutofit lnSpcReduction="10000"/>
          </a:bodyPr>
          <a:lstStyle/>
          <a:p>
            <a:pPr marL="0" indent="0" algn="just">
              <a:buNone/>
            </a:pPr>
            <a:r>
              <a:rPr lang="en-US" sz="2000" dirty="0">
                <a:solidFill>
                  <a:srgbClr val="FFFFFF"/>
                </a:solidFill>
                <a:latin typeface="+mj-lt"/>
              </a:rPr>
              <a:t>We would like to collect RTs of the same peptides from multiple experiments and store  them in a library to use them later for identification.</a:t>
            </a:r>
          </a:p>
          <a:p>
            <a:pPr marL="0" indent="0" algn="just">
              <a:buNone/>
            </a:pPr>
            <a:endParaRPr lang="en-US" sz="2000" dirty="0">
              <a:solidFill>
                <a:srgbClr val="FFFFFF"/>
              </a:solidFill>
              <a:latin typeface="+mj-lt"/>
            </a:endParaRPr>
          </a:p>
          <a:p>
            <a:pPr marL="0" indent="0" algn="just">
              <a:buNone/>
            </a:pPr>
            <a:r>
              <a:rPr lang="en-US" sz="2000" dirty="0">
                <a:solidFill>
                  <a:srgbClr val="FFFFFF"/>
                </a:solidFill>
                <a:latin typeface="+mj-lt"/>
              </a:rPr>
              <a:t>The elution time of the peptides from one analysis is generally distorted or shifted in comparison to the RT for the same peptides in another analysis.</a:t>
            </a:r>
          </a:p>
          <a:p>
            <a:pPr marL="0" indent="0" algn="just">
              <a:buNone/>
            </a:pPr>
            <a:r>
              <a:rPr lang="en-US" sz="2000" dirty="0">
                <a:solidFill>
                  <a:srgbClr val="FFFFFF"/>
                </a:solidFill>
                <a:latin typeface="+mj-lt"/>
              </a:rPr>
              <a:t>This distortion can be more significant when a different chromatographic column is used for each analysis, but can often be observed between analyses on the same column as a result of variations in flow rate and temperature, differences in the packing of the chromatographic columns, etc.</a:t>
            </a:r>
          </a:p>
          <a:p>
            <a:pPr marL="0" indent="0" algn="just">
              <a:buNone/>
            </a:pPr>
            <a:endParaRPr lang="en-US" sz="2000" dirty="0">
              <a:solidFill>
                <a:srgbClr val="FFFFFF"/>
              </a:solidFill>
              <a:latin typeface="+mj-lt"/>
            </a:endParaRPr>
          </a:p>
          <a:p>
            <a:pPr marL="0" indent="0" algn="just">
              <a:buNone/>
            </a:pPr>
            <a:r>
              <a:rPr lang="en-US" sz="2000" dirty="0">
                <a:solidFill>
                  <a:srgbClr val="FFFFFF"/>
                </a:solidFill>
                <a:latin typeface="+mj-lt"/>
              </a:rPr>
              <a:t>This can be addressed either by using software algorithms to compensate for the shifts or by improving the reproducibility of the LC system itself since some sources of error cannot be corrected subsequently. </a:t>
            </a:r>
            <a:r>
              <a:rPr lang="en-US" sz="1000" dirty="0">
                <a:solidFill>
                  <a:srgbClr val="FFFFFF"/>
                </a:solidFill>
                <a:latin typeface="+mj-lt"/>
              </a:rPr>
              <a:t>[1]</a:t>
            </a:r>
            <a:endParaRPr lang="en-US" sz="2000" dirty="0">
              <a:solidFill>
                <a:srgbClr val="FFFFFF"/>
              </a:solidFill>
              <a:latin typeface="+mj-lt"/>
            </a:endParaRPr>
          </a:p>
        </p:txBody>
      </p:sp>
      <p:sp>
        <p:nvSpPr>
          <p:cNvPr id="2" name="TextBox 1"/>
          <p:cNvSpPr txBox="1"/>
          <p:nvPr/>
        </p:nvSpPr>
        <p:spPr>
          <a:xfrm>
            <a:off x="2349578" y="2828519"/>
            <a:ext cx="1393795" cy="369332"/>
          </a:xfrm>
          <a:prstGeom prst="rect">
            <a:avLst/>
          </a:prstGeom>
          <a:noFill/>
        </p:spPr>
        <p:txBody>
          <a:bodyPr wrap="square" rtlCol="0">
            <a:spAutoFit/>
          </a:bodyPr>
          <a:lstStyle/>
          <a:p>
            <a:pPr algn="ctr"/>
            <a:r>
              <a:rPr lang="en-US" dirty="0">
                <a:latin typeface="+mj-lt"/>
              </a:rPr>
              <a:t>Problem</a:t>
            </a:r>
          </a:p>
        </p:txBody>
      </p:sp>
      <p:sp>
        <p:nvSpPr>
          <p:cNvPr id="7" name="TextBox 6"/>
          <p:cNvSpPr txBox="1"/>
          <p:nvPr/>
        </p:nvSpPr>
        <p:spPr>
          <a:xfrm>
            <a:off x="2349577" y="5186039"/>
            <a:ext cx="1393795" cy="369332"/>
          </a:xfrm>
          <a:prstGeom prst="rect">
            <a:avLst/>
          </a:prstGeom>
          <a:noFill/>
        </p:spPr>
        <p:txBody>
          <a:bodyPr wrap="square" rtlCol="0">
            <a:spAutoFit/>
          </a:bodyPr>
          <a:lstStyle/>
          <a:p>
            <a:pPr algn="ctr"/>
            <a:r>
              <a:rPr lang="en-US" dirty="0">
                <a:latin typeface="+mj-lt"/>
              </a:rPr>
              <a:t>Solution</a:t>
            </a:r>
          </a:p>
        </p:txBody>
      </p:sp>
      <p:sp>
        <p:nvSpPr>
          <p:cNvPr id="8" name="TextBox 7"/>
          <p:cNvSpPr txBox="1"/>
          <p:nvPr/>
        </p:nvSpPr>
        <p:spPr>
          <a:xfrm>
            <a:off x="2349578" y="991253"/>
            <a:ext cx="1393795" cy="369332"/>
          </a:xfrm>
          <a:prstGeom prst="rect">
            <a:avLst/>
          </a:prstGeom>
          <a:noFill/>
        </p:spPr>
        <p:txBody>
          <a:bodyPr wrap="square" rtlCol="0">
            <a:spAutoFit/>
          </a:bodyPr>
          <a:lstStyle/>
          <a:p>
            <a:pPr algn="ctr"/>
            <a:r>
              <a:rPr lang="en-US" dirty="0">
                <a:latin typeface="+mj-lt"/>
              </a:rPr>
              <a:t>Goal</a:t>
            </a:r>
          </a:p>
        </p:txBody>
      </p:sp>
      <p:sp>
        <p:nvSpPr>
          <p:cNvPr id="4" name="TextBox 3"/>
          <p:cNvSpPr txBox="1"/>
          <p:nvPr/>
        </p:nvSpPr>
        <p:spPr>
          <a:xfrm>
            <a:off x="4816230" y="6365289"/>
            <a:ext cx="7164280" cy="400110"/>
          </a:xfrm>
          <a:prstGeom prst="rect">
            <a:avLst/>
          </a:prstGeom>
          <a:noFill/>
        </p:spPr>
        <p:txBody>
          <a:bodyPr wrap="square" rtlCol="0">
            <a:spAutoFit/>
          </a:bodyPr>
          <a:lstStyle/>
          <a:p>
            <a:pPr lvl="0" algn="just"/>
            <a:r>
              <a:rPr lang="en-US" sz="1000" dirty="0">
                <a:solidFill>
                  <a:prstClr val="white">
                    <a:lumMod val="65000"/>
                  </a:prstClr>
                </a:solidFill>
                <a:latin typeface="Calibri Light" panose="020F0302020204030204"/>
              </a:rPr>
              <a:t>[1] Zimmer, Jennifer SD, et al. "</a:t>
            </a:r>
            <a:r>
              <a:rPr lang="en-US" sz="1000" i="1" dirty="0">
                <a:solidFill>
                  <a:prstClr val="white">
                    <a:lumMod val="65000"/>
                  </a:prstClr>
                </a:solidFill>
                <a:latin typeface="Calibri Light" panose="020F0302020204030204"/>
              </a:rPr>
              <a:t>Advances in proteomics data analysis and display using an accurate mass and time tag approach</a:t>
            </a:r>
            <a:r>
              <a:rPr lang="en-US" sz="1000" dirty="0">
                <a:solidFill>
                  <a:prstClr val="white">
                    <a:lumMod val="65000"/>
                  </a:prstClr>
                </a:solidFill>
                <a:latin typeface="Calibri Light" panose="020F0302020204030204"/>
              </a:rPr>
              <a:t>." Mass spectrometry reviews 25.3 (2006): 450-482.</a:t>
            </a:r>
          </a:p>
        </p:txBody>
      </p:sp>
    </p:spTree>
    <p:extLst>
      <p:ext uri="{BB962C8B-B14F-4D97-AF65-F5344CB8AC3E}">
        <p14:creationId xmlns:p14="http://schemas.microsoft.com/office/powerpoint/2010/main" val="18267632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71230" y="1740665"/>
            <a:ext cx="3397680" cy="830997"/>
          </a:xfrm>
          <a:prstGeom prst="rect">
            <a:avLst/>
          </a:prstGeom>
          <a:noFill/>
        </p:spPr>
        <p:txBody>
          <a:bodyPr wrap="square" rtlCol="0">
            <a:spAutoFit/>
          </a:bodyPr>
          <a:lstStyle/>
          <a:p>
            <a:pPr algn="just"/>
            <a:r>
              <a:rPr lang="en-US" sz="1600" dirty="0">
                <a:latin typeface="+mj-lt"/>
              </a:rPr>
              <a:t>2. </a:t>
            </a:r>
            <a:r>
              <a:rPr lang="en-US" sz="1600" b="1" dirty="0" err="1">
                <a:latin typeface="+mj-lt"/>
              </a:rPr>
              <a:t>exp.i</a:t>
            </a:r>
            <a:r>
              <a:rPr lang="en-US" sz="1600" dirty="0" err="1">
                <a:latin typeface="+mj-lt"/>
              </a:rPr>
              <a:t>’s</a:t>
            </a:r>
            <a:r>
              <a:rPr lang="en-US" sz="1600" dirty="0">
                <a:latin typeface="+mj-lt"/>
              </a:rPr>
              <a:t> RTs (PEP&lt;0.05) are updated using the regression coefficients and then added to the library.</a:t>
            </a:r>
          </a:p>
        </p:txBody>
      </p:sp>
      <p:graphicFrame>
        <p:nvGraphicFramePr>
          <p:cNvPr id="11" name="Table 10"/>
          <p:cNvGraphicFramePr>
            <a:graphicFrameLocks noGrp="1"/>
          </p:cNvGraphicFramePr>
          <p:nvPr>
            <p:extLst>
              <p:ext uri="{D42A27DB-BD31-4B8C-83A1-F6EECF244321}">
                <p14:modId xmlns:p14="http://schemas.microsoft.com/office/powerpoint/2010/main" val="3354572287"/>
              </p:ext>
            </p:extLst>
          </p:nvPr>
        </p:nvGraphicFramePr>
        <p:xfrm>
          <a:off x="247650" y="4529553"/>
          <a:ext cx="3749040" cy="1158240"/>
        </p:xfrm>
        <a:graphic>
          <a:graphicData uri="http://schemas.openxmlformats.org/drawingml/2006/table">
            <a:tbl>
              <a:tblPr firstRow="1" bandRow="1">
                <a:tableStyleId>{91EBBBCC-DAD2-459C-BE2E-F6DE35CF9A28}</a:tableStyleId>
              </a:tblPr>
              <a:tblGrid>
                <a:gridCol w="2423160">
                  <a:extLst>
                    <a:ext uri="{9D8B030D-6E8A-4147-A177-3AD203B41FA5}">
                      <a16:colId xmlns:a16="http://schemas.microsoft.com/office/drawing/2014/main" val="3485832530"/>
                    </a:ext>
                  </a:extLst>
                </a:gridCol>
                <a:gridCol w="731520">
                  <a:extLst>
                    <a:ext uri="{9D8B030D-6E8A-4147-A177-3AD203B41FA5}">
                      <a16:colId xmlns:a16="http://schemas.microsoft.com/office/drawing/2014/main" val="3985625484"/>
                    </a:ext>
                  </a:extLst>
                </a:gridCol>
                <a:gridCol w="594360">
                  <a:extLst>
                    <a:ext uri="{9D8B030D-6E8A-4147-A177-3AD203B41FA5}">
                      <a16:colId xmlns:a16="http://schemas.microsoft.com/office/drawing/2014/main" val="2554250404"/>
                    </a:ext>
                  </a:extLst>
                </a:gridCol>
              </a:tblGrid>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i="0" dirty="0">
                          <a:effectLst/>
                          <a:latin typeface="+mj-lt"/>
                        </a:rPr>
                        <a:t>experiment</a:t>
                      </a:r>
                    </a:p>
                  </a:txBody>
                  <a:tcPr marL="47625" marR="47625"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i="0" dirty="0">
                          <a:effectLst/>
                          <a:latin typeface="+mj-lt"/>
                        </a:rPr>
                        <a:t>intercept</a:t>
                      </a:r>
                    </a:p>
                  </a:txBody>
                  <a:tcPr marL="47625" marR="47625" anchor="ctr"/>
                </a:tc>
                <a:tc>
                  <a:txBody>
                    <a:bodyPr/>
                    <a:lstStyle/>
                    <a:p>
                      <a:pPr algn="ctr"/>
                      <a:r>
                        <a:rPr lang="en-US" sz="1000" b="1" i="0" dirty="0">
                          <a:effectLst/>
                          <a:latin typeface="+mj-lt"/>
                        </a:rPr>
                        <a:t>coeff</a:t>
                      </a:r>
                      <a:endParaRPr lang="en-US" sz="1000" b="1" i="0" dirty="0">
                        <a:solidFill>
                          <a:schemeClr val="bg1"/>
                        </a:solidFill>
                        <a:effectLst/>
                        <a:latin typeface="+mj-lt"/>
                      </a:endParaRPr>
                    </a:p>
                  </a:txBody>
                  <a:tcPr marL="47625" marR="47625" anchor="ctr"/>
                </a:tc>
                <a:extLst>
                  <a:ext uri="{0D108BD9-81ED-4DB2-BD59-A6C34878D82A}">
                    <a16:rowId xmlns:a16="http://schemas.microsoft.com/office/drawing/2014/main" val="4266866801"/>
                  </a:ext>
                </a:extLst>
              </a:tr>
              <a:tr h="219075">
                <a:tc>
                  <a:txBody>
                    <a:bodyPr/>
                    <a:lstStyle/>
                    <a:p>
                      <a:pPr algn="ctr"/>
                      <a:r>
                        <a:rPr lang="en-US" sz="1000" b="0" i="0" dirty="0">
                          <a:effectLst/>
                          <a:latin typeface="+mj-lt"/>
                        </a:rPr>
                        <a:t>160629AEL160624PMRSAM00092_18B1</a:t>
                      </a:r>
                      <a:endParaRPr lang="en-US" sz="1000" b="0" i="0" dirty="0">
                        <a:solidFill>
                          <a:schemeClr val="bg1"/>
                        </a:solidFill>
                        <a:effectLst/>
                        <a:latin typeface="+mj-lt"/>
                      </a:endParaRPr>
                    </a:p>
                  </a:txBody>
                  <a:tcPr marL="47625" marR="47625" marT="38100" marB="3810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a:r>
                        <a:rPr lang="en-US" sz="1000" b="0" i="0" dirty="0">
                          <a:effectLst/>
                          <a:latin typeface="+mj-lt"/>
                        </a:rPr>
                        <a:t>7.3282398</a:t>
                      </a:r>
                      <a:endParaRPr lang="en-US" sz="1000" b="0" i="0" dirty="0">
                        <a:solidFill>
                          <a:schemeClr val="bg1"/>
                        </a:solidFill>
                        <a:effectLst/>
                        <a:latin typeface="+mj-lt"/>
                      </a:endParaRPr>
                    </a:p>
                  </a:txBody>
                  <a:tcPr marL="47625" marR="47625" marT="38100" marB="38100" anchor="ctr">
                    <a:noFill/>
                  </a:tcPr>
                </a:tc>
                <a:tc>
                  <a:txBody>
                    <a:bodyPr/>
                    <a:lstStyle/>
                    <a:p>
                      <a:pPr algn="ctr"/>
                      <a:r>
                        <a:rPr lang="en-US" sz="1000" b="0" i="0" dirty="0">
                          <a:effectLst/>
                          <a:latin typeface="+mj-lt"/>
                        </a:rPr>
                        <a:t>0.70261</a:t>
                      </a:r>
                      <a:endParaRPr lang="en-US" sz="1000" b="0" i="0" dirty="0">
                        <a:solidFill>
                          <a:schemeClr val="bg1"/>
                        </a:solidFill>
                        <a:effectLst/>
                        <a:latin typeface="+mj-lt"/>
                      </a:endParaRPr>
                    </a:p>
                  </a:txBody>
                  <a:tcPr marL="47625" marR="47625" marT="38100" marB="3810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1345433408"/>
                  </a:ext>
                </a:extLst>
              </a:tr>
              <a:tr h="219075">
                <a:tc>
                  <a:txBody>
                    <a:bodyPr/>
                    <a:lstStyle/>
                    <a:p>
                      <a:pPr algn="ctr"/>
                      <a:r>
                        <a:rPr lang="en-US" sz="1000" b="0" i="0" dirty="0">
                          <a:effectLst/>
                          <a:latin typeface="+mj-lt"/>
                        </a:rPr>
                        <a:t>160629AEL160624PMRSAM00092_18A2</a:t>
                      </a:r>
                      <a:endParaRPr lang="en-US" sz="1000" b="0" i="0" dirty="0">
                        <a:solidFill>
                          <a:schemeClr val="bg1"/>
                        </a:solidFill>
                        <a:effectLst/>
                        <a:latin typeface="+mj-lt"/>
                      </a:endParaRPr>
                    </a:p>
                  </a:txBody>
                  <a:tcPr marL="47625" marR="47625" marT="38100" marB="3810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a:r>
                        <a:rPr lang="en-US" sz="1000" b="0" i="0" dirty="0">
                          <a:effectLst/>
                          <a:latin typeface="+mj-lt"/>
                        </a:rPr>
                        <a:t>9.4028570</a:t>
                      </a:r>
                      <a:endParaRPr lang="en-US" sz="1000" b="0" i="0" dirty="0">
                        <a:solidFill>
                          <a:schemeClr val="bg1"/>
                        </a:solidFill>
                        <a:effectLst/>
                        <a:latin typeface="+mj-lt"/>
                      </a:endParaRPr>
                    </a:p>
                  </a:txBody>
                  <a:tcPr marL="47625" marR="47625" marT="38100" marB="38100" anchor="ctr">
                    <a:noFill/>
                  </a:tcPr>
                </a:tc>
                <a:tc>
                  <a:txBody>
                    <a:bodyPr/>
                    <a:lstStyle/>
                    <a:p>
                      <a:pPr algn="ctr"/>
                      <a:r>
                        <a:rPr lang="en-US" sz="1000" b="0" i="0" dirty="0">
                          <a:effectLst/>
                          <a:latin typeface="+mj-lt"/>
                        </a:rPr>
                        <a:t>0.71175</a:t>
                      </a:r>
                      <a:endParaRPr lang="en-US" sz="1000" b="0" i="0" dirty="0">
                        <a:solidFill>
                          <a:schemeClr val="bg1"/>
                        </a:solidFill>
                        <a:effectLst/>
                        <a:latin typeface="+mj-lt"/>
                      </a:endParaRPr>
                    </a:p>
                  </a:txBody>
                  <a:tcPr marL="47625" marR="47625" marT="38100" marB="3810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338235412"/>
                  </a:ext>
                </a:extLst>
              </a:tr>
              <a:tr h="219075">
                <a:tc>
                  <a:txBody>
                    <a:bodyPr/>
                    <a:lstStyle/>
                    <a:p>
                      <a:pPr algn="ctr"/>
                      <a:r>
                        <a:rPr lang="en-US" sz="1000" b="0" i="0" dirty="0">
                          <a:effectLst/>
                          <a:latin typeface="+mj-lt"/>
                        </a:rPr>
                        <a:t>160629AEL160624PMRSAM00092_18A1</a:t>
                      </a:r>
                      <a:endParaRPr lang="en-US" sz="1000" b="0" i="0" dirty="0">
                        <a:solidFill>
                          <a:schemeClr val="bg1"/>
                        </a:solidFill>
                        <a:effectLst/>
                        <a:latin typeface="+mj-lt"/>
                      </a:endParaRPr>
                    </a:p>
                  </a:txBody>
                  <a:tcPr marL="47625" marR="47625" marT="38100" marB="38100"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a:r>
                        <a:rPr lang="en-US" sz="1000" b="0" i="0" dirty="0">
                          <a:effectLst/>
                          <a:latin typeface="+mj-lt"/>
                        </a:rPr>
                        <a:t>10.131797</a:t>
                      </a:r>
                      <a:endParaRPr lang="en-US" sz="1000" b="0" i="0" dirty="0">
                        <a:solidFill>
                          <a:schemeClr val="bg1"/>
                        </a:solidFill>
                        <a:effectLst/>
                        <a:latin typeface="+mj-lt"/>
                      </a:endParaRPr>
                    </a:p>
                  </a:txBody>
                  <a:tcPr marL="47625" marR="47625" marT="38100" marB="38100" anchor="ctr">
                    <a:noFill/>
                  </a:tcPr>
                </a:tc>
                <a:tc>
                  <a:txBody>
                    <a:bodyPr/>
                    <a:lstStyle/>
                    <a:p>
                      <a:pPr algn="ctr"/>
                      <a:r>
                        <a:rPr lang="en-US" sz="1000" b="0" i="0" dirty="0">
                          <a:effectLst/>
                          <a:latin typeface="+mj-lt"/>
                        </a:rPr>
                        <a:t>0.70780</a:t>
                      </a:r>
                      <a:endParaRPr lang="en-US" sz="1000" b="0" i="0" dirty="0">
                        <a:solidFill>
                          <a:schemeClr val="bg1"/>
                        </a:solidFill>
                        <a:effectLst/>
                        <a:latin typeface="+mj-lt"/>
                      </a:endParaRPr>
                    </a:p>
                  </a:txBody>
                  <a:tcPr marL="47625" marR="47625" marT="38100" marB="38100"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182605474"/>
                  </a:ext>
                </a:extLst>
              </a:tr>
              <a:tr h="219075">
                <a:tc>
                  <a:txBody>
                    <a:bodyPr/>
                    <a:lstStyle/>
                    <a:p>
                      <a:pPr algn="ctr"/>
                      <a:r>
                        <a:rPr lang="en-US" sz="1000" b="0" i="0" dirty="0">
                          <a:effectLst/>
                          <a:latin typeface="+mj-lt"/>
                        </a:rPr>
                        <a:t>.</a:t>
                      </a:r>
                      <a:endParaRPr lang="en-US" sz="1000" b="0" i="0" dirty="0">
                        <a:solidFill>
                          <a:schemeClr val="tx1"/>
                        </a:solidFill>
                        <a:effectLst/>
                        <a:latin typeface="+mj-lt"/>
                      </a:endParaRPr>
                    </a:p>
                  </a:txBody>
                  <a:tcPr marL="47625" marR="47625" marT="38100" marB="38100" anchor="ctr">
                    <a:lnL w="12700" cap="flat" cmpd="sng" algn="ctr">
                      <a:solidFill>
                        <a:schemeClr val="accent6">
                          <a:lumMod val="20000"/>
                          <a:lumOff val="80000"/>
                        </a:schemeClr>
                      </a:solidFill>
                      <a:prstDash val="solid"/>
                      <a:round/>
                      <a:headEnd type="none" w="med" len="med"/>
                      <a:tailEnd type="none" w="med" len="med"/>
                    </a:lnL>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effectLst/>
                          <a:latin typeface="+mj-lt"/>
                        </a:rPr>
                        <a:t>.</a:t>
                      </a:r>
                      <a:endParaRPr lang="en-US" sz="1000" b="0" i="0" dirty="0">
                        <a:solidFill>
                          <a:schemeClr val="bg1"/>
                        </a:solidFill>
                        <a:effectLst/>
                        <a:latin typeface="+mj-lt"/>
                      </a:endParaRPr>
                    </a:p>
                  </a:txBody>
                  <a:tcPr marL="47625" marR="47625" marT="38100" marB="38100"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effectLst/>
                          <a:latin typeface="+mj-lt"/>
                        </a:rPr>
                        <a:t>.</a:t>
                      </a:r>
                      <a:endParaRPr lang="en-US" sz="1000" b="0" i="0" dirty="0">
                        <a:solidFill>
                          <a:schemeClr val="bg1"/>
                        </a:solidFill>
                        <a:effectLst/>
                        <a:latin typeface="+mj-lt"/>
                      </a:endParaRPr>
                    </a:p>
                  </a:txBody>
                  <a:tcPr marL="47625" marR="47625" marT="38100" marB="38100" anchor="ctr">
                    <a:lnR w="12700" cap="flat" cmpd="sng" algn="ctr">
                      <a:solidFill>
                        <a:schemeClr val="accent6">
                          <a:lumMod val="20000"/>
                          <a:lumOff val="80000"/>
                        </a:schemeClr>
                      </a:solidFill>
                      <a:prstDash val="solid"/>
                      <a:round/>
                      <a:headEnd type="none" w="med" len="med"/>
                      <a:tailEnd type="none" w="med" len="med"/>
                    </a:lnR>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35485927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50709760"/>
              </p:ext>
            </p:extLst>
          </p:nvPr>
        </p:nvGraphicFramePr>
        <p:xfrm>
          <a:off x="247650" y="5758388"/>
          <a:ext cx="5036634" cy="975360"/>
        </p:xfrm>
        <a:graphic>
          <a:graphicData uri="http://schemas.openxmlformats.org/drawingml/2006/table">
            <a:tbl>
              <a:tblPr firstRow="1" bandRow="1">
                <a:tableStyleId>{91EBBBCC-DAD2-459C-BE2E-F6DE35CF9A28}</a:tableStyleId>
              </a:tblPr>
              <a:tblGrid>
                <a:gridCol w="723287">
                  <a:extLst>
                    <a:ext uri="{9D8B030D-6E8A-4147-A177-3AD203B41FA5}">
                      <a16:colId xmlns:a16="http://schemas.microsoft.com/office/drawing/2014/main" val="412635797"/>
                    </a:ext>
                  </a:extLst>
                </a:gridCol>
                <a:gridCol w="428104">
                  <a:extLst>
                    <a:ext uri="{9D8B030D-6E8A-4147-A177-3AD203B41FA5}">
                      <a16:colId xmlns:a16="http://schemas.microsoft.com/office/drawing/2014/main" val="1168667669"/>
                    </a:ext>
                  </a:extLst>
                </a:gridCol>
                <a:gridCol w="428104">
                  <a:extLst>
                    <a:ext uri="{9D8B030D-6E8A-4147-A177-3AD203B41FA5}">
                      <a16:colId xmlns:a16="http://schemas.microsoft.com/office/drawing/2014/main" val="2202854415"/>
                    </a:ext>
                  </a:extLst>
                </a:gridCol>
                <a:gridCol w="428104">
                  <a:extLst>
                    <a:ext uri="{9D8B030D-6E8A-4147-A177-3AD203B41FA5}">
                      <a16:colId xmlns:a16="http://schemas.microsoft.com/office/drawing/2014/main" val="1127861013"/>
                    </a:ext>
                  </a:extLst>
                </a:gridCol>
                <a:gridCol w="428104">
                  <a:extLst>
                    <a:ext uri="{9D8B030D-6E8A-4147-A177-3AD203B41FA5}">
                      <a16:colId xmlns:a16="http://schemas.microsoft.com/office/drawing/2014/main" val="839120423"/>
                    </a:ext>
                  </a:extLst>
                </a:gridCol>
                <a:gridCol w="305787">
                  <a:extLst>
                    <a:ext uri="{9D8B030D-6E8A-4147-A177-3AD203B41FA5}">
                      <a16:colId xmlns:a16="http://schemas.microsoft.com/office/drawing/2014/main" val="51002344"/>
                    </a:ext>
                  </a:extLst>
                </a:gridCol>
                <a:gridCol w="713232">
                  <a:extLst>
                    <a:ext uri="{9D8B030D-6E8A-4147-A177-3AD203B41FA5}">
                      <a16:colId xmlns:a16="http://schemas.microsoft.com/office/drawing/2014/main" val="222524506"/>
                    </a:ext>
                  </a:extLst>
                </a:gridCol>
                <a:gridCol w="832104">
                  <a:extLst>
                    <a:ext uri="{9D8B030D-6E8A-4147-A177-3AD203B41FA5}">
                      <a16:colId xmlns:a16="http://schemas.microsoft.com/office/drawing/2014/main" val="1658838448"/>
                    </a:ext>
                  </a:extLst>
                </a:gridCol>
                <a:gridCol w="749808">
                  <a:extLst>
                    <a:ext uri="{9D8B030D-6E8A-4147-A177-3AD203B41FA5}">
                      <a16:colId xmlns:a16="http://schemas.microsoft.com/office/drawing/2014/main" val="2474070861"/>
                    </a:ext>
                  </a:extLst>
                </a:gridCol>
              </a:tblGrid>
              <a:tr h="182880">
                <a:tc>
                  <a:txBody>
                    <a:bodyPr/>
                    <a:lstStyle/>
                    <a:p>
                      <a:pPr algn="ctr"/>
                      <a:r>
                        <a:rPr lang="en-US" sz="1000" b="1" i="0" dirty="0">
                          <a:latin typeface="+mj-lt"/>
                        </a:rPr>
                        <a:t>peptides</a:t>
                      </a:r>
                    </a:p>
                  </a:txBody>
                  <a:tcPr anchor="ctr"/>
                </a:tc>
                <a:tc>
                  <a:txBody>
                    <a:bodyPr/>
                    <a:lstStyle/>
                    <a:p>
                      <a:pPr algn="ctr"/>
                      <a:r>
                        <a:rPr lang="en-US" sz="1000" b="1" i="0" dirty="0">
                          <a:latin typeface="+mj-lt"/>
                        </a:rPr>
                        <a:t>X 1</a:t>
                      </a:r>
                    </a:p>
                  </a:txBody>
                  <a:tcPr anchor="ctr"/>
                </a:tc>
                <a:tc>
                  <a:txBody>
                    <a:bodyPr/>
                    <a:lstStyle/>
                    <a:p>
                      <a:pPr algn="ctr"/>
                      <a:r>
                        <a:rPr lang="en-US" sz="1000" b="1" i="0" dirty="0">
                          <a:latin typeface="+mj-lt"/>
                        </a:rPr>
                        <a:t>X 2</a:t>
                      </a:r>
                    </a:p>
                  </a:txBody>
                  <a:tcPr anchor="ctr"/>
                </a:tc>
                <a:tc>
                  <a:txBody>
                    <a:bodyPr/>
                    <a:lstStyle/>
                    <a:p>
                      <a:pPr algn="ctr"/>
                      <a:r>
                        <a:rPr lang="en-US" sz="1000" b="1" i="0" dirty="0">
                          <a:latin typeface="+mj-lt"/>
                        </a:rPr>
                        <a:t>X 3</a:t>
                      </a:r>
                    </a:p>
                  </a:txBody>
                  <a:tcPr anchor="ctr"/>
                </a:tc>
                <a:tc>
                  <a:txBody>
                    <a:bodyPr/>
                    <a:lstStyle/>
                    <a:p>
                      <a:pPr algn="ctr"/>
                      <a:r>
                        <a:rPr lang="en-US" sz="1000" b="1" i="0" dirty="0">
                          <a:latin typeface="+mj-lt"/>
                        </a:rPr>
                        <a:t>X 4</a:t>
                      </a:r>
                    </a:p>
                  </a:txBody>
                  <a:tcPr anchor="ctr"/>
                </a:tc>
                <a:tc>
                  <a:txBody>
                    <a:bodyPr/>
                    <a:lstStyle/>
                    <a:p>
                      <a:pPr algn="ctr"/>
                      <a:r>
                        <a:rPr lang="en-US" sz="1000" b="1" i="0" dirty="0">
                          <a:latin typeface="+mj-lt"/>
                        </a:rPr>
                        <a:t>…</a:t>
                      </a:r>
                    </a:p>
                  </a:txBody>
                  <a:tcPr anchor="ctr"/>
                </a:tc>
                <a:tc>
                  <a:txBody>
                    <a:bodyPr/>
                    <a:lstStyle/>
                    <a:p>
                      <a:pPr algn="ctr"/>
                      <a:r>
                        <a:rPr lang="en-US" sz="1000" b="1" i="0" dirty="0">
                          <a:latin typeface="+mj-lt"/>
                        </a:rPr>
                        <a:t>rt.mean</a:t>
                      </a:r>
                    </a:p>
                  </a:txBody>
                  <a:tcPr anchor="ctr"/>
                </a:tc>
                <a:tc>
                  <a:txBody>
                    <a:bodyPr/>
                    <a:lstStyle/>
                    <a:p>
                      <a:pPr algn="ctr"/>
                      <a:r>
                        <a:rPr lang="en-US" sz="1000" b="1" i="0" dirty="0">
                          <a:latin typeface="+mj-lt"/>
                        </a:rPr>
                        <a:t>rt.median</a:t>
                      </a:r>
                    </a:p>
                  </a:txBody>
                  <a:tcPr anchor="ctr"/>
                </a:tc>
                <a:tc>
                  <a:txBody>
                    <a:bodyPr/>
                    <a:lstStyle/>
                    <a:p>
                      <a:pPr algn="ctr"/>
                      <a:r>
                        <a:rPr lang="en-US" sz="1000" b="1" i="0" dirty="0">
                          <a:latin typeface="+mj-lt"/>
                        </a:rPr>
                        <a:t>rt.count</a:t>
                      </a:r>
                    </a:p>
                  </a:txBody>
                  <a:tcPr anchor="ctr"/>
                </a:tc>
                <a:extLst>
                  <a:ext uri="{0D108BD9-81ED-4DB2-BD59-A6C34878D82A}">
                    <a16:rowId xmlns:a16="http://schemas.microsoft.com/office/drawing/2014/main" val="3273197931"/>
                  </a:ext>
                </a:extLst>
              </a:tr>
              <a:tr h="182880">
                <a:tc>
                  <a:txBody>
                    <a:bodyPr/>
                    <a:lstStyle/>
                    <a:p>
                      <a:pPr algn="ctr"/>
                      <a:r>
                        <a:rPr lang="en-US" sz="1000" b="0" i="0" dirty="0">
                          <a:latin typeface="+mj-lt"/>
                        </a:rPr>
                        <a:t>AAALQAK</a:t>
                      </a:r>
                    </a:p>
                  </a:txBody>
                  <a:tcPr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a:r>
                        <a:rPr lang="en-US" sz="1000" b="0" i="0" dirty="0">
                          <a:latin typeface="+mj-lt"/>
                        </a:rPr>
                        <a:t>50</a:t>
                      </a:r>
                    </a:p>
                  </a:txBody>
                  <a:tcPr anchor="ctr">
                    <a:noFill/>
                  </a:tcPr>
                </a:tc>
                <a:tc>
                  <a:txBody>
                    <a:bodyPr/>
                    <a:lstStyle/>
                    <a:p>
                      <a:pPr algn="ctr"/>
                      <a:r>
                        <a:rPr lang="en-US" sz="1000" b="0" i="0" dirty="0">
                          <a:latin typeface="+mj-lt"/>
                        </a:rPr>
                        <a:t>NA</a:t>
                      </a:r>
                    </a:p>
                  </a:txBody>
                  <a:tcPr anchor="ctr">
                    <a:noFill/>
                  </a:tcPr>
                </a:tc>
                <a:tc>
                  <a:txBody>
                    <a:bodyPr/>
                    <a:lstStyle/>
                    <a:p>
                      <a:pPr algn="ctr"/>
                      <a:r>
                        <a:rPr lang="en-US" sz="1000" b="0" i="0" dirty="0">
                          <a:latin typeface="+mj-lt"/>
                        </a:rPr>
                        <a:t>51</a:t>
                      </a:r>
                    </a:p>
                  </a:txBody>
                  <a:tcPr anchor="ctr">
                    <a:noFill/>
                  </a:tcPr>
                </a:tc>
                <a:tc>
                  <a:txBody>
                    <a:bodyPr/>
                    <a:lstStyle/>
                    <a:p>
                      <a:pPr algn="ctr"/>
                      <a:r>
                        <a:rPr lang="en-US" sz="1000" b="0" i="0" dirty="0">
                          <a:latin typeface="+mj-lt"/>
                        </a:rPr>
                        <a:t>52</a:t>
                      </a:r>
                    </a:p>
                  </a:txBody>
                  <a:tcPr anchor="ctr">
                    <a:noFill/>
                  </a:tcPr>
                </a:tc>
                <a:tc>
                  <a:txBody>
                    <a:bodyPr/>
                    <a:lstStyle/>
                    <a:p>
                      <a:pPr algn="ctr"/>
                      <a:r>
                        <a:rPr lang="en-US" sz="1000" b="0" i="0" dirty="0">
                          <a:latin typeface="+mj-lt"/>
                        </a:rPr>
                        <a:t>…</a:t>
                      </a:r>
                    </a:p>
                  </a:txBody>
                  <a:tcPr anchor="ctr">
                    <a:noFill/>
                  </a:tcPr>
                </a:tc>
                <a:tc>
                  <a:txBody>
                    <a:bodyPr/>
                    <a:lstStyle/>
                    <a:p>
                      <a:pPr algn="ctr"/>
                      <a:r>
                        <a:rPr lang="en-US" sz="1000" b="0" i="0" dirty="0">
                          <a:latin typeface="+mj-lt"/>
                        </a:rPr>
                        <a:t>51</a:t>
                      </a:r>
                    </a:p>
                  </a:txBody>
                  <a:tcPr anchor="ctr">
                    <a:noFill/>
                  </a:tcPr>
                </a:tc>
                <a:tc>
                  <a:txBody>
                    <a:bodyPr/>
                    <a:lstStyle/>
                    <a:p>
                      <a:pPr algn="ctr"/>
                      <a:r>
                        <a:rPr lang="en-US" sz="1000" b="0" i="0" dirty="0">
                          <a:latin typeface="+mj-lt"/>
                        </a:rPr>
                        <a:t>51</a:t>
                      </a:r>
                    </a:p>
                  </a:txBody>
                  <a:tcPr anchor="ctr">
                    <a:noFill/>
                  </a:tcPr>
                </a:tc>
                <a:tc>
                  <a:txBody>
                    <a:bodyPr/>
                    <a:lstStyle/>
                    <a:p>
                      <a:pPr algn="ctr"/>
                      <a:r>
                        <a:rPr lang="en-US" sz="1000" b="0" i="0" dirty="0">
                          <a:latin typeface="+mj-lt"/>
                        </a:rPr>
                        <a:t>3</a:t>
                      </a:r>
                    </a:p>
                  </a:txBody>
                  <a:tcPr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556936544"/>
                  </a:ext>
                </a:extLst>
              </a:tr>
              <a:tr h="182880">
                <a:tc>
                  <a:txBody>
                    <a:bodyPr/>
                    <a:lstStyle/>
                    <a:p>
                      <a:pPr algn="ctr"/>
                      <a:r>
                        <a:rPr lang="en-US" sz="1000" b="0" i="0" dirty="0">
                          <a:latin typeface="+mj-lt"/>
                        </a:rPr>
                        <a:t>AAAKPK</a:t>
                      </a:r>
                    </a:p>
                  </a:txBody>
                  <a:tcPr anchor="ctr">
                    <a:lnL w="12700" cap="flat" cmpd="sng" algn="ctr">
                      <a:solidFill>
                        <a:schemeClr val="accent6">
                          <a:lumMod val="20000"/>
                          <a:lumOff val="80000"/>
                        </a:schemeClr>
                      </a:solidFill>
                      <a:prstDash val="solid"/>
                      <a:round/>
                      <a:headEnd type="none" w="med" len="med"/>
                      <a:tailEnd type="none" w="med" len="med"/>
                    </a:lnL>
                    <a:noFill/>
                  </a:tcPr>
                </a:tc>
                <a:tc>
                  <a:txBody>
                    <a:bodyPr/>
                    <a:lstStyle/>
                    <a:p>
                      <a:pPr algn="ctr"/>
                      <a:r>
                        <a:rPr lang="en-US" sz="1000" b="0" i="0" dirty="0">
                          <a:latin typeface="+mj-lt"/>
                        </a:rPr>
                        <a:t>NA</a:t>
                      </a:r>
                    </a:p>
                  </a:txBody>
                  <a:tcPr anchor="ctr">
                    <a:noFill/>
                  </a:tcPr>
                </a:tc>
                <a:tc>
                  <a:txBody>
                    <a:bodyPr/>
                    <a:lstStyle/>
                    <a:p>
                      <a:pPr algn="ctr"/>
                      <a:r>
                        <a:rPr lang="en-US" sz="1000" b="0" i="0" dirty="0">
                          <a:latin typeface="+mj-lt"/>
                        </a:rPr>
                        <a:t>105</a:t>
                      </a:r>
                    </a:p>
                  </a:txBody>
                  <a:tcPr anchor="ctr">
                    <a:noFill/>
                  </a:tcPr>
                </a:tc>
                <a:tc>
                  <a:txBody>
                    <a:bodyPr/>
                    <a:lstStyle/>
                    <a:p>
                      <a:pPr algn="ctr"/>
                      <a:r>
                        <a:rPr lang="en-US" sz="1000" b="0" i="0" dirty="0">
                          <a:latin typeface="+mj-lt"/>
                        </a:rPr>
                        <a:t>110</a:t>
                      </a:r>
                    </a:p>
                  </a:txBody>
                  <a:tcPr anchor="ctr">
                    <a:noFill/>
                  </a:tcPr>
                </a:tc>
                <a:tc>
                  <a:txBody>
                    <a:bodyPr/>
                    <a:lstStyle/>
                    <a:p>
                      <a:pPr algn="ctr"/>
                      <a:r>
                        <a:rPr lang="en-US" sz="1000" b="0" i="0" dirty="0">
                          <a:latin typeface="+mj-lt"/>
                        </a:rPr>
                        <a:t>108</a:t>
                      </a:r>
                    </a:p>
                  </a:txBody>
                  <a:tcPr anchor="ctr">
                    <a:noFill/>
                  </a:tcPr>
                </a:tc>
                <a:tc>
                  <a:txBody>
                    <a:bodyPr/>
                    <a:lstStyle/>
                    <a:p>
                      <a:pPr algn="ctr"/>
                      <a:r>
                        <a:rPr lang="en-US" sz="1000" b="0" i="0" dirty="0">
                          <a:latin typeface="+mj-lt"/>
                        </a:rPr>
                        <a:t>…</a:t>
                      </a:r>
                    </a:p>
                  </a:txBody>
                  <a:tcPr anchor="ctr">
                    <a:noFill/>
                  </a:tcPr>
                </a:tc>
                <a:tc>
                  <a:txBody>
                    <a:bodyPr/>
                    <a:lstStyle/>
                    <a:p>
                      <a:pPr algn="ctr"/>
                      <a:r>
                        <a:rPr lang="en-US" sz="1000" b="0" i="0" dirty="0">
                          <a:latin typeface="+mj-lt"/>
                        </a:rPr>
                        <a:t>107.67</a:t>
                      </a:r>
                    </a:p>
                  </a:txBody>
                  <a:tcPr anchor="ctr">
                    <a:noFill/>
                  </a:tcPr>
                </a:tc>
                <a:tc>
                  <a:txBody>
                    <a:bodyPr/>
                    <a:lstStyle/>
                    <a:p>
                      <a:pPr algn="ctr"/>
                      <a:r>
                        <a:rPr lang="en-US" sz="1000" b="0" i="0" dirty="0">
                          <a:latin typeface="+mj-lt"/>
                        </a:rPr>
                        <a:t>108</a:t>
                      </a:r>
                    </a:p>
                  </a:txBody>
                  <a:tcPr anchor="ctr">
                    <a:noFill/>
                  </a:tcPr>
                </a:tc>
                <a:tc>
                  <a:txBody>
                    <a:bodyPr/>
                    <a:lstStyle/>
                    <a:p>
                      <a:pPr algn="ctr"/>
                      <a:r>
                        <a:rPr lang="en-US" sz="1000" b="0" i="0" dirty="0">
                          <a:latin typeface="+mj-lt"/>
                        </a:rPr>
                        <a:t>3</a:t>
                      </a:r>
                    </a:p>
                  </a:txBody>
                  <a:tcPr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531892249"/>
                  </a:ext>
                </a:extLst>
              </a:tr>
              <a:tr h="0">
                <a:tc>
                  <a:txBody>
                    <a:bodyPr/>
                    <a:lstStyle/>
                    <a:p>
                      <a:pPr algn="ctr"/>
                      <a:r>
                        <a:rPr lang="en-US" sz="1000" b="0" i="0" dirty="0">
                          <a:latin typeface="+mj-lt"/>
                        </a:rPr>
                        <a:t>.</a:t>
                      </a:r>
                    </a:p>
                  </a:txBody>
                  <a:tcPr anchor="ctr">
                    <a:lnL w="12700" cap="flat" cmpd="sng" algn="ctr">
                      <a:solidFill>
                        <a:schemeClr val="accent6">
                          <a:lumMod val="20000"/>
                          <a:lumOff val="80000"/>
                        </a:schemeClr>
                      </a:solidFill>
                      <a:prstDash val="solid"/>
                      <a:round/>
                      <a:headEnd type="none" w="med" len="med"/>
                      <a:tailEnd type="none" w="med" len="med"/>
                    </a:lnL>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latin typeface="+mj-lt"/>
                        </a:rPr>
                        <a:t>.</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latin typeface="+mj-lt"/>
                        </a:rPr>
                        <a:t>.</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latin typeface="+mj-lt"/>
                        </a:rPr>
                        <a:t>.</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latin typeface="+mj-lt"/>
                        </a:rPr>
                        <a:t>.</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latin typeface="+mj-lt"/>
                        </a:rPr>
                        <a:t>.</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latin typeface="+mj-lt"/>
                        </a:rPr>
                        <a:t>.</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latin typeface="+mj-lt"/>
                        </a:rPr>
                        <a:t>.</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000" b="0" i="0" dirty="0">
                          <a:latin typeface="+mj-lt"/>
                        </a:rPr>
                        <a:t>.</a:t>
                      </a:r>
                    </a:p>
                  </a:txBody>
                  <a:tcPr anchor="ctr">
                    <a:lnR w="12700" cap="flat" cmpd="sng" algn="ctr">
                      <a:solidFill>
                        <a:schemeClr val="accent6">
                          <a:lumMod val="20000"/>
                          <a:lumOff val="80000"/>
                        </a:schemeClr>
                      </a:solidFill>
                      <a:prstDash val="solid"/>
                      <a:round/>
                      <a:headEnd type="none" w="med" len="med"/>
                      <a:tailEnd type="none" w="med" len="med"/>
                    </a:lnR>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028805677"/>
                  </a:ext>
                </a:extLst>
              </a:tr>
            </a:tbl>
          </a:graphicData>
        </a:graphic>
      </p:graphicFrame>
      <p:cxnSp>
        <p:nvCxnSpPr>
          <p:cNvPr id="39" name="Straight Arrow Connector 38"/>
          <p:cNvCxnSpPr>
            <a:cxnSpLocks/>
            <a:stCxn id="30" idx="1"/>
          </p:cNvCxnSpPr>
          <p:nvPr/>
        </p:nvCxnSpPr>
        <p:spPr>
          <a:xfrm flipH="1" flipV="1">
            <a:off x="5273316" y="5758388"/>
            <a:ext cx="1921428" cy="34754"/>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1" name="Group 40"/>
          <p:cNvGrpSpPr/>
          <p:nvPr/>
        </p:nvGrpSpPr>
        <p:grpSpPr>
          <a:xfrm>
            <a:off x="3847538" y="415149"/>
            <a:ext cx="8154103" cy="5814220"/>
            <a:chOff x="3647513" y="618857"/>
            <a:chExt cx="8154103" cy="5814220"/>
          </a:xfrm>
        </p:grpSpPr>
        <p:grpSp>
          <p:nvGrpSpPr>
            <p:cNvPr id="13" name="Group 12"/>
            <p:cNvGrpSpPr/>
            <p:nvPr/>
          </p:nvGrpSpPr>
          <p:grpSpPr>
            <a:xfrm>
              <a:off x="3647513" y="618857"/>
              <a:ext cx="8154103" cy="5814220"/>
              <a:chOff x="2039918" y="660371"/>
              <a:chExt cx="8154103" cy="5814220"/>
            </a:xfrm>
            <a:solidFill>
              <a:schemeClr val="accent4">
                <a:lumMod val="20000"/>
                <a:lumOff val="80000"/>
              </a:schemeClr>
            </a:solidFill>
          </p:grpSpPr>
          <p:sp>
            <p:nvSpPr>
              <p:cNvPr id="14" name="Oval 13"/>
              <p:cNvSpPr/>
              <p:nvPr/>
            </p:nvSpPr>
            <p:spPr>
              <a:xfrm>
                <a:off x="2039918" y="2453105"/>
                <a:ext cx="1409351" cy="140935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lumMod val="50000"/>
                        <a:lumOff val="50000"/>
                      </a:schemeClr>
                    </a:solidFill>
                    <a:latin typeface="+mj-lt"/>
                  </a:rPr>
                  <a:t>ref.exp</a:t>
                </a:r>
              </a:p>
            </p:txBody>
          </p:sp>
          <p:sp>
            <p:nvSpPr>
              <p:cNvPr id="15" name="Oval 14"/>
              <p:cNvSpPr/>
              <p:nvPr/>
            </p:nvSpPr>
            <p:spPr>
              <a:xfrm>
                <a:off x="3675774" y="1748746"/>
                <a:ext cx="1409351" cy="140935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tx1">
                        <a:lumMod val="50000"/>
                        <a:lumOff val="50000"/>
                      </a:schemeClr>
                    </a:solidFill>
                    <a:latin typeface="+mj-lt"/>
                  </a:rPr>
                  <a:t>ref.exp</a:t>
                </a:r>
              </a:p>
              <a:p>
                <a:pPr algn="ctr"/>
                <a:r>
                  <a:rPr lang="en-US" sz="1400" dirty="0">
                    <a:solidFill>
                      <a:schemeClr val="tx1">
                        <a:lumMod val="50000"/>
                        <a:lumOff val="50000"/>
                      </a:schemeClr>
                    </a:solidFill>
                    <a:latin typeface="+mj-lt"/>
                  </a:rPr>
                  <a:t>PEP&lt;5e-3</a:t>
                </a:r>
              </a:p>
            </p:txBody>
          </p:sp>
          <p:sp>
            <p:nvSpPr>
              <p:cNvPr id="16" name="Oval 15"/>
              <p:cNvSpPr/>
              <p:nvPr/>
            </p:nvSpPr>
            <p:spPr>
              <a:xfrm>
                <a:off x="8784670" y="2488031"/>
                <a:ext cx="1409351" cy="140935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err="1">
                    <a:solidFill>
                      <a:schemeClr val="tx1">
                        <a:lumMod val="50000"/>
                        <a:lumOff val="50000"/>
                      </a:schemeClr>
                    </a:solidFill>
                    <a:latin typeface="+mj-lt"/>
                  </a:rPr>
                  <a:t>exp.i</a:t>
                </a:r>
                <a:endParaRPr lang="en-US" sz="1400" dirty="0">
                  <a:solidFill>
                    <a:schemeClr val="tx1">
                      <a:lumMod val="50000"/>
                      <a:lumOff val="50000"/>
                    </a:schemeClr>
                  </a:solidFill>
                  <a:latin typeface="+mj-lt"/>
                </a:endParaRPr>
              </a:p>
            </p:txBody>
          </p:sp>
          <p:sp>
            <p:nvSpPr>
              <p:cNvPr id="17" name="Oval 16"/>
              <p:cNvSpPr/>
              <p:nvPr/>
            </p:nvSpPr>
            <p:spPr>
              <a:xfrm>
                <a:off x="7148814" y="1748746"/>
                <a:ext cx="1409351" cy="1409350"/>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err="1">
                    <a:solidFill>
                      <a:schemeClr val="tx1">
                        <a:lumMod val="50000"/>
                        <a:lumOff val="50000"/>
                      </a:schemeClr>
                    </a:solidFill>
                    <a:latin typeface="+mj-lt"/>
                  </a:rPr>
                  <a:t>exp.i</a:t>
                </a:r>
                <a:endParaRPr lang="en-US" sz="1400" dirty="0">
                  <a:solidFill>
                    <a:schemeClr val="tx1">
                      <a:lumMod val="50000"/>
                      <a:lumOff val="50000"/>
                    </a:schemeClr>
                  </a:solidFill>
                  <a:latin typeface="+mj-lt"/>
                </a:endParaRPr>
              </a:p>
              <a:p>
                <a:pPr algn="ctr"/>
                <a:r>
                  <a:rPr lang="en-US" sz="1400" dirty="0">
                    <a:solidFill>
                      <a:schemeClr val="tx1">
                        <a:lumMod val="50000"/>
                        <a:lumOff val="50000"/>
                      </a:schemeClr>
                    </a:solidFill>
                    <a:latin typeface="+mj-lt"/>
                  </a:rPr>
                  <a:t>PEP&lt;5e-3</a:t>
                </a:r>
              </a:p>
            </p:txBody>
          </p:sp>
          <p:sp>
            <p:nvSpPr>
              <p:cNvPr id="18" name="Oval 17"/>
              <p:cNvSpPr/>
              <p:nvPr/>
            </p:nvSpPr>
            <p:spPr>
              <a:xfrm>
                <a:off x="5613416" y="3862455"/>
                <a:ext cx="1007107" cy="1007106"/>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err="1">
                    <a:solidFill>
                      <a:schemeClr val="tx1">
                        <a:lumMod val="50000"/>
                        <a:lumOff val="50000"/>
                      </a:schemeClr>
                    </a:solidFill>
                    <a:latin typeface="+mj-lt"/>
                  </a:rPr>
                  <a:t>exp.i</a:t>
                </a:r>
                <a:endParaRPr lang="en-US" sz="900" dirty="0">
                  <a:solidFill>
                    <a:schemeClr val="tx1">
                      <a:lumMod val="50000"/>
                      <a:lumOff val="50000"/>
                    </a:schemeClr>
                  </a:solidFill>
                  <a:latin typeface="+mj-lt"/>
                </a:endParaRPr>
              </a:p>
              <a:p>
                <a:pPr algn="ctr"/>
                <a:endParaRPr lang="en-US" sz="900" dirty="0">
                  <a:solidFill>
                    <a:schemeClr val="tx1">
                      <a:lumMod val="50000"/>
                      <a:lumOff val="50000"/>
                    </a:schemeClr>
                  </a:solidFill>
                  <a:latin typeface="+mj-lt"/>
                </a:endParaRPr>
              </a:p>
              <a:p>
                <a:pPr algn="ctr"/>
                <a:r>
                  <a:rPr lang="en-US" sz="900" dirty="0">
                    <a:solidFill>
                      <a:schemeClr val="tx1">
                        <a:lumMod val="50000"/>
                        <a:lumOff val="50000"/>
                      </a:schemeClr>
                    </a:solidFill>
                    <a:latin typeface="+mj-lt"/>
                  </a:rPr>
                  <a:t>PEP&lt;0.05</a:t>
                </a:r>
              </a:p>
            </p:txBody>
          </p:sp>
          <p:cxnSp>
            <p:nvCxnSpPr>
              <p:cNvPr id="20" name="Straight Arrow Connector 19"/>
              <p:cNvCxnSpPr>
                <a:cxnSpLocks/>
                <a:stCxn id="14" idx="6"/>
                <a:endCxn id="15" idx="3"/>
              </p:cNvCxnSpPr>
              <p:nvPr/>
            </p:nvCxnSpPr>
            <p:spPr>
              <a:xfrm flipV="1">
                <a:off x="3449269" y="2951701"/>
                <a:ext cx="432900" cy="20607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p:cNvCxnSpPr>
                <a:cxnSpLocks/>
                <a:stCxn id="16" idx="2"/>
                <a:endCxn id="17" idx="5"/>
              </p:cNvCxnSpPr>
              <p:nvPr/>
            </p:nvCxnSpPr>
            <p:spPr>
              <a:xfrm flipH="1" flipV="1">
                <a:off x="8351770" y="2951701"/>
                <a:ext cx="432900" cy="24100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a:cxnSpLocks/>
                <a:stCxn id="16" idx="2"/>
                <a:endCxn id="18" idx="7"/>
              </p:cNvCxnSpPr>
              <p:nvPr/>
            </p:nvCxnSpPr>
            <p:spPr>
              <a:xfrm flipH="1">
                <a:off x="6473036" y="3192706"/>
                <a:ext cx="2311634" cy="81723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Oval 22"/>
              <p:cNvSpPr/>
              <p:nvPr/>
            </p:nvSpPr>
            <p:spPr>
              <a:xfrm>
                <a:off x="9118833" y="1563579"/>
                <a:ext cx="731240" cy="730452"/>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err="1">
                    <a:solidFill>
                      <a:schemeClr val="tx1">
                        <a:lumMod val="50000"/>
                        <a:lumOff val="50000"/>
                      </a:schemeClr>
                    </a:solidFill>
                    <a:latin typeface="+mj-lt"/>
                  </a:rPr>
                  <a:t>exp</a:t>
                </a:r>
                <a:r>
                  <a:rPr lang="en-US" sz="1100" dirty="0">
                    <a:solidFill>
                      <a:schemeClr val="tx1">
                        <a:lumMod val="50000"/>
                        <a:lumOff val="50000"/>
                      </a:schemeClr>
                    </a:solidFill>
                    <a:latin typeface="+mj-lt"/>
                  </a:rPr>
                  <a:t> 2</a:t>
                </a:r>
              </a:p>
            </p:txBody>
          </p:sp>
          <p:sp>
            <p:nvSpPr>
              <p:cNvPr id="24" name="Oval 23"/>
              <p:cNvSpPr/>
              <p:nvPr/>
            </p:nvSpPr>
            <p:spPr>
              <a:xfrm>
                <a:off x="9118833" y="4070137"/>
                <a:ext cx="731240" cy="730452"/>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err="1">
                    <a:solidFill>
                      <a:schemeClr val="tx1">
                        <a:lumMod val="50000"/>
                        <a:lumOff val="50000"/>
                      </a:schemeClr>
                    </a:solidFill>
                    <a:latin typeface="+mj-lt"/>
                  </a:rPr>
                  <a:t>exp</a:t>
                </a:r>
                <a:r>
                  <a:rPr lang="en-US" sz="1100" dirty="0">
                    <a:solidFill>
                      <a:schemeClr val="tx1">
                        <a:lumMod val="50000"/>
                        <a:lumOff val="50000"/>
                      </a:schemeClr>
                    </a:solidFill>
                    <a:latin typeface="+mj-lt"/>
                  </a:rPr>
                  <a:t> 4</a:t>
                </a:r>
              </a:p>
            </p:txBody>
          </p:sp>
          <p:sp>
            <p:nvSpPr>
              <p:cNvPr id="25" name="Oval 24"/>
              <p:cNvSpPr/>
              <p:nvPr/>
            </p:nvSpPr>
            <p:spPr>
              <a:xfrm>
                <a:off x="9118833" y="660371"/>
                <a:ext cx="731240" cy="730452"/>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err="1">
                    <a:solidFill>
                      <a:schemeClr val="tx1">
                        <a:lumMod val="50000"/>
                        <a:lumOff val="50000"/>
                      </a:schemeClr>
                    </a:solidFill>
                    <a:latin typeface="+mj-lt"/>
                  </a:rPr>
                  <a:t>exp</a:t>
                </a:r>
                <a:r>
                  <a:rPr lang="en-US" sz="1100" dirty="0">
                    <a:solidFill>
                      <a:schemeClr val="tx1">
                        <a:lumMod val="50000"/>
                        <a:lumOff val="50000"/>
                      </a:schemeClr>
                    </a:solidFill>
                    <a:latin typeface="+mj-lt"/>
                  </a:rPr>
                  <a:t> 1</a:t>
                </a:r>
              </a:p>
            </p:txBody>
          </p:sp>
          <p:sp>
            <p:nvSpPr>
              <p:cNvPr id="26" name="Oval 25"/>
              <p:cNvSpPr/>
              <p:nvPr/>
            </p:nvSpPr>
            <p:spPr>
              <a:xfrm>
                <a:off x="9128620" y="4988669"/>
                <a:ext cx="731240" cy="730452"/>
              </a:xfrm>
              <a:prstGeom prst="ellips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err="1">
                    <a:solidFill>
                      <a:schemeClr val="tx1">
                        <a:lumMod val="50000"/>
                        <a:lumOff val="50000"/>
                      </a:schemeClr>
                    </a:solidFill>
                    <a:latin typeface="+mj-lt"/>
                  </a:rPr>
                  <a:t>exp</a:t>
                </a:r>
                <a:r>
                  <a:rPr lang="en-US" sz="1100" dirty="0">
                    <a:solidFill>
                      <a:schemeClr val="tx1">
                        <a:lumMod val="50000"/>
                        <a:lumOff val="50000"/>
                      </a:schemeClr>
                    </a:solidFill>
                    <a:latin typeface="+mj-lt"/>
                  </a:rPr>
                  <a:t> 5</a:t>
                </a:r>
              </a:p>
            </p:txBody>
          </p:sp>
          <p:sp>
            <p:nvSpPr>
              <p:cNvPr id="27" name="TextBox 26"/>
              <p:cNvSpPr txBox="1"/>
              <p:nvPr/>
            </p:nvSpPr>
            <p:spPr>
              <a:xfrm>
                <a:off x="5791103" y="3136376"/>
                <a:ext cx="661143" cy="316839"/>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400" dirty="0">
                    <a:solidFill>
                      <a:schemeClr val="tx1">
                        <a:lumMod val="50000"/>
                        <a:lumOff val="50000"/>
                      </a:schemeClr>
                    </a:solidFill>
                    <a:latin typeface="+mj-lt"/>
                  </a:rPr>
                  <a:t>(a, b)</a:t>
                </a:r>
              </a:p>
            </p:txBody>
          </p:sp>
          <p:cxnSp>
            <p:nvCxnSpPr>
              <p:cNvPr id="28" name="Straight Arrow Connector 27"/>
              <p:cNvCxnSpPr/>
              <p:nvPr/>
            </p:nvCxnSpPr>
            <p:spPr>
              <a:xfrm>
                <a:off x="6131063" y="3463619"/>
                <a:ext cx="0" cy="39883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cxnSpLocks/>
              </p:cNvCxnSpPr>
              <p:nvPr/>
            </p:nvCxnSpPr>
            <p:spPr>
              <a:xfrm flipH="1">
                <a:off x="6114892" y="4900974"/>
                <a:ext cx="6959" cy="66974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0" name="Flowchart: Multidocument 29"/>
              <p:cNvSpPr/>
              <p:nvPr/>
            </p:nvSpPr>
            <p:spPr>
              <a:xfrm>
                <a:off x="5387124" y="5602136"/>
                <a:ext cx="1459684" cy="872455"/>
              </a:xfrm>
              <a:prstGeom prst="flowChartMultidocumen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lumMod val="50000"/>
                        <a:lumOff val="50000"/>
                      </a:schemeClr>
                    </a:solidFill>
                    <a:latin typeface="+mj-lt"/>
                  </a:rPr>
                  <a:t>LIBRARY</a:t>
                </a:r>
              </a:p>
            </p:txBody>
          </p:sp>
          <p:cxnSp>
            <p:nvCxnSpPr>
              <p:cNvPr id="31" name="Straight Arrow Connector 30"/>
              <p:cNvCxnSpPr>
                <a:cxnSpLocks/>
                <a:stCxn id="25" idx="4"/>
                <a:endCxn id="23" idx="0"/>
              </p:cNvCxnSpPr>
              <p:nvPr/>
            </p:nvCxnSpPr>
            <p:spPr>
              <a:xfrm>
                <a:off x="9484453" y="1390823"/>
                <a:ext cx="0" cy="17275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p:cNvCxnSpPr>
                <a:cxnSpLocks/>
              </p:cNvCxnSpPr>
              <p:nvPr/>
            </p:nvCxnSpPr>
            <p:spPr>
              <a:xfrm>
                <a:off x="9484453" y="2315275"/>
                <a:ext cx="0" cy="17275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cxnSpLocks/>
              </p:cNvCxnSpPr>
              <p:nvPr/>
            </p:nvCxnSpPr>
            <p:spPr>
              <a:xfrm>
                <a:off x="9465578" y="3897381"/>
                <a:ext cx="0" cy="17275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p:cNvCxnSpPr>
                <a:cxnSpLocks/>
              </p:cNvCxnSpPr>
              <p:nvPr/>
            </p:nvCxnSpPr>
            <p:spPr>
              <a:xfrm>
                <a:off x="9494240" y="4800589"/>
                <a:ext cx="0" cy="17275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cxnSpLocks/>
              </p:cNvCxnSpPr>
              <p:nvPr/>
            </p:nvCxnSpPr>
            <p:spPr>
              <a:xfrm flipH="1">
                <a:off x="2189070" y="3453215"/>
                <a:ext cx="3612048" cy="1339302"/>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 name="Group 2"/>
            <p:cNvGrpSpPr/>
            <p:nvPr/>
          </p:nvGrpSpPr>
          <p:grpSpPr>
            <a:xfrm>
              <a:off x="6731861" y="1458871"/>
              <a:ext cx="1904543" cy="1565453"/>
              <a:chOff x="6844811" y="1283898"/>
              <a:chExt cx="1503985" cy="1236212"/>
            </a:xfrm>
          </p:grpSpPr>
          <p:sp>
            <p:nvSpPr>
              <p:cNvPr id="7" name="TextBox 6"/>
              <p:cNvSpPr txBox="1"/>
              <p:nvPr/>
            </p:nvSpPr>
            <p:spPr>
              <a:xfrm>
                <a:off x="7343633" y="2325673"/>
                <a:ext cx="685273" cy="194437"/>
              </a:xfrm>
              <a:prstGeom prst="rect">
                <a:avLst/>
              </a:prstGeom>
              <a:noFill/>
              <a:ln>
                <a:noFill/>
              </a:ln>
            </p:spPr>
            <p:txBody>
              <a:bodyPr wrap="square" rtlCol="0">
                <a:spAutoFit/>
              </a:bodyPr>
              <a:lstStyle/>
              <a:p>
                <a:pPr algn="ctr"/>
                <a:r>
                  <a:rPr lang="en-US" sz="1000" dirty="0" err="1">
                    <a:solidFill>
                      <a:schemeClr val="bg1">
                        <a:lumMod val="50000"/>
                      </a:schemeClr>
                    </a:solidFill>
                  </a:rPr>
                  <a:t>ref.exp</a:t>
                </a:r>
                <a:r>
                  <a:rPr lang="en-US" sz="1000" dirty="0">
                    <a:solidFill>
                      <a:schemeClr val="bg1">
                        <a:lumMod val="50000"/>
                      </a:schemeClr>
                    </a:solidFill>
                  </a:rPr>
                  <a:t> RTs</a:t>
                </a:r>
              </a:p>
            </p:txBody>
          </p:sp>
          <p:sp>
            <p:nvSpPr>
              <p:cNvPr id="8" name="TextBox 7"/>
              <p:cNvSpPr txBox="1"/>
              <p:nvPr/>
            </p:nvSpPr>
            <p:spPr>
              <a:xfrm rot="16200000">
                <a:off x="6607982" y="1710680"/>
                <a:ext cx="655942" cy="182284"/>
              </a:xfrm>
              <a:prstGeom prst="rect">
                <a:avLst/>
              </a:prstGeom>
              <a:noFill/>
              <a:ln>
                <a:noFill/>
              </a:ln>
            </p:spPr>
            <p:txBody>
              <a:bodyPr wrap="square" rtlCol="0">
                <a:spAutoFit/>
              </a:bodyPr>
              <a:lstStyle/>
              <a:p>
                <a:pPr algn="ctr"/>
                <a:r>
                  <a:rPr lang="en-US" sz="900" dirty="0" err="1">
                    <a:solidFill>
                      <a:schemeClr val="bg1">
                        <a:lumMod val="50000"/>
                      </a:schemeClr>
                    </a:solidFill>
                  </a:rPr>
                  <a:t>exp.i</a:t>
                </a:r>
                <a:r>
                  <a:rPr lang="en-US" sz="900" dirty="0">
                    <a:solidFill>
                      <a:schemeClr val="bg1">
                        <a:lumMod val="50000"/>
                      </a:schemeClr>
                    </a:solidFill>
                  </a:rPr>
                  <a:t> RTs</a:t>
                </a:r>
              </a:p>
            </p:txBody>
          </p:sp>
          <p:pic>
            <p:nvPicPr>
              <p:cNvPr id="2" name="Picture 1"/>
              <p:cNvPicPr>
                <a:picLocks noChangeAspect="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l="2854" b="3445"/>
              <a:stretch/>
            </p:blipFill>
            <p:spPr>
              <a:xfrm>
                <a:off x="7025386" y="1283898"/>
                <a:ext cx="1323410" cy="1008497"/>
              </a:xfrm>
              <a:prstGeom prst="rect">
                <a:avLst/>
              </a:prstGeom>
            </p:spPr>
          </p:pic>
        </p:grpSp>
      </p:grpSp>
      <p:sp>
        <p:nvSpPr>
          <p:cNvPr id="46" name="TextBox 45"/>
          <p:cNvSpPr txBox="1"/>
          <p:nvPr/>
        </p:nvSpPr>
        <p:spPr>
          <a:xfrm>
            <a:off x="380989" y="881417"/>
            <a:ext cx="4552435" cy="584775"/>
          </a:xfrm>
          <a:prstGeom prst="rect">
            <a:avLst/>
          </a:prstGeom>
          <a:noFill/>
        </p:spPr>
        <p:txBody>
          <a:bodyPr wrap="square" rtlCol="0">
            <a:spAutoFit/>
          </a:bodyPr>
          <a:lstStyle/>
          <a:p>
            <a:pPr algn="just"/>
            <a:r>
              <a:rPr lang="en-US" sz="1600" dirty="0">
                <a:latin typeface="+mj-lt"/>
              </a:rPr>
              <a:t>1. (a, b): Robust regression between the intersection of </a:t>
            </a:r>
            <a:r>
              <a:rPr lang="en-US" sz="1600" b="1" dirty="0" err="1">
                <a:latin typeface="+mj-lt"/>
              </a:rPr>
              <a:t>ref.exp</a:t>
            </a:r>
            <a:r>
              <a:rPr lang="en-US" sz="1600" dirty="0">
                <a:latin typeface="+mj-lt"/>
              </a:rPr>
              <a:t> and </a:t>
            </a:r>
            <a:r>
              <a:rPr lang="en-US" sz="1600" b="1" dirty="0" err="1">
                <a:latin typeface="+mj-lt"/>
              </a:rPr>
              <a:t>exp.i</a:t>
            </a:r>
            <a:r>
              <a:rPr lang="en-US" sz="1600" dirty="0">
                <a:latin typeface="+mj-lt"/>
              </a:rPr>
              <a:t> (PEP&lt;5e-3).</a:t>
            </a:r>
          </a:p>
        </p:txBody>
      </p:sp>
      <p:sp>
        <p:nvSpPr>
          <p:cNvPr id="47" name="TextBox 46"/>
          <p:cNvSpPr txBox="1"/>
          <p:nvPr/>
        </p:nvSpPr>
        <p:spPr>
          <a:xfrm>
            <a:off x="378329" y="2846135"/>
            <a:ext cx="3397680" cy="338554"/>
          </a:xfrm>
          <a:prstGeom prst="rect">
            <a:avLst/>
          </a:prstGeom>
          <a:noFill/>
        </p:spPr>
        <p:txBody>
          <a:bodyPr wrap="square" rtlCol="0">
            <a:spAutoFit/>
          </a:bodyPr>
          <a:lstStyle/>
          <a:p>
            <a:pPr algn="just"/>
            <a:r>
              <a:rPr lang="en-US" sz="1600" dirty="0">
                <a:latin typeface="+mj-lt"/>
              </a:rPr>
              <a:t>3. </a:t>
            </a:r>
            <a:r>
              <a:rPr lang="en-US" sz="1600" b="1" dirty="0" err="1">
                <a:latin typeface="+mj-lt"/>
              </a:rPr>
              <a:t>ref.exp</a:t>
            </a:r>
            <a:r>
              <a:rPr lang="en-US" sz="1600" dirty="0">
                <a:latin typeface="+mj-lt"/>
              </a:rPr>
              <a:t> is selected by an algorithm.</a:t>
            </a:r>
          </a:p>
        </p:txBody>
      </p:sp>
      <p:sp>
        <p:nvSpPr>
          <p:cNvPr id="48" name="TextBox 47"/>
          <p:cNvSpPr txBox="1"/>
          <p:nvPr/>
        </p:nvSpPr>
        <p:spPr>
          <a:xfrm>
            <a:off x="371230" y="3463406"/>
            <a:ext cx="3397680" cy="584775"/>
          </a:xfrm>
          <a:prstGeom prst="rect">
            <a:avLst/>
          </a:prstGeom>
          <a:noFill/>
        </p:spPr>
        <p:txBody>
          <a:bodyPr wrap="square" rtlCol="0">
            <a:spAutoFit/>
          </a:bodyPr>
          <a:lstStyle/>
          <a:p>
            <a:pPr algn="just"/>
            <a:r>
              <a:rPr lang="en-US" sz="1600" dirty="0">
                <a:latin typeface="+mj-lt"/>
              </a:rPr>
              <a:t>4. Library is post processed to remove the outliers. </a:t>
            </a:r>
          </a:p>
        </p:txBody>
      </p:sp>
    </p:spTree>
    <p:extLst>
      <p:ext uri="{BB962C8B-B14F-4D97-AF65-F5344CB8AC3E}">
        <p14:creationId xmlns:p14="http://schemas.microsoft.com/office/powerpoint/2010/main" val="8122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228" y="2423479"/>
            <a:ext cx="10938034" cy="662784"/>
          </a:xfrm>
        </p:spPr>
        <p:txBody>
          <a:bodyPr>
            <a:normAutofit/>
          </a:bodyPr>
          <a:lstStyle/>
          <a:p>
            <a:pPr algn="just"/>
            <a:r>
              <a:rPr lang="en-US" sz="2000" dirty="0"/>
              <a:t>Increasing number of peptides and accuracy of the library by combining the search results from Comet and Max Quant:</a:t>
            </a:r>
          </a:p>
        </p:txBody>
      </p:sp>
      <p:graphicFrame>
        <p:nvGraphicFramePr>
          <p:cNvPr id="4" name="Table 3"/>
          <p:cNvGraphicFramePr>
            <a:graphicFrameLocks noGrp="1"/>
          </p:cNvGraphicFramePr>
          <p:nvPr>
            <p:extLst>
              <p:ext uri="{D42A27DB-BD31-4B8C-83A1-F6EECF244321}">
                <p14:modId xmlns:p14="http://schemas.microsoft.com/office/powerpoint/2010/main" val="3791156615"/>
              </p:ext>
            </p:extLst>
          </p:nvPr>
        </p:nvGraphicFramePr>
        <p:xfrm>
          <a:off x="589228" y="3657754"/>
          <a:ext cx="10938034" cy="1097280"/>
        </p:xfrm>
        <a:graphic>
          <a:graphicData uri="http://schemas.openxmlformats.org/drawingml/2006/table">
            <a:tbl>
              <a:tblPr firstRow="1" firstCol="1" bandRow="1">
                <a:tableStyleId>{91EBBBCC-DAD2-459C-BE2E-F6DE35CF9A28}</a:tableStyleId>
              </a:tblPr>
              <a:tblGrid>
                <a:gridCol w="2530824">
                  <a:extLst>
                    <a:ext uri="{9D8B030D-6E8A-4147-A177-3AD203B41FA5}">
                      <a16:colId xmlns:a16="http://schemas.microsoft.com/office/drawing/2014/main" val="4064611573"/>
                    </a:ext>
                  </a:extLst>
                </a:gridCol>
                <a:gridCol w="1377124">
                  <a:extLst>
                    <a:ext uri="{9D8B030D-6E8A-4147-A177-3AD203B41FA5}">
                      <a16:colId xmlns:a16="http://schemas.microsoft.com/office/drawing/2014/main" val="3335124780"/>
                    </a:ext>
                  </a:extLst>
                </a:gridCol>
                <a:gridCol w="1721930">
                  <a:extLst>
                    <a:ext uri="{9D8B030D-6E8A-4147-A177-3AD203B41FA5}">
                      <a16:colId xmlns:a16="http://schemas.microsoft.com/office/drawing/2014/main" val="2795458399"/>
                    </a:ext>
                  </a:extLst>
                </a:gridCol>
                <a:gridCol w="2128330">
                  <a:extLst>
                    <a:ext uri="{9D8B030D-6E8A-4147-A177-3AD203B41FA5}">
                      <a16:colId xmlns:a16="http://schemas.microsoft.com/office/drawing/2014/main" val="1237022436"/>
                    </a:ext>
                  </a:extLst>
                </a:gridCol>
                <a:gridCol w="3179826">
                  <a:extLst>
                    <a:ext uri="{9D8B030D-6E8A-4147-A177-3AD203B41FA5}">
                      <a16:colId xmlns:a16="http://schemas.microsoft.com/office/drawing/2014/main" val="2725568005"/>
                    </a:ext>
                  </a:extLst>
                </a:gridCol>
              </a:tblGrid>
              <a:tr h="365760">
                <a:tc>
                  <a:txBody>
                    <a:bodyPr/>
                    <a:lstStyle/>
                    <a:p>
                      <a:pPr algn="ctr"/>
                      <a:endParaRPr lang="en-US" sz="1800" b="0" i="0" dirty="0">
                        <a:latin typeface="+mj-lt"/>
                      </a:endParaRPr>
                    </a:p>
                  </a:txBody>
                  <a:tcPr anchor="ctr"/>
                </a:tc>
                <a:tc>
                  <a:txBody>
                    <a:bodyPr/>
                    <a:lstStyle/>
                    <a:p>
                      <a:pPr algn="ctr"/>
                      <a:r>
                        <a:rPr lang="en-US" sz="1800" b="0" i="0" dirty="0">
                          <a:latin typeface="+mj-lt"/>
                        </a:rPr>
                        <a:t>No. peptides</a:t>
                      </a:r>
                      <a:endParaRPr lang="en-US" sz="1800" b="0" i="0" dirty="0">
                        <a:solidFill>
                          <a:schemeClr val="bg2">
                            <a:lumMod val="25000"/>
                          </a:schemeClr>
                        </a:solidFill>
                        <a:latin typeface="+mj-lt"/>
                      </a:endParaRPr>
                    </a:p>
                  </a:txBody>
                  <a:tcPr anchor="ctr"/>
                </a:tc>
                <a:tc>
                  <a:txBody>
                    <a:bodyPr/>
                    <a:lstStyle/>
                    <a:p>
                      <a:pPr algn="ctr"/>
                      <a:r>
                        <a:rPr lang="en-US" sz="1800" b="0" i="0" dirty="0">
                          <a:latin typeface="+mj-lt"/>
                        </a:rPr>
                        <a:t>No. experiments</a:t>
                      </a:r>
                      <a:endParaRPr lang="en-US" sz="1800" b="0" i="0" dirty="0">
                        <a:solidFill>
                          <a:schemeClr val="bg2">
                            <a:lumMod val="25000"/>
                          </a:schemeClr>
                        </a:solidFill>
                        <a:latin typeface="+mj-lt"/>
                      </a:endParaRPr>
                    </a:p>
                  </a:txBody>
                  <a:tcPr anchor="ctr"/>
                </a:tc>
                <a:tc>
                  <a:txBody>
                    <a:bodyPr/>
                    <a:lstStyle/>
                    <a:p>
                      <a:pPr algn="ctr"/>
                      <a:r>
                        <a:rPr lang="en-US" sz="1800" b="0" i="0" dirty="0">
                          <a:latin typeface="+mj-lt"/>
                        </a:rPr>
                        <a:t>Ave. no. RTs per pep.</a:t>
                      </a:r>
                      <a:endParaRPr lang="en-US" sz="1800" b="0" i="0" dirty="0">
                        <a:solidFill>
                          <a:schemeClr val="bg2">
                            <a:lumMod val="25000"/>
                          </a:schemeClr>
                        </a:solidFill>
                        <a:latin typeface="+mj-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rPr>
                        <a:t>Ave. no. RTs per pep. for overlap</a:t>
                      </a:r>
                      <a:endParaRPr kumimoji="0" lang="en-US" sz="1800" b="0" i="0" u="none" strike="noStrike" kern="1200" cap="none" spc="0" normalizeH="0" baseline="0" noProof="0" dirty="0">
                        <a:ln>
                          <a:noFill/>
                        </a:ln>
                        <a:solidFill>
                          <a:schemeClr val="bg2">
                            <a:lumMod val="25000"/>
                          </a:schemeClr>
                        </a:solidFill>
                        <a:effectLst/>
                        <a:uLnTx/>
                        <a:uFillTx/>
                        <a:latin typeface="+mj-lt"/>
                        <a:ea typeface="+mn-ea"/>
                        <a:cs typeface="+mn-cs"/>
                      </a:endParaRPr>
                    </a:p>
                  </a:txBody>
                  <a:tcPr anchor="ctr"/>
                </a:tc>
                <a:extLst>
                  <a:ext uri="{0D108BD9-81ED-4DB2-BD59-A6C34878D82A}">
                    <a16:rowId xmlns:a16="http://schemas.microsoft.com/office/drawing/2014/main" val="2536796112"/>
                  </a:ext>
                </a:extLst>
              </a:tr>
              <a:tr h="365760">
                <a:tc>
                  <a:txBody>
                    <a:bodyPr/>
                    <a:lstStyle/>
                    <a:p>
                      <a:pPr algn="l"/>
                      <a:r>
                        <a:rPr lang="en-US" sz="1800" b="0" i="0" dirty="0">
                          <a:latin typeface="+mj-lt"/>
                        </a:rPr>
                        <a:t>Library v. 1:</a:t>
                      </a:r>
                      <a:r>
                        <a:rPr lang="en-US" sz="1800" b="0" i="0" baseline="0" dirty="0">
                          <a:latin typeface="+mj-lt"/>
                        </a:rPr>
                        <a:t> </a:t>
                      </a:r>
                      <a:r>
                        <a:rPr lang="en-US" sz="1800" b="0" i="0" dirty="0">
                          <a:latin typeface="+mj-lt"/>
                        </a:rPr>
                        <a:t>MQ</a:t>
                      </a:r>
                      <a:endParaRPr lang="en-US" sz="1800" b="0" i="0" dirty="0">
                        <a:solidFill>
                          <a:schemeClr val="bg2">
                            <a:lumMod val="25000"/>
                          </a:schemeClr>
                        </a:solidFill>
                        <a:latin typeface="+mj-lt"/>
                      </a:endParaRPr>
                    </a:p>
                  </a:txBody>
                  <a:tcPr anchor="ctr">
                    <a:solidFill>
                      <a:schemeClr val="accent6">
                        <a:lumMod val="20000"/>
                        <a:lumOff val="80000"/>
                      </a:schemeClr>
                    </a:solidFill>
                  </a:tcPr>
                </a:tc>
                <a:tc>
                  <a:txBody>
                    <a:bodyPr/>
                    <a:lstStyle/>
                    <a:p>
                      <a:pPr algn="ctr"/>
                      <a:r>
                        <a:rPr lang="en-US" sz="1800" b="0" i="0" dirty="0">
                          <a:latin typeface="+mj-lt"/>
                        </a:rPr>
                        <a:t>23,578</a:t>
                      </a:r>
                    </a:p>
                  </a:txBody>
                  <a:tcPr anchor="ctr">
                    <a:noFill/>
                  </a:tcPr>
                </a:tc>
                <a:tc>
                  <a:txBody>
                    <a:bodyPr/>
                    <a:lstStyle/>
                    <a:p>
                      <a:pPr algn="ctr"/>
                      <a:r>
                        <a:rPr lang="en-US" sz="1800" b="0" i="0" dirty="0">
                          <a:latin typeface="+mj-lt"/>
                        </a:rPr>
                        <a:t>137</a:t>
                      </a:r>
                    </a:p>
                  </a:txBody>
                  <a:tcPr anchor="ctr">
                    <a:noFill/>
                  </a:tcPr>
                </a:tc>
                <a:tc>
                  <a:txBody>
                    <a:bodyPr/>
                    <a:lstStyle/>
                    <a:p>
                      <a:pPr algn="ctr"/>
                      <a:r>
                        <a:rPr lang="en-US" sz="1800" b="0" i="0" dirty="0">
                          <a:latin typeface="+mj-lt"/>
                        </a:rPr>
                        <a:t>9.61</a:t>
                      </a:r>
                    </a:p>
                  </a:txBody>
                  <a:tcPr anchor="ctr">
                    <a:noFill/>
                  </a:tcPr>
                </a:tc>
                <a:tc>
                  <a:txBody>
                    <a:bodyPr/>
                    <a:lstStyle/>
                    <a:p>
                      <a:pPr algn="ctr"/>
                      <a:r>
                        <a:rPr lang="en-US" sz="1800" b="0" i="0" dirty="0">
                          <a:latin typeface="+mj-lt"/>
                        </a:rPr>
                        <a:t>9.61</a:t>
                      </a:r>
                    </a:p>
                  </a:txBody>
                  <a:tcPr anchor="ctr">
                    <a:lnR w="12700" cap="flat" cmpd="sng" algn="ctr">
                      <a:solidFill>
                        <a:schemeClr val="accent6">
                          <a:lumMod val="20000"/>
                          <a:lumOff val="80000"/>
                        </a:schemeClr>
                      </a:solidFill>
                      <a:prstDash val="solid"/>
                      <a:round/>
                      <a:headEnd type="none" w="med" len="med"/>
                      <a:tailEnd type="none" w="med" len="med"/>
                    </a:lnR>
                    <a:noFill/>
                  </a:tcPr>
                </a:tc>
                <a:extLst>
                  <a:ext uri="{0D108BD9-81ED-4DB2-BD59-A6C34878D82A}">
                    <a16:rowId xmlns:a16="http://schemas.microsoft.com/office/drawing/2014/main" val="1966577620"/>
                  </a:ext>
                </a:extLst>
              </a:tr>
              <a:tr h="365760">
                <a:tc>
                  <a:txBody>
                    <a:bodyPr/>
                    <a:lstStyle/>
                    <a:p>
                      <a:pPr algn="l"/>
                      <a:r>
                        <a:rPr lang="en-US" sz="1800" b="0" i="0" dirty="0">
                          <a:latin typeface="+mj-lt"/>
                        </a:rPr>
                        <a:t>Library v. 2:</a:t>
                      </a:r>
                      <a:r>
                        <a:rPr lang="en-US" sz="1800" b="0" i="0" baseline="0" dirty="0">
                          <a:latin typeface="+mj-lt"/>
                        </a:rPr>
                        <a:t> </a:t>
                      </a:r>
                      <a:r>
                        <a:rPr lang="en-US" sz="1800" b="0" i="0" dirty="0">
                          <a:latin typeface="+mj-lt"/>
                        </a:rPr>
                        <a:t>MQ + Comet</a:t>
                      </a:r>
                      <a:endParaRPr lang="en-US" sz="1800" b="0" i="0" dirty="0">
                        <a:solidFill>
                          <a:schemeClr val="bg2">
                            <a:lumMod val="25000"/>
                          </a:schemeClr>
                        </a:solidFill>
                        <a:latin typeface="+mj-lt"/>
                      </a:endParaRPr>
                    </a:p>
                  </a:txBody>
                  <a:tcPr anchor="ctr">
                    <a:solidFill>
                      <a:schemeClr val="accent6">
                        <a:lumMod val="20000"/>
                        <a:lumOff val="80000"/>
                      </a:schemeClr>
                    </a:solidFill>
                  </a:tcPr>
                </a:tc>
                <a:tc>
                  <a:txBody>
                    <a:bodyPr/>
                    <a:lstStyle/>
                    <a:p>
                      <a:pPr algn="ctr"/>
                      <a:r>
                        <a:rPr lang="en-US" sz="1800" b="0" i="0" dirty="0">
                          <a:latin typeface="+mj-lt"/>
                        </a:rPr>
                        <a:t>27,281</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800" b="0" i="0" dirty="0">
                          <a:latin typeface="+mj-lt"/>
                        </a:rPr>
                        <a:t>149</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800" b="0" i="0" dirty="0">
                          <a:latin typeface="+mj-lt"/>
                        </a:rPr>
                        <a:t>10.86</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algn="ctr"/>
                      <a:r>
                        <a:rPr lang="en-US" sz="1800" b="0" i="0" dirty="0">
                          <a:latin typeface="+mj-lt"/>
                        </a:rPr>
                        <a:t>12.24</a:t>
                      </a:r>
                    </a:p>
                  </a:txBody>
                  <a:tcPr anchor="ctr">
                    <a:lnR w="12700" cap="flat" cmpd="sng" algn="ctr">
                      <a:solidFill>
                        <a:schemeClr val="accent6">
                          <a:lumMod val="20000"/>
                          <a:lumOff val="80000"/>
                        </a:schemeClr>
                      </a:solidFill>
                      <a:prstDash val="solid"/>
                      <a:round/>
                      <a:headEnd type="none" w="med" len="med"/>
                      <a:tailEnd type="none" w="med" len="med"/>
                    </a:lnR>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758893072"/>
                  </a:ext>
                </a:extLst>
              </a:tr>
            </a:tbl>
          </a:graphicData>
        </a:graphic>
      </p:graphicFrame>
      <p:sp>
        <p:nvSpPr>
          <p:cNvPr id="5" name="Title 1"/>
          <p:cNvSpPr txBox="1">
            <a:spLocks/>
          </p:cNvSpPr>
          <p:nvPr/>
        </p:nvSpPr>
        <p:spPr>
          <a:xfrm>
            <a:off x="589228" y="1097916"/>
            <a:ext cx="897202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We want a large, accurate library of peptides’ retention times …</a:t>
            </a:r>
          </a:p>
        </p:txBody>
      </p:sp>
      <p:graphicFrame>
        <p:nvGraphicFramePr>
          <p:cNvPr id="6" name="Table 5"/>
          <p:cNvGraphicFramePr>
            <a:graphicFrameLocks noGrp="1"/>
          </p:cNvGraphicFramePr>
          <p:nvPr>
            <p:extLst>
              <p:ext uri="{D42A27DB-BD31-4B8C-83A1-F6EECF244321}">
                <p14:modId xmlns:p14="http://schemas.microsoft.com/office/powerpoint/2010/main" val="303210008"/>
              </p:ext>
            </p:extLst>
          </p:nvPr>
        </p:nvGraphicFramePr>
        <p:xfrm>
          <a:off x="589228" y="5133995"/>
          <a:ext cx="3778061" cy="731520"/>
        </p:xfrm>
        <a:graphic>
          <a:graphicData uri="http://schemas.openxmlformats.org/drawingml/2006/table">
            <a:tbl>
              <a:tblPr firstRow="1" firstCol="1" bandRow="1">
                <a:tableStyleId>{91EBBBCC-DAD2-459C-BE2E-F6DE35CF9A28}</a:tableStyleId>
              </a:tblPr>
              <a:tblGrid>
                <a:gridCol w="1377125">
                  <a:extLst>
                    <a:ext uri="{9D8B030D-6E8A-4147-A177-3AD203B41FA5}">
                      <a16:colId xmlns:a16="http://schemas.microsoft.com/office/drawing/2014/main" val="2007021184"/>
                    </a:ext>
                  </a:extLst>
                </a:gridCol>
                <a:gridCol w="1200468">
                  <a:extLst>
                    <a:ext uri="{9D8B030D-6E8A-4147-A177-3AD203B41FA5}">
                      <a16:colId xmlns:a16="http://schemas.microsoft.com/office/drawing/2014/main" val="432854682"/>
                    </a:ext>
                  </a:extLst>
                </a:gridCol>
                <a:gridCol w="1200468">
                  <a:extLst>
                    <a:ext uri="{9D8B030D-6E8A-4147-A177-3AD203B41FA5}">
                      <a16:colId xmlns:a16="http://schemas.microsoft.com/office/drawing/2014/main" val="3048109999"/>
                    </a:ext>
                  </a:extLst>
                </a:gridCol>
              </a:tblGrid>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rPr>
                        <a:t>evidence.txt</a:t>
                      </a:r>
                      <a:endParaRPr kumimoji="0" lang="en-US" sz="1800" b="0" i="0" u="none" strike="noStrike" kern="1200" cap="none" spc="0" normalizeH="0" baseline="0" noProof="0" dirty="0">
                        <a:ln>
                          <a:noFill/>
                        </a:ln>
                        <a:solidFill>
                          <a:schemeClr val="accent5">
                            <a:lumMod val="50000"/>
                          </a:schemeClr>
                        </a:solidFill>
                        <a:effectLst/>
                        <a:uLnTx/>
                        <a:uFillTx/>
                        <a:latin typeface="+mj-lt"/>
                        <a:ea typeface="+mn-ea"/>
                        <a:cs typeface="+mn-cs"/>
                      </a:endParaRPr>
                    </a:p>
                  </a:txBody>
                  <a:tcPr anchor="ctr"/>
                </a:tc>
                <a:tc>
                  <a:txBody>
                    <a:bodyPr/>
                    <a:lstStyle/>
                    <a:p>
                      <a:pPr algn="ctr"/>
                      <a:r>
                        <a:rPr lang="en-US" sz="1800" b="0" i="0" dirty="0">
                          <a:latin typeface="+mj-lt"/>
                        </a:rPr>
                        <a:t>PEP &lt; 0.02</a:t>
                      </a:r>
                      <a:endParaRPr lang="en-US" sz="1800" b="0" i="0" dirty="0">
                        <a:solidFill>
                          <a:schemeClr val="accent5">
                            <a:lumMod val="50000"/>
                          </a:schemeClr>
                        </a:solidFill>
                        <a:latin typeface="+mj-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rPr>
                        <a:t>PEP &lt; 0.05</a:t>
                      </a:r>
                      <a:endParaRPr kumimoji="0" lang="en-US" sz="1800" b="0" i="0" u="none" strike="noStrike" kern="1200" cap="none" spc="0" normalizeH="0" baseline="0" noProof="0" dirty="0">
                        <a:ln>
                          <a:noFill/>
                        </a:ln>
                        <a:solidFill>
                          <a:schemeClr val="accent5">
                            <a:lumMod val="50000"/>
                          </a:schemeClr>
                        </a:solidFill>
                        <a:effectLst/>
                        <a:uLnTx/>
                        <a:uFillTx/>
                        <a:latin typeface="+mj-lt"/>
                        <a:ea typeface="+mn-ea"/>
                        <a:cs typeface="+mn-cs"/>
                      </a:endParaRPr>
                    </a:p>
                  </a:txBody>
                  <a:tcPr anchor="ctr"/>
                </a:tc>
                <a:extLst>
                  <a:ext uri="{0D108BD9-81ED-4DB2-BD59-A6C34878D82A}">
                    <a16:rowId xmlns:a16="http://schemas.microsoft.com/office/drawing/2014/main" val="3007158032"/>
                  </a:ext>
                </a:extLst>
              </a:tr>
              <a:tr h="365760">
                <a:tc>
                  <a:txBody>
                    <a:bodyPr/>
                    <a:lstStyle/>
                    <a:p>
                      <a:pPr algn="l"/>
                      <a:r>
                        <a:rPr lang="en-US" sz="1800" b="0" i="0" dirty="0">
                          <a:latin typeface="+mj-lt"/>
                        </a:rPr>
                        <a:t>No. peptides</a:t>
                      </a:r>
                      <a:endParaRPr lang="en-US" sz="1800" b="0" i="0" dirty="0">
                        <a:solidFill>
                          <a:schemeClr val="bg2">
                            <a:lumMod val="25000"/>
                          </a:schemeClr>
                        </a:solidFill>
                        <a:latin typeface="+mj-lt"/>
                      </a:endParaRPr>
                    </a:p>
                  </a:txBody>
                  <a:tcPr anchor="ctr">
                    <a:solidFill>
                      <a:schemeClr val="accent6">
                        <a:lumMod val="20000"/>
                        <a:lumOff val="80000"/>
                      </a:schemeClr>
                    </a:solidFill>
                  </a:tcPr>
                </a:tc>
                <a:tc>
                  <a:txBody>
                    <a:bodyPr/>
                    <a:lstStyle/>
                    <a:p>
                      <a:pPr algn="ctr"/>
                      <a:r>
                        <a:rPr lang="en-US" sz="1800" b="0" i="0" dirty="0">
                          <a:latin typeface="+mj-lt"/>
                        </a:rPr>
                        <a:t>15,249</a:t>
                      </a:r>
                    </a:p>
                  </a:txBody>
                  <a:tcPr anchor="ctr">
                    <a:lnB w="12700" cap="flat" cmpd="sng" algn="ctr">
                      <a:solidFill>
                        <a:schemeClr val="accent6">
                          <a:lumMod val="20000"/>
                          <a:lumOff val="80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rPr>
                        <a:t>25,039</a:t>
                      </a:r>
                      <a:endParaRPr kumimoji="0" lang="en-US" sz="1800" b="0" i="0" u="none" strike="noStrike" kern="1200" cap="none" spc="0" normalizeH="0" baseline="0" noProof="0" dirty="0">
                        <a:ln>
                          <a:noFill/>
                        </a:ln>
                        <a:solidFill>
                          <a:prstClr val="black"/>
                        </a:solidFill>
                        <a:effectLst/>
                        <a:uLnTx/>
                        <a:uFillTx/>
                        <a:latin typeface="+mj-lt"/>
                        <a:ea typeface="+mn-ea"/>
                        <a:cs typeface="+mn-cs"/>
                      </a:endParaRPr>
                    </a:p>
                  </a:txBody>
                  <a:tcPr anchor="ctr">
                    <a:lnR w="12700" cap="flat" cmpd="sng" algn="ctr">
                      <a:solidFill>
                        <a:schemeClr val="accent6">
                          <a:lumMod val="20000"/>
                          <a:lumOff val="80000"/>
                        </a:schemeClr>
                      </a:solidFill>
                      <a:prstDash val="solid"/>
                      <a:round/>
                      <a:headEnd type="none" w="med" len="med"/>
                      <a:tailEnd type="none" w="med" len="med"/>
                    </a:lnR>
                    <a:lnB w="12700" cap="flat" cmpd="sng" algn="ctr">
                      <a:solidFill>
                        <a:schemeClr val="accent6">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866676506"/>
                  </a:ext>
                </a:extLst>
              </a:tr>
            </a:tbl>
          </a:graphicData>
        </a:graphic>
      </p:graphicFrame>
    </p:spTree>
    <p:extLst>
      <p:ext uri="{BB962C8B-B14F-4D97-AF65-F5344CB8AC3E}">
        <p14:creationId xmlns:p14="http://schemas.microsoft.com/office/powerpoint/2010/main" val="86490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894" y="295344"/>
            <a:ext cx="10515600" cy="1325563"/>
          </a:xfrm>
        </p:spPr>
        <p:txBody>
          <a:bodyPr>
            <a:normAutofit/>
          </a:bodyPr>
          <a:lstStyle/>
          <a:p>
            <a:r>
              <a:rPr lang="en-US" sz="3600" dirty="0">
                <a:solidFill>
                  <a:srgbClr val="339966"/>
                </a:solidFill>
              </a:rPr>
              <a:t>PEP in Max Quant</a:t>
            </a:r>
            <a:endParaRPr lang="en-US" sz="3600" i="1" dirty="0">
              <a:solidFill>
                <a:srgbClr val="339966"/>
              </a:solidFill>
            </a:endParaRPr>
          </a:p>
        </p:txBody>
      </p:sp>
      <p:sp>
        <p:nvSpPr>
          <p:cNvPr id="8" name="TextBox 7"/>
          <p:cNvSpPr txBox="1"/>
          <p:nvPr/>
        </p:nvSpPr>
        <p:spPr>
          <a:xfrm>
            <a:off x="6138846" y="1962854"/>
            <a:ext cx="5394960" cy="2031325"/>
          </a:xfrm>
          <a:prstGeom prst="rect">
            <a:avLst/>
          </a:prstGeom>
          <a:noFill/>
        </p:spPr>
        <p:txBody>
          <a:bodyPr wrap="square" rtlCol="0">
            <a:spAutoFit/>
          </a:bodyPr>
          <a:lstStyle/>
          <a:p>
            <a:pPr algn="just"/>
            <a:r>
              <a:rPr lang="en-US" dirty="0">
                <a:latin typeface="+mj-lt"/>
              </a:rPr>
              <a:t>“</a:t>
            </a:r>
            <a:r>
              <a:rPr lang="en-US" i="1" dirty="0">
                <a:latin typeface="+mj-lt"/>
              </a:rPr>
              <a:t>Within the target-decoy strategy we use the concept of posterior error probability (PEP) to integrate multiple peptide properties, such as </a:t>
            </a:r>
            <a:r>
              <a:rPr lang="en-US" b="1" i="1" dirty="0">
                <a:latin typeface="+mj-lt"/>
              </a:rPr>
              <a:t>length</a:t>
            </a:r>
            <a:r>
              <a:rPr lang="en-US" i="1" dirty="0">
                <a:latin typeface="+mj-lt"/>
              </a:rPr>
              <a:t>, </a:t>
            </a:r>
            <a:r>
              <a:rPr lang="en-US" b="1" i="1" dirty="0">
                <a:latin typeface="+mj-lt"/>
              </a:rPr>
              <a:t>charge</a:t>
            </a:r>
            <a:r>
              <a:rPr lang="en-US" i="1" dirty="0">
                <a:latin typeface="+mj-lt"/>
              </a:rPr>
              <a:t> and </a:t>
            </a:r>
            <a:r>
              <a:rPr lang="en-US" b="1" i="1" dirty="0">
                <a:latin typeface="+mj-lt"/>
              </a:rPr>
              <a:t>number of modifications</a:t>
            </a:r>
            <a:r>
              <a:rPr lang="en-US" i="1" dirty="0">
                <a:latin typeface="+mj-lt"/>
              </a:rPr>
              <a:t>, together with the </a:t>
            </a:r>
            <a:r>
              <a:rPr lang="en-US" b="1" i="1" dirty="0">
                <a:latin typeface="+mj-lt"/>
              </a:rPr>
              <a:t>Andromeda score</a:t>
            </a:r>
            <a:r>
              <a:rPr lang="en-US" i="1" dirty="0">
                <a:latin typeface="+mj-lt"/>
              </a:rPr>
              <a:t> into a single quantity reflecting the quality of a PSM. This serves purpose similar to alternative machine learning algorithms. (Percolator)“ </a:t>
            </a:r>
            <a:r>
              <a:rPr lang="en-US" sz="1000" dirty="0">
                <a:latin typeface="+mj-lt"/>
              </a:rPr>
              <a:t>[2]</a:t>
            </a:r>
            <a:endParaRPr lang="en-US" b="1" i="1" dirty="0">
              <a:solidFill>
                <a:srgbClr val="92D050"/>
              </a:solidFill>
              <a:latin typeface="+mj-lt"/>
            </a:endParaRPr>
          </a:p>
        </p:txBody>
      </p:sp>
      <mc:AlternateContent xmlns:mc="http://schemas.openxmlformats.org/markup-compatibility/2006">
        <mc:Choice xmlns:a14="http://schemas.microsoft.com/office/drawing/2010/main" Requires="a14">
          <p:sp>
            <p:nvSpPr>
              <p:cNvPr id="10" name="TextBox 9"/>
              <p:cNvSpPr txBox="1"/>
              <p:nvPr/>
            </p:nvSpPr>
            <p:spPr>
              <a:xfrm>
                <a:off x="464456" y="1962854"/>
                <a:ext cx="5394805" cy="2608086"/>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sz="1600" b="0" i="1" smtClean="0">
                          <a:solidFill>
                            <a:schemeClr val="tx2">
                              <a:lumMod val="50000"/>
                            </a:schemeClr>
                          </a:solidFill>
                          <a:latin typeface="Cambria Math" panose="02040503050406030204" pitchFamily="18" charset="0"/>
                        </a:rPr>
                        <m:t>𝑃</m:t>
                      </m:r>
                      <m:d>
                        <m:dPr>
                          <m:ctrlPr>
                            <a:rPr lang="en-US" sz="1600" i="1">
                              <a:solidFill>
                                <a:schemeClr val="tx2">
                                  <a:lumMod val="50000"/>
                                </a:schemeClr>
                              </a:solidFill>
                              <a:latin typeface="Cambria Math" panose="02040503050406030204" pitchFamily="18" charset="0"/>
                            </a:rPr>
                          </m:ctrlPr>
                        </m:dPr>
                        <m:e>
                          <m:r>
                            <a:rPr lang="en-US" sz="1600" b="0" i="1" smtClean="0">
                              <a:solidFill>
                                <a:schemeClr val="tx2">
                                  <a:lumMod val="50000"/>
                                </a:schemeClr>
                              </a:solidFill>
                              <a:latin typeface="Cambria Math" panose="02040503050406030204" pitchFamily="18" charset="0"/>
                            </a:rPr>
                            <m:t>𝑋</m:t>
                          </m:r>
                          <m:r>
                            <a:rPr lang="en-US" sz="1600" b="0" i="1" smtClean="0">
                              <a:solidFill>
                                <a:schemeClr val="tx2">
                                  <a:lumMod val="50000"/>
                                </a:schemeClr>
                              </a:solidFill>
                              <a:latin typeface="Cambria Math" panose="02040503050406030204" pitchFamily="18" charset="0"/>
                            </a:rPr>
                            <m:t>=</m:t>
                          </m:r>
                          <m:r>
                            <a:rPr lang="en-US" sz="1600" b="0" i="1" smtClean="0">
                              <a:solidFill>
                                <a:schemeClr val="tx2">
                                  <a:lumMod val="50000"/>
                                </a:schemeClr>
                              </a:solidFill>
                              <a:latin typeface="Cambria Math" panose="02040503050406030204" pitchFamily="18" charset="0"/>
                            </a:rPr>
                            <m:t>𝑓𝑎𝑙𝑠𝑒</m:t>
                          </m:r>
                        </m:e>
                        <m:e>
                          <m:r>
                            <a:rPr lang="en-US" sz="1600" b="0" i="1" smtClean="0">
                              <a:solidFill>
                                <a:schemeClr val="tx2">
                                  <a:lumMod val="50000"/>
                                </a:schemeClr>
                              </a:solidFill>
                              <a:latin typeface="Cambria Math" panose="02040503050406030204" pitchFamily="18" charset="0"/>
                            </a:rPr>
                            <m:t>𝑠</m:t>
                          </m:r>
                          <m:r>
                            <a:rPr lang="en-US" sz="1600" b="0" i="1" smtClean="0">
                              <a:solidFill>
                                <a:schemeClr val="tx2">
                                  <a:lumMod val="50000"/>
                                </a:schemeClr>
                              </a:solidFill>
                              <a:latin typeface="Cambria Math" panose="02040503050406030204" pitchFamily="18" charset="0"/>
                            </a:rPr>
                            <m:t>, </m:t>
                          </m:r>
                          <m:r>
                            <a:rPr lang="en-US" sz="1600" b="0" i="1" smtClean="0">
                              <a:solidFill>
                                <a:schemeClr val="tx2">
                                  <a:lumMod val="50000"/>
                                </a:schemeClr>
                              </a:solidFill>
                              <a:latin typeface="Cambria Math" panose="02040503050406030204" pitchFamily="18" charset="0"/>
                            </a:rPr>
                            <m:t>𝐿</m:t>
                          </m:r>
                        </m:e>
                      </m:d>
                      <m:r>
                        <a:rPr lang="en-US" sz="1600" b="0" i="1">
                          <a:solidFill>
                            <a:schemeClr val="tx2">
                              <a:lumMod val="50000"/>
                            </a:schemeClr>
                          </a:solidFill>
                          <a:latin typeface="Cambria Math" panose="02040503050406030204" pitchFamily="18" charset="0"/>
                        </a:rPr>
                        <m:t>=</m:t>
                      </m:r>
                      <m:r>
                        <a:rPr lang="en-US" sz="1600" b="0" i="1" smtClean="0">
                          <a:solidFill>
                            <a:schemeClr val="tx2">
                              <a:lumMod val="50000"/>
                            </a:schemeClr>
                          </a:solidFill>
                          <a:latin typeface="Cambria Math" panose="02040503050406030204" pitchFamily="18" charset="0"/>
                        </a:rPr>
                        <m:t> </m:t>
                      </m:r>
                      <m:f>
                        <m:fPr>
                          <m:ctrlPr>
                            <a:rPr lang="en-US" sz="1600" i="1">
                              <a:solidFill>
                                <a:schemeClr val="tx2">
                                  <a:lumMod val="50000"/>
                                </a:schemeClr>
                              </a:solidFill>
                              <a:latin typeface="Cambria Math" panose="02040503050406030204" pitchFamily="18" charset="0"/>
                            </a:rPr>
                          </m:ctrlPr>
                        </m:fPr>
                        <m:num>
                          <m:r>
                            <a:rPr lang="en-US" sz="1600" b="0" i="1">
                              <a:solidFill>
                                <a:schemeClr val="tx2">
                                  <a:lumMod val="50000"/>
                                </a:schemeClr>
                              </a:solidFill>
                              <a:latin typeface="Cambria Math" panose="02040503050406030204" pitchFamily="18" charset="0"/>
                            </a:rPr>
                            <m:t>𝑃</m:t>
                          </m:r>
                          <m:d>
                            <m:dPr>
                              <m:ctrlPr>
                                <a:rPr lang="en-US" sz="1600" i="1">
                                  <a:solidFill>
                                    <a:schemeClr val="tx2">
                                      <a:lumMod val="50000"/>
                                    </a:schemeClr>
                                  </a:solidFill>
                                  <a:latin typeface="Cambria Math" panose="02040503050406030204" pitchFamily="18" charset="0"/>
                                </a:rPr>
                              </m:ctrlPr>
                            </m:dPr>
                            <m:e>
                              <m:r>
                                <a:rPr lang="en-US" sz="1600" b="0" i="1" smtClean="0">
                                  <a:solidFill>
                                    <a:schemeClr val="tx2">
                                      <a:lumMod val="50000"/>
                                    </a:schemeClr>
                                  </a:solidFill>
                                  <a:latin typeface="Cambria Math" panose="02040503050406030204" pitchFamily="18" charset="0"/>
                                </a:rPr>
                                <m:t>𝑠</m:t>
                              </m:r>
                              <m:r>
                                <a:rPr lang="en-US" sz="1600" b="0" i="1" smtClean="0">
                                  <a:solidFill>
                                    <a:schemeClr val="tx2">
                                      <a:lumMod val="50000"/>
                                    </a:schemeClr>
                                  </a:solidFill>
                                  <a:latin typeface="Cambria Math" panose="02040503050406030204" pitchFamily="18" charset="0"/>
                                </a:rPr>
                                <m:t>,</m:t>
                              </m:r>
                              <m:r>
                                <a:rPr lang="en-US" sz="1600" b="0" i="1" smtClean="0">
                                  <a:solidFill>
                                    <a:schemeClr val="tx2">
                                      <a:lumMod val="50000"/>
                                    </a:schemeClr>
                                  </a:solidFill>
                                  <a:latin typeface="Cambria Math" panose="02040503050406030204" pitchFamily="18" charset="0"/>
                                </a:rPr>
                                <m:t>𝐿</m:t>
                              </m:r>
                              <m:r>
                                <a:rPr lang="en-US" sz="1600" b="0" i="1" smtClean="0">
                                  <a:solidFill>
                                    <a:schemeClr val="tx2">
                                      <a:lumMod val="50000"/>
                                    </a:schemeClr>
                                  </a:solidFill>
                                  <a:latin typeface="Cambria Math" panose="02040503050406030204" pitchFamily="18" charset="0"/>
                                </a:rPr>
                                <m:t>|</m:t>
                              </m:r>
                              <m:r>
                                <a:rPr lang="en-US" sz="1600" b="0" i="1" smtClean="0">
                                  <a:solidFill>
                                    <a:schemeClr val="tx2">
                                      <a:lumMod val="50000"/>
                                    </a:schemeClr>
                                  </a:solidFill>
                                  <a:latin typeface="Cambria Math" panose="02040503050406030204" pitchFamily="18" charset="0"/>
                                </a:rPr>
                                <m:t>𝑋</m:t>
                              </m:r>
                              <m:r>
                                <a:rPr lang="en-US" sz="1600" b="0" i="1" smtClean="0">
                                  <a:solidFill>
                                    <a:schemeClr val="tx2">
                                      <a:lumMod val="50000"/>
                                    </a:schemeClr>
                                  </a:solidFill>
                                  <a:latin typeface="Cambria Math" panose="02040503050406030204" pitchFamily="18" charset="0"/>
                                </a:rPr>
                                <m:t>=</m:t>
                              </m:r>
                              <m:r>
                                <a:rPr lang="en-US" sz="1600" b="0" i="1" smtClean="0">
                                  <a:solidFill>
                                    <a:schemeClr val="tx2">
                                      <a:lumMod val="50000"/>
                                    </a:schemeClr>
                                  </a:solidFill>
                                  <a:latin typeface="Cambria Math" panose="02040503050406030204" pitchFamily="18" charset="0"/>
                                </a:rPr>
                                <m:t>𝑓𝑎𝑙𝑠𝑒</m:t>
                              </m:r>
                            </m:e>
                          </m:d>
                          <m:r>
                            <a:rPr lang="en-US" sz="1600" b="0" i="1" smtClean="0">
                              <a:solidFill>
                                <a:schemeClr val="tx2">
                                  <a:lumMod val="50000"/>
                                </a:schemeClr>
                              </a:solidFill>
                              <a:latin typeface="Cambria Math" panose="02040503050406030204" pitchFamily="18" charset="0"/>
                            </a:rPr>
                            <m:t> </m:t>
                          </m:r>
                          <m:r>
                            <a:rPr lang="en-US" sz="1600" b="0" i="1" smtClean="0">
                              <a:solidFill>
                                <a:schemeClr val="tx2">
                                  <a:lumMod val="50000"/>
                                </a:schemeClr>
                              </a:solidFill>
                              <a:latin typeface="Cambria Math" panose="02040503050406030204" pitchFamily="18" charset="0"/>
                            </a:rPr>
                            <m:t>𝑃</m:t>
                          </m:r>
                          <m:r>
                            <a:rPr lang="en-US" sz="1600" b="0" i="1" smtClean="0">
                              <a:solidFill>
                                <a:schemeClr val="tx2">
                                  <a:lumMod val="50000"/>
                                </a:schemeClr>
                              </a:solidFill>
                              <a:latin typeface="Cambria Math" panose="02040503050406030204" pitchFamily="18" charset="0"/>
                            </a:rPr>
                            <m:t>(</m:t>
                          </m:r>
                          <m:r>
                            <a:rPr lang="en-US" sz="1600" b="0" i="1" smtClean="0">
                              <a:solidFill>
                                <a:schemeClr val="tx2">
                                  <a:lumMod val="50000"/>
                                </a:schemeClr>
                              </a:solidFill>
                              <a:latin typeface="Cambria Math" panose="02040503050406030204" pitchFamily="18" charset="0"/>
                            </a:rPr>
                            <m:t>𝑋</m:t>
                          </m:r>
                          <m:r>
                            <a:rPr lang="en-US" sz="1600" b="0" i="1" smtClean="0">
                              <a:solidFill>
                                <a:schemeClr val="tx2">
                                  <a:lumMod val="50000"/>
                                </a:schemeClr>
                              </a:solidFill>
                              <a:latin typeface="Cambria Math" panose="02040503050406030204" pitchFamily="18" charset="0"/>
                            </a:rPr>
                            <m:t>=</m:t>
                          </m:r>
                          <m:r>
                            <a:rPr lang="en-US" sz="1600" b="0" i="1" smtClean="0">
                              <a:solidFill>
                                <a:schemeClr val="tx2">
                                  <a:lumMod val="50000"/>
                                </a:schemeClr>
                              </a:solidFill>
                              <a:latin typeface="Cambria Math" panose="02040503050406030204" pitchFamily="18" charset="0"/>
                            </a:rPr>
                            <m:t>𝑓𝑎𝑙𝑠𝑒</m:t>
                          </m:r>
                          <m:r>
                            <a:rPr lang="en-US" sz="1600" b="0" i="1" smtClean="0">
                              <a:solidFill>
                                <a:schemeClr val="tx2">
                                  <a:lumMod val="50000"/>
                                </a:schemeClr>
                              </a:solidFill>
                              <a:latin typeface="Cambria Math" panose="02040503050406030204" pitchFamily="18" charset="0"/>
                            </a:rPr>
                            <m:t>)</m:t>
                          </m:r>
                        </m:num>
                        <m:den>
                          <m:r>
                            <a:rPr lang="en-US" sz="1600" b="0" i="1">
                              <a:solidFill>
                                <a:schemeClr val="tx2">
                                  <a:lumMod val="50000"/>
                                </a:schemeClr>
                              </a:solidFill>
                              <a:latin typeface="Cambria Math" panose="02040503050406030204" pitchFamily="18" charset="0"/>
                            </a:rPr>
                            <m:t>𝑃</m:t>
                          </m:r>
                          <m:d>
                            <m:dPr>
                              <m:ctrlPr>
                                <a:rPr lang="en-US" sz="1600" i="1">
                                  <a:solidFill>
                                    <a:schemeClr val="tx2">
                                      <a:lumMod val="50000"/>
                                    </a:schemeClr>
                                  </a:solidFill>
                                  <a:latin typeface="Cambria Math" panose="02040503050406030204" pitchFamily="18" charset="0"/>
                                </a:rPr>
                              </m:ctrlPr>
                            </m:dPr>
                            <m:e>
                              <m:r>
                                <a:rPr lang="en-US" sz="1600" b="0" i="1" smtClean="0">
                                  <a:solidFill>
                                    <a:schemeClr val="tx2">
                                      <a:lumMod val="50000"/>
                                    </a:schemeClr>
                                  </a:solidFill>
                                  <a:latin typeface="Cambria Math" panose="02040503050406030204" pitchFamily="18" charset="0"/>
                                </a:rPr>
                                <m:t>𝑠</m:t>
                              </m:r>
                              <m:r>
                                <a:rPr lang="en-US" sz="1600" b="0" i="1" smtClean="0">
                                  <a:solidFill>
                                    <a:schemeClr val="tx2">
                                      <a:lumMod val="50000"/>
                                    </a:schemeClr>
                                  </a:solidFill>
                                  <a:latin typeface="Cambria Math" panose="02040503050406030204" pitchFamily="18" charset="0"/>
                                </a:rPr>
                                <m:t>,</m:t>
                              </m:r>
                              <m:r>
                                <a:rPr lang="en-US" sz="1600" b="0" i="1" smtClean="0">
                                  <a:solidFill>
                                    <a:schemeClr val="tx2">
                                      <a:lumMod val="50000"/>
                                    </a:schemeClr>
                                  </a:solidFill>
                                  <a:latin typeface="Cambria Math" panose="02040503050406030204" pitchFamily="18" charset="0"/>
                                </a:rPr>
                                <m:t>𝐿</m:t>
                              </m:r>
                            </m:e>
                          </m:d>
                        </m:den>
                      </m:f>
                    </m:oMath>
                  </m:oMathPara>
                </a14:m>
                <a:endParaRPr lang="en-US" i="1" dirty="0">
                  <a:solidFill>
                    <a:schemeClr val="tx2">
                      <a:lumMod val="50000"/>
                    </a:schemeClr>
                  </a:solidFill>
                  <a:latin typeface="+mj-lt"/>
                </a:endParaRPr>
              </a:p>
              <a:p>
                <a:pPr algn="just"/>
                <a:endParaRPr lang="en-US" i="1" dirty="0">
                  <a:latin typeface="+mj-lt"/>
                </a:endParaRPr>
              </a:p>
              <a:p>
                <a:pPr algn="just"/>
                <a:r>
                  <a:rPr lang="en-US" i="1" dirty="0">
                    <a:latin typeface="+mj-lt"/>
                  </a:rPr>
                  <a:t>“The Boolean variable X indicates true or false (forward or reverse) sequences. </a:t>
                </a:r>
                <a:r>
                  <a:rPr lang="en-US" b="1" i="1" dirty="0">
                    <a:latin typeface="+mj-lt"/>
                  </a:rPr>
                  <a:t>S is the peptide database score</a:t>
                </a:r>
                <a:r>
                  <a:rPr lang="en-US" i="1" dirty="0">
                    <a:latin typeface="+mj-lt"/>
                  </a:rPr>
                  <a:t> and </a:t>
                </a:r>
                <a:r>
                  <a:rPr lang="en-US" b="1" i="1" dirty="0">
                    <a:latin typeface="+mj-lt"/>
                  </a:rPr>
                  <a:t>L the peptide length</a:t>
                </a:r>
                <a:r>
                  <a:rPr lang="en-US" i="1" dirty="0">
                    <a:latin typeface="+mj-lt"/>
                  </a:rPr>
                  <a:t>. So this is the probability of a false hit, given the peptide identification score and the length of peptide.“ </a:t>
                </a:r>
                <a:r>
                  <a:rPr lang="en-US" sz="1000" dirty="0">
                    <a:latin typeface="+mj-lt"/>
                  </a:rPr>
                  <a:t>[1]</a:t>
                </a:r>
                <a:endParaRPr lang="en-US" sz="1400" b="1" dirty="0">
                  <a:solidFill>
                    <a:srgbClr val="92D050"/>
                  </a:solidFill>
                  <a:latin typeface="+mj-lt"/>
                </a:endParaRPr>
              </a:p>
              <a:p>
                <a:pPr algn="just"/>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64456" y="1962854"/>
                <a:ext cx="5394805" cy="2608086"/>
              </a:xfrm>
              <a:prstGeom prst="rect">
                <a:avLst/>
              </a:prstGeom>
              <a:blipFill>
                <a:blip r:embed="rId2"/>
                <a:stretch>
                  <a:fillRect l="-904" r="-1017"/>
                </a:stretch>
              </a:blipFill>
            </p:spPr>
            <p:txBody>
              <a:bodyPr/>
              <a:lstStyle/>
              <a:p>
                <a:r>
                  <a:rPr lang="en-US">
                    <a:noFill/>
                  </a:rPr>
                  <a:t> </a:t>
                </a:r>
              </a:p>
            </p:txBody>
          </p:sp>
        </mc:Fallback>
      </mc:AlternateContent>
      <p:sp>
        <p:nvSpPr>
          <p:cNvPr id="3" name="TextBox 2"/>
          <p:cNvSpPr txBox="1"/>
          <p:nvPr/>
        </p:nvSpPr>
        <p:spPr>
          <a:xfrm>
            <a:off x="6138846" y="5374572"/>
            <a:ext cx="5394805" cy="553998"/>
          </a:xfrm>
          <a:prstGeom prst="rect">
            <a:avLst/>
          </a:prstGeom>
          <a:noFill/>
        </p:spPr>
        <p:txBody>
          <a:bodyPr wrap="square" rtlCol="0">
            <a:spAutoFit/>
          </a:bodyPr>
          <a:lstStyle/>
          <a:p>
            <a:pPr algn="just"/>
            <a:r>
              <a:rPr lang="en-US" sz="1000" dirty="0">
                <a:solidFill>
                  <a:schemeClr val="bg1">
                    <a:lumMod val="65000"/>
                  </a:schemeClr>
                </a:solidFill>
                <a:latin typeface="+mj-lt"/>
              </a:rPr>
              <a:t>[1] </a:t>
            </a:r>
            <a:r>
              <a:rPr lang="en-US" sz="1000" dirty="0">
                <a:solidFill>
                  <a:schemeClr val="bg1">
                    <a:lumMod val="65000"/>
                  </a:schemeClr>
                </a:solidFill>
                <a:effectLst/>
                <a:latin typeface="+mj-lt"/>
              </a:rPr>
              <a:t>Cox, Jürgen, and Matthias Mann. "</a:t>
            </a:r>
            <a:r>
              <a:rPr lang="en-US" sz="1000" i="1" dirty="0">
                <a:solidFill>
                  <a:schemeClr val="bg1">
                    <a:lumMod val="65000"/>
                  </a:schemeClr>
                </a:solidFill>
                <a:effectLst/>
                <a:latin typeface="+mj-lt"/>
              </a:rPr>
              <a:t>MaxQuant enables high peptide identification rates, individualized ppb-range mass accuracies and proteome-wide protein quantification.</a:t>
            </a:r>
            <a:r>
              <a:rPr lang="en-US" sz="1000" dirty="0">
                <a:solidFill>
                  <a:schemeClr val="bg1">
                    <a:lumMod val="65000"/>
                  </a:schemeClr>
                </a:solidFill>
                <a:effectLst/>
                <a:latin typeface="+mj-lt"/>
              </a:rPr>
              <a:t>" Nature biotechnology 26.12 (2008): 1367-1372.</a:t>
            </a:r>
            <a:endParaRPr lang="en-US" sz="1000" dirty="0">
              <a:solidFill>
                <a:schemeClr val="bg1">
                  <a:lumMod val="65000"/>
                </a:schemeClr>
              </a:solidFill>
              <a:latin typeface="+mj-lt"/>
            </a:endParaRPr>
          </a:p>
        </p:txBody>
      </p:sp>
      <p:sp>
        <p:nvSpPr>
          <p:cNvPr id="9" name="TextBox 8"/>
          <p:cNvSpPr txBox="1"/>
          <p:nvPr/>
        </p:nvSpPr>
        <p:spPr>
          <a:xfrm>
            <a:off x="6138847" y="6058153"/>
            <a:ext cx="5394960" cy="400110"/>
          </a:xfrm>
          <a:prstGeom prst="rect">
            <a:avLst/>
          </a:prstGeom>
          <a:noFill/>
        </p:spPr>
        <p:txBody>
          <a:bodyPr wrap="square" rtlCol="0">
            <a:spAutoFit/>
          </a:bodyPr>
          <a:lstStyle/>
          <a:p>
            <a:pPr algn="just"/>
            <a:r>
              <a:rPr lang="en-US" sz="1000" dirty="0">
                <a:solidFill>
                  <a:schemeClr val="bg1">
                    <a:lumMod val="65000"/>
                  </a:schemeClr>
                </a:solidFill>
                <a:latin typeface="+mj-lt"/>
              </a:rPr>
              <a:t>[2] Tyanova, Stefka, Tikira Temu, and Juergen Cox. "</a:t>
            </a:r>
            <a:r>
              <a:rPr lang="en-US" sz="1000" i="1" dirty="0">
                <a:solidFill>
                  <a:schemeClr val="bg1">
                    <a:lumMod val="65000"/>
                  </a:schemeClr>
                </a:solidFill>
                <a:latin typeface="+mj-lt"/>
              </a:rPr>
              <a:t>The MaxQuant computational platform for mass spectrometry-based shotgun proteomics.</a:t>
            </a:r>
            <a:r>
              <a:rPr lang="en-US" sz="1000" dirty="0">
                <a:solidFill>
                  <a:schemeClr val="bg1">
                    <a:lumMod val="65000"/>
                  </a:schemeClr>
                </a:solidFill>
                <a:latin typeface="+mj-lt"/>
              </a:rPr>
              <a:t>" Nature Protocols 11.12 (2016): 2301-2319.</a:t>
            </a:r>
          </a:p>
        </p:txBody>
      </p:sp>
    </p:spTree>
    <p:extLst>
      <p:ext uri="{BB962C8B-B14F-4D97-AF65-F5344CB8AC3E}">
        <p14:creationId xmlns:p14="http://schemas.microsoft.com/office/powerpoint/2010/main" val="31910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3"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339966"/>
                </a:solidFill>
              </a:rPr>
              <a:t>Bayesian updating with multiple pieces of evidence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0515600" cy="4870740"/>
              </a:xfrm>
            </p:spPr>
            <p:txBody>
              <a:bodyPr>
                <a:normAutofit/>
              </a:bodyPr>
              <a:lstStyle/>
              <a:p>
                <a:pPr algn="just"/>
                <a:r>
                  <a:rPr lang="en-US" sz="2000" dirty="0">
                    <a:latin typeface="Calibri Light" panose="020F0302020204030204" pitchFamily="34" charset="0"/>
                  </a:rPr>
                  <a:t>When we continually update our evidence, we can update our belief using Bayesian inference. While updating, the posterior from the 1</a:t>
                </a:r>
                <a:r>
                  <a:rPr lang="en-US" sz="2000" baseline="30000" dirty="0">
                    <a:latin typeface="Calibri Light" panose="020F0302020204030204" pitchFamily="34" charset="0"/>
                  </a:rPr>
                  <a:t>st</a:t>
                </a:r>
                <a:r>
                  <a:rPr lang="en-US" sz="2000" dirty="0">
                    <a:latin typeface="Calibri Light" panose="020F0302020204030204" pitchFamily="34" charset="0"/>
                  </a:rPr>
                  <a:t>  belief becomes the prior for the 2</a:t>
                </a:r>
                <a:r>
                  <a:rPr lang="en-US" sz="2000" baseline="30000" dirty="0">
                    <a:latin typeface="Calibri Light" panose="020F0302020204030204" pitchFamily="34" charset="0"/>
                  </a:rPr>
                  <a:t>nd</a:t>
                </a:r>
                <a:r>
                  <a:rPr lang="en-US" sz="2000" dirty="0">
                    <a:latin typeface="Calibri Light" panose="020F0302020204030204" pitchFamily="34" charset="0"/>
                  </a:rPr>
                  <a:t> update.</a:t>
                </a:r>
              </a:p>
              <a:p>
                <a:pPr algn="just"/>
                <a:endParaRPr lang="en-US" sz="2400" b="0" dirty="0">
                  <a:latin typeface="Calibri Light" panose="020F0302020204030204" pitchFamily="34" charset="0"/>
                </a:endParaRPr>
              </a:p>
              <a:p>
                <a:pPr marL="0" indent="0" algn="ctr">
                  <a:buNone/>
                </a:pPr>
                <a14:m>
                  <m:oMathPara xmlns:m="http://schemas.openxmlformats.org/officeDocument/2006/math">
                    <m:oMathParaPr>
                      <m:jc m:val="center"/>
                    </m:oMathParaPr>
                    <m:oMath xmlns:m="http://schemas.openxmlformats.org/officeDocument/2006/math">
                      <m:r>
                        <a:rPr lang="en-US" sz="2000" b="0" i="1" smtClean="0">
                          <a:solidFill>
                            <a:schemeClr val="tx1"/>
                          </a:solidFill>
                          <a:latin typeface="Cambria Math" panose="02040503050406030204" pitchFamily="18" charset="0"/>
                        </a:rPr>
                        <m:t>𝑃</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m:t>
                          </m:r>
                        </m:e>
                        <m:e>
                          <m:nary>
                            <m:naryPr>
                              <m:chr m:val="⋀"/>
                              <m:supHide m:val="on"/>
                              <m:ctrlPr>
                                <a:rPr lang="en-US" sz="2000" b="0" i="1" smtClean="0">
                                  <a:solidFill>
                                    <a:schemeClr val="tx1"/>
                                  </a:solidFill>
                                  <a:latin typeface="Cambria Math" panose="02040503050406030204" pitchFamily="18" charset="0"/>
                                </a:rPr>
                              </m:ctrlPr>
                            </m:naryPr>
                            <m:sub>
                              <m:r>
                                <m:rPr>
                                  <m:brk m:alnAt="7"/>
                                </m:rPr>
                                <a:rPr lang="en-US" sz="2000" b="0" i="1" smtClean="0">
                                  <a:solidFill>
                                    <a:schemeClr val="tx1"/>
                                  </a:solidFill>
                                  <a:latin typeface="Cambria Math" panose="02040503050406030204" pitchFamily="18" charset="0"/>
                                </a:rPr>
                                <m:t>𝑖</m:t>
                              </m:r>
                            </m:sub>
                            <m:sup/>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𝑓</m:t>
                                  </m:r>
                                </m:e>
                                <m:sub>
                                  <m:r>
                                    <a:rPr lang="en-US" sz="2000" b="0" i="1" smtClean="0">
                                      <a:solidFill>
                                        <a:schemeClr val="tx1"/>
                                      </a:solidFill>
                                      <a:latin typeface="Cambria Math" panose="02040503050406030204" pitchFamily="18" charset="0"/>
                                    </a:rPr>
                                    <m:t>𝑖</m:t>
                                  </m:r>
                                </m:sub>
                              </m:sSub>
                            </m:e>
                          </m:nary>
                        </m:e>
                      </m:d>
                      <m:r>
                        <a:rPr lang="en-US" sz="2000" b="0" i="1" smtClean="0">
                          <a:solidFill>
                            <a:schemeClr val="tx1"/>
                          </a:solidFill>
                          <a:latin typeface="Cambria Math" panose="02040503050406030204" pitchFamily="18" charset="0"/>
                        </a:rPr>
                        <m:t>= </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𝑃</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m:t>
                              </m:r>
                            </m:e>
                          </m:d>
                          <m:nary>
                            <m:naryPr>
                              <m:chr m:val="∏"/>
                              <m:supHide m:val="on"/>
                              <m:ctrlPr>
                                <a:rPr lang="en-US" sz="2000" b="0" i="1" smtClean="0">
                                  <a:solidFill>
                                    <a:schemeClr val="tx1"/>
                                  </a:solidFill>
                                  <a:latin typeface="Cambria Math" panose="02040503050406030204" pitchFamily="18" charset="0"/>
                                </a:rPr>
                              </m:ctrlPr>
                            </m:naryPr>
                            <m:sub>
                              <m:r>
                                <m:rPr>
                                  <m:brk m:alnAt="7"/>
                                </m:rPr>
                                <a:rPr lang="en-US" sz="2000" b="0" i="1" smtClean="0">
                                  <a:solidFill>
                                    <a:schemeClr val="tx1"/>
                                  </a:solidFill>
                                  <a:latin typeface="Cambria Math" panose="02040503050406030204" pitchFamily="18" charset="0"/>
                                </a:rPr>
                                <m:t>𝑖</m:t>
                              </m:r>
                            </m:sub>
                            <m:sup/>
                            <m:e>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e>
                          </m:nary>
                        </m:num>
                        <m:den>
                          <m:r>
                            <a:rPr lang="en-US" sz="2000" i="1">
                              <a:solidFill>
                                <a:schemeClr val="tx1"/>
                              </a:solidFill>
                              <a:latin typeface="Cambria Math" panose="02040503050406030204" pitchFamily="18" charset="0"/>
                            </a:rPr>
                            <m:t>𝑃</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m:t>
                              </m:r>
                            </m:e>
                          </m:d>
                          <m:nary>
                            <m:naryPr>
                              <m:chr m:val="∏"/>
                              <m:supHide m:val="on"/>
                              <m:ctrlPr>
                                <a:rPr lang="en-US" sz="2000" i="1">
                                  <a:solidFill>
                                    <a:schemeClr val="tx1"/>
                                  </a:solidFill>
                                  <a:latin typeface="Cambria Math" panose="02040503050406030204" pitchFamily="18" charset="0"/>
                                </a:rPr>
                              </m:ctrlPr>
                            </m:naryPr>
                            <m:sub>
                              <m:r>
                                <m:rPr>
                                  <m:brk m:alnAt="7"/>
                                </m:rPr>
                                <a:rPr lang="en-US" sz="2000" i="1">
                                  <a:solidFill>
                                    <a:schemeClr val="tx1"/>
                                  </a:solidFill>
                                  <a:latin typeface="Cambria Math" panose="02040503050406030204" pitchFamily="18" charset="0"/>
                                </a:rPr>
                                <m:t>𝑖</m:t>
                              </m:r>
                            </m:sub>
                            <m:sup/>
                            <m:e>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nary>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d>
                            <m:dPr>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m:t>
                              </m:r>
                            </m:e>
                          </m:d>
                          <m:nary>
                            <m:naryPr>
                              <m:chr m:val="∏"/>
                              <m:supHide m:val="on"/>
                              <m:ctrlPr>
                                <a:rPr lang="en-US" sz="2000" i="1">
                                  <a:solidFill>
                                    <a:schemeClr val="tx1"/>
                                  </a:solidFill>
                                  <a:latin typeface="Cambria Math" panose="02040503050406030204" pitchFamily="18" charset="0"/>
                                </a:rPr>
                              </m:ctrlPr>
                            </m:naryPr>
                            <m:sub>
                              <m:r>
                                <m:rPr>
                                  <m:brk m:alnAt="7"/>
                                </m:rPr>
                                <a:rPr lang="en-US" sz="2000" i="1">
                                  <a:solidFill>
                                    <a:schemeClr val="tx1"/>
                                  </a:solidFill>
                                  <a:latin typeface="Cambria Math" panose="02040503050406030204" pitchFamily="18" charset="0"/>
                                </a:rPr>
                                <m:t>𝑖</m:t>
                              </m:r>
                            </m:sub>
                            <m:sup/>
                            <m:e>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𝑓</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m:t>
                              </m:r>
                            </m:e>
                          </m:nary>
                        </m:den>
                      </m:f>
                    </m:oMath>
                  </m:oMathPara>
                </a14:m>
                <a:endParaRPr lang="en-US" dirty="0">
                  <a:solidFill>
                    <a:srgbClr val="339933"/>
                  </a:solidFill>
                </a:endParaRPr>
              </a:p>
              <a:p>
                <a:pPr marL="0" indent="0" algn="ctr">
                  <a:buNone/>
                </a:pPr>
                <a:endParaRPr lang="en-US" sz="1100" dirty="0">
                  <a:solidFill>
                    <a:schemeClr val="accent2">
                      <a:lumMod val="75000"/>
                    </a:schemeClr>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1700" i="1" smtClean="0">
                              <a:solidFill>
                                <a:schemeClr val="bg2">
                                  <a:lumMod val="50000"/>
                                </a:schemeClr>
                              </a:solidFill>
                              <a:latin typeface="Cambria Math" panose="02040503050406030204" pitchFamily="18" charset="0"/>
                            </a:rPr>
                          </m:ctrlPr>
                        </m:sSubPr>
                        <m:e>
                          <m:r>
                            <a:rPr lang="en-US" sz="1700" b="0" i="1">
                              <a:solidFill>
                                <a:schemeClr val="bg2">
                                  <a:lumMod val="50000"/>
                                </a:schemeClr>
                              </a:solidFill>
                              <a:latin typeface="Cambria Math" panose="02040503050406030204" pitchFamily="18" charset="0"/>
                            </a:rPr>
                            <m:t>𝑓</m:t>
                          </m:r>
                        </m:e>
                        <m:sub>
                          <m:r>
                            <a:rPr lang="en-US" sz="1700" b="0" i="1">
                              <a:solidFill>
                                <a:schemeClr val="bg2">
                                  <a:lumMod val="50000"/>
                                </a:schemeClr>
                              </a:solidFill>
                              <a:latin typeface="Cambria Math" panose="02040503050406030204" pitchFamily="18" charset="0"/>
                            </a:rPr>
                            <m:t>𝑖</m:t>
                          </m:r>
                        </m:sub>
                      </m:sSub>
                      <m:r>
                        <a:rPr lang="en-US" sz="1700" b="0" i="1" smtClean="0">
                          <a:solidFill>
                            <a:schemeClr val="bg2">
                              <a:lumMod val="50000"/>
                            </a:schemeClr>
                          </a:solidFill>
                          <a:latin typeface="Cambria Math" panose="02040503050406030204" pitchFamily="18" charset="0"/>
                        </a:rPr>
                        <m:t> :</m:t>
                      </m:r>
                      <m:r>
                        <a:rPr lang="en-US" sz="1700" b="0" i="1" smtClean="0">
                          <a:solidFill>
                            <a:schemeClr val="bg2">
                              <a:lumMod val="50000"/>
                            </a:schemeClr>
                          </a:solidFill>
                          <a:latin typeface="Cambria Math" panose="02040503050406030204" pitchFamily="18" charset="0"/>
                        </a:rPr>
                        <m:t>𝑓𝑒𝑎𝑡𝑢𝑟𝑒</m:t>
                      </m:r>
                      <m:r>
                        <a:rPr lang="en-US" sz="1700" b="0" i="1" smtClean="0">
                          <a:solidFill>
                            <a:schemeClr val="bg2">
                              <a:lumMod val="50000"/>
                            </a:schemeClr>
                          </a:solidFill>
                          <a:latin typeface="Cambria Math" panose="02040503050406030204" pitchFamily="18" charset="0"/>
                        </a:rPr>
                        <m:t> </m:t>
                      </m:r>
                      <m:r>
                        <a:rPr lang="en-US" sz="1700" b="0" i="1" smtClean="0">
                          <a:solidFill>
                            <a:schemeClr val="bg2">
                              <a:lumMod val="50000"/>
                            </a:schemeClr>
                          </a:solidFill>
                          <a:latin typeface="Cambria Math" panose="02040503050406030204" pitchFamily="18" charset="0"/>
                        </a:rPr>
                        <m:t>𝑖</m:t>
                      </m:r>
                      <m:r>
                        <a:rPr lang="en-US" sz="1700" b="0" i="1" smtClean="0">
                          <a:solidFill>
                            <a:schemeClr val="bg2">
                              <a:lumMod val="50000"/>
                            </a:schemeClr>
                          </a:solidFill>
                          <a:latin typeface="Cambria Math" panose="02040503050406030204" pitchFamily="18" charset="0"/>
                        </a:rPr>
                        <m:t>                   </m:t>
                      </m:r>
                    </m:oMath>
                  </m:oMathPara>
                </a14:m>
                <a:endParaRPr lang="en-US" sz="1700" i="1" dirty="0">
                  <a:solidFill>
                    <a:schemeClr val="bg2">
                      <a:lumMod val="50000"/>
                    </a:schemeClr>
                  </a:solidFill>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1700" b="0" i="1" smtClean="0">
                          <a:solidFill>
                            <a:schemeClr val="bg2">
                              <a:lumMod val="50000"/>
                            </a:schemeClr>
                          </a:solidFill>
                          <a:latin typeface="Cambria Math" panose="02040503050406030204" pitchFamily="18" charset="0"/>
                        </a:rPr>
                        <m:t>−  :</m:t>
                      </m:r>
                      <m:r>
                        <a:rPr lang="en-US" sz="1700" b="0" i="1" smtClean="0">
                          <a:solidFill>
                            <a:schemeClr val="bg2">
                              <a:lumMod val="50000"/>
                            </a:schemeClr>
                          </a:solidFill>
                          <a:latin typeface="Cambria Math" panose="02040503050406030204" pitchFamily="18" charset="0"/>
                        </a:rPr>
                        <m:t>𝑟𝑒𝑣𝑒𝑟𝑒𝑠𝑒</m:t>
                      </m:r>
                      <m:r>
                        <a:rPr lang="en-US" sz="1700" b="0" i="1" smtClean="0">
                          <a:solidFill>
                            <a:schemeClr val="bg2">
                              <a:lumMod val="50000"/>
                            </a:schemeClr>
                          </a:solidFill>
                          <a:latin typeface="Cambria Math" panose="02040503050406030204" pitchFamily="18" charset="0"/>
                        </a:rPr>
                        <m:t> </m:t>
                      </m:r>
                      <m:r>
                        <a:rPr lang="en-US" sz="1700" b="0" i="1" smtClean="0">
                          <a:solidFill>
                            <a:schemeClr val="bg2">
                              <a:lumMod val="50000"/>
                            </a:schemeClr>
                          </a:solidFill>
                          <a:latin typeface="Cambria Math" panose="02040503050406030204" pitchFamily="18" charset="0"/>
                        </a:rPr>
                        <m:t>𝑠𝑒𝑞𝑢𝑒𝑛𝑐𝑒</m:t>
                      </m:r>
                    </m:oMath>
                  </m:oMathPara>
                </a14:m>
                <a:endParaRPr lang="en-US" sz="1700" dirty="0">
                  <a:solidFill>
                    <a:schemeClr val="bg2">
                      <a:lumMod val="50000"/>
                    </a:schemeClr>
                  </a:solidFill>
                </a:endParaRPr>
              </a:p>
              <a:p>
                <a:pPr marL="0" indent="0" algn="ctr">
                  <a:buNone/>
                </a:pPr>
                <a14:m>
                  <m:oMathPara xmlns:m="http://schemas.openxmlformats.org/officeDocument/2006/math">
                    <m:oMathParaPr>
                      <m:jc m:val="centerGroup"/>
                    </m:oMathParaPr>
                    <m:oMath xmlns:m="http://schemas.openxmlformats.org/officeDocument/2006/math">
                      <m:r>
                        <a:rPr lang="en-US" sz="1700" b="0" i="1" smtClean="0">
                          <a:solidFill>
                            <a:schemeClr val="bg2">
                              <a:lumMod val="50000"/>
                            </a:schemeClr>
                          </a:solidFill>
                          <a:latin typeface="Cambria Math" panose="02040503050406030204" pitchFamily="18" charset="0"/>
                        </a:rPr>
                        <m:t>+</m:t>
                      </m:r>
                      <m:r>
                        <a:rPr lang="en-US" sz="1700" b="0" i="1">
                          <a:solidFill>
                            <a:schemeClr val="bg2">
                              <a:lumMod val="50000"/>
                            </a:schemeClr>
                          </a:solidFill>
                          <a:latin typeface="Cambria Math" panose="02040503050406030204" pitchFamily="18" charset="0"/>
                        </a:rPr>
                        <m:t> </m:t>
                      </m:r>
                      <m:r>
                        <a:rPr lang="en-US" sz="1700" b="0" i="1" smtClean="0">
                          <a:solidFill>
                            <a:schemeClr val="bg2">
                              <a:lumMod val="50000"/>
                            </a:schemeClr>
                          </a:solidFill>
                          <a:latin typeface="Cambria Math" panose="02040503050406030204" pitchFamily="18" charset="0"/>
                        </a:rPr>
                        <m:t> </m:t>
                      </m:r>
                      <m:r>
                        <a:rPr lang="en-US" sz="1700" b="0" i="1">
                          <a:solidFill>
                            <a:schemeClr val="bg2">
                              <a:lumMod val="50000"/>
                            </a:schemeClr>
                          </a:solidFill>
                          <a:latin typeface="Cambria Math" panose="02040503050406030204" pitchFamily="18" charset="0"/>
                        </a:rPr>
                        <m:t>:</m:t>
                      </m:r>
                      <m:r>
                        <a:rPr lang="en-US" sz="1700" b="0" i="1" smtClean="0">
                          <a:solidFill>
                            <a:schemeClr val="bg2">
                              <a:lumMod val="50000"/>
                            </a:schemeClr>
                          </a:solidFill>
                          <a:latin typeface="Cambria Math" panose="02040503050406030204" pitchFamily="18" charset="0"/>
                        </a:rPr>
                        <m:t>𝑓𝑜𝑟𝑤𝑎𝑟𝑑</m:t>
                      </m:r>
                      <m:r>
                        <a:rPr lang="en-US" sz="1700" b="0" i="1">
                          <a:solidFill>
                            <a:schemeClr val="bg2">
                              <a:lumMod val="50000"/>
                            </a:schemeClr>
                          </a:solidFill>
                          <a:latin typeface="Cambria Math" panose="02040503050406030204" pitchFamily="18" charset="0"/>
                        </a:rPr>
                        <m:t> </m:t>
                      </m:r>
                      <m:r>
                        <a:rPr lang="en-US" sz="1700" b="0" i="1">
                          <a:solidFill>
                            <a:schemeClr val="bg2">
                              <a:lumMod val="50000"/>
                            </a:schemeClr>
                          </a:solidFill>
                          <a:latin typeface="Cambria Math" panose="02040503050406030204" pitchFamily="18" charset="0"/>
                        </a:rPr>
                        <m:t>𝑠𝑒𝑞𝑢𝑒𝑛𝑐𝑒</m:t>
                      </m:r>
                    </m:oMath>
                  </m:oMathPara>
                </a14:m>
                <a:endParaRPr lang="en-US" sz="1700" dirty="0">
                  <a:solidFill>
                    <a:schemeClr val="bg2">
                      <a:lumMod val="50000"/>
                    </a:schemeClr>
                  </a:solidFill>
                </a:endParaRPr>
              </a:p>
              <a:p>
                <a:pPr marL="0" indent="0" algn="just">
                  <a:buNone/>
                </a:pPr>
                <a:endParaRPr lang="en-US" sz="2000" dirty="0"/>
              </a:p>
              <a:p>
                <a:pPr algn="just"/>
                <a:r>
                  <a:rPr lang="en-US" sz="2000" dirty="0">
                    <a:latin typeface="+mj-lt"/>
                  </a:rPr>
                  <a:t>Let’s say </a:t>
                </a:r>
                <a14:m>
                  <m:oMath xmlns:m="http://schemas.openxmlformats.org/officeDocument/2006/math">
                    <m:r>
                      <a:rPr lang="en-US" sz="1800" b="0" i="1" smtClean="0">
                        <a:latin typeface="Cambria Math" panose="02040503050406030204" pitchFamily="18" charset="0"/>
                      </a:rPr>
                      <m:t>𝑃𝐸𝑃</m:t>
                    </m:r>
                    <m:r>
                      <a:rPr lang="en-US" sz="1800" b="0" i="0" smtClean="0">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nary>
                          <m:naryPr>
                            <m:chr m:val="⋀"/>
                            <m:supHide m:val="on"/>
                            <m:ctrlPr>
                              <a:rPr lang="en-US" sz="1800" i="1">
                                <a:latin typeface="Cambria Math" panose="02040503050406030204" pitchFamily="18" charset="0"/>
                              </a:rPr>
                            </m:ctrlPr>
                          </m:naryPr>
                          <m:sub>
                            <m:r>
                              <m:rPr>
                                <m:brk m:alnAt="7"/>
                              </m:rPr>
                              <a:rPr lang="en-US" sz="1800" i="1">
                                <a:latin typeface="Cambria Math" panose="02040503050406030204" pitchFamily="18" charset="0"/>
                              </a:rPr>
                              <m:t>𝑖</m:t>
                            </m:r>
                          </m:sub>
                          <m:sup/>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𝑀𝑄</m:t>
                                </m:r>
                              </m:e>
                              <m:sub>
                                <m:r>
                                  <a:rPr lang="en-US" sz="1800" i="1">
                                    <a:latin typeface="Cambria Math" panose="02040503050406030204" pitchFamily="18" charset="0"/>
                                  </a:rPr>
                                  <m:t>𝑖</m:t>
                                </m:r>
                              </m:sub>
                            </m:sSub>
                          </m:e>
                        </m:nary>
                      </m:e>
                    </m:d>
                  </m:oMath>
                </a14:m>
                <a:r>
                  <a:rPr lang="en-US" sz="2000" dirty="0">
                    <a:latin typeface="+mj-lt"/>
                  </a:rPr>
                  <a:t>, we are looking for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nary>
                          <m:naryPr>
                            <m:chr m:val="⋀"/>
                            <m:supHide m:val="on"/>
                            <m:ctrlPr>
                              <a:rPr lang="en-US" sz="1800" i="1">
                                <a:latin typeface="Cambria Math" panose="02040503050406030204" pitchFamily="18" charset="0"/>
                              </a:rPr>
                            </m:ctrlPr>
                          </m:naryPr>
                          <m:sub>
                            <m:r>
                              <m:rPr>
                                <m:brk m:alnAt="7"/>
                              </m:rPr>
                              <a:rPr lang="en-US" sz="1800" i="1">
                                <a:latin typeface="Cambria Math" panose="02040503050406030204" pitchFamily="18" charset="0"/>
                              </a:rPr>
                              <m:t>𝑖</m:t>
                            </m:r>
                          </m:sub>
                          <m:sup/>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𝑀𝑄</m:t>
                                </m:r>
                              </m:e>
                              <m:sub>
                                <m:r>
                                  <a:rPr lang="en-US" sz="1800" i="1">
                                    <a:latin typeface="Cambria Math" panose="02040503050406030204" pitchFamily="18" charset="0"/>
                                  </a:rPr>
                                  <m:t>𝑖</m:t>
                                </m:r>
                              </m:sub>
                            </m:sSub>
                          </m:e>
                        </m:nary>
                        <m:r>
                          <a:rPr lang="en-US" sz="1800" b="0" i="1" smtClean="0">
                            <a:latin typeface="Cambria Math" panose="02040503050406030204" pitchFamily="18" charset="0"/>
                          </a:rPr>
                          <m:t>,  </m:t>
                        </m:r>
                        <m:r>
                          <a:rPr lang="en-US" sz="1800" b="0" i="1" smtClean="0">
                            <a:latin typeface="Cambria Math" panose="02040503050406030204" pitchFamily="18" charset="0"/>
                          </a:rPr>
                          <m:t>𝑑𝑅𝑇</m:t>
                        </m:r>
                      </m:e>
                    </m:d>
                  </m:oMath>
                </a14:m>
                <a:r>
                  <a:rPr lang="en-US" sz="2000" dirty="0">
                    <a:latin typeface="+mj-lt"/>
                  </a:rPr>
                  <a:t>. By substituting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m:t>
                        </m:r>
                      </m:e>
                      <m:e>
                        <m:nary>
                          <m:naryPr>
                            <m:chr m:val="⋀"/>
                            <m:supHide m:val="on"/>
                            <m:ctrlPr>
                              <a:rPr lang="en-US" sz="1800" i="1" smtClean="0">
                                <a:latin typeface="Cambria Math" panose="02040503050406030204" pitchFamily="18" charset="0"/>
                              </a:rPr>
                            </m:ctrlPr>
                          </m:naryPr>
                          <m:sub>
                            <m:r>
                              <m:rPr>
                                <m:brk m:alnAt="7"/>
                              </m:rPr>
                              <a:rPr lang="en-US" sz="1800" i="1">
                                <a:latin typeface="Cambria Math" panose="02040503050406030204" pitchFamily="18" charset="0"/>
                              </a:rPr>
                              <m:t>𝑖</m:t>
                            </m:r>
                          </m:sub>
                          <m:sup/>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𝑀𝑄</m:t>
                                </m:r>
                              </m:e>
                              <m:sub>
                                <m:r>
                                  <a:rPr lang="en-US" sz="1800" i="1">
                                    <a:latin typeface="Cambria Math" panose="02040503050406030204" pitchFamily="18" charset="0"/>
                                  </a:rPr>
                                  <m:t>𝑖</m:t>
                                </m:r>
                              </m:sub>
                            </m:sSub>
                          </m:e>
                        </m:nary>
                      </m:e>
                    </m:d>
                  </m:oMath>
                </a14:m>
                <a:r>
                  <a:rPr lang="en-US" sz="2000" dirty="0">
                    <a:latin typeface="+mj-lt"/>
                  </a:rPr>
                  <a:t> in the above formula we will have:</a:t>
                </a:r>
              </a:p>
              <a:p>
                <a:endParaRPr lang="en-US" sz="2000" dirty="0">
                  <a:latin typeface="+mj-lt"/>
                </a:endParaRPr>
              </a:p>
              <a:p>
                <a:pPr marL="0" indent="0">
                  <a:buNone/>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𝑃</m:t>
                      </m:r>
                      <m:r>
                        <a:rPr lang="en-US" sz="2000" b="0" i="1" smtClean="0">
                          <a:solidFill>
                            <a:schemeClr val="tx1"/>
                          </a:solidFill>
                          <a:latin typeface="Cambria Math" panose="02040503050406030204" pitchFamily="18" charset="0"/>
                          <a:ea typeface="Cambria Math" panose="02040503050406030204" pitchFamily="18" charset="0"/>
                        </a:rPr>
                        <m:t>𝐸𝑃</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𝑢𝑝𝑑𝑎𝑡𝑒𝑑</m:t>
                      </m:r>
                      <m:r>
                        <a:rPr lang="en-US" sz="2000" b="0" i="1" smtClean="0">
                          <a:solidFill>
                            <a:schemeClr val="tx1"/>
                          </a:solidFill>
                          <a:latin typeface="Cambria Math" panose="02040503050406030204" pitchFamily="18" charset="0"/>
                          <a:ea typeface="Cambria Math" panose="02040503050406030204" pitchFamily="18" charset="0"/>
                        </a:rPr>
                        <m:t>=</m:t>
                      </m:r>
                      <m:f>
                        <m:fPr>
                          <m:ctrlPr>
                            <a:rPr lang="en-US" sz="2000" i="1" smtClean="0">
                              <a:solidFill>
                                <a:schemeClr val="tx1"/>
                              </a:solidFill>
                              <a:latin typeface="Cambria Math" panose="02040503050406030204" pitchFamily="18" charset="0"/>
                              <a:ea typeface="Cambria Math" panose="02040503050406030204" pitchFamily="18" charset="0"/>
                            </a:rPr>
                          </m:ctrlPr>
                        </m:fPr>
                        <m:num>
                          <m:r>
                            <a:rPr lang="en-US" sz="2000" b="0" i="1" smtClean="0">
                              <a:solidFill>
                                <a:schemeClr val="tx1"/>
                              </a:solidFill>
                              <a:latin typeface="Cambria Math" panose="02040503050406030204" pitchFamily="18" charset="0"/>
                              <a:ea typeface="Cambria Math" panose="02040503050406030204" pitchFamily="18" charset="0"/>
                            </a:rPr>
                            <m:t>𝑃𝐸𝑃</m:t>
                          </m:r>
                          <m:r>
                            <a:rPr lang="en-US" sz="2000" b="0" i="1" smtClean="0">
                              <a:solidFill>
                                <a:schemeClr val="tx1"/>
                              </a:solidFill>
                              <a:latin typeface="Cambria Math" panose="02040503050406030204" pitchFamily="18" charset="0"/>
                              <a:ea typeface="Cambria Math" panose="02040503050406030204" pitchFamily="18" charset="0"/>
                            </a:rPr>
                            <m:t> ∗ </m:t>
                          </m:r>
                          <m:r>
                            <a:rPr lang="en-US" sz="2000" b="0" i="1" smtClean="0">
                              <a:solidFill>
                                <a:schemeClr val="tx1"/>
                              </a:solidFill>
                              <a:latin typeface="Cambria Math" panose="02040503050406030204" pitchFamily="18" charset="0"/>
                              <a:ea typeface="Cambria Math" panose="02040503050406030204" pitchFamily="18" charset="0"/>
                            </a:rPr>
                            <m:t>𝑃</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𝑑𝑅𝑇</m:t>
                          </m:r>
                          <m:r>
                            <a:rPr lang="en-US" sz="2000" b="0" i="1" smtClean="0">
                              <a:solidFill>
                                <a:schemeClr val="tx1"/>
                              </a:solidFill>
                              <a:latin typeface="Cambria Math" panose="02040503050406030204" pitchFamily="18" charset="0"/>
                              <a:ea typeface="Cambria Math" panose="02040503050406030204" pitchFamily="18" charset="0"/>
                            </a:rPr>
                            <m:t>|−)</m:t>
                          </m:r>
                        </m:num>
                        <m:den>
                          <m:r>
                            <a:rPr lang="en-US" sz="2000" i="1">
                              <a:solidFill>
                                <a:schemeClr val="tx1"/>
                              </a:solidFill>
                              <a:latin typeface="Cambria Math" panose="02040503050406030204" pitchFamily="18" charset="0"/>
                              <a:ea typeface="Cambria Math" panose="02040503050406030204" pitchFamily="18" charset="0"/>
                            </a:rPr>
                            <m:t>𝑃𝐸𝑃</m:t>
                          </m:r>
                          <m:r>
                            <a:rPr lang="en-US" sz="2000" i="1">
                              <a:solidFill>
                                <a:schemeClr val="tx1"/>
                              </a:solidFill>
                              <a:latin typeface="Cambria Math" panose="02040503050406030204" pitchFamily="18" charset="0"/>
                              <a:ea typeface="Cambria Math" panose="02040503050406030204" pitchFamily="18" charset="0"/>
                            </a:rPr>
                            <m:t> ∗ </m:t>
                          </m:r>
                          <m:r>
                            <a:rPr lang="en-US" sz="2000" i="1">
                              <a:solidFill>
                                <a:schemeClr val="tx1"/>
                              </a:solidFill>
                              <a:latin typeface="Cambria Math" panose="02040503050406030204" pitchFamily="18" charset="0"/>
                              <a:ea typeface="Cambria Math" panose="02040503050406030204" pitchFamily="18" charset="0"/>
                            </a:rPr>
                            <m:t>𝑃</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𝑑𝑅𝑇</m:t>
                          </m:r>
                          <m:r>
                            <a:rPr lang="en-US" sz="2000" b="0" i="1" smtClean="0">
                              <a:solidFill>
                                <a:schemeClr val="tx1"/>
                              </a:solidFill>
                              <a:latin typeface="Cambria Math" panose="02040503050406030204" pitchFamily="18" charset="0"/>
                              <a:ea typeface="Cambria Math" panose="02040503050406030204" pitchFamily="18" charset="0"/>
                            </a:rPr>
                            <m:t>|−)+(1−</m:t>
                          </m:r>
                          <m:r>
                            <a:rPr lang="en-US" sz="2000" i="1">
                              <a:solidFill>
                                <a:schemeClr val="tx1"/>
                              </a:solidFill>
                              <a:latin typeface="Cambria Math" panose="02040503050406030204" pitchFamily="18" charset="0"/>
                              <a:ea typeface="Cambria Math" panose="02040503050406030204" pitchFamily="18" charset="0"/>
                            </a:rPr>
                            <m:t>𝑃𝐸𝑃</m:t>
                          </m:r>
                          <m:r>
                            <a:rPr lang="en-US" sz="2000" b="0" i="1" smtClean="0">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ea typeface="Cambria Math" panose="02040503050406030204" pitchFamily="18" charset="0"/>
                            </a:rPr>
                            <m:t> ∗ </m:t>
                          </m:r>
                          <m:r>
                            <a:rPr lang="en-US" sz="2000" i="1">
                              <a:solidFill>
                                <a:schemeClr val="tx1"/>
                              </a:solidFill>
                              <a:latin typeface="Cambria Math" panose="02040503050406030204" pitchFamily="18" charset="0"/>
                              <a:ea typeface="Cambria Math" panose="02040503050406030204" pitchFamily="18" charset="0"/>
                            </a:rPr>
                            <m:t>𝑃</m:t>
                          </m:r>
                          <m:r>
                            <a:rPr lang="en-US" sz="2000" i="1">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ea typeface="Cambria Math" panose="02040503050406030204" pitchFamily="18" charset="0"/>
                            </a:rPr>
                            <m:t>𝑑𝑅𝑇</m:t>
                          </m:r>
                          <m:r>
                            <a:rPr lang="en-US" sz="2000" i="1">
                              <a:solidFill>
                                <a:schemeClr val="tx1"/>
                              </a:solidFill>
                              <a:latin typeface="Cambria Math" panose="02040503050406030204" pitchFamily="18" charset="0"/>
                              <a:ea typeface="Cambria Math" panose="02040503050406030204" pitchFamily="18" charset="0"/>
                            </a:rPr>
                            <m:t>|+)</m:t>
                          </m:r>
                        </m:den>
                      </m:f>
                    </m:oMath>
                  </m:oMathPara>
                </a14:m>
                <a:endParaRPr lang="en-US" sz="2400" dirty="0">
                  <a:solidFill>
                    <a:srgbClr val="666633"/>
                  </a:solidFill>
                  <a:latin typeface="Cambria Math" panose="02040503050406030204" pitchFamily="18" charset="0"/>
                  <a:ea typeface="Cambria Math" panose="02040503050406030204"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870740"/>
              </a:xfrm>
              <a:blipFill>
                <a:blip r:embed="rId2"/>
                <a:stretch>
                  <a:fillRect l="-522" t="-1252" r="-580"/>
                </a:stretch>
              </a:blipFill>
            </p:spPr>
            <p:txBody>
              <a:bodyPr/>
              <a:lstStyle/>
              <a:p>
                <a:r>
                  <a:rPr lang="en-US">
                    <a:noFill/>
                  </a:rPr>
                  <a:t> </a:t>
                </a:r>
              </a:p>
            </p:txBody>
          </p:sp>
        </mc:Fallback>
      </mc:AlternateContent>
    </p:spTree>
    <p:extLst>
      <p:ext uri="{BB962C8B-B14F-4D97-AF65-F5344CB8AC3E}">
        <p14:creationId xmlns:p14="http://schemas.microsoft.com/office/powerpoint/2010/main" val="390261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48253"/>
            <a:ext cx="10515600" cy="1278947"/>
          </a:xfrm>
        </p:spPr>
        <p:txBody>
          <a:bodyPr>
            <a:normAutofit/>
          </a:bodyPr>
          <a:lstStyle/>
          <a:p>
            <a:pPr>
              <a:lnSpc>
                <a:spcPct val="150000"/>
              </a:lnSpc>
            </a:pPr>
            <a:r>
              <a:rPr lang="en-US" sz="3600" dirty="0">
                <a:solidFill>
                  <a:srgbClr val="339966"/>
                </a:solidFill>
              </a:rPr>
              <a:t>Max Quant’s results in Percolator: </a:t>
            </a:r>
            <a:r>
              <a:rPr lang="en-US" sz="3600" dirty="0">
                <a:solidFill>
                  <a:schemeClr val="accent3">
                    <a:lumMod val="50000"/>
                  </a:schemeClr>
                </a:solidFill>
              </a:rPr>
              <a:t>mq.to.pin parser</a:t>
            </a:r>
          </a:p>
        </p:txBody>
      </p:sp>
      <p:sp>
        <p:nvSpPr>
          <p:cNvPr id="6" name="Content Placeholder 5"/>
          <p:cNvSpPr>
            <a:spLocks noGrp="1"/>
          </p:cNvSpPr>
          <p:nvPr>
            <p:ph idx="1"/>
          </p:nvPr>
        </p:nvSpPr>
        <p:spPr>
          <a:xfrm>
            <a:off x="7185891" y="3456989"/>
            <a:ext cx="3629890" cy="365760"/>
          </a:xfrm>
          <a:ln>
            <a:solidFill>
              <a:schemeClr val="accent3">
                <a:lumMod val="60000"/>
                <a:lumOff val="40000"/>
              </a:schemeClr>
            </a:solidFill>
          </a:ln>
        </p:spPr>
        <p:style>
          <a:lnRef idx="2">
            <a:schemeClr val="accent3"/>
          </a:lnRef>
          <a:fillRef idx="1">
            <a:schemeClr val="lt1"/>
          </a:fillRef>
          <a:effectRef idx="0">
            <a:schemeClr val="accent3"/>
          </a:effectRef>
          <a:fontRef idx="minor">
            <a:schemeClr val="dk1"/>
          </a:fontRef>
        </p:style>
        <p:txBody>
          <a:bodyPr>
            <a:normAutofit/>
          </a:bodyPr>
          <a:lstStyle/>
          <a:p>
            <a:pPr marL="0" indent="0" algn="ctr">
              <a:buNone/>
            </a:pPr>
            <a:r>
              <a:rPr lang="en-US" sz="2000" dirty="0">
                <a:solidFill>
                  <a:schemeClr val="tx1"/>
                </a:solidFill>
                <a:latin typeface="+mj-lt"/>
              </a:rPr>
              <a:t>dRT = | RT.</a:t>
            </a:r>
            <a:r>
              <a:rPr lang="en-US" sz="1400" dirty="0">
                <a:solidFill>
                  <a:schemeClr val="tx1"/>
                </a:solidFill>
                <a:latin typeface="+mj-lt"/>
              </a:rPr>
              <a:t>observed</a:t>
            </a:r>
            <a:r>
              <a:rPr lang="en-US" sz="2000" dirty="0">
                <a:solidFill>
                  <a:schemeClr val="tx1"/>
                </a:solidFill>
                <a:latin typeface="+mj-lt"/>
              </a:rPr>
              <a:t> – RT.</a:t>
            </a:r>
            <a:r>
              <a:rPr lang="en-US" sz="1400" dirty="0">
                <a:solidFill>
                  <a:schemeClr val="tx1"/>
                </a:solidFill>
                <a:latin typeface="+mj-lt"/>
              </a:rPr>
              <a:t>library</a:t>
            </a:r>
            <a:r>
              <a:rPr lang="en-US" sz="2000" dirty="0">
                <a:solidFill>
                  <a:schemeClr val="tx1"/>
                </a:solidFill>
                <a:latin typeface="+mj-lt"/>
              </a:rPr>
              <a:t> |</a:t>
            </a:r>
          </a:p>
        </p:txBody>
      </p:sp>
      <p:sp>
        <p:nvSpPr>
          <p:cNvPr id="4" name="Content Placeholder 5"/>
          <p:cNvSpPr txBox="1">
            <a:spLocks/>
          </p:cNvSpPr>
          <p:nvPr/>
        </p:nvSpPr>
        <p:spPr>
          <a:xfrm>
            <a:off x="990599" y="1818373"/>
            <a:ext cx="5205625" cy="43853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j-lt"/>
              </a:rPr>
              <a:t>Features:</a:t>
            </a:r>
          </a:p>
          <a:p>
            <a:pPr lvl="1"/>
            <a:r>
              <a:rPr lang="en-US" sz="1400" dirty="0">
                <a:latin typeface="+mj-lt"/>
              </a:rPr>
              <a:t>dM</a:t>
            </a:r>
          </a:p>
          <a:p>
            <a:pPr lvl="1"/>
            <a:r>
              <a:rPr lang="en-US" sz="1400" dirty="0">
                <a:latin typeface="+mj-lt"/>
              </a:rPr>
              <a:t>PEP</a:t>
            </a:r>
          </a:p>
          <a:p>
            <a:pPr lvl="1"/>
            <a:r>
              <a:rPr lang="en-US" sz="1400" dirty="0">
                <a:latin typeface="+mj-lt"/>
              </a:rPr>
              <a:t>Peptide Length</a:t>
            </a:r>
          </a:p>
          <a:p>
            <a:pPr lvl="1"/>
            <a:r>
              <a:rPr lang="en-US" sz="1400" dirty="0">
                <a:latin typeface="+mj-lt"/>
              </a:rPr>
              <a:t>Mass</a:t>
            </a:r>
          </a:p>
          <a:p>
            <a:pPr lvl="1"/>
            <a:r>
              <a:rPr lang="en-US" sz="1400" dirty="0">
                <a:latin typeface="+mj-lt"/>
              </a:rPr>
              <a:t>m/z</a:t>
            </a:r>
          </a:p>
          <a:p>
            <a:pPr lvl="1"/>
            <a:r>
              <a:rPr lang="en-US" sz="1400" dirty="0">
                <a:latin typeface="+mj-lt"/>
              </a:rPr>
              <a:t>Score</a:t>
            </a:r>
          </a:p>
          <a:p>
            <a:pPr lvl="1"/>
            <a:r>
              <a:rPr lang="en-US" sz="1400" dirty="0">
                <a:latin typeface="+mj-lt"/>
              </a:rPr>
              <a:t>dScore</a:t>
            </a:r>
          </a:p>
          <a:p>
            <a:pPr lvl="1"/>
            <a:r>
              <a:rPr lang="en-US" sz="1400" dirty="0">
                <a:latin typeface="+mj-lt"/>
              </a:rPr>
              <a:t>Charge</a:t>
            </a:r>
          </a:p>
          <a:p>
            <a:pPr lvl="1"/>
            <a:r>
              <a:rPr lang="en-US" sz="1400" dirty="0">
                <a:latin typeface="+mj-lt"/>
              </a:rPr>
              <a:t>Number of matches</a:t>
            </a:r>
          </a:p>
          <a:p>
            <a:pPr lvl="1"/>
            <a:r>
              <a:rPr lang="en-US" sz="1400" dirty="0">
                <a:latin typeface="+mj-lt"/>
              </a:rPr>
              <a:t>Is the peptide preceded by a tryptic site?</a:t>
            </a:r>
          </a:p>
          <a:p>
            <a:pPr lvl="1"/>
            <a:r>
              <a:rPr lang="en-US" sz="1400" dirty="0">
                <a:latin typeface="+mj-lt"/>
              </a:rPr>
              <a:t>Does the peptide have a tryptic C-terminus?</a:t>
            </a:r>
          </a:p>
          <a:p>
            <a:pPr lvl="1"/>
            <a:r>
              <a:rPr lang="en-US" sz="1400" dirty="0">
                <a:latin typeface="+mj-lt"/>
              </a:rPr>
              <a:t>Number of missed tryptic sites</a:t>
            </a:r>
          </a:p>
          <a:p>
            <a:pPr lvl="1"/>
            <a:r>
              <a:rPr lang="en-US" sz="1400" dirty="0">
                <a:latin typeface="+mj-lt"/>
              </a:rPr>
              <a:t>Number of PSMs for which this is the best scoring peptide</a:t>
            </a:r>
          </a:p>
          <a:p>
            <a:pPr lvl="1"/>
            <a:r>
              <a:rPr lang="en-US" sz="1400" dirty="0">
                <a:latin typeface="+mj-lt"/>
              </a:rPr>
              <a:t>Number of times the matched protein matches other PSMs</a:t>
            </a:r>
          </a:p>
          <a:p>
            <a:pPr lvl="1"/>
            <a:r>
              <a:rPr lang="en-US" sz="1400" dirty="0">
                <a:latin typeface="+mj-lt"/>
              </a:rPr>
              <a:t>Number of different peptides that match this protein</a:t>
            </a:r>
          </a:p>
        </p:txBody>
      </p:sp>
      <p:sp>
        <p:nvSpPr>
          <p:cNvPr id="3" name="Cross 2"/>
          <p:cNvSpPr/>
          <p:nvPr/>
        </p:nvSpPr>
        <p:spPr>
          <a:xfrm flipH="1">
            <a:off x="6681491" y="3822749"/>
            <a:ext cx="134183" cy="133165"/>
          </a:xfrm>
          <a:prstGeom prst="plus">
            <a:avLst>
              <a:gd name="adj" fmla="val 3684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5"/>
          <p:cNvSpPr txBox="1">
            <a:spLocks/>
          </p:cNvSpPr>
          <p:nvPr/>
        </p:nvSpPr>
        <p:spPr>
          <a:xfrm>
            <a:off x="7185891" y="3960371"/>
            <a:ext cx="3629890" cy="365760"/>
          </a:xfrm>
          <a:prstGeom prst="rect">
            <a:avLst/>
          </a:prstGeom>
          <a:ln>
            <a:solidFill>
              <a:schemeClr val="accent3">
                <a:lumMod val="60000"/>
                <a:lumOff val="40000"/>
              </a:schemeClr>
            </a:solidFill>
          </a:ln>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sz="2000" dirty="0">
                <a:solidFill>
                  <a:schemeClr val="tx1"/>
                </a:solidFill>
                <a:latin typeface="+mj-lt"/>
              </a:rPr>
              <a:t>Percolator’s RT calculator</a:t>
            </a:r>
          </a:p>
        </p:txBody>
      </p:sp>
    </p:spTree>
    <p:extLst>
      <p:ext uri="{BB962C8B-B14F-4D97-AF65-F5344CB8AC3E}">
        <p14:creationId xmlns:p14="http://schemas.microsoft.com/office/powerpoint/2010/main" val="111787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57B340F-4AE7-4517-919A-053AA52FF420}"/>
              </a:ext>
            </a:extLst>
          </p:cNvPr>
          <p:cNvGraphicFramePr>
            <a:graphicFrameLocks/>
          </p:cNvGraphicFramePr>
          <p:nvPr>
            <p:extLst>
              <p:ext uri="{D42A27DB-BD31-4B8C-83A1-F6EECF244321}">
                <p14:modId xmlns:p14="http://schemas.microsoft.com/office/powerpoint/2010/main" val="1143870835"/>
              </p:ext>
            </p:extLst>
          </p:nvPr>
        </p:nvGraphicFramePr>
        <p:xfrm>
          <a:off x="7264400" y="1094435"/>
          <a:ext cx="4022436" cy="49184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A61D78D-5238-461B-8F4F-906771DF1D25}"/>
              </a:ext>
            </a:extLst>
          </p:cNvPr>
          <p:cNvGraphicFramePr>
            <a:graphicFrameLocks/>
          </p:cNvGraphicFramePr>
          <p:nvPr>
            <p:extLst>
              <p:ext uri="{D42A27DB-BD31-4B8C-83A1-F6EECF244321}">
                <p14:modId xmlns:p14="http://schemas.microsoft.com/office/powerpoint/2010/main" val="2432252859"/>
              </p:ext>
            </p:extLst>
          </p:nvPr>
        </p:nvGraphicFramePr>
        <p:xfrm>
          <a:off x="746431" y="1029780"/>
          <a:ext cx="556372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AAE26BFE-27B2-40EA-9720-A05D9E15F9A1}"/>
              </a:ext>
            </a:extLst>
          </p:cNvPr>
          <p:cNvGraphicFramePr>
            <a:graphicFrameLocks/>
          </p:cNvGraphicFramePr>
          <p:nvPr>
            <p:extLst>
              <p:ext uri="{D42A27DB-BD31-4B8C-83A1-F6EECF244321}">
                <p14:modId xmlns:p14="http://schemas.microsoft.com/office/powerpoint/2010/main" val="3582825694"/>
              </p:ext>
            </p:extLst>
          </p:nvPr>
        </p:nvGraphicFramePr>
        <p:xfrm>
          <a:off x="746431" y="4009942"/>
          <a:ext cx="5563720" cy="25062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5950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3139</TotalTime>
  <Words>1241</Words>
  <Application>Microsoft Office PowerPoint</Application>
  <PresentationFormat>Widescreen</PresentationFormat>
  <Paragraphs>307</Paragraphs>
  <Slides>16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Cambria Math</vt:lpstr>
      <vt:lpstr>Edwardian Script ITC</vt:lpstr>
      <vt:lpstr>Wingdings</vt:lpstr>
      <vt:lpstr>Office Theme</vt:lpstr>
      <vt:lpstr>1_Office Theme</vt:lpstr>
      <vt:lpstr>PowerPoint Presentation</vt:lpstr>
      <vt:lpstr>Validation of search results</vt:lpstr>
      <vt:lpstr>PowerPoint Presentation</vt:lpstr>
      <vt:lpstr>PowerPoint Presentation</vt:lpstr>
      <vt:lpstr>Increasing number of peptides and accuracy of the library by combining the search results from Comet and Max Quant:</vt:lpstr>
      <vt:lpstr>PEP in Max Quant</vt:lpstr>
      <vt:lpstr>Bayesian updating with multiple pieces of evidence</vt:lpstr>
      <vt:lpstr>Max Quant’s results in Percolator: mq.to.pin parser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slavovlab</dc:creator>
  <cp:lastModifiedBy>slavovlab</cp:lastModifiedBy>
  <cp:revision>103</cp:revision>
  <dcterms:created xsi:type="dcterms:W3CDTF">2017-04-21T19:20:56Z</dcterms:created>
  <dcterms:modified xsi:type="dcterms:W3CDTF">2017-04-25T16:18:04Z</dcterms:modified>
</cp:coreProperties>
</file>