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8"/>
  </p:notesMasterIdLst>
  <p:sldIdLst>
    <p:sldId id="256" r:id="rId2"/>
    <p:sldId id="257" r:id="rId3"/>
    <p:sldId id="258" r:id="rId4"/>
    <p:sldId id="259" r:id="rId5"/>
    <p:sldId id="260" r:id="rId6"/>
    <p:sldId id="261" r:id="rId7"/>
  </p:sldIdLst>
  <p:sldSz cx="9144000" cy="5143500" type="screen16x9"/>
  <p:notesSz cx="6858000" cy="9144000"/>
  <p:embeddedFontLst>
    <p:embeddedFont>
      <p:font typeface="Lato" panose="020F0502020204030203" pitchFamily="34" charset="0"/>
      <p:regular r:id="rId9"/>
      <p:bold r:id="rId10"/>
      <p:italic r:id="rId11"/>
      <p:boldItalic r:id="rId12"/>
    </p:embeddedFont>
    <p:embeddedFont>
      <p:font typeface="Raleway" pitchFamily="2" charset="0"/>
      <p:regular r:id="rId13"/>
      <p:bold r:id="rId14"/>
      <p:italic r:id="rId15"/>
      <p:bold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99" d="100"/>
          <a:sy n="199" d="100"/>
        </p:scale>
        <p:origin x="684" y="15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font" Target="fonts/font7.fntdata"/><Relationship Id="rId10" Type="http://schemas.openxmlformats.org/officeDocument/2006/relationships/font" Target="fonts/font2.fntdata"/><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cb9a0b074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cb9a0b07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d5b15f0a3_5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d5b15f0a3_5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723630543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723630543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d251bb473_0_6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d251bb473_0_6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e965474a9_3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e965474a9_3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a:extLst>
            <a:ext uri="{FF2B5EF4-FFF2-40B4-BE49-F238E27FC236}">
              <a16:creationId xmlns:a16="http://schemas.microsoft.com/office/drawing/2014/main" id="{C6295780-F57F-A9A7-7EC2-22D31D9DB75F}"/>
            </a:ext>
          </a:extLst>
        </p:cNvPr>
        <p:cNvGrpSpPr/>
        <p:nvPr/>
      </p:nvGrpSpPr>
      <p:grpSpPr>
        <a:xfrm>
          <a:off x="0" y="0"/>
          <a:ext cx="0" cy="0"/>
          <a:chOff x="0" y="0"/>
          <a:chExt cx="0" cy="0"/>
        </a:xfrm>
      </p:grpSpPr>
      <p:sp>
        <p:nvSpPr>
          <p:cNvPr id="93" name="Google Shape;93;gd251bb473_0_681:notes">
            <a:extLst>
              <a:ext uri="{FF2B5EF4-FFF2-40B4-BE49-F238E27FC236}">
                <a16:creationId xmlns:a16="http://schemas.microsoft.com/office/drawing/2014/main" id="{21DD2D31-576B-1063-0089-D66786664ED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d251bb473_0_681:notes">
            <a:extLst>
              <a:ext uri="{FF2B5EF4-FFF2-40B4-BE49-F238E27FC236}">
                <a16:creationId xmlns:a16="http://schemas.microsoft.com/office/drawing/2014/main" id="{ADEEDA51-F87A-12F3-A2B2-EB7DB26D96B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043741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w="38100" cap="flat" cmpd="sng">
            <a:solidFill>
              <a:schemeClr val="lt1"/>
            </a:solidFill>
            <a:prstDash val="solid"/>
            <a:round/>
            <a:headEnd type="none" w="sm" len="sm"/>
            <a:tailEnd type="none" w="sm" len="sm"/>
          </a:ln>
        </p:spPr>
      </p:cxnSp>
      <p:cxnSp>
        <p:nvCxnSpPr>
          <p:cNvPr id="11" name="Google Shape;11;p2"/>
          <p:cNvCxnSpPr/>
          <p:nvPr/>
        </p:nvCxnSpPr>
        <p:spPr>
          <a:xfrm>
            <a:off x="2477724" y="4740000"/>
            <a:ext cx="6244200" cy="0"/>
          </a:xfrm>
          <a:prstGeom prst="straightConnector1">
            <a:avLst/>
          </a:prstGeom>
          <a:noFill/>
          <a:ln w="19050" cap="flat" cmpd="sng">
            <a:solidFill>
              <a:schemeClr val="lt1"/>
            </a:solidFill>
            <a:prstDash val="solid"/>
            <a:round/>
            <a:headEnd type="none" w="sm" len="sm"/>
            <a:tailEnd type="none" w="sm" len="sm"/>
          </a:ln>
        </p:spPr>
      </p:cxnSp>
      <p:cxnSp>
        <p:nvCxnSpPr>
          <p:cNvPr id="12" name="Google Shape;12;p2"/>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13" name="Google Shape;13;p2"/>
          <p:cNvSpPr txBox="1">
            <a:spLocks noGrp="1"/>
          </p:cNvSpPr>
          <p:nvPr>
            <p:ph type="ctrTitle"/>
          </p:nvPr>
        </p:nvSpPr>
        <p:spPr>
          <a:xfrm>
            <a:off x="2371725" y="630225"/>
            <a:ext cx="6331500" cy="15420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14" name="Google Shape;14;p2"/>
          <p:cNvSpPr txBox="1">
            <a:spLocks noGrp="1"/>
          </p:cNvSpPr>
          <p:nvPr>
            <p:ph type="subTitle" idx="1"/>
          </p:nvPr>
        </p:nvSpPr>
        <p:spPr>
          <a:xfrm>
            <a:off x="2390267" y="3238450"/>
            <a:ext cx="6331500" cy="1241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5" name="Google Shape;15;p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62" name="Google Shape;62;p11"/>
          <p:cNvCxnSpPr/>
          <p:nvPr/>
        </p:nvCxnSpPr>
        <p:spPr>
          <a:xfrm>
            <a:off x="425200" y="415650"/>
            <a:ext cx="8296800" cy="0"/>
          </a:xfrm>
          <a:prstGeom prst="straightConnector1">
            <a:avLst/>
          </a:prstGeom>
          <a:noFill/>
          <a:ln w="38100" cap="flat" cmpd="sng">
            <a:solidFill>
              <a:schemeClr val="dk2"/>
            </a:solidFill>
            <a:prstDash val="solid"/>
            <a:round/>
            <a:headEnd type="none" w="sm" len="sm"/>
            <a:tailEnd type="none" w="sm" len="sm"/>
          </a:ln>
        </p:spPr>
      </p:cxnSp>
      <p:sp>
        <p:nvSpPr>
          <p:cNvPr id="63" name="Google Shape;63;p11"/>
          <p:cNvSpPr txBox="1">
            <a:spLocks noGrp="1"/>
          </p:cNvSpPr>
          <p:nvPr>
            <p:ph type="title" hasCustomPrompt="1"/>
          </p:nvPr>
        </p:nvSpPr>
        <p:spPr>
          <a:xfrm>
            <a:off x="853950" y="1304850"/>
            <a:ext cx="7436100" cy="1538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a:spLocks noGrp="1"/>
          </p:cNvSpPr>
          <p:nvPr>
            <p:ph type="body" idx="1"/>
          </p:nvPr>
        </p:nvSpPr>
        <p:spPr>
          <a:xfrm>
            <a:off x="853950" y="2919450"/>
            <a:ext cx="7436100" cy="10716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65" name="Google Shape;65;p11"/>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6"/>
        <p:cNvGrpSpPr/>
        <p:nvPr/>
      </p:nvGrpSpPr>
      <p:grpSpPr>
        <a:xfrm>
          <a:off x="0" y="0"/>
          <a:ext cx="0" cy="0"/>
          <a:chOff x="0" y="0"/>
          <a:chExt cx="0" cy="0"/>
        </a:xfrm>
      </p:grpSpPr>
      <p:sp>
        <p:nvSpPr>
          <p:cNvPr id="67" name="Google Shape;67;p1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w="38100" cap="flat" cmpd="sng">
            <a:solidFill>
              <a:schemeClr val="lt1"/>
            </a:solidFill>
            <a:prstDash val="solid"/>
            <a:round/>
            <a:headEnd type="none" w="sm" len="sm"/>
            <a:tailEnd type="none" w="sm" len="sm"/>
          </a:ln>
        </p:spPr>
      </p:cxnSp>
      <p:cxnSp>
        <p:nvCxnSpPr>
          <p:cNvPr id="18" name="Google Shape;18;p3"/>
          <p:cNvCxnSpPr/>
          <p:nvPr/>
        </p:nvCxnSpPr>
        <p:spPr>
          <a:xfrm>
            <a:off x="425200" y="4740000"/>
            <a:ext cx="8296800" cy="0"/>
          </a:xfrm>
          <a:prstGeom prst="straightConnector1">
            <a:avLst/>
          </a:prstGeom>
          <a:noFill/>
          <a:ln w="19050" cap="flat" cmpd="sng">
            <a:solidFill>
              <a:schemeClr val="lt1"/>
            </a:solidFill>
            <a:prstDash val="solid"/>
            <a:round/>
            <a:headEnd type="none" w="sm" len="sm"/>
            <a:tailEnd type="none" w="sm" len="sm"/>
          </a:ln>
        </p:spPr>
      </p:cxnSp>
      <p:sp>
        <p:nvSpPr>
          <p:cNvPr id="19" name="Google Shape;19;p3"/>
          <p:cNvSpPr txBox="1">
            <a:spLocks noGrp="1"/>
          </p:cNvSpPr>
          <p:nvPr>
            <p:ph type="title"/>
          </p:nvPr>
        </p:nvSpPr>
        <p:spPr>
          <a:xfrm>
            <a:off x="406425" y="1806825"/>
            <a:ext cx="8296800" cy="1542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4800"/>
              <a:buNone/>
              <a:defRPr sz="4800">
                <a:solidFill>
                  <a:schemeClr val="lt1"/>
                </a:solidFill>
              </a:defRPr>
            </a:lvl1pPr>
            <a:lvl2pPr lvl="1" algn="ctr" rtl="0">
              <a:spcBef>
                <a:spcPts val="0"/>
              </a:spcBef>
              <a:spcAft>
                <a:spcPts val="0"/>
              </a:spcAft>
              <a:buClr>
                <a:schemeClr val="lt1"/>
              </a:buClr>
              <a:buSzPts val="4800"/>
              <a:buNone/>
              <a:defRPr sz="4800">
                <a:solidFill>
                  <a:schemeClr val="lt1"/>
                </a:solidFill>
              </a:defRPr>
            </a:lvl2pPr>
            <a:lvl3pPr lvl="2" algn="ctr" rtl="0">
              <a:spcBef>
                <a:spcPts val="0"/>
              </a:spcBef>
              <a:spcAft>
                <a:spcPts val="0"/>
              </a:spcAft>
              <a:buClr>
                <a:schemeClr val="lt1"/>
              </a:buClr>
              <a:buSzPts val="4800"/>
              <a:buNone/>
              <a:defRPr sz="4800">
                <a:solidFill>
                  <a:schemeClr val="lt1"/>
                </a:solidFill>
              </a:defRPr>
            </a:lvl3pPr>
            <a:lvl4pPr lvl="3" algn="ctr" rtl="0">
              <a:spcBef>
                <a:spcPts val="0"/>
              </a:spcBef>
              <a:spcAft>
                <a:spcPts val="0"/>
              </a:spcAft>
              <a:buClr>
                <a:schemeClr val="lt1"/>
              </a:buClr>
              <a:buSzPts val="4800"/>
              <a:buNone/>
              <a:defRPr sz="4800">
                <a:solidFill>
                  <a:schemeClr val="lt1"/>
                </a:solidFill>
              </a:defRPr>
            </a:lvl4pPr>
            <a:lvl5pPr lvl="4" algn="ctr" rtl="0">
              <a:spcBef>
                <a:spcPts val="0"/>
              </a:spcBef>
              <a:spcAft>
                <a:spcPts val="0"/>
              </a:spcAft>
              <a:buClr>
                <a:schemeClr val="lt1"/>
              </a:buClr>
              <a:buSzPts val="4800"/>
              <a:buNone/>
              <a:defRPr sz="4800">
                <a:solidFill>
                  <a:schemeClr val="lt1"/>
                </a:solidFill>
              </a:defRPr>
            </a:lvl5pPr>
            <a:lvl6pPr lvl="5" algn="ctr" rtl="0">
              <a:spcBef>
                <a:spcPts val="0"/>
              </a:spcBef>
              <a:spcAft>
                <a:spcPts val="0"/>
              </a:spcAft>
              <a:buClr>
                <a:schemeClr val="lt1"/>
              </a:buClr>
              <a:buSzPts val="4800"/>
              <a:buNone/>
              <a:defRPr sz="4800">
                <a:solidFill>
                  <a:schemeClr val="lt1"/>
                </a:solidFill>
              </a:defRPr>
            </a:lvl6pPr>
            <a:lvl7pPr lvl="6" algn="ctr" rtl="0">
              <a:spcBef>
                <a:spcPts val="0"/>
              </a:spcBef>
              <a:spcAft>
                <a:spcPts val="0"/>
              </a:spcAft>
              <a:buClr>
                <a:schemeClr val="lt1"/>
              </a:buClr>
              <a:buSzPts val="4800"/>
              <a:buNone/>
              <a:defRPr sz="4800">
                <a:solidFill>
                  <a:schemeClr val="lt1"/>
                </a:solidFill>
              </a:defRPr>
            </a:lvl7pPr>
            <a:lvl8pPr lvl="7" algn="ctr" rtl="0">
              <a:spcBef>
                <a:spcPts val="0"/>
              </a:spcBef>
              <a:spcAft>
                <a:spcPts val="0"/>
              </a:spcAft>
              <a:buClr>
                <a:schemeClr val="lt1"/>
              </a:buClr>
              <a:buSzPts val="4800"/>
              <a:buNone/>
              <a:defRPr sz="4800">
                <a:solidFill>
                  <a:schemeClr val="lt1"/>
                </a:solidFill>
              </a:defRPr>
            </a:lvl8pPr>
            <a:lvl9pPr lvl="8" algn="ctr" rtl="0">
              <a:spcBef>
                <a:spcPts val="0"/>
              </a:spcBef>
              <a:spcAft>
                <a:spcPts val="0"/>
              </a:spcAft>
              <a:buClr>
                <a:schemeClr val="lt1"/>
              </a:buClr>
              <a:buSzPts val="4800"/>
              <a:buNone/>
              <a:defRPr sz="4800">
                <a:solidFill>
                  <a:schemeClr val="lt1"/>
                </a:solidFill>
              </a:defRPr>
            </a:lvl9pPr>
          </a:lstStyle>
          <a:p>
            <a:endParaRPr/>
          </a:p>
        </p:txBody>
      </p:sp>
      <p:sp>
        <p:nvSpPr>
          <p:cNvPr id="20" name="Google Shape;20;p3"/>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23" name="Google Shape;23;p4"/>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24" name="Google Shape;24;p4"/>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25" name="Google Shape;25;p4"/>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6" name="Google Shape;26;p4"/>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27" name="Google Shape;27;p4"/>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30" name="Google Shape;30;p5"/>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31" name="Google Shape;31;p5"/>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32" name="Google Shape;32;p5"/>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3" name="Google Shape;33;p5"/>
          <p:cNvSpPr txBox="1">
            <a:spLocks noGrp="1"/>
          </p:cNvSpPr>
          <p:nvPr>
            <p:ph type="body" idx="1"/>
          </p:nvPr>
        </p:nvSpPr>
        <p:spPr>
          <a:xfrm>
            <a:off x="2400303" y="1602675"/>
            <a:ext cx="3071400" cy="3002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4" name="Google Shape;34;p5"/>
          <p:cNvSpPr txBox="1">
            <a:spLocks noGrp="1"/>
          </p:cNvSpPr>
          <p:nvPr>
            <p:ph type="body" idx="2"/>
          </p:nvPr>
        </p:nvSpPr>
        <p:spPr>
          <a:xfrm>
            <a:off x="5650572" y="1602675"/>
            <a:ext cx="3071400" cy="3002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5" name="Google Shape;35;p5"/>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303300" y="411575"/>
            <a:ext cx="8520600" cy="639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8" name="Google Shape;38;p6"/>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41" name="Google Shape;41;p7"/>
          <p:cNvSpPr txBox="1">
            <a:spLocks noGrp="1"/>
          </p:cNvSpPr>
          <p:nvPr>
            <p:ph type="title"/>
          </p:nvPr>
        </p:nvSpPr>
        <p:spPr>
          <a:xfrm>
            <a:off x="319500" y="936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2" name="Google Shape;42;p7"/>
          <p:cNvSpPr txBox="1">
            <a:spLocks noGrp="1"/>
          </p:cNvSpPr>
          <p:nvPr>
            <p:ph type="body" idx="1"/>
          </p:nvPr>
        </p:nvSpPr>
        <p:spPr>
          <a:xfrm>
            <a:off x="319500" y="1846804"/>
            <a:ext cx="2808000" cy="28062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43" name="Google Shape;43;p7"/>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rgbClr val="353535"/>
        </a:solidFill>
        <a:effectLst/>
      </p:bgPr>
    </p:bg>
    <p:spTree>
      <p:nvGrpSpPr>
        <p:cNvPr id="1"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46" name="Google Shape;46;p8"/>
          <p:cNvSpPr txBox="1">
            <a:spLocks noGrp="1"/>
          </p:cNvSpPr>
          <p:nvPr>
            <p:ph type="title"/>
          </p:nvPr>
        </p:nvSpPr>
        <p:spPr>
          <a:xfrm>
            <a:off x="283103" y="712141"/>
            <a:ext cx="6244200" cy="38355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47" name="Google Shape;47;p8"/>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0" name="Google Shape;50;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51" name="Google Shape;51;p9"/>
          <p:cNvSpPr txBox="1">
            <a:spLocks noGrp="1"/>
          </p:cNvSpPr>
          <p:nvPr>
            <p:ph type="title"/>
          </p:nvPr>
        </p:nvSpPr>
        <p:spPr>
          <a:xfrm>
            <a:off x="265500" y="1397350"/>
            <a:ext cx="4045200" cy="13182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3600"/>
              <a:buNone/>
              <a:defRPr sz="3600">
                <a:solidFill>
                  <a:schemeClr val="dk1"/>
                </a:solidFill>
              </a:defRPr>
            </a:lvl1pPr>
            <a:lvl2pPr lvl="1" algn="ctr" rtl="0">
              <a:spcBef>
                <a:spcPts val="0"/>
              </a:spcBef>
              <a:spcAft>
                <a:spcPts val="0"/>
              </a:spcAft>
              <a:buClr>
                <a:schemeClr val="dk1"/>
              </a:buClr>
              <a:buSzPts val="3600"/>
              <a:buNone/>
              <a:defRPr sz="3600">
                <a:solidFill>
                  <a:schemeClr val="dk1"/>
                </a:solidFill>
              </a:defRPr>
            </a:lvl2pPr>
            <a:lvl3pPr lvl="2" algn="ctr" rtl="0">
              <a:spcBef>
                <a:spcPts val="0"/>
              </a:spcBef>
              <a:spcAft>
                <a:spcPts val="0"/>
              </a:spcAft>
              <a:buClr>
                <a:schemeClr val="dk1"/>
              </a:buClr>
              <a:buSzPts val="3600"/>
              <a:buNone/>
              <a:defRPr sz="3600">
                <a:solidFill>
                  <a:schemeClr val="dk1"/>
                </a:solidFill>
              </a:defRPr>
            </a:lvl3pPr>
            <a:lvl4pPr lvl="3" algn="ctr" rtl="0">
              <a:spcBef>
                <a:spcPts val="0"/>
              </a:spcBef>
              <a:spcAft>
                <a:spcPts val="0"/>
              </a:spcAft>
              <a:buClr>
                <a:schemeClr val="dk1"/>
              </a:buClr>
              <a:buSzPts val="3600"/>
              <a:buNone/>
              <a:defRPr sz="3600">
                <a:solidFill>
                  <a:schemeClr val="dk1"/>
                </a:solidFill>
              </a:defRPr>
            </a:lvl4pPr>
            <a:lvl5pPr lvl="4" algn="ctr" rtl="0">
              <a:spcBef>
                <a:spcPts val="0"/>
              </a:spcBef>
              <a:spcAft>
                <a:spcPts val="0"/>
              </a:spcAft>
              <a:buClr>
                <a:schemeClr val="dk1"/>
              </a:buClr>
              <a:buSzPts val="3600"/>
              <a:buNone/>
              <a:defRPr sz="3600">
                <a:solidFill>
                  <a:schemeClr val="dk1"/>
                </a:solidFill>
              </a:defRPr>
            </a:lvl5pPr>
            <a:lvl6pPr lvl="5" algn="ctr" rtl="0">
              <a:spcBef>
                <a:spcPts val="0"/>
              </a:spcBef>
              <a:spcAft>
                <a:spcPts val="0"/>
              </a:spcAft>
              <a:buClr>
                <a:schemeClr val="dk1"/>
              </a:buClr>
              <a:buSzPts val="3600"/>
              <a:buNone/>
              <a:defRPr sz="3600">
                <a:solidFill>
                  <a:schemeClr val="dk1"/>
                </a:solidFill>
              </a:defRPr>
            </a:lvl6pPr>
            <a:lvl7pPr lvl="6" algn="ctr" rtl="0">
              <a:spcBef>
                <a:spcPts val="0"/>
              </a:spcBef>
              <a:spcAft>
                <a:spcPts val="0"/>
              </a:spcAft>
              <a:buClr>
                <a:schemeClr val="dk1"/>
              </a:buClr>
              <a:buSzPts val="3600"/>
              <a:buNone/>
              <a:defRPr sz="3600">
                <a:solidFill>
                  <a:schemeClr val="dk1"/>
                </a:solidFill>
              </a:defRPr>
            </a:lvl7pPr>
            <a:lvl8pPr lvl="7" algn="ctr" rtl="0">
              <a:spcBef>
                <a:spcPts val="0"/>
              </a:spcBef>
              <a:spcAft>
                <a:spcPts val="0"/>
              </a:spcAft>
              <a:buClr>
                <a:schemeClr val="dk1"/>
              </a:buClr>
              <a:buSzPts val="3600"/>
              <a:buNone/>
              <a:defRPr sz="3600">
                <a:solidFill>
                  <a:schemeClr val="dk1"/>
                </a:solidFill>
              </a:defRPr>
            </a:lvl8pPr>
            <a:lvl9pPr lvl="8" algn="ctr" rtl="0">
              <a:spcBef>
                <a:spcPts val="0"/>
              </a:spcBef>
              <a:spcAft>
                <a:spcPts val="0"/>
              </a:spcAft>
              <a:buClr>
                <a:schemeClr val="dk1"/>
              </a:buClr>
              <a:buSzPts val="3600"/>
              <a:buNone/>
              <a:defRPr sz="3600">
                <a:solidFill>
                  <a:schemeClr val="dk1"/>
                </a:solidFill>
              </a:defRPr>
            </a:lvl9pPr>
          </a:lstStyle>
          <a:p>
            <a:endParaRPr/>
          </a:p>
        </p:txBody>
      </p:sp>
      <p:sp>
        <p:nvSpPr>
          <p:cNvPr id="52" name="Google Shape;52;p9"/>
          <p:cNvSpPr txBox="1">
            <a:spLocks noGrp="1"/>
          </p:cNvSpPr>
          <p:nvPr>
            <p:ph type="subTitle" idx="1"/>
          </p:nvPr>
        </p:nvSpPr>
        <p:spPr>
          <a:xfrm>
            <a:off x="265500" y="2735371"/>
            <a:ext cx="4045200" cy="1345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3" name="Google Shape;5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Clr>
                <a:schemeClr val="lt1"/>
              </a:buClr>
              <a:buSzPts val="1800"/>
              <a:buChar char="●"/>
              <a:defRPr>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
        <p:nvSpPr>
          <p:cNvPr id="54" name="Google Shape;54;p9"/>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57" name="Google Shape;57;p10"/>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58" name="Google Shape;58;p10"/>
          <p:cNvSpPr txBox="1">
            <a:spLocks noGrp="1"/>
          </p:cNvSpPr>
          <p:nvPr>
            <p:ph type="body" idx="1"/>
          </p:nvPr>
        </p:nvSpPr>
        <p:spPr>
          <a:xfrm>
            <a:off x="328017" y="4226025"/>
            <a:ext cx="8388600" cy="3936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59" name="Google Shape;59;p10"/>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wiss-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400250" y="575950"/>
            <a:ext cx="6321600" cy="6354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2410112" y="1595776"/>
            <a:ext cx="6321600" cy="3002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marL="914400" lvl="1"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marL="1371600" lvl="2"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marL="1828800" lvl="3"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marL="2286000" lvl="4"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marL="2743200" lvl="5"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marL="3200400" lvl="6"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marL="3657600" lvl="7"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marL="4114800" lvl="8" indent="-3175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latin typeface="Lato"/>
                <a:ea typeface="Lato"/>
                <a:cs typeface="Lato"/>
                <a:sym typeface="Lato"/>
              </a:defRPr>
            </a:lvl1pPr>
            <a:lvl2pPr lvl="1" algn="r" rtl="0">
              <a:buNone/>
              <a:defRPr sz="1000">
                <a:solidFill>
                  <a:schemeClr val="dk2"/>
                </a:solidFill>
                <a:latin typeface="Lato"/>
                <a:ea typeface="Lato"/>
                <a:cs typeface="Lato"/>
                <a:sym typeface="Lato"/>
              </a:defRPr>
            </a:lvl2pPr>
            <a:lvl3pPr lvl="2" algn="r" rtl="0">
              <a:buNone/>
              <a:defRPr sz="1000">
                <a:solidFill>
                  <a:schemeClr val="dk2"/>
                </a:solidFill>
                <a:latin typeface="Lato"/>
                <a:ea typeface="Lato"/>
                <a:cs typeface="Lato"/>
                <a:sym typeface="Lato"/>
              </a:defRPr>
            </a:lvl3pPr>
            <a:lvl4pPr lvl="3" algn="r" rtl="0">
              <a:buNone/>
              <a:defRPr sz="1000">
                <a:solidFill>
                  <a:schemeClr val="dk2"/>
                </a:solidFill>
                <a:latin typeface="Lato"/>
                <a:ea typeface="Lato"/>
                <a:cs typeface="Lato"/>
                <a:sym typeface="Lato"/>
              </a:defRPr>
            </a:lvl4pPr>
            <a:lvl5pPr lvl="4" algn="r" rtl="0">
              <a:buNone/>
              <a:defRPr sz="1000">
                <a:solidFill>
                  <a:schemeClr val="dk2"/>
                </a:solidFill>
                <a:latin typeface="Lato"/>
                <a:ea typeface="Lato"/>
                <a:cs typeface="Lato"/>
                <a:sym typeface="Lato"/>
              </a:defRPr>
            </a:lvl5pPr>
            <a:lvl6pPr lvl="5" algn="r" rtl="0">
              <a:buNone/>
              <a:defRPr sz="1000">
                <a:solidFill>
                  <a:schemeClr val="dk2"/>
                </a:solidFill>
                <a:latin typeface="Lato"/>
                <a:ea typeface="Lato"/>
                <a:cs typeface="Lato"/>
                <a:sym typeface="Lato"/>
              </a:defRPr>
            </a:lvl6pPr>
            <a:lvl7pPr lvl="6" algn="r" rtl="0">
              <a:buNone/>
              <a:defRPr sz="1000">
                <a:solidFill>
                  <a:schemeClr val="dk2"/>
                </a:solidFill>
                <a:latin typeface="Lato"/>
                <a:ea typeface="Lato"/>
                <a:cs typeface="Lato"/>
                <a:sym typeface="Lato"/>
              </a:defRPr>
            </a:lvl7pPr>
            <a:lvl8pPr lvl="7" algn="r" rtl="0">
              <a:buNone/>
              <a:defRPr sz="1000">
                <a:solidFill>
                  <a:schemeClr val="dk2"/>
                </a:solidFill>
                <a:latin typeface="Lato"/>
                <a:ea typeface="Lato"/>
                <a:cs typeface="Lato"/>
                <a:sym typeface="Lato"/>
              </a:defRPr>
            </a:lvl8pPr>
            <a:lvl9pPr lvl="8" algn="r" rtl="0">
              <a:buNone/>
              <a:defRPr sz="1000">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434343"/>
        </a:solidFill>
        <a:effectLst/>
      </p:bgPr>
    </p:bg>
    <p:spTree>
      <p:nvGrpSpPr>
        <p:cNvPr id="1" name="Shape 71"/>
        <p:cNvGrpSpPr/>
        <p:nvPr/>
      </p:nvGrpSpPr>
      <p:grpSpPr>
        <a:xfrm>
          <a:off x="0" y="0"/>
          <a:ext cx="0" cy="0"/>
          <a:chOff x="0" y="0"/>
          <a:chExt cx="0" cy="0"/>
        </a:xfrm>
      </p:grpSpPr>
      <p:sp>
        <p:nvSpPr>
          <p:cNvPr id="72" name="Google Shape;72;p13"/>
          <p:cNvSpPr txBox="1">
            <a:spLocks noGrp="1"/>
          </p:cNvSpPr>
          <p:nvPr>
            <p:ph type="ctrTitle"/>
          </p:nvPr>
        </p:nvSpPr>
        <p:spPr>
          <a:xfrm>
            <a:off x="2371725" y="630225"/>
            <a:ext cx="6729188" cy="154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Snake Oil Benchmark Comparison:</a:t>
            </a:r>
            <a:endParaRPr dirty="0"/>
          </a:p>
        </p:txBody>
      </p:sp>
      <p:sp>
        <p:nvSpPr>
          <p:cNvPr id="73" name="Google Shape;73;p13"/>
          <p:cNvSpPr txBox="1">
            <a:spLocks noGrp="1"/>
          </p:cNvSpPr>
          <p:nvPr>
            <p:ph type="subTitle" idx="1"/>
          </p:nvPr>
        </p:nvSpPr>
        <p:spPr>
          <a:xfrm>
            <a:off x="2401525" y="2132925"/>
            <a:ext cx="6331500" cy="638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dirty="0"/>
              <a:t>Trust Me Bro</a:t>
            </a:r>
            <a:endParaRPr sz="2400" b="1" dirty="0"/>
          </a:p>
        </p:txBody>
      </p:sp>
      <p:sp>
        <p:nvSpPr>
          <p:cNvPr id="74" name="Google Shape;74;p13"/>
          <p:cNvSpPr txBox="1">
            <a:spLocks noGrp="1"/>
          </p:cNvSpPr>
          <p:nvPr>
            <p:ph type="subTitle" idx="1"/>
          </p:nvPr>
        </p:nvSpPr>
        <p:spPr>
          <a:xfrm>
            <a:off x="5586925" y="4099000"/>
            <a:ext cx="3146100" cy="638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Joshua-Connor Knapp R.S.M</a:t>
            </a:r>
            <a:endParaRPr b="1"/>
          </a:p>
        </p:txBody>
      </p:sp>
      <p:sp>
        <p:nvSpPr>
          <p:cNvPr id="75" name="Google Shape;75;p13"/>
          <p:cNvSpPr txBox="1"/>
          <p:nvPr/>
        </p:nvSpPr>
        <p:spPr>
          <a:xfrm>
            <a:off x="7878650" y="4518000"/>
            <a:ext cx="1167900" cy="30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400">
                <a:solidFill>
                  <a:schemeClr val="dk2"/>
                </a:solidFill>
                <a:latin typeface="Lato"/>
                <a:ea typeface="Lato"/>
                <a:cs typeface="Lato"/>
                <a:sym typeface="Lato"/>
              </a:rPr>
              <a:t>Registered single mom</a:t>
            </a:r>
            <a:endParaRPr sz="400">
              <a:solidFill>
                <a:schemeClr val="dk2"/>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4"/>
          <p:cNvSpPr txBox="1">
            <a:spLocks noGrp="1"/>
          </p:cNvSpPr>
          <p:nvPr>
            <p:ph type="title" idx="4294967295"/>
          </p:nvPr>
        </p:nvSpPr>
        <p:spPr>
          <a:xfrm>
            <a:off x="535775" y="189950"/>
            <a:ext cx="6876900" cy="768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200" dirty="0">
                <a:solidFill>
                  <a:schemeClr val="dk1"/>
                </a:solidFill>
              </a:rPr>
              <a:t>Relative Performance</a:t>
            </a:r>
            <a:endParaRPr sz="2900" dirty="0"/>
          </a:p>
        </p:txBody>
      </p:sp>
      <p:sp>
        <p:nvSpPr>
          <p:cNvPr id="81" name="Google Shape;81;p14"/>
          <p:cNvSpPr txBox="1">
            <a:spLocks noGrp="1"/>
          </p:cNvSpPr>
          <p:nvPr>
            <p:ph type="title" idx="4294967295"/>
          </p:nvPr>
        </p:nvSpPr>
        <p:spPr>
          <a:xfrm>
            <a:off x="578895" y="676167"/>
            <a:ext cx="7432800" cy="8961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700" dirty="0">
                <a:latin typeface="Lato"/>
                <a:ea typeface="Lato"/>
                <a:cs typeface="Lato"/>
                <a:sym typeface="Lato"/>
              </a:rPr>
              <a:t>Returns relative to the benchmark (Capped SWIX):</a:t>
            </a:r>
            <a:endParaRPr sz="1700" dirty="0">
              <a:latin typeface="Lato"/>
              <a:ea typeface="Lato"/>
              <a:cs typeface="Lato"/>
              <a:sym typeface="Lato"/>
            </a:endParaRPr>
          </a:p>
        </p:txBody>
      </p:sp>
      <p:sp>
        <p:nvSpPr>
          <p:cNvPr id="82" name="Google Shape;82;p14"/>
          <p:cNvSpPr txBox="1"/>
          <p:nvPr/>
        </p:nvSpPr>
        <p:spPr>
          <a:xfrm>
            <a:off x="713328" y="3819027"/>
            <a:ext cx="7588084" cy="939684"/>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dirty="0">
                <a:solidFill>
                  <a:schemeClr val="dk2"/>
                </a:solidFill>
                <a:latin typeface="Lato"/>
                <a:ea typeface="Lato"/>
                <a:cs typeface="Lato"/>
                <a:sym typeface="Lato"/>
              </a:rPr>
              <a:t>Compared to the benchmark (BM), the snake oil fund (SO) </a:t>
            </a:r>
            <a:r>
              <a:rPr lang="en-US" sz="1100" dirty="0">
                <a:solidFill>
                  <a:schemeClr val="dk2"/>
                </a:solidFill>
                <a:latin typeface="Lato"/>
                <a:ea typeface="Lato"/>
                <a:cs typeface="Lato"/>
                <a:sym typeface="Lato"/>
              </a:rPr>
              <a:t>bears consistent similarity across the sample period.</a:t>
            </a:r>
            <a:endParaRPr sz="1100" dirty="0">
              <a:solidFill>
                <a:schemeClr val="dk2"/>
              </a:solidFill>
              <a:latin typeface="Lato"/>
              <a:ea typeface="Lato"/>
              <a:cs typeface="Lato"/>
              <a:sym typeface="Lato"/>
            </a:endParaRPr>
          </a:p>
          <a:p>
            <a:pPr marL="0" lvl="0" indent="0" algn="l" rtl="0">
              <a:spcBef>
                <a:spcPts val="0"/>
              </a:spcBef>
              <a:spcAft>
                <a:spcPts val="0"/>
              </a:spcAft>
              <a:buNone/>
            </a:pPr>
            <a:endParaRPr sz="1100" dirty="0">
              <a:solidFill>
                <a:schemeClr val="dk2"/>
              </a:solidFill>
              <a:latin typeface="Lato"/>
              <a:ea typeface="Lato"/>
              <a:cs typeface="Lato"/>
              <a:sym typeface="Lato"/>
            </a:endParaRPr>
          </a:p>
          <a:p>
            <a:pPr marL="0" lvl="0" indent="0" algn="l" rtl="0">
              <a:spcBef>
                <a:spcPts val="0"/>
              </a:spcBef>
              <a:spcAft>
                <a:spcPts val="0"/>
              </a:spcAft>
              <a:buNone/>
            </a:pPr>
            <a:r>
              <a:rPr lang="en" sz="1100" dirty="0">
                <a:solidFill>
                  <a:schemeClr val="dk2"/>
                </a:solidFill>
                <a:latin typeface="Lato"/>
                <a:ea typeface="Lato"/>
                <a:cs typeface="Lato"/>
                <a:sym typeface="Lato"/>
              </a:rPr>
              <a:t>However, it mostly falls short of the benchmark on a rolling basis and exhibits slightly worse cumulative returns. While this may not seem convincing, there is more to this than meets the eye.</a:t>
            </a:r>
            <a:endParaRPr sz="1100" dirty="0">
              <a:solidFill>
                <a:schemeClr val="dk2"/>
              </a:solidFill>
              <a:latin typeface="Lato"/>
              <a:ea typeface="Lato"/>
              <a:cs typeface="Lato"/>
              <a:sym typeface="Lato"/>
            </a:endParaRPr>
          </a:p>
        </p:txBody>
      </p:sp>
      <p:pic>
        <p:nvPicPr>
          <p:cNvPr id="3" name="Picture 2" descr="A graph of a line graph&#10;&#10;Description automatically generated">
            <a:extLst>
              <a:ext uri="{FF2B5EF4-FFF2-40B4-BE49-F238E27FC236}">
                <a16:creationId xmlns:a16="http://schemas.microsoft.com/office/drawing/2014/main" id="{CFB4F087-DA2A-9E77-3661-8FB1AAAA2E16}"/>
              </a:ext>
            </a:extLst>
          </p:cNvPr>
          <p:cNvPicPr>
            <a:picLocks noChangeAspect="1"/>
          </p:cNvPicPr>
          <p:nvPr/>
        </p:nvPicPr>
        <p:blipFill>
          <a:blip r:embed="rId3"/>
          <a:stretch>
            <a:fillRect/>
          </a:stretch>
        </p:blipFill>
        <p:spPr>
          <a:xfrm>
            <a:off x="578895" y="1148719"/>
            <a:ext cx="4052739" cy="2634527"/>
          </a:xfrm>
          <a:prstGeom prst="rect">
            <a:avLst/>
          </a:prstGeom>
        </p:spPr>
      </p:pic>
      <p:pic>
        <p:nvPicPr>
          <p:cNvPr id="5" name="Picture 4" descr="A graph showing the growth of the stock market&#10;&#10;Description automatically generated">
            <a:extLst>
              <a:ext uri="{FF2B5EF4-FFF2-40B4-BE49-F238E27FC236}">
                <a16:creationId xmlns:a16="http://schemas.microsoft.com/office/drawing/2014/main" id="{D4181FE8-D655-9AB1-2AA2-7917B97E6406}"/>
              </a:ext>
            </a:extLst>
          </p:cNvPr>
          <p:cNvPicPr>
            <a:picLocks noChangeAspect="1"/>
          </p:cNvPicPr>
          <p:nvPr/>
        </p:nvPicPr>
        <p:blipFill>
          <a:blip r:embed="rId4"/>
          <a:stretch>
            <a:fillRect/>
          </a:stretch>
        </p:blipFill>
        <p:spPr>
          <a:xfrm>
            <a:off x="4573862" y="1148719"/>
            <a:ext cx="4000851" cy="2634527"/>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87"/>
        <p:cNvGrpSpPr/>
        <p:nvPr/>
      </p:nvGrpSpPr>
      <p:grpSpPr>
        <a:xfrm>
          <a:off x="0" y="0"/>
          <a:ext cx="0" cy="0"/>
          <a:chOff x="0" y="0"/>
          <a:chExt cx="0" cy="0"/>
        </a:xfrm>
      </p:grpSpPr>
      <p:sp>
        <p:nvSpPr>
          <p:cNvPr id="88" name="Google Shape;88;p15"/>
          <p:cNvSpPr txBox="1">
            <a:spLocks noGrp="1"/>
          </p:cNvSpPr>
          <p:nvPr>
            <p:ph type="subTitle" idx="4294967295"/>
          </p:nvPr>
        </p:nvSpPr>
        <p:spPr>
          <a:xfrm>
            <a:off x="486750" y="78400"/>
            <a:ext cx="6331500" cy="638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200" dirty="0">
                <a:solidFill>
                  <a:schemeClr val="lt1"/>
                </a:solidFill>
              </a:rPr>
              <a:t>Relative Risk</a:t>
            </a:r>
            <a:endParaRPr sz="3200" b="1" dirty="0">
              <a:solidFill>
                <a:schemeClr val="lt1"/>
              </a:solidFill>
            </a:endParaRPr>
          </a:p>
        </p:txBody>
      </p:sp>
      <p:sp>
        <p:nvSpPr>
          <p:cNvPr id="89" name="Google Shape;89;p15"/>
          <p:cNvSpPr txBox="1">
            <a:spLocks noGrp="1"/>
          </p:cNvSpPr>
          <p:nvPr>
            <p:ph type="title" idx="4294967295"/>
          </p:nvPr>
        </p:nvSpPr>
        <p:spPr>
          <a:xfrm>
            <a:off x="486750" y="681611"/>
            <a:ext cx="7994100" cy="8961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700" dirty="0">
                <a:latin typeface="Lato"/>
                <a:ea typeface="Lato"/>
                <a:cs typeface="Lato"/>
                <a:sym typeface="Lato"/>
              </a:rPr>
              <a:t>Risk measures relative to the benchmark:</a:t>
            </a:r>
            <a:endParaRPr sz="1700" dirty="0">
              <a:latin typeface="Lato"/>
              <a:ea typeface="Lato"/>
              <a:cs typeface="Lato"/>
              <a:sym typeface="Lato"/>
            </a:endParaRPr>
          </a:p>
        </p:txBody>
      </p:sp>
      <p:sp>
        <p:nvSpPr>
          <p:cNvPr id="91" name="Google Shape;91;p15"/>
          <p:cNvSpPr txBox="1"/>
          <p:nvPr/>
        </p:nvSpPr>
        <p:spPr>
          <a:xfrm>
            <a:off x="6099841" y="1240002"/>
            <a:ext cx="2651589" cy="3221887"/>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100" dirty="0">
                <a:solidFill>
                  <a:schemeClr val="dk2"/>
                </a:solidFill>
                <a:latin typeface="Lato"/>
                <a:ea typeface="Lato"/>
                <a:cs typeface="Lato"/>
                <a:sym typeface="Lato"/>
              </a:rPr>
              <a:t>The moderate tracking error, and negative information ratio and active premium in Table 1 echoes the sentiments of the previous slide.</a:t>
            </a:r>
          </a:p>
          <a:p>
            <a:pPr marL="0" lvl="0" indent="0" algn="l" rtl="0">
              <a:spcBef>
                <a:spcPts val="0"/>
              </a:spcBef>
              <a:spcAft>
                <a:spcPts val="0"/>
              </a:spcAft>
              <a:buNone/>
            </a:pPr>
            <a:endParaRPr lang="en-US" sz="1100" dirty="0">
              <a:solidFill>
                <a:schemeClr val="dk2"/>
              </a:solidFill>
              <a:latin typeface="Lato"/>
              <a:ea typeface="Lato"/>
              <a:cs typeface="Lato"/>
              <a:sym typeface="Lato"/>
            </a:endParaRPr>
          </a:p>
          <a:p>
            <a:pPr marL="0" lvl="0" indent="0" algn="l" rtl="0">
              <a:spcBef>
                <a:spcPts val="0"/>
              </a:spcBef>
              <a:spcAft>
                <a:spcPts val="0"/>
              </a:spcAft>
              <a:buNone/>
            </a:pPr>
            <a:r>
              <a:rPr lang="en-US" sz="1100" dirty="0">
                <a:solidFill>
                  <a:schemeClr val="dk2"/>
                </a:solidFill>
                <a:latin typeface="Lato"/>
                <a:ea typeface="Lato"/>
                <a:cs typeface="Lato"/>
                <a:sym typeface="Lato"/>
              </a:rPr>
              <a:t>However, the Alpha, albeit very small, indicates that the snake oil fund outperformed the benchmark after taking risk into account. The Beta further suggests a lower volatility compared to the benchmark.</a:t>
            </a:r>
          </a:p>
          <a:p>
            <a:pPr marL="0" lvl="0" indent="0" algn="l" rtl="0">
              <a:spcBef>
                <a:spcPts val="0"/>
              </a:spcBef>
              <a:spcAft>
                <a:spcPts val="0"/>
              </a:spcAft>
              <a:buNone/>
            </a:pPr>
            <a:endParaRPr lang="en-US" sz="1100" dirty="0">
              <a:solidFill>
                <a:schemeClr val="dk2"/>
              </a:solidFill>
              <a:latin typeface="Lato"/>
              <a:ea typeface="Lato"/>
              <a:cs typeface="Lato"/>
              <a:sym typeface="Lato"/>
            </a:endParaRPr>
          </a:p>
          <a:p>
            <a:pPr marL="0" lvl="0" indent="0" algn="l" rtl="0">
              <a:spcBef>
                <a:spcPts val="0"/>
              </a:spcBef>
              <a:spcAft>
                <a:spcPts val="0"/>
              </a:spcAft>
              <a:buNone/>
            </a:pPr>
            <a:r>
              <a:rPr lang="en-US" sz="1100" dirty="0">
                <a:solidFill>
                  <a:schemeClr val="dk2"/>
                </a:solidFill>
                <a:latin typeface="Lato"/>
                <a:ea typeface="Lato"/>
                <a:cs typeface="Lato"/>
                <a:sym typeface="Lato"/>
              </a:rPr>
              <a:t>Table 2 shows that the snake oil fund exhibits smaller maximum drawdowns, as well as smaller modified value at risk and expected shortfall estimates. Just ignore the Historical estimates please.</a:t>
            </a:r>
          </a:p>
          <a:p>
            <a:pPr marL="0" lvl="0" indent="0" algn="l" rtl="0">
              <a:spcBef>
                <a:spcPts val="0"/>
              </a:spcBef>
              <a:spcAft>
                <a:spcPts val="0"/>
              </a:spcAft>
              <a:buNone/>
            </a:pPr>
            <a:endParaRPr lang="en-US" sz="1100" dirty="0">
              <a:solidFill>
                <a:schemeClr val="dk2"/>
              </a:solidFill>
              <a:latin typeface="Lato"/>
              <a:ea typeface="Lato"/>
              <a:cs typeface="Lato"/>
              <a:sym typeface="Lato"/>
            </a:endParaRPr>
          </a:p>
          <a:p>
            <a:pPr marL="0" lvl="0" indent="0" algn="l" rtl="0">
              <a:spcBef>
                <a:spcPts val="0"/>
              </a:spcBef>
              <a:spcAft>
                <a:spcPts val="0"/>
              </a:spcAft>
              <a:buNone/>
            </a:pPr>
            <a:endParaRPr lang="en-US" sz="1100" dirty="0">
              <a:solidFill>
                <a:schemeClr val="dk2"/>
              </a:solidFill>
              <a:latin typeface="Lato"/>
              <a:ea typeface="Lato"/>
              <a:cs typeface="Lato"/>
              <a:sym typeface="Lato"/>
            </a:endParaRPr>
          </a:p>
          <a:p>
            <a:pPr marL="0" lvl="0" indent="0" algn="l" rtl="0">
              <a:spcBef>
                <a:spcPts val="0"/>
              </a:spcBef>
              <a:spcAft>
                <a:spcPts val="0"/>
              </a:spcAft>
              <a:buNone/>
            </a:pPr>
            <a:endParaRPr sz="1100" dirty="0">
              <a:solidFill>
                <a:schemeClr val="dk2"/>
              </a:solidFill>
              <a:latin typeface="Lato"/>
              <a:ea typeface="Lato"/>
              <a:cs typeface="Lato"/>
              <a:sym typeface="Lato"/>
            </a:endParaRPr>
          </a:p>
          <a:p>
            <a:pPr marL="0" lvl="0" indent="0" algn="l" rtl="0">
              <a:spcBef>
                <a:spcPts val="0"/>
              </a:spcBef>
              <a:spcAft>
                <a:spcPts val="0"/>
              </a:spcAft>
              <a:buNone/>
            </a:pPr>
            <a:endParaRPr sz="1100" dirty="0">
              <a:solidFill>
                <a:schemeClr val="dk2"/>
              </a:solidFill>
              <a:latin typeface="Lato"/>
              <a:ea typeface="Lato"/>
              <a:cs typeface="Lato"/>
              <a:sym typeface="Lato"/>
            </a:endParaRPr>
          </a:p>
        </p:txBody>
      </p:sp>
      <p:pic>
        <p:nvPicPr>
          <p:cNvPr id="3" name="Picture 2">
            <a:extLst>
              <a:ext uri="{FF2B5EF4-FFF2-40B4-BE49-F238E27FC236}">
                <a16:creationId xmlns:a16="http://schemas.microsoft.com/office/drawing/2014/main" id="{3BBFB199-F240-11A9-061A-A80315490531}"/>
              </a:ext>
            </a:extLst>
          </p:cNvPr>
          <p:cNvPicPr>
            <a:picLocks noChangeAspect="1"/>
          </p:cNvPicPr>
          <p:nvPr/>
        </p:nvPicPr>
        <p:blipFill>
          <a:blip r:embed="rId3"/>
          <a:srcRect l="22093" t="12026" r="22114" b="9810"/>
          <a:stretch/>
        </p:blipFill>
        <p:spPr>
          <a:xfrm>
            <a:off x="609919" y="1197212"/>
            <a:ext cx="2018655" cy="3427449"/>
          </a:xfrm>
          <a:prstGeom prst="rect">
            <a:avLst/>
          </a:prstGeom>
        </p:spPr>
      </p:pic>
      <p:pic>
        <p:nvPicPr>
          <p:cNvPr id="5" name="Picture 4">
            <a:extLst>
              <a:ext uri="{FF2B5EF4-FFF2-40B4-BE49-F238E27FC236}">
                <a16:creationId xmlns:a16="http://schemas.microsoft.com/office/drawing/2014/main" id="{003CBEFD-C007-EE6C-EA7C-6AA0A70290CC}"/>
              </a:ext>
            </a:extLst>
          </p:cNvPr>
          <p:cNvPicPr>
            <a:picLocks noChangeAspect="1"/>
          </p:cNvPicPr>
          <p:nvPr/>
        </p:nvPicPr>
        <p:blipFill>
          <a:blip r:embed="rId4"/>
          <a:srcRect l="6718" t="15437" r="8375" b="12957"/>
          <a:stretch/>
        </p:blipFill>
        <p:spPr>
          <a:xfrm>
            <a:off x="2628574" y="1197212"/>
            <a:ext cx="3353376" cy="342744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5"/>
        <p:cNvGrpSpPr/>
        <p:nvPr/>
      </p:nvGrpSpPr>
      <p:grpSpPr>
        <a:xfrm>
          <a:off x="0" y="0"/>
          <a:ext cx="0" cy="0"/>
          <a:chOff x="0" y="0"/>
          <a:chExt cx="0" cy="0"/>
        </a:xfrm>
      </p:grpSpPr>
      <p:sp>
        <p:nvSpPr>
          <p:cNvPr id="96" name="Google Shape;96;p16"/>
          <p:cNvSpPr txBox="1">
            <a:spLocks noGrp="1"/>
          </p:cNvSpPr>
          <p:nvPr>
            <p:ph type="title"/>
          </p:nvPr>
        </p:nvSpPr>
        <p:spPr>
          <a:xfrm>
            <a:off x="502100" y="184325"/>
            <a:ext cx="6876900" cy="768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200" dirty="0">
                <a:solidFill>
                  <a:schemeClr val="dk1"/>
                </a:solidFill>
              </a:rPr>
              <a:t>Relative Risk</a:t>
            </a:r>
            <a:endParaRPr sz="2900" dirty="0"/>
          </a:p>
        </p:txBody>
      </p:sp>
      <p:sp>
        <p:nvSpPr>
          <p:cNvPr id="97" name="Google Shape;97;p16"/>
          <p:cNvSpPr txBox="1"/>
          <p:nvPr/>
        </p:nvSpPr>
        <p:spPr>
          <a:xfrm>
            <a:off x="647456" y="3788446"/>
            <a:ext cx="7921594" cy="1031021"/>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chemeClr val="dk2"/>
                </a:solidFill>
                <a:latin typeface="Lato"/>
                <a:ea typeface="Lato"/>
                <a:cs typeface="Lato"/>
                <a:sym typeface="Lato"/>
              </a:rPr>
              <a:t>Comparing the 12-month rolling volatility,  which helps to identify short-term trends and assess how performance evolves during specific periods, we see that the snake oil fund exhibits much lower volatility in the midst of the pandemic. This suggests an aversion to high levels of risk. The scatter plot of returns echoes this as well. The fund experiences smaller relative negative returns than the benchmark during certain periods (left tail). Thus, it would seem the fund performs better in positive market conditions.</a:t>
            </a:r>
            <a:endParaRPr sz="1100" dirty="0">
              <a:solidFill>
                <a:schemeClr val="dk2"/>
              </a:solidFill>
              <a:latin typeface="Lato"/>
              <a:ea typeface="Lato"/>
              <a:cs typeface="Lato"/>
              <a:sym typeface="Lato"/>
            </a:endParaRPr>
          </a:p>
        </p:txBody>
      </p:sp>
      <p:sp>
        <p:nvSpPr>
          <p:cNvPr id="98" name="Google Shape;98;p16"/>
          <p:cNvSpPr txBox="1">
            <a:spLocks noGrp="1"/>
          </p:cNvSpPr>
          <p:nvPr>
            <p:ph type="title"/>
          </p:nvPr>
        </p:nvSpPr>
        <p:spPr>
          <a:xfrm>
            <a:off x="574950" y="682850"/>
            <a:ext cx="7994100" cy="492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700" dirty="0">
                <a:solidFill>
                  <a:schemeClr val="dk2"/>
                </a:solidFill>
                <a:latin typeface="Lato"/>
                <a:ea typeface="Lato"/>
                <a:cs typeface="Lato"/>
                <a:sym typeface="Lato"/>
              </a:rPr>
              <a:t>A more representative look:</a:t>
            </a:r>
            <a:endParaRPr sz="1700" dirty="0">
              <a:solidFill>
                <a:schemeClr val="dk2"/>
              </a:solidFill>
              <a:latin typeface="Lato"/>
              <a:ea typeface="Lato"/>
              <a:cs typeface="Lato"/>
              <a:sym typeface="Lato"/>
            </a:endParaRPr>
          </a:p>
        </p:txBody>
      </p:sp>
      <p:pic>
        <p:nvPicPr>
          <p:cNvPr id="3" name="Picture 2" descr="A graph of a graph showing the value of a stock market&#10;&#10;Description automatically generated with medium confidence">
            <a:extLst>
              <a:ext uri="{FF2B5EF4-FFF2-40B4-BE49-F238E27FC236}">
                <a16:creationId xmlns:a16="http://schemas.microsoft.com/office/drawing/2014/main" id="{12DB77B3-8A8C-A12F-54FF-5A162FE227E3}"/>
              </a:ext>
            </a:extLst>
          </p:cNvPr>
          <p:cNvPicPr>
            <a:picLocks noChangeAspect="1"/>
          </p:cNvPicPr>
          <p:nvPr/>
        </p:nvPicPr>
        <p:blipFill>
          <a:blip r:embed="rId3"/>
          <a:stretch>
            <a:fillRect/>
          </a:stretch>
        </p:blipFill>
        <p:spPr>
          <a:xfrm>
            <a:off x="574950" y="1247785"/>
            <a:ext cx="3870381" cy="2515983"/>
          </a:xfrm>
          <a:prstGeom prst="rect">
            <a:avLst/>
          </a:prstGeom>
        </p:spPr>
      </p:pic>
      <p:pic>
        <p:nvPicPr>
          <p:cNvPr id="5" name="Picture 4" descr="A graph with black dots&#10;&#10;Description automatically generated">
            <a:extLst>
              <a:ext uri="{FF2B5EF4-FFF2-40B4-BE49-F238E27FC236}">
                <a16:creationId xmlns:a16="http://schemas.microsoft.com/office/drawing/2014/main" id="{5481146F-750A-E5ED-1D9B-B46FEC82E197}"/>
              </a:ext>
            </a:extLst>
          </p:cNvPr>
          <p:cNvPicPr>
            <a:picLocks noChangeAspect="1"/>
          </p:cNvPicPr>
          <p:nvPr/>
        </p:nvPicPr>
        <p:blipFill>
          <a:blip r:embed="rId4"/>
          <a:stretch>
            <a:fillRect/>
          </a:stretch>
        </p:blipFill>
        <p:spPr>
          <a:xfrm>
            <a:off x="4304851" y="1123726"/>
            <a:ext cx="4264199" cy="2771989"/>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03"/>
        <p:cNvGrpSpPr/>
        <p:nvPr/>
      </p:nvGrpSpPr>
      <p:grpSpPr>
        <a:xfrm>
          <a:off x="0" y="0"/>
          <a:ext cx="0" cy="0"/>
          <a:chOff x="0" y="0"/>
          <a:chExt cx="0" cy="0"/>
        </a:xfrm>
      </p:grpSpPr>
      <p:sp>
        <p:nvSpPr>
          <p:cNvPr id="104" name="Google Shape;104;p17"/>
          <p:cNvSpPr txBox="1">
            <a:spLocks noGrp="1"/>
          </p:cNvSpPr>
          <p:nvPr>
            <p:ph type="subTitle" idx="1"/>
          </p:nvPr>
        </p:nvSpPr>
        <p:spPr>
          <a:xfrm>
            <a:off x="310135" y="-51418"/>
            <a:ext cx="2763600" cy="638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dirty="0">
                <a:solidFill>
                  <a:schemeClr val="lt1"/>
                </a:solidFill>
              </a:rPr>
              <a:t>Composition</a:t>
            </a:r>
            <a:endParaRPr sz="3200" b="1" dirty="0">
              <a:solidFill>
                <a:schemeClr val="lt1"/>
              </a:solidFill>
            </a:endParaRPr>
          </a:p>
        </p:txBody>
      </p:sp>
      <p:sp>
        <p:nvSpPr>
          <p:cNvPr id="105" name="Google Shape;105;p17"/>
          <p:cNvSpPr txBox="1">
            <a:spLocks noGrp="1"/>
          </p:cNvSpPr>
          <p:nvPr>
            <p:ph type="title"/>
          </p:nvPr>
        </p:nvSpPr>
        <p:spPr>
          <a:xfrm>
            <a:off x="-767123" y="408456"/>
            <a:ext cx="7994100" cy="4470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1700" dirty="0">
                <a:solidFill>
                  <a:schemeClr val="dk2"/>
                </a:solidFill>
                <a:latin typeface="Lato"/>
                <a:ea typeface="Lato"/>
                <a:cs typeface="Lato"/>
                <a:sym typeface="Lato"/>
              </a:rPr>
              <a:t>Snake oil fund sectoral composition:</a:t>
            </a:r>
            <a:r>
              <a:rPr lang="en" sz="1700" dirty="0">
                <a:latin typeface="Lato"/>
                <a:ea typeface="Lato"/>
                <a:cs typeface="Lato"/>
                <a:sym typeface="Lato"/>
              </a:rPr>
              <a:t>00 basis point fee:</a:t>
            </a:r>
            <a:endParaRPr sz="1700" dirty="0">
              <a:latin typeface="Lato"/>
              <a:ea typeface="Lato"/>
              <a:cs typeface="Lato"/>
              <a:sym typeface="Lato"/>
            </a:endParaRPr>
          </a:p>
        </p:txBody>
      </p:sp>
      <p:sp>
        <p:nvSpPr>
          <p:cNvPr id="108" name="Google Shape;108;p17"/>
          <p:cNvSpPr txBox="1"/>
          <p:nvPr/>
        </p:nvSpPr>
        <p:spPr>
          <a:xfrm>
            <a:off x="6534847" y="1061316"/>
            <a:ext cx="2235732" cy="373945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100" dirty="0">
                <a:solidFill>
                  <a:schemeClr val="dk2"/>
                </a:solidFill>
                <a:latin typeface="Lato"/>
                <a:ea typeface="Lato"/>
                <a:cs typeface="Lato"/>
                <a:sym typeface="Lato"/>
              </a:rPr>
              <a:t>In January of 2020, with the impact of looming domestic and global shutdowns, resources made up much of the portfolio.</a:t>
            </a:r>
          </a:p>
          <a:p>
            <a:pPr marL="0" lvl="0" indent="0" algn="l" rtl="0">
              <a:spcBef>
                <a:spcPts val="0"/>
              </a:spcBef>
              <a:spcAft>
                <a:spcPts val="0"/>
              </a:spcAft>
              <a:buNone/>
            </a:pPr>
            <a:endParaRPr lang="en-US" sz="1100" dirty="0">
              <a:solidFill>
                <a:schemeClr val="dk2"/>
              </a:solidFill>
              <a:latin typeface="Lato"/>
              <a:ea typeface="Lato"/>
              <a:cs typeface="Lato"/>
              <a:sym typeface="Lato"/>
            </a:endParaRPr>
          </a:p>
          <a:p>
            <a:pPr marL="0" lvl="0" indent="0" algn="l" rtl="0">
              <a:spcBef>
                <a:spcPts val="0"/>
              </a:spcBef>
              <a:spcAft>
                <a:spcPts val="0"/>
              </a:spcAft>
              <a:buNone/>
            </a:pPr>
            <a:r>
              <a:rPr lang="en-US" sz="1100" dirty="0">
                <a:solidFill>
                  <a:schemeClr val="dk2"/>
                </a:solidFill>
                <a:latin typeface="Lato"/>
                <a:ea typeface="Lato"/>
                <a:cs typeface="Lato"/>
                <a:sym typeface="Lato"/>
              </a:rPr>
              <a:t>While all three sectors were hit particularly hard, gold, one of South Africa's major exports, performed relatively well with investors flocking to safe haven assets. </a:t>
            </a:r>
          </a:p>
          <a:p>
            <a:pPr marL="0" lvl="0" indent="0" algn="l" rtl="0">
              <a:spcBef>
                <a:spcPts val="0"/>
              </a:spcBef>
              <a:spcAft>
                <a:spcPts val="0"/>
              </a:spcAft>
              <a:buNone/>
            </a:pPr>
            <a:endParaRPr lang="en-US" sz="1100" dirty="0">
              <a:solidFill>
                <a:schemeClr val="dk2"/>
              </a:solidFill>
              <a:latin typeface="Lato"/>
              <a:ea typeface="Lato"/>
              <a:cs typeface="Lato"/>
              <a:sym typeface="Lato"/>
            </a:endParaRPr>
          </a:p>
          <a:p>
            <a:pPr marL="0" lvl="0" indent="0" algn="l" rtl="0">
              <a:spcBef>
                <a:spcPts val="0"/>
              </a:spcBef>
              <a:spcAft>
                <a:spcPts val="0"/>
              </a:spcAft>
              <a:buNone/>
            </a:pPr>
            <a:r>
              <a:rPr lang="en-US" sz="1100" dirty="0">
                <a:solidFill>
                  <a:schemeClr val="dk2"/>
                </a:solidFill>
                <a:latin typeface="Lato"/>
                <a:ea typeface="Lato"/>
                <a:cs typeface="Lato"/>
                <a:sym typeface="Lato"/>
              </a:rPr>
              <a:t>After the rebalance the following month, resources have played a much larger role, constituting most of the fund up until recently. This is likely due to increased global economic uncertainty.</a:t>
            </a:r>
            <a:endParaRPr sz="1100" dirty="0">
              <a:solidFill>
                <a:schemeClr val="dk2"/>
              </a:solidFill>
              <a:latin typeface="Lato"/>
              <a:ea typeface="Lato"/>
              <a:cs typeface="Lato"/>
              <a:sym typeface="Lato"/>
            </a:endParaRPr>
          </a:p>
          <a:p>
            <a:pPr marL="0" lvl="0" indent="0" algn="l" rtl="0">
              <a:spcBef>
                <a:spcPts val="0"/>
              </a:spcBef>
              <a:spcAft>
                <a:spcPts val="0"/>
              </a:spcAft>
              <a:buNone/>
            </a:pPr>
            <a:endParaRPr sz="1100" dirty="0">
              <a:solidFill>
                <a:schemeClr val="dk2"/>
              </a:solidFill>
              <a:latin typeface="Lato"/>
              <a:ea typeface="Lato"/>
              <a:cs typeface="Lato"/>
              <a:sym typeface="Lato"/>
            </a:endParaRPr>
          </a:p>
          <a:p>
            <a:pPr marL="0" lvl="0" indent="0" algn="l" rtl="0">
              <a:spcBef>
                <a:spcPts val="0"/>
              </a:spcBef>
              <a:spcAft>
                <a:spcPts val="0"/>
              </a:spcAft>
              <a:buNone/>
            </a:pPr>
            <a:endParaRPr sz="1100" dirty="0">
              <a:solidFill>
                <a:schemeClr val="dk2"/>
              </a:solidFill>
              <a:latin typeface="Lato"/>
              <a:ea typeface="Lato"/>
              <a:cs typeface="Lato"/>
              <a:sym typeface="Lato"/>
            </a:endParaRPr>
          </a:p>
        </p:txBody>
      </p:sp>
      <p:pic>
        <p:nvPicPr>
          <p:cNvPr id="3" name="Picture 2" descr="A graph with green and pink bars&#10;&#10;Description automatically generated">
            <a:extLst>
              <a:ext uri="{FF2B5EF4-FFF2-40B4-BE49-F238E27FC236}">
                <a16:creationId xmlns:a16="http://schemas.microsoft.com/office/drawing/2014/main" id="{5027568B-E949-E5D0-1F5E-C1004905A8F3}"/>
              </a:ext>
            </a:extLst>
          </p:cNvPr>
          <p:cNvPicPr>
            <a:picLocks noChangeAspect="1"/>
          </p:cNvPicPr>
          <p:nvPr/>
        </p:nvPicPr>
        <p:blipFill>
          <a:blip r:embed="rId3"/>
          <a:stretch>
            <a:fillRect/>
          </a:stretch>
        </p:blipFill>
        <p:spPr>
          <a:xfrm>
            <a:off x="584500" y="961794"/>
            <a:ext cx="5686648" cy="3696667"/>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5">
          <a:extLst>
            <a:ext uri="{FF2B5EF4-FFF2-40B4-BE49-F238E27FC236}">
              <a16:creationId xmlns:a16="http://schemas.microsoft.com/office/drawing/2014/main" id="{E12B4430-ADFD-71D2-C799-7818FED912AD}"/>
            </a:ext>
          </a:extLst>
        </p:cNvPr>
        <p:cNvGrpSpPr/>
        <p:nvPr/>
      </p:nvGrpSpPr>
      <p:grpSpPr>
        <a:xfrm>
          <a:off x="0" y="0"/>
          <a:ext cx="0" cy="0"/>
          <a:chOff x="0" y="0"/>
          <a:chExt cx="0" cy="0"/>
        </a:xfrm>
      </p:grpSpPr>
      <p:sp>
        <p:nvSpPr>
          <p:cNvPr id="96" name="Google Shape;96;p16">
            <a:extLst>
              <a:ext uri="{FF2B5EF4-FFF2-40B4-BE49-F238E27FC236}">
                <a16:creationId xmlns:a16="http://schemas.microsoft.com/office/drawing/2014/main" id="{61F41ED2-A63C-C154-7354-F16A4906553A}"/>
              </a:ext>
            </a:extLst>
          </p:cNvPr>
          <p:cNvSpPr txBox="1">
            <a:spLocks noGrp="1"/>
          </p:cNvSpPr>
          <p:nvPr>
            <p:ph type="title"/>
          </p:nvPr>
        </p:nvSpPr>
        <p:spPr>
          <a:xfrm>
            <a:off x="502100" y="323161"/>
            <a:ext cx="6876900" cy="768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200" dirty="0">
                <a:solidFill>
                  <a:schemeClr val="dk1"/>
                </a:solidFill>
              </a:rPr>
              <a:t>Conclusion</a:t>
            </a:r>
            <a:endParaRPr sz="2900" dirty="0"/>
          </a:p>
        </p:txBody>
      </p:sp>
      <p:sp>
        <p:nvSpPr>
          <p:cNvPr id="97" name="Google Shape;97;p16">
            <a:extLst>
              <a:ext uri="{FF2B5EF4-FFF2-40B4-BE49-F238E27FC236}">
                <a16:creationId xmlns:a16="http://schemas.microsoft.com/office/drawing/2014/main" id="{037E75FD-EDA3-F5C6-7444-4EC6EFA5058E}"/>
              </a:ext>
            </a:extLst>
          </p:cNvPr>
          <p:cNvSpPr txBox="1"/>
          <p:nvPr/>
        </p:nvSpPr>
        <p:spPr>
          <a:xfrm>
            <a:off x="502100" y="844174"/>
            <a:ext cx="7921594" cy="861744"/>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chemeClr val="dk2"/>
                </a:solidFill>
                <a:latin typeface="Lato"/>
                <a:ea typeface="Lato"/>
                <a:cs typeface="Lato"/>
                <a:sym typeface="Lato"/>
              </a:rPr>
              <a:t>The fund performs worse than the benchmark during periods of uncertainty where it avoids risk more intently. The true potential of the fund can only be determined over a longer period characterised by both favourable and unfavourable economic conditions where the effects of crises are smoothed. </a:t>
            </a:r>
            <a:r>
              <a:rPr lang="en-ZA" sz="1100" dirty="0">
                <a:solidFill>
                  <a:schemeClr val="dk2"/>
                </a:solidFill>
                <a:latin typeface="Lato"/>
                <a:ea typeface="Lato"/>
                <a:cs typeface="Lato"/>
                <a:sym typeface="Lato"/>
              </a:rPr>
              <a:t>L</a:t>
            </a:r>
            <a:r>
              <a:rPr lang="en" sz="1100" dirty="0">
                <a:solidFill>
                  <a:schemeClr val="dk2"/>
                </a:solidFill>
                <a:latin typeface="Lato"/>
                <a:ea typeface="Lato"/>
                <a:cs typeface="Lato"/>
                <a:sym typeface="Lato"/>
              </a:rPr>
              <a:t>ooking at it solely in a post crisis period is not representative of its long term potential. </a:t>
            </a:r>
            <a:r>
              <a:rPr lang="en-ZA" sz="1100" dirty="0">
                <a:solidFill>
                  <a:schemeClr val="dk2"/>
                </a:solidFill>
                <a:latin typeface="Lato"/>
                <a:ea typeface="Lato"/>
                <a:cs typeface="Lato"/>
                <a:sym typeface="Lato"/>
              </a:rPr>
              <a:t>So for now, trust me bro</a:t>
            </a:r>
            <a:endParaRPr sz="1100" dirty="0">
              <a:solidFill>
                <a:schemeClr val="dk2"/>
              </a:solidFill>
              <a:latin typeface="Lato"/>
              <a:ea typeface="Lato"/>
              <a:cs typeface="Lato"/>
              <a:sym typeface="Lato"/>
            </a:endParaRPr>
          </a:p>
        </p:txBody>
      </p:sp>
    </p:spTree>
    <p:extLst>
      <p:ext uri="{BB962C8B-B14F-4D97-AF65-F5344CB8AC3E}">
        <p14:creationId xmlns:p14="http://schemas.microsoft.com/office/powerpoint/2010/main" val="380739605"/>
      </p:ext>
    </p:extLst>
  </p:cSld>
  <p:clrMapOvr>
    <a:masterClrMapping/>
  </p:clrMapOvr>
</p:sld>
</file>

<file path=ppt/theme/theme1.xml><?xml version="1.0" encoding="utf-8"?>
<a:theme xmlns:a="http://schemas.openxmlformats.org/drawingml/2006/main"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TotalTime>
  <Words>459</Words>
  <Application>Microsoft Office PowerPoint</Application>
  <PresentationFormat>On-screen Show (16:9)</PresentationFormat>
  <Paragraphs>30</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Raleway</vt:lpstr>
      <vt:lpstr>Lato</vt:lpstr>
      <vt:lpstr>Swiss</vt:lpstr>
      <vt:lpstr>Snake Oil Benchmark Comparison:</vt:lpstr>
      <vt:lpstr>Relative Performance</vt:lpstr>
      <vt:lpstr>Risk measures relative to the benchmark:</vt:lpstr>
      <vt:lpstr>Relative Risk</vt:lpstr>
      <vt:lpstr>Snake oil fund sectoral composition:00 basis point fee: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Knapp, J, Mnr [22610987@sun.ac.za]</cp:lastModifiedBy>
  <cp:revision>3</cp:revision>
  <dcterms:modified xsi:type="dcterms:W3CDTF">2024-11-27T10:24:31Z</dcterms:modified>
</cp:coreProperties>
</file>