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1" r:id="rId13"/>
    <p:sldId id="273" r:id="rId14"/>
    <p:sldId id="274" r:id="rId15"/>
    <p:sldId id="275" r:id="rId16"/>
    <p:sldId id="272" r:id="rId17"/>
    <p:sldId id="276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7323-D95A-4B11-BDFB-70DD74D1E492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9074-09A9-4904-8B59-BF291AECF0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7323-D95A-4B11-BDFB-70DD74D1E492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9074-09A9-4904-8B59-BF291AECF0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7323-D95A-4B11-BDFB-70DD74D1E492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9074-09A9-4904-8B59-BF291AECF0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7323-D95A-4B11-BDFB-70DD74D1E492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9074-09A9-4904-8B59-BF291AECF0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7323-D95A-4B11-BDFB-70DD74D1E492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9074-09A9-4904-8B59-BF291AECF0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7323-D95A-4B11-BDFB-70DD74D1E492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9074-09A9-4904-8B59-BF291AECF0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7323-D95A-4B11-BDFB-70DD74D1E492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9074-09A9-4904-8B59-BF291AECF0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7323-D95A-4B11-BDFB-70DD74D1E492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9074-09A9-4904-8B59-BF291AECF0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7323-D95A-4B11-BDFB-70DD74D1E492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9074-09A9-4904-8B59-BF291AECF0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7323-D95A-4B11-BDFB-70DD74D1E492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9074-09A9-4904-8B59-BF291AECF0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7323-D95A-4B11-BDFB-70DD74D1E492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9074-09A9-4904-8B59-BF291AECF0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E7323-D95A-4B11-BDFB-70DD74D1E492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89074-09A9-4904-8B59-BF291AECF0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069" y="199081"/>
            <a:ext cx="10081249" cy="1282478"/>
          </a:xfrm>
        </p:spPr>
        <p:txBody>
          <a:bodyPr>
            <a:normAutofit lnSpcReduction="10000"/>
          </a:bodyPr>
          <a:lstStyle/>
          <a:p>
            <a:pPr lvl="0" algn="l"/>
            <a:r>
              <a:rPr lang="zh-CN" altLang="en-US" b="1" dirty="0">
                <a:solidFill>
                  <a:schemeClr val="accent6"/>
                </a:solidFill>
              </a:rPr>
              <a:t>相册瀑布流显示的时间有问题：</a:t>
            </a:r>
            <a:endParaRPr lang="en-US" altLang="zh-CN" b="1" dirty="0">
              <a:solidFill>
                <a:schemeClr val="accent6"/>
              </a:solidFill>
            </a:endParaRPr>
          </a:p>
          <a:p>
            <a:pPr marL="457200" lvl="0" indent="-457200" algn="l">
              <a:buAutoNum type="arabicParenR"/>
            </a:pPr>
            <a:r>
              <a:rPr lang="zh-CN" altLang="en-US" dirty="0">
                <a:solidFill>
                  <a:schemeClr val="accent6"/>
                </a:solidFill>
              </a:rPr>
              <a:t>日期应该是倒序排列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lvl="0" indent="-457200" algn="l">
              <a:buAutoNum type="arabicParenR"/>
            </a:pPr>
            <a:r>
              <a:rPr lang="zh-CN" altLang="en-US" dirty="0">
                <a:solidFill>
                  <a:schemeClr val="accent6"/>
                </a:solidFill>
              </a:rPr>
              <a:t>日期显示顺序是乱</a:t>
            </a:r>
            <a:r>
              <a:rPr lang="zh-CN" altLang="en-US" dirty="0" smtClean="0">
                <a:solidFill>
                  <a:schemeClr val="accent6"/>
                </a:solidFill>
              </a:rPr>
              <a:t>的（已解决）</a:t>
            </a:r>
            <a:endParaRPr lang="en-US" dirty="0">
              <a:solidFill>
                <a:schemeClr val="accent6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0" y="1687224"/>
            <a:ext cx="2823922" cy="5020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234" y="1687224"/>
            <a:ext cx="2823922" cy="502030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849" y="1687224"/>
            <a:ext cx="2202351" cy="391529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985194" y="617510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修改之后效果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7695" y="81481"/>
            <a:ext cx="10956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侧边栏点宝宝应该进入宝宝资料编辑页面，现在</a:t>
            </a:r>
            <a:r>
              <a:rPr lang="zh-CN" altLang="en-US" sz="28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缺少（已做修改）</a:t>
            </a:r>
            <a:endParaRPr lang="zh-CN" altLang="en-US" sz="28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52" y="853991"/>
            <a:ext cx="3855928" cy="5822706"/>
          </a:xfrm>
          <a:prstGeom prst="rect">
            <a:avLst/>
          </a:prstGeom>
        </p:spPr>
      </p:pic>
      <p:sp>
        <p:nvSpPr>
          <p:cNvPr id="11" name="矩形标注 10"/>
          <p:cNvSpPr/>
          <p:nvPr/>
        </p:nvSpPr>
        <p:spPr>
          <a:xfrm>
            <a:off x="117695" y="1856337"/>
            <a:ext cx="1847511" cy="448931"/>
          </a:xfrm>
          <a:prstGeom prst="wedgeRectCallout">
            <a:avLst>
              <a:gd name="adj1" fmla="val 132457"/>
              <a:gd name="adj2" fmla="val 39170"/>
            </a:avLst>
          </a:prstGeom>
          <a:solidFill>
            <a:srgbClr val="3649F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宝宝头像</a:t>
            </a:r>
            <a:endParaRPr lang="en-US" altLang="zh-CN" sz="1600" dirty="0"/>
          </a:p>
          <a:p>
            <a:pPr algn="ctr"/>
            <a:r>
              <a:rPr lang="zh-CN" altLang="en-US" sz="1600" dirty="0"/>
              <a:t>点击更换头像</a:t>
            </a:r>
          </a:p>
        </p:txBody>
      </p:sp>
      <p:sp>
        <p:nvSpPr>
          <p:cNvPr id="12" name="矩形标注 11"/>
          <p:cNvSpPr/>
          <p:nvPr/>
        </p:nvSpPr>
        <p:spPr>
          <a:xfrm>
            <a:off x="4485133" y="1885087"/>
            <a:ext cx="1847511" cy="448931"/>
          </a:xfrm>
          <a:prstGeom prst="wedgeRectCallout">
            <a:avLst>
              <a:gd name="adj1" fmla="val 16978"/>
              <a:gd name="adj2" fmla="val -149182"/>
            </a:avLst>
          </a:prstGeom>
          <a:solidFill>
            <a:srgbClr val="3649F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进入编辑状态</a:t>
            </a:r>
            <a:endParaRPr lang="en-US" altLang="zh-CN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191" y="853991"/>
            <a:ext cx="3855928" cy="5822706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 rot="2203794">
            <a:off x="5873357" y="1741451"/>
            <a:ext cx="1811150" cy="18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标注 12"/>
          <p:cNvSpPr/>
          <p:nvPr/>
        </p:nvSpPr>
        <p:spPr>
          <a:xfrm>
            <a:off x="5027216" y="4269787"/>
            <a:ext cx="1847511" cy="448931"/>
          </a:xfrm>
          <a:prstGeom prst="wedgeRectCallout">
            <a:avLst>
              <a:gd name="adj1" fmla="val 69327"/>
              <a:gd name="adj2" fmla="val -14492"/>
            </a:avLst>
          </a:prstGeom>
          <a:solidFill>
            <a:srgbClr val="3649F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只能修改昵称</a:t>
            </a:r>
            <a:endParaRPr lang="en-US" altLang="zh-CN" sz="1600" dirty="0"/>
          </a:p>
          <a:p>
            <a:pPr algn="ctr"/>
            <a:r>
              <a:rPr lang="zh-CN" altLang="en-US" sz="1600" dirty="0"/>
              <a:t>其他资料后台修改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29924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069" y="199080"/>
            <a:ext cx="11875326" cy="1227805"/>
          </a:xfrm>
        </p:spPr>
        <p:txBody>
          <a:bodyPr>
            <a:normAutofit fontScale="70000" lnSpcReduction="20000"/>
          </a:bodyPr>
          <a:lstStyle/>
          <a:p>
            <a:pPr lvl="0" algn="l"/>
            <a:r>
              <a:rPr lang="zh-CN" altLang="en-US" b="1" dirty="0">
                <a:solidFill>
                  <a:schemeClr val="accent6"/>
                </a:solidFill>
              </a:rPr>
              <a:t>点主页的宝宝切换：</a:t>
            </a:r>
            <a:endParaRPr lang="en-US" altLang="zh-CN" b="1" dirty="0">
              <a:solidFill>
                <a:schemeClr val="accent6"/>
              </a:solidFill>
            </a:endParaRPr>
          </a:p>
          <a:p>
            <a:pPr marL="457200" lvl="0" indent="-457200" algn="l">
              <a:buAutoNum type="arabicPeriod"/>
            </a:pPr>
            <a:r>
              <a:rPr lang="zh-CN" altLang="en-US" b="1" dirty="0">
                <a:solidFill>
                  <a:schemeClr val="accent6"/>
                </a:solidFill>
              </a:rPr>
              <a:t>软件没有按设计效果设计</a:t>
            </a:r>
            <a:endParaRPr lang="en-US" altLang="zh-CN" b="1" dirty="0">
              <a:solidFill>
                <a:schemeClr val="accent6"/>
              </a:solidFill>
            </a:endParaRPr>
          </a:p>
          <a:p>
            <a:pPr marL="457200" lvl="0" indent="-457200" algn="l">
              <a:buAutoNum type="arabicPeriod"/>
            </a:pPr>
            <a:r>
              <a:rPr lang="zh-CN" altLang="en-US" b="1" dirty="0">
                <a:solidFill>
                  <a:schemeClr val="accent6"/>
                </a:solidFill>
              </a:rPr>
              <a:t>已选择宝宝，不需要出现在列表中</a:t>
            </a:r>
            <a:endParaRPr lang="en-US" altLang="zh-CN" b="1" dirty="0">
              <a:solidFill>
                <a:schemeClr val="accent6"/>
              </a:solidFill>
            </a:endParaRPr>
          </a:p>
          <a:p>
            <a:pPr marL="457200" lvl="0" indent="-457200" algn="l">
              <a:buAutoNum type="arabicPeriod"/>
            </a:pPr>
            <a:r>
              <a:rPr lang="zh-CN" altLang="en-US" b="1" dirty="0">
                <a:solidFill>
                  <a:schemeClr val="accent6"/>
                </a:solidFill>
              </a:rPr>
              <a:t>点击宝宝以后，红色框短了一</a:t>
            </a:r>
            <a:r>
              <a:rPr lang="zh-CN" altLang="en-US" b="1" dirty="0" smtClean="0">
                <a:solidFill>
                  <a:schemeClr val="accent6"/>
                </a:solidFill>
              </a:rPr>
              <a:t>截（已修改）</a:t>
            </a:r>
            <a:endParaRPr lang="en-US" altLang="zh-CN" b="1" dirty="0">
              <a:solidFill>
                <a:schemeClr val="accent6"/>
              </a:solidFill>
            </a:endParaRPr>
          </a:p>
          <a:p>
            <a:pPr marL="457200" lvl="0" indent="-457200" algn="l">
              <a:buAutoNum type="arabicPeriod"/>
            </a:pPr>
            <a:endParaRPr lang="en-US" altLang="zh-CN" b="1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84888" y="645302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现在软件设计效果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80198" y="645302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设计图效果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633" y="1375717"/>
            <a:ext cx="2825958" cy="502613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360" y="1426884"/>
            <a:ext cx="2769640" cy="49238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30220" y="1623527"/>
            <a:ext cx="1847462" cy="373224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右箭头 6"/>
          <p:cNvSpPr/>
          <p:nvPr/>
        </p:nvSpPr>
        <p:spPr>
          <a:xfrm rot="2196630">
            <a:off x="498442" y="1529679"/>
            <a:ext cx="1092879" cy="156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354" y="1403216"/>
            <a:ext cx="2719436" cy="4947473"/>
          </a:xfrm>
          <a:prstGeom prst="rect">
            <a:avLst/>
          </a:prstGeom>
        </p:spPr>
      </p:pic>
      <p:sp>
        <p:nvSpPr>
          <p:cNvPr id="12" name="TextBox 8"/>
          <p:cNvSpPr txBox="1"/>
          <p:nvPr/>
        </p:nvSpPr>
        <p:spPr>
          <a:xfrm>
            <a:off x="6051658" y="645302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修改之后效果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22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069" y="199080"/>
            <a:ext cx="11875326" cy="1564406"/>
          </a:xfrm>
        </p:spPr>
        <p:txBody>
          <a:bodyPr>
            <a:normAutofit/>
          </a:bodyPr>
          <a:lstStyle/>
          <a:p>
            <a:pPr lvl="0" algn="l"/>
            <a:r>
              <a:rPr lang="zh-CN" altLang="en-US" b="1" dirty="0">
                <a:solidFill>
                  <a:schemeClr val="accent6"/>
                </a:solidFill>
              </a:rPr>
              <a:t>宝宝资讯页面：</a:t>
            </a:r>
            <a:endParaRPr lang="en-US" altLang="zh-CN" b="1" dirty="0">
              <a:solidFill>
                <a:schemeClr val="accent6"/>
              </a:solidFill>
            </a:endParaRPr>
          </a:p>
          <a:p>
            <a:pPr marL="457200" lvl="0" indent="-457200" algn="l">
              <a:buAutoNum type="arabicPeriod"/>
            </a:pPr>
            <a:r>
              <a:rPr lang="zh-CN" altLang="en-US" b="1" dirty="0">
                <a:solidFill>
                  <a:schemeClr val="accent6"/>
                </a:solidFill>
              </a:rPr>
              <a:t>点击“</a:t>
            </a:r>
            <a:r>
              <a:rPr lang="en-US" altLang="zh-CN" b="1" dirty="0">
                <a:solidFill>
                  <a:schemeClr val="accent6"/>
                </a:solidFill>
              </a:rPr>
              <a:t>+</a:t>
            </a:r>
            <a:r>
              <a:rPr lang="zh-CN" altLang="en-US" b="1" dirty="0">
                <a:solidFill>
                  <a:schemeClr val="accent6"/>
                </a:solidFill>
              </a:rPr>
              <a:t>”发布资讯，选择发布宝宝资讯，文字添加过多，文字无法换行</a:t>
            </a:r>
            <a:endParaRPr lang="en-US" altLang="zh-CN" b="1" dirty="0">
              <a:solidFill>
                <a:schemeClr val="accent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420" y="1281231"/>
            <a:ext cx="3026714" cy="53808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049" y="1281230"/>
            <a:ext cx="2522781" cy="411920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005776" y="59797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现在软件设计效果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375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069" y="199080"/>
            <a:ext cx="11875326" cy="1564406"/>
          </a:xfrm>
        </p:spPr>
        <p:txBody>
          <a:bodyPr>
            <a:normAutofit lnSpcReduction="10000"/>
          </a:bodyPr>
          <a:lstStyle/>
          <a:p>
            <a:pPr lvl="0" algn="l"/>
            <a:r>
              <a:rPr lang="zh-CN" altLang="en-US" b="1" dirty="0">
                <a:solidFill>
                  <a:schemeClr val="accent6"/>
                </a:solidFill>
              </a:rPr>
              <a:t>点击进入资讯详情：</a:t>
            </a:r>
            <a:endParaRPr lang="en-US" altLang="zh-CN" b="1" dirty="0">
              <a:solidFill>
                <a:schemeClr val="accent6"/>
              </a:solidFill>
            </a:endParaRPr>
          </a:p>
          <a:p>
            <a:pPr marL="457200" lvl="0" indent="-457200" algn="l">
              <a:buAutoNum type="arabicPeriod"/>
            </a:pPr>
            <a:r>
              <a:rPr lang="zh-CN" altLang="en-US" b="1" dirty="0">
                <a:solidFill>
                  <a:schemeClr val="accent6"/>
                </a:solidFill>
              </a:rPr>
              <a:t>如果资讯详情包含了图片信息，应该先加载图片的缩略图，然后再加载图片大图。不然页面的图片显示全部为灰色。</a:t>
            </a:r>
            <a:endParaRPr lang="en-US" altLang="zh-CN" b="1" dirty="0">
              <a:solidFill>
                <a:schemeClr val="accent6"/>
              </a:solidFill>
            </a:endParaRPr>
          </a:p>
          <a:p>
            <a:pPr marL="457200" lvl="0" indent="-457200" algn="l">
              <a:buAutoNum type="arabicPeriod"/>
            </a:pPr>
            <a:r>
              <a:rPr lang="zh-CN" altLang="en-US" b="1" dirty="0">
                <a:solidFill>
                  <a:schemeClr val="accent6"/>
                </a:solidFill>
              </a:rPr>
              <a:t>该页面，现在只能图片部分能滚动，应该是需要整个页面</a:t>
            </a:r>
            <a:r>
              <a:rPr lang="zh-CN" altLang="en-US" b="1" dirty="0" smtClean="0">
                <a:solidFill>
                  <a:schemeClr val="accent6"/>
                </a:solidFill>
              </a:rPr>
              <a:t>滚动（整个界面已可滚动）</a:t>
            </a:r>
            <a:endParaRPr lang="en-US" altLang="zh-CN" b="1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314" y="2124096"/>
            <a:ext cx="2578845" cy="458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5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069" y="199080"/>
            <a:ext cx="11875326" cy="1564406"/>
          </a:xfrm>
        </p:spPr>
        <p:txBody>
          <a:bodyPr>
            <a:normAutofit/>
          </a:bodyPr>
          <a:lstStyle/>
          <a:p>
            <a:pPr marL="457200" lvl="0" indent="-457200" algn="l">
              <a:buAutoNum type="arabicPeriod"/>
            </a:pPr>
            <a:r>
              <a:rPr lang="zh-CN" altLang="en-US" b="1" dirty="0">
                <a:solidFill>
                  <a:schemeClr val="accent6"/>
                </a:solidFill>
              </a:rPr>
              <a:t>点击资讯切换按钮，事件响应</a:t>
            </a:r>
            <a:r>
              <a:rPr lang="zh-CN" altLang="en-US" b="1" dirty="0" smtClean="0">
                <a:solidFill>
                  <a:schemeClr val="accent6"/>
                </a:solidFill>
              </a:rPr>
              <a:t>混乱（已解决，图标也已对齐）</a:t>
            </a:r>
            <a:endParaRPr lang="en-US" altLang="zh-CN" b="1" dirty="0">
              <a:solidFill>
                <a:schemeClr val="accent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864" y="706373"/>
            <a:ext cx="3371948" cy="599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0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069" y="199080"/>
            <a:ext cx="11875326" cy="1564406"/>
          </a:xfrm>
        </p:spPr>
        <p:txBody>
          <a:bodyPr>
            <a:normAutofit/>
          </a:bodyPr>
          <a:lstStyle/>
          <a:p>
            <a:pPr lvl="0" algn="l"/>
            <a:r>
              <a:rPr lang="zh-CN" altLang="en-US" b="1" dirty="0">
                <a:solidFill>
                  <a:schemeClr val="accent6"/>
                </a:solidFill>
              </a:rPr>
              <a:t>点赞数的排版有问题</a:t>
            </a:r>
            <a:endParaRPr lang="en-US" altLang="zh-CN" b="1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1863" y="521037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现在软件设计效果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89402" y="645302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设计图效果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67" y="1242991"/>
            <a:ext cx="2152718" cy="382705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418" y="199080"/>
            <a:ext cx="3986750" cy="6176865"/>
          </a:xfrm>
          <a:prstGeom prst="rect">
            <a:avLst/>
          </a:prstGeom>
        </p:spPr>
      </p:pic>
      <p:pic>
        <p:nvPicPr>
          <p:cNvPr id="10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77" y="1242991"/>
            <a:ext cx="256068" cy="256068"/>
          </a:xfrm>
          <a:prstGeom prst="rect">
            <a:avLst/>
          </a:prstGeom>
        </p:spPr>
      </p:pic>
      <p:sp>
        <p:nvSpPr>
          <p:cNvPr id="11" name="文本框 14"/>
          <p:cNvSpPr txBox="1"/>
          <p:nvPr/>
        </p:nvSpPr>
        <p:spPr>
          <a:xfrm>
            <a:off x="10500835" y="11863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31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568" y="1186359"/>
            <a:ext cx="2217981" cy="388266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32895" y="522202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修改之后的效果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7658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069" y="199080"/>
            <a:ext cx="11875326" cy="1564406"/>
          </a:xfrm>
        </p:spPr>
        <p:txBody>
          <a:bodyPr>
            <a:normAutofit/>
          </a:bodyPr>
          <a:lstStyle/>
          <a:p>
            <a:pPr lvl="0" algn="l"/>
            <a:r>
              <a:rPr lang="zh-CN" altLang="en-US" b="1" dirty="0">
                <a:solidFill>
                  <a:schemeClr val="accent6"/>
                </a:solidFill>
              </a:rPr>
              <a:t>主页面资讯页面：文字过多无法显示，可以只显示一行，过多的应该显示</a:t>
            </a:r>
            <a:r>
              <a:rPr lang="en-US" altLang="zh-CN" b="1" dirty="0">
                <a:solidFill>
                  <a:schemeClr val="accent6"/>
                </a:solidFill>
              </a:rPr>
              <a:t>….</a:t>
            </a:r>
          </a:p>
          <a:p>
            <a:pPr lvl="0" algn="l"/>
            <a:r>
              <a:rPr lang="zh-CN" altLang="en-US" b="1" dirty="0">
                <a:solidFill>
                  <a:schemeClr val="accent6"/>
                </a:solidFill>
              </a:rPr>
              <a:t>资讯页面：文字过多无法显示，可以只显示二行，过多的应该显示</a:t>
            </a:r>
            <a:r>
              <a:rPr lang="en-US" altLang="zh-CN" b="1" dirty="0">
                <a:solidFill>
                  <a:schemeClr val="accent6"/>
                </a:solidFill>
              </a:rPr>
              <a:t>….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46" y="1364105"/>
            <a:ext cx="2280762" cy="3911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735" y="1364106"/>
            <a:ext cx="2200094" cy="39112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56" y="1346200"/>
            <a:ext cx="2210167" cy="39291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41864" y="551861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现在软件设计效果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3936176" y="560458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修改之后的效果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641" y="1364105"/>
            <a:ext cx="2293022" cy="392918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786905" y="560458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修改之后的效果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4461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069" y="199080"/>
            <a:ext cx="5884183" cy="5044724"/>
          </a:xfrm>
        </p:spPr>
        <p:txBody>
          <a:bodyPr>
            <a:normAutofit/>
          </a:bodyPr>
          <a:lstStyle/>
          <a:p>
            <a:pPr lvl="0" algn="l"/>
            <a:r>
              <a:rPr lang="zh-CN" altLang="en-US" b="1" dirty="0"/>
              <a:t>现有系统没有“添加其他家庭成员”功能</a:t>
            </a:r>
            <a:endParaRPr lang="en-US" altLang="zh-CN" b="1" dirty="0"/>
          </a:p>
          <a:p>
            <a:pPr lvl="0" algn="l"/>
            <a:r>
              <a:rPr lang="en-US" altLang="zh-CN" b="1" dirty="0"/>
              <a:t>1. </a:t>
            </a:r>
            <a:r>
              <a:rPr lang="zh-CN" altLang="en-US" b="1" dirty="0"/>
              <a:t>姓名，与宝宝关系，身份证号码，手机号码为必填</a:t>
            </a:r>
            <a:r>
              <a:rPr lang="zh-CN" altLang="en-US" b="1" dirty="0" smtClean="0"/>
              <a:t>项目（后台数据问题）</a:t>
            </a:r>
            <a:endParaRPr lang="en-US" altLang="zh-CN" b="1" dirty="0"/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616" y="0"/>
            <a:ext cx="3855928" cy="6858000"/>
          </a:xfrm>
          <a:prstGeom prst="rect">
            <a:avLst/>
          </a:prstGeom>
        </p:spPr>
      </p:pic>
      <p:sp>
        <p:nvSpPr>
          <p:cNvPr id="8" name="矩形 4"/>
          <p:cNvSpPr/>
          <p:nvPr/>
        </p:nvSpPr>
        <p:spPr>
          <a:xfrm>
            <a:off x="7451641" y="241720"/>
            <a:ext cx="1469877" cy="324740"/>
          </a:xfrm>
          <a:prstGeom prst="rect">
            <a:avLst/>
          </a:prstGeom>
          <a:solidFill>
            <a:srgbClr val="E95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添加子账号</a:t>
            </a:r>
          </a:p>
        </p:txBody>
      </p:sp>
      <p:sp>
        <p:nvSpPr>
          <p:cNvPr id="9" name="矩形标注 5"/>
          <p:cNvSpPr/>
          <p:nvPr/>
        </p:nvSpPr>
        <p:spPr>
          <a:xfrm>
            <a:off x="4349703" y="1042619"/>
            <a:ext cx="1847511" cy="528752"/>
          </a:xfrm>
          <a:prstGeom prst="wedgeRectCallout">
            <a:avLst>
              <a:gd name="adj1" fmla="val 123668"/>
              <a:gd name="adj2" fmla="val 19775"/>
            </a:avLst>
          </a:prstGeom>
          <a:solidFill>
            <a:srgbClr val="3649F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上传头像</a:t>
            </a:r>
          </a:p>
        </p:txBody>
      </p:sp>
      <p:sp>
        <p:nvSpPr>
          <p:cNvPr id="10" name="矩形 9"/>
          <p:cNvSpPr/>
          <p:nvPr/>
        </p:nvSpPr>
        <p:spPr>
          <a:xfrm>
            <a:off x="7515830" y="4039691"/>
            <a:ext cx="833120" cy="355600"/>
          </a:xfrm>
          <a:prstGeom prst="rect">
            <a:avLst/>
          </a:prstGeom>
          <a:solidFill>
            <a:srgbClr val="E95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短信验证</a:t>
            </a:r>
          </a:p>
        </p:txBody>
      </p:sp>
      <p:sp>
        <p:nvSpPr>
          <p:cNvPr id="11" name="矩形 10"/>
          <p:cNvSpPr/>
          <p:nvPr/>
        </p:nvSpPr>
        <p:spPr>
          <a:xfrm>
            <a:off x="8348950" y="4039691"/>
            <a:ext cx="1016000" cy="35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451556" y="4039691"/>
            <a:ext cx="1016000" cy="355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发送验证码</a:t>
            </a:r>
          </a:p>
        </p:txBody>
      </p:sp>
      <p:sp>
        <p:nvSpPr>
          <p:cNvPr id="13" name="矩形 12"/>
          <p:cNvSpPr/>
          <p:nvPr/>
        </p:nvSpPr>
        <p:spPr>
          <a:xfrm>
            <a:off x="7329152" y="3879791"/>
            <a:ext cx="3315768" cy="632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标注 13"/>
          <p:cNvSpPr/>
          <p:nvPr/>
        </p:nvSpPr>
        <p:spPr>
          <a:xfrm>
            <a:off x="10791700" y="3978564"/>
            <a:ext cx="1847511" cy="528752"/>
          </a:xfrm>
          <a:prstGeom prst="wedgeRectCallout">
            <a:avLst>
              <a:gd name="adj1" fmla="val -95121"/>
              <a:gd name="adj2" fmla="val 21390"/>
            </a:avLst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增加短信验证，确认手机号正确性</a:t>
            </a:r>
          </a:p>
        </p:txBody>
      </p:sp>
      <p:sp>
        <p:nvSpPr>
          <p:cNvPr id="15" name="矩形 14"/>
          <p:cNvSpPr/>
          <p:nvPr/>
        </p:nvSpPr>
        <p:spPr>
          <a:xfrm>
            <a:off x="6258616" y="5648770"/>
            <a:ext cx="3855928" cy="538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标注 15"/>
          <p:cNvSpPr/>
          <p:nvPr/>
        </p:nvSpPr>
        <p:spPr>
          <a:xfrm>
            <a:off x="9721164" y="5729449"/>
            <a:ext cx="1847511" cy="528752"/>
          </a:xfrm>
          <a:prstGeom prst="wedgeRectCallout">
            <a:avLst>
              <a:gd name="adj1" fmla="val -62742"/>
              <a:gd name="adj2" fmla="val 107050"/>
            </a:avLst>
          </a:prstGeom>
          <a:solidFill>
            <a:srgbClr val="3649F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确认添加</a:t>
            </a:r>
          </a:p>
        </p:txBody>
      </p:sp>
      <p:sp>
        <p:nvSpPr>
          <p:cNvPr id="17" name="矩形 16"/>
          <p:cNvSpPr/>
          <p:nvPr/>
        </p:nvSpPr>
        <p:spPr>
          <a:xfrm>
            <a:off x="6372022" y="2830461"/>
            <a:ext cx="3681119" cy="538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标注 6"/>
          <p:cNvSpPr/>
          <p:nvPr/>
        </p:nvSpPr>
        <p:spPr>
          <a:xfrm>
            <a:off x="10175946" y="2699078"/>
            <a:ext cx="1847511" cy="528752"/>
          </a:xfrm>
          <a:prstGeom prst="wedgeRectCallout">
            <a:avLst>
              <a:gd name="adj1" fmla="val -197809"/>
              <a:gd name="adj2" fmla="val 123212"/>
            </a:avLst>
          </a:prstGeom>
          <a:solidFill>
            <a:srgbClr val="3649F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弹出日期选框</a:t>
            </a:r>
          </a:p>
        </p:txBody>
      </p:sp>
      <p:sp>
        <p:nvSpPr>
          <p:cNvPr id="19" name="文本框 17"/>
          <p:cNvSpPr txBox="1"/>
          <p:nvPr/>
        </p:nvSpPr>
        <p:spPr>
          <a:xfrm>
            <a:off x="6310619" y="2830461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与宝宝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</a:p>
        </p:txBody>
      </p:sp>
      <p:sp>
        <p:nvSpPr>
          <p:cNvPr id="20" name="文本框 18"/>
          <p:cNvSpPr txBox="1"/>
          <p:nvPr/>
        </p:nvSpPr>
        <p:spPr>
          <a:xfrm>
            <a:off x="6310618" y="308210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与宝宝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</a:p>
        </p:txBody>
      </p:sp>
      <p:sp>
        <p:nvSpPr>
          <p:cNvPr id="21" name="文本框 19"/>
          <p:cNvSpPr txBox="1"/>
          <p:nvPr/>
        </p:nvSpPr>
        <p:spPr>
          <a:xfrm>
            <a:off x="7300265" y="284638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请添加</a:t>
            </a:r>
          </a:p>
        </p:txBody>
      </p:sp>
      <p:sp>
        <p:nvSpPr>
          <p:cNvPr id="22" name="文本框 20"/>
          <p:cNvSpPr txBox="1"/>
          <p:nvPr/>
        </p:nvSpPr>
        <p:spPr>
          <a:xfrm>
            <a:off x="7300264" y="310777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请添加</a:t>
            </a:r>
          </a:p>
        </p:txBody>
      </p:sp>
      <p:sp>
        <p:nvSpPr>
          <p:cNvPr id="23" name="矩形 21"/>
          <p:cNvSpPr/>
          <p:nvPr/>
        </p:nvSpPr>
        <p:spPr>
          <a:xfrm>
            <a:off x="6310618" y="2826199"/>
            <a:ext cx="1635977" cy="632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17"/>
          <p:cNvSpPr txBox="1"/>
          <p:nvPr/>
        </p:nvSpPr>
        <p:spPr>
          <a:xfrm>
            <a:off x="6310618" y="571682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身份证号码</a:t>
            </a:r>
          </a:p>
        </p:txBody>
      </p:sp>
      <p:sp>
        <p:nvSpPr>
          <p:cNvPr id="43" name="文本框 19"/>
          <p:cNvSpPr txBox="1"/>
          <p:nvPr/>
        </p:nvSpPr>
        <p:spPr>
          <a:xfrm>
            <a:off x="7142624" y="571682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请添加</a:t>
            </a:r>
          </a:p>
        </p:txBody>
      </p:sp>
    </p:spTree>
    <p:extLst>
      <p:ext uri="{BB962C8B-B14F-4D97-AF65-F5344CB8AC3E}">
        <p14:creationId xmlns:p14="http://schemas.microsoft.com/office/powerpoint/2010/main" val="2471197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/>
          <p:nvPr/>
        </p:nvSpPr>
        <p:spPr>
          <a:xfrm>
            <a:off x="181610" y="184150"/>
            <a:ext cx="11875135" cy="6466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其他问题</a:t>
            </a:r>
            <a:endParaRPr lang="en-US" altLang="zh-CN" b="1" dirty="0"/>
          </a:p>
          <a:p>
            <a:r>
              <a:rPr lang="en-US" dirty="0"/>
              <a:t>1.</a:t>
            </a:r>
            <a:r>
              <a:rPr lang="zh-CN" altLang="en-US" dirty="0">
                <a:solidFill>
                  <a:srgbClr val="92D050"/>
                </a:solidFill>
              </a:rPr>
              <a:t>教师版和家长版无法同时安装到一个设备</a:t>
            </a:r>
            <a:r>
              <a:rPr lang="zh-CN" altLang="en-US" dirty="0" smtClean="0">
                <a:solidFill>
                  <a:srgbClr val="92D050"/>
                </a:solidFill>
              </a:rPr>
              <a:t>上（已验证）</a:t>
            </a:r>
            <a:endParaRPr lang="zh-CN" altLang="en-US" dirty="0">
              <a:solidFill>
                <a:srgbClr val="92D050"/>
              </a:solidFill>
            </a:endParaRPr>
          </a:p>
          <a:p>
            <a:r>
              <a:rPr lang="en-US" altLang="zh-CN" dirty="0"/>
              <a:t>2.</a:t>
            </a:r>
            <a:r>
              <a:rPr lang="zh-CN" altLang="en-US" dirty="0">
                <a:solidFill>
                  <a:srgbClr val="92D050"/>
                </a:solidFill>
              </a:rPr>
              <a:t>华为</a:t>
            </a:r>
            <a:r>
              <a:rPr lang="en-US" altLang="zh-CN" dirty="0">
                <a:solidFill>
                  <a:srgbClr val="92D050"/>
                </a:solidFill>
              </a:rPr>
              <a:t>Mate S</a:t>
            </a:r>
            <a:r>
              <a:rPr lang="zh-CN" altLang="en-US" dirty="0">
                <a:solidFill>
                  <a:srgbClr val="92D050"/>
                </a:solidFill>
              </a:rPr>
              <a:t>搜索功能失败，系统崩溃。点搜索之后，页面变红效果有问题</a:t>
            </a:r>
            <a:r>
              <a:rPr lang="zh-CN" altLang="en-US" dirty="0" smtClean="0">
                <a:solidFill>
                  <a:srgbClr val="92D050"/>
                </a:solidFill>
              </a:rPr>
              <a:t>。（已修改）</a:t>
            </a:r>
            <a:endParaRPr lang="zh-CN" altLang="en-US" dirty="0">
              <a:solidFill>
                <a:srgbClr val="92D050"/>
              </a:solidFill>
            </a:endParaRPr>
          </a:p>
          <a:p>
            <a:pPr lvl="0"/>
            <a:r>
              <a:rPr lang="en-US" altLang="zh-CN" dirty="0">
                <a:solidFill>
                  <a:srgbClr val="92D050"/>
                </a:solidFill>
              </a:rPr>
              <a:t>3.</a:t>
            </a:r>
            <a:r>
              <a:rPr lang="zh-CN" altLang="en-US" dirty="0">
                <a:solidFill>
                  <a:srgbClr val="92D050"/>
                </a:solidFill>
              </a:rPr>
              <a:t>文字无法分享到：微信，微</a:t>
            </a:r>
            <a:r>
              <a:rPr lang="zh-CN" altLang="en-US" dirty="0" smtClean="0">
                <a:solidFill>
                  <a:srgbClr val="92D050"/>
                </a:solidFill>
              </a:rPr>
              <a:t>博（代码已修改，等后台测试）</a:t>
            </a:r>
            <a:endParaRPr lang="en-US" altLang="zh-CN" dirty="0">
              <a:solidFill>
                <a:srgbClr val="92D050"/>
              </a:solidFill>
            </a:endParaRPr>
          </a:p>
          <a:p>
            <a:pPr lvl="0"/>
            <a:r>
              <a:rPr lang="en-US" altLang="zh-CN" dirty="0">
                <a:solidFill>
                  <a:schemeClr val="accent6"/>
                </a:solidFill>
              </a:rPr>
              <a:t>4.</a:t>
            </a:r>
            <a:r>
              <a:rPr lang="zh-CN" altLang="en-US" dirty="0">
                <a:solidFill>
                  <a:schemeClr val="accent6"/>
                </a:solidFill>
              </a:rPr>
              <a:t>点击宝宝资讯页面，所有宝宝的资讯混合在一起，应该需要针对某一个宝宝</a:t>
            </a:r>
            <a:endParaRPr lang="en-US" altLang="zh-CN" dirty="0">
              <a:solidFill>
                <a:schemeClr val="accent6"/>
              </a:solidFill>
            </a:endParaRPr>
          </a:p>
          <a:p>
            <a:pPr lvl="0"/>
            <a:r>
              <a:rPr lang="en-US" altLang="zh-CN" dirty="0"/>
              <a:t>5. </a:t>
            </a:r>
            <a:r>
              <a:rPr lang="zh-CN" altLang="en-US" dirty="0"/>
              <a:t>添加的日志以后，就无法删除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069" y="199081"/>
            <a:ext cx="11875326" cy="1652868"/>
          </a:xfrm>
        </p:spPr>
        <p:txBody>
          <a:bodyPr>
            <a:normAutofit fontScale="92500" lnSpcReduction="10000"/>
          </a:bodyPr>
          <a:lstStyle/>
          <a:p>
            <a:pPr lvl="0" algn="l"/>
            <a:r>
              <a:rPr lang="en-US" altLang="zh-CN" b="1" dirty="0"/>
              <a:t>Android 5.0</a:t>
            </a:r>
            <a:r>
              <a:rPr lang="zh-CN" altLang="en-US" b="1" dirty="0"/>
              <a:t>屏幕显示问题：</a:t>
            </a:r>
            <a:endParaRPr lang="en-US" altLang="zh-CN" b="1" dirty="0"/>
          </a:p>
          <a:p>
            <a:pPr marL="457200" lvl="0" indent="-457200" algn="l">
              <a:buAutoNum type="arabicParenR"/>
            </a:pPr>
            <a:r>
              <a:rPr lang="zh-CN" altLang="en-US" dirty="0"/>
              <a:t>发布信息无法完全显示“照片”和“文字”</a:t>
            </a:r>
            <a:endParaRPr lang="en-US" altLang="zh-CN" dirty="0"/>
          </a:p>
          <a:p>
            <a:pPr marL="457200" lvl="0" indent="-457200" algn="l">
              <a:buAutoNum type="arabicParenR"/>
            </a:pPr>
            <a:r>
              <a:rPr lang="zh-CN" altLang="en-US" dirty="0"/>
              <a:t>进入资讯页面</a:t>
            </a:r>
            <a:r>
              <a:rPr lang="en-US" altLang="zh-CN" dirty="0"/>
              <a:t>(</a:t>
            </a:r>
            <a:r>
              <a:rPr lang="zh-CN" altLang="en-US" dirty="0"/>
              <a:t>午餐，作业，活动，日志</a:t>
            </a:r>
            <a:r>
              <a:rPr lang="en-US" altLang="zh-CN" dirty="0"/>
              <a:t>) </a:t>
            </a:r>
            <a:r>
              <a:rPr lang="zh-CN" altLang="en-US" dirty="0"/>
              <a:t>无法完全显示“保存”，“分享”和“删除”</a:t>
            </a:r>
            <a:endParaRPr lang="en-US" altLang="zh-CN" dirty="0"/>
          </a:p>
          <a:p>
            <a:pPr marL="457200" lvl="0" indent="-457200" algn="l">
              <a:buAutoNum type="arabicParenR"/>
            </a:pPr>
            <a:r>
              <a:rPr lang="zh-CN" altLang="en-US" dirty="0"/>
              <a:t>进入相册页面无法完全显示“保存”，“分享”和“删除”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52" y="1976698"/>
            <a:ext cx="2641229" cy="46955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265" y="1976698"/>
            <a:ext cx="2615578" cy="46499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069" y="199081"/>
            <a:ext cx="11875326" cy="657446"/>
          </a:xfrm>
        </p:spPr>
        <p:txBody>
          <a:bodyPr>
            <a:normAutofit/>
          </a:bodyPr>
          <a:lstStyle/>
          <a:p>
            <a:pPr lvl="0" algn="l"/>
            <a:r>
              <a:rPr lang="zh-CN" altLang="en-US" b="1" dirty="0">
                <a:solidFill>
                  <a:schemeClr val="accent6"/>
                </a:solidFill>
              </a:rPr>
              <a:t>主页没有按照设计图</a:t>
            </a:r>
            <a:r>
              <a:rPr lang="zh-CN" altLang="en-US" b="1" dirty="0" smtClean="0">
                <a:solidFill>
                  <a:schemeClr val="accent6"/>
                </a:solidFill>
              </a:rPr>
              <a:t>设计</a:t>
            </a:r>
            <a:r>
              <a:rPr lang="zh-CN" altLang="en-US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（已修改）</a:t>
            </a:r>
            <a:endParaRPr lang="en-US" altLang="zh-CN" b="1" dirty="0">
              <a:solidFill>
                <a:schemeClr val="accent6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819" y="1185351"/>
            <a:ext cx="2460375" cy="4373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72345" y="588817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现在软件设计效果</a:t>
            </a:r>
            <a:endParaRPr lang="en-US" dirty="0"/>
          </a:p>
        </p:txBody>
      </p:sp>
      <p:pic>
        <p:nvPicPr>
          <p:cNvPr id="8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775" y="672488"/>
            <a:ext cx="3140191" cy="55850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89402" y="645302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设计图效果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47" y="1185351"/>
            <a:ext cx="2559153" cy="43739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81993" y="588817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修改之后效果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069" y="199081"/>
            <a:ext cx="11875326" cy="657446"/>
          </a:xfrm>
        </p:spPr>
        <p:txBody>
          <a:bodyPr>
            <a:normAutofit/>
          </a:bodyPr>
          <a:lstStyle/>
          <a:p>
            <a:pPr lvl="0" algn="l"/>
            <a:r>
              <a:rPr lang="zh-CN" altLang="en-US" b="1" dirty="0">
                <a:solidFill>
                  <a:schemeClr val="accent6"/>
                </a:solidFill>
              </a:rPr>
              <a:t>主页未读消息统计计算</a:t>
            </a:r>
            <a:r>
              <a:rPr lang="zh-CN" altLang="en-US" b="1" dirty="0" smtClean="0">
                <a:solidFill>
                  <a:schemeClr val="accent6"/>
                </a:solidFill>
              </a:rPr>
              <a:t>有问题</a:t>
            </a:r>
            <a:r>
              <a:rPr lang="zh-CN" altLang="en-US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（暂时取消未读信息计数）</a:t>
            </a:r>
            <a:endParaRPr lang="en-US" altLang="zh-CN" b="1" dirty="0">
              <a:solidFill>
                <a:schemeClr val="accent6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049" y="959444"/>
            <a:ext cx="3159586" cy="561704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39" y="959444"/>
            <a:ext cx="3250956" cy="56170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069" y="199081"/>
            <a:ext cx="11875326" cy="657446"/>
          </a:xfrm>
        </p:spPr>
        <p:txBody>
          <a:bodyPr>
            <a:normAutofit/>
          </a:bodyPr>
          <a:lstStyle/>
          <a:p>
            <a:pPr lvl="0" algn="l"/>
            <a:r>
              <a:rPr lang="zh-CN" altLang="en-US" b="1" dirty="0">
                <a:solidFill>
                  <a:schemeClr val="accent6"/>
                </a:solidFill>
              </a:rPr>
              <a:t>侧边栏的通讯录数量和消息中心统计数显示为</a:t>
            </a:r>
            <a:r>
              <a:rPr lang="en-US" altLang="zh-CN" b="1" dirty="0" smtClean="0">
                <a:solidFill>
                  <a:schemeClr val="accent6"/>
                </a:solidFill>
              </a:rPr>
              <a:t>0</a:t>
            </a:r>
            <a:r>
              <a:rPr lang="zh-CN" altLang="en-US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（已隐藏，有数据根据数据实时更新）</a:t>
            </a:r>
            <a:endParaRPr lang="en-US" altLang="zh-CN" b="1" dirty="0">
              <a:solidFill>
                <a:schemeClr val="accent6"/>
              </a:solidFill>
            </a:endParaRP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77" y="856527"/>
            <a:ext cx="3263760" cy="5802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9" y="856528"/>
            <a:ext cx="3290521" cy="58022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069" y="199081"/>
            <a:ext cx="11875326" cy="657446"/>
          </a:xfrm>
        </p:spPr>
        <p:txBody>
          <a:bodyPr>
            <a:normAutofit/>
          </a:bodyPr>
          <a:lstStyle/>
          <a:p>
            <a:pPr lvl="0" algn="l"/>
            <a:r>
              <a:rPr lang="zh-CN" altLang="en-US" b="1" dirty="0">
                <a:solidFill>
                  <a:schemeClr val="accent6"/>
                </a:solidFill>
              </a:rPr>
              <a:t>点击个人信息之后，控件没有填充内容的时候，显示为</a:t>
            </a:r>
            <a:r>
              <a:rPr lang="zh-CN" altLang="en-US" b="1" dirty="0" smtClean="0">
                <a:solidFill>
                  <a:schemeClr val="accent6"/>
                </a:solidFill>
              </a:rPr>
              <a:t>英文</a:t>
            </a:r>
            <a:r>
              <a:rPr lang="zh-CN" altLang="en-US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（已正常）</a:t>
            </a:r>
            <a:endParaRPr lang="en-US" altLang="zh-CN" b="1" dirty="0">
              <a:solidFill>
                <a:schemeClr val="accent6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845" y="856527"/>
            <a:ext cx="3217461" cy="571993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81" y="856527"/>
            <a:ext cx="3335582" cy="57199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069" y="199081"/>
            <a:ext cx="11875326" cy="657446"/>
          </a:xfrm>
        </p:spPr>
        <p:txBody>
          <a:bodyPr>
            <a:normAutofit/>
          </a:bodyPr>
          <a:lstStyle/>
          <a:p>
            <a:pPr lvl="0" algn="l"/>
            <a:r>
              <a:rPr lang="zh-CN" altLang="en-US" b="1" dirty="0">
                <a:solidFill>
                  <a:schemeClr val="accent6"/>
                </a:solidFill>
              </a:rPr>
              <a:t>点击个人信息之后，</a:t>
            </a:r>
            <a:r>
              <a:rPr lang="zh-CN" altLang="en-US" dirty="0">
                <a:solidFill>
                  <a:schemeClr val="accent6"/>
                </a:solidFill>
              </a:rPr>
              <a:t>宝宝和班级前有感叹号不</a:t>
            </a:r>
            <a:r>
              <a:rPr lang="zh-CN" altLang="en-US" dirty="0" smtClean="0">
                <a:solidFill>
                  <a:schemeClr val="accent6"/>
                </a:solidFill>
              </a:rPr>
              <a:t>需要</a:t>
            </a:r>
            <a:r>
              <a:rPr lang="zh-CN" altLang="en-US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（已修正）</a:t>
            </a:r>
            <a:endParaRPr lang="en-US" altLang="zh-CN" b="1" dirty="0">
              <a:solidFill>
                <a:schemeClr val="accent6"/>
              </a:solidFill>
            </a:endParaRP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337" y="1053296"/>
            <a:ext cx="3134930" cy="55732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4" y="1053296"/>
            <a:ext cx="3171459" cy="557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90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069" y="199081"/>
            <a:ext cx="11875326" cy="657446"/>
          </a:xfrm>
        </p:spPr>
        <p:txBody>
          <a:bodyPr>
            <a:normAutofit/>
          </a:bodyPr>
          <a:lstStyle/>
          <a:p>
            <a:pPr lvl="0" algn="l"/>
            <a:r>
              <a:rPr lang="zh-CN" altLang="en-US" b="1" dirty="0">
                <a:solidFill>
                  <a:schemeClr val="accent6"/>
                </a:solidFill>
              </a:rPr>
              <a:t>点击消息中心，</a:t>
            </a:r>
            <a:r>
              <a:rPr lang="zh-CN" altLang="en-US" dirty="0">
                <a:solidFill>
                  <a:schemeClr val="accent6"/>
                </a:solidFill>
              </a:rPr>
              <a:t>文字排版显示不正常</a:t>
            </a:r>
            <a:r>
              <a:rPr lang="en-US" altLang="zh-CN" dirty="0">
                <a:solidFill>
                  <a:schemeClr val="accent6"/>
                </a:solidFill>
              </a:rPr>
              <a:t>(</a:t>
            </a:r>
            <a:r>
              <a:rPr lang="zh-CN" altLang="en-US" dirty="0">
                <a:solidFill>
                  <a:schemeClr val="accent6"/>
                </a:solidFill>
              </a:rPr>
              <a:t>华为</a:t>
            </a:r>
            <a:r>
              <a:rPr lang="en-US" altLang="zh-CN" dirty="0">
                <a:solidFill>
                  <a:schemeClr val="accent6"/>
                </a:solidFill>
              </a:rPr>
              <a:t>Mate S</a:t>
            </a:r>
            <a:r>
              <a:rPr lang="en-US" altLang="zh-CN" dirty="0" smtClean="0">
                <a:solidFill>
                  <a:schemeClr val="accent6"/>
                </a:solidFill>
              </a:rPr>
              <a:t>)</a:t>
            </a:r>
            <a:r>
              <a:rPr lang="zh-CN" altLang="en-US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（在</a:t>
            </a:r>
            <a:r>
              <a:rPr lang="en-US" altLang="zh-CN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1080*1920</a:t>
            </a:r>
            <a:r>
              <a:rPr lang="zh-CN" altLang="en-US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上）</a:t>
            </a:r>
            <a:endParaRPr lang="en-US" altLang="zh-CN" b="1" dirty="0">
              <a:solidFill>
                <a:schemeClr val="accent6"/>
              </a:solidFill>
            </a:endParaRP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978" y="961053"/>
            <a:ext cx="3138585" cy="55797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81" y="961053"/>
            <a:ext cx="3092694" cy="557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75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069" y="199080"/>
            <a:ext cx="2096814" cy="4372919"/>
          </a:xfrm>
        </p:spPr>
        <p:txBody>
          <a:bodyPr>
            <a:normAutofit/>
          </a:bodyPr>
          <a:lstStyle/>
          <a:p>
            <a:pPr lvl="0" algn="l"/>
            <a:endParaRPr lang="en-US" altLang="zh-CN" b="1" dirty="0"/>
          </a:p>
          <a:p>
            <a:endParaRPr lang="en-US" dirty="0"/>
          </a:p>
        </p:txBody>
      </p:sp>
      <p:pic>
        <p:nvPicPr>
          <p:cNvPr id="17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97" y="0"/>
            <a:ext cx="3855928" cy="6858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863" y="0"/>
            <a:ext cx="3855928" cy="6858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447" y="4012251"/>
            <a:ext cx="3108221" cy="363004"/>
          </a:xfrm>
          <a:prstGeom prst="rect">
            <a:avLst/>
          </a:prstGeom>
        </p:spPr>
      </p:pic>
      <p:sp>
        <p:nvSpPr>
          <p:cNvPr id="20" name="右箭头 20"/>
          <p:cNvSpPr/>
          <p:nvPr/>
        </p:nvSpPr>
        <p:spPr>
          <a:xfrm>
            <a:off x="5572307" y="6238430"/>
            <a:ext cx="1891974" cy="781940"/>
          </a:xfrm>
          <a:prstGeom prst="rightArrow">
            <a:avLst/>
          </a:prstGeom>
          <a:solidFill>
            <a:srgbClr val="5B9BD5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编辑</a:t>
            </a:r>
          </a:p>
        </p:txBody>
      </p:sp>
      <p:sp>
        <p:nvSpPr>
          <p:cNvPr id="21" name="矩形标注 21"/>
          <p:cNvSpPr/>
          <p:nvPr/>
        </p:nvSpPr>
        <p:spPr>
          <a:xfrm>
            <a:off x="10362216" y="4443813"/>
            <a:ext cx="1234427" cy="344512"/>
          </a:xfrm>
          <a:prstGeom prst="wedgeRectCallout">
            <a:avLst>
              <a:gd name="adj1" fmla="val -78887"/>
              <a:gd name="adj2" fmla="val 54388"/>
            </a:avLst>
          </a:prstGeom>
          <a:solidFill>
            <a:srgbClr val="3649F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可修改项</a:t>
            </a:r>
          </a:p>
        </p:txBody>
      </p:sp>
      <p:sp>
        <p:nvSpPr>
          <p:cNvPr id="22" name="矩形标注 22"/>
          <p:cNvSpPr/>
          <p:nvPr/>
        </p:nvSpPr>
        <p:spPr>
          <a:xfrm>
            <a:off x="10362215" y="5049140"/>
            <a:ext cx="1234427" cy="344512"/>
          </a:xfrm>
          <a:prstGeom prst="wedgeRectCallout">
            <a:avLst>
              <a:gd name="adj1" fmla="val -78887"/>
              <a:gd name="adj2" fmla="val 54388"/>
            </a:avLst>
          </a:prstGeom>
          <a:solidFill>
            <a:srgbClr val="3649F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可修改项</a:t>
            </a:r>
          </a:p>
        </p:txBody>
      </p:sp>
      <p:sp>
        <p:nvSpPr>
          <p:cNvPr id="23" name="矩形标注 23"/>
          <p:cNvSpPr/>
          <p:nvPr/>
        </p:nvSpPr>
        <p:spPr>
          <a:xfrm>
            <a:off x="10362214" y="2180689"/>
            <a:ext cx="1234427" cy="344512"/>
          </a:xfrm>
          <a:prstGeom prst="wedgeRectCallout">
            <a:avLst>
              <a:gd name="adj1" fmla="val -78887"/>
              <a:gd name="adj2" fmla="val 54388"/>
            </a:avLst>
          </a:prstGeom>
          <a:solidFill>
            <a:srgbClr val="B4B4B4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不可修改项</a:t>
            </a:r>
          </a:p>
        </p:txBody>
      </p:sp>
      <p:sp>
        <p:nvSpPr>
          <p:cNvPr id="24" name="矩形标注 25"/>
          <p:cNvSpPr/>
          <p:nvPr/>
        </p:nvSpPr>
        <p:spPr>
          <a:xfrm>
            <a:off x="10362212" y="3270196"/>
            <a:ext cx="1234427" cy="344512"/>
          </a:xfrm>
          <a:prstGeom prst="wedgeRectCallout">
            <a:avLst>
              <a:gd name="adj1" fmla="val -78887"/>
              <a:gd name="adj2" fmla="val 54388"/>
            </a:avLst>
          </a:prstGeom>
          <a:solidFill>
            <a:srgbClr val="3649F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可修改项</a:t>
            </a:r>
          </a:p>
        </p:txBody>
      </p:sp>
      <p:sp>
        <p:nvSpPr>
          <p:cNvPr id="25" name="矩形标注 26"/>
          <p:cNvSpPr/>
          <p:nvPr/>
        </p:nvSpPr>
        <p:spPr>
          <a:xfrm>
            <a:off x="10362211" y="3832041"/>
            <a:ext cx="1234427" cy="344512"/>
          </a:xfrm>
          <a:prstGeom prst="wedgeRectCallout">
            <a:avLst>
              <a:gd name="adj1" fmla="val -78887"/>
              <a:gd name="adj2" fmla="val 54388"/>
            </a:avLst>
          </a:prstGeom>
          <a:solidFill>
            <a:srgbClr val="B4B4B4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不可修改项</a:t>
            </a:r>
          </a:p>
        </p:txBody>
      </p:sp>
      <p:sp>
        <p:nvSpPr>
          <p:cNvPr id="26" name="矩形标注 27"/>
          <p:cNvSpPr/>
          <p:nvPr/>
        </p:nvSpPr>
        <p:spPr>
          <a:xfrm>
            <a:off x="10362210" y="6266239"/>
            <a:ext cx="1234427" cy="344512"/>
          </a:xfrm>
          <a:prstGeom prst="wedgeRectCallout">
            <a:avLst>
              <a:gd name="adj1" fmla="val -78887"/>
              <a:gd name="adj2" fmla="val 54388"/>
            </a:avLst>
          </a:prstGeom>
          <a:solidFill>
            <a:srgbClr val="3649F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保存修改</a:t>
            </a:r>
          </a:p>
        </p:txBody>
      </p:sp>
      <p:sp>
        <p:nvSpPr>
          <p:cNvPr id="27" name="矩形标注 14"/>
          <p:cNvSpPr/>
          <p:nvPr/>
        </p:nvSpPr>
        <p:spPr>
          <a:xfrm>
            <a:off x="10373715" y="2773536"/>
            <a:ext cx="1234427" cy="344512"/>
          </a:xfrm>
          <a:prstGeom prst="wedgeRectCallout">
            <a:avLst>
              <a:gd name="adj1" fmla="val -78887"/>
              <a:gd name="adj2" fmla="val 54388"/>
            </a:avLst>
          </a:prstGeom>
          <a:solidFill>
            <a:srgbClr val="3649F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可修改项</a:t>
            </a:r>
          </a:p>
        </p:txBody>
      </p:sp>
      <p:sp>
        <p:nvSpPr>
          <p:cNvPr id="28" name="文本框 35"/>
          <p:cNvSpPr txBox="1"/>
          <p:nvPr/>
        </p:nvSpPr>
        <p:spPr>
          <a:xfrm>
            <a:off x="7794122" y="28410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妈妈</a:t>
            </a:r>
          </a:p>
        </p:txBody>
      </p:sp>
      <p:sp>
        <p:nvSpPr>
          <p:cNvPr id="29" name="文本框 36"/>
          <p:cNvSpPr txBox="1"/>
          <p:nvPr/>
        </p:nvSpPr>
        <p:spPr>
          <a:xfrm>
            <a:off x="7801010" y="307319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妈妈</a:t>
            </a:r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197069" y="199080"/>
            <a:ext cx="11875326" cy="1829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dirty="0">
                <a:solidFill>
                  <a:schemeClr val="accent6"/>
                </a:solidFill>
              </a:rPr>
              <a:t>个人信息编辑：</a:t>
            </a:r>
            <a:endParaRPr lang="en-US" altLang="zh-CN" b="1" dirty="0">
              <a:solidFill>
                <a:schemeClr val="accent6"/>
              </a:solidFill>
            </a:endParaRPr>
          </a:p>
          <a:p>
            <a:pPr algn="l"/>
            <a:r>
              <a:rPr lang="zh-CN" altLang="en-US" b="1" dirty="0">
                <a:solidFill>
                  <a:schemeClr val="accent6"/>
                </a:solidFill>
              </a:rPr>
              <a:t>姓名，电话为不可编辑项目应该不能进行编辑</a:t>
            </a:r>
            <a:endParaRPr lang="en-US" altLang="zh-CN" b="1" dirty="0">
              <a:solidFill>
                <a:schemeClr val="accent6"/>
              </a:solidFill>
            </a:endParaRPr>
          </a:p>
          <a:p>
            <a:pPr algn="l"/>
            <a:r>
              <a:rPr lang="zh-CN" altLang="en-US" b="1" dirty="0">
                <a:solidFill>
                  <a:schemeClr val="accent6"/>
                </a:solidFill>
              </a:rPr>
              <a:t>点击对地址进行编辑，默认文字“尚未填写”应该自动删除。</a:t>
            </a:r>
            <a:endParaRPr lang="en-US" altLang="zh-CN" b="1" dirty="0">
              <a:solidFill>
                <a:schemeClr val="accent6"/>
              </a:solidFill>
            </a:endParaRPr>
          </a:p>
          <a:p>
            <a:pPr algn="l"/>
            <a:r>
              <a:rPr lang="zh-CN" altLang="en-US" b="1" dirty="0">
                <a:solidFill>
                  <a:schemeClr val="accent6"/>
                </a:solidFill>
              </a:rPr>
              <a:t>对地址进行编辑之后，无法进行保存</a:t>
            </a:r>
            <a:r>
              <a:rPr lang="zh-CN" altLang="en-US" b="1" dirty="0" smtClean="0">
                <a:solidFill>
                  <a:schemeClr val="accent6"/>
                </a:solidFill>
              </a:rPr>
              <a:t>。（修改之后无法保存信息，后台数据有问题）</a:t>
            </a:r>
            <a:endParaRPr lang="en-US" altLang="zh-CN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58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685</Words>
  <Application>Microsoft Office PowerPoint</Application>
  <PresentationFormat>宽屏</PresentationFormat>
  <Paragraphs>82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微软雅黑</vt:lpstr>
      <vt:lpstr>Arial</vt:lpstr>
      <vt:lpstr>Calibri</vt:lpstr>
      <vt:lpstr>Calibri Light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HaomingXu</dc:creator>
  <cp:lastModifiedBy>HaomingXu</cp:lastModifiedBy>
  <cp:revision>36</cp:revision>
  <dcterms:created xsi:type="dcterms:W3CDTF">2016-04-17T03:06:00Z</dcterms:created>
  <dcterms:modified xsi:type="dcterms:W3CDTF">2016-05-06T12:17:16Z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