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CB6C-59EF-4FE1-AD45-AAEB7EC7B77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8060-1C9F-4CAB-A922-0698F94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-1"/>
            <a:ext cx="11837437" cy="25472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头像保存问题：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点击个人信息</a:t>
            </a:r>
            <a:r>
              <a:rPr lang="zh-CN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，更换头像以后，回来到侧边栏，侧边栏的照片信息没有更新。</a:t>
            </a:r>
            <a:r>
              <a:rPr lang="en-US" altLang="zh-CN" dirty="0">
                <a:solidFill>
                  <a:schemeClr val="accent6"/>
                </a:solidFill>
                <a:sym typeface="Wingdings" panose="05000000000000000000" pitchFamily="2" charset="2"/>
              </a:rPr>
              <a:t>(</a:t>
            </a:r>
            <a:r>
              <a:rPr lang="zh-CN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需要重新加载更新头像信息）</a:t>
            </a:r>
            <a:endParaRPr lang="en-US" altLang="zh-CN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rgbClr val="92D050"/>
                </a:solidFill>
                <a:sym typeface="Wingdings" panose="05000000000000000000" pitchFamily="2" charset="2"/>
              </a:rPr>
              <a:t>个人信息中，不可修改的项目需要与可修改的项目信息区别开来</a:t>
            </a:r>
            <a:r>
              <a:rPr lang="zh-CN" altLang="en-US" dirty="0" smtClean="0">
                <a:solidFill>
                  <a:srgbClr val="92D050"/>
                </a:solidFill>
                <a:sym typeface="Wingdings" panose="05000000000000000000" pitchFamily="2" charset="2"/>
              </a:rPr>
              <a:t>。（已修改，如图）</a:t>
            </a:r>
            <a:endParaRPr lang="en-US" altLang="zh-CN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添加其他家庭成员的功能未实现。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13" y="1796837"/>
            <a:ext cx="1300393" cy="2311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35" y="1767724"/>
            <a:ext cx="1333147" cy="23700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174685" y="2815946"/>
            <a:ext cx="897478" cy="273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63792" y="2202023"/>
            <a:ext cx="251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dirty="0"/>
              <a:t>个人头像应该修改了，但是侧边栏还是未加载最新的修改的头像</a:t>
            </a:r>
            <a:endParaRPr lang="en-US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202023"/>
            <a:ext cx="1368694" cy="24332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21" y="2202023"/>
            <a:ext cx="1351226" cy="2433233"/>
          </a:xfrm>
          <a:prstGeom prst="rect">
            <a:avLst/>
          </a:prstGeom>
        </p:spPr>
      </p:pic>
      <p:sp>
        <p:nvSpPr>
          <p:cNvPr id="9" name="Right Arrow 5"/>
          <p:cNvSpPr/>
          <p:nvPr/>
        </p:nvSpPr>
        <p:spPr>
          <a:xfrm>
            <a:off x="1815255" y="3089539"/>
            <a:ext cx="1150104" cy="273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990708" y="2843318"/>
            <a:ext cx="7955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 smtClean="0"/>
              <a:t>点击编辑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7110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-1"/>
            <a:ext cx="11837437" cy="25472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宝宝资料保存问题：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宝宝资料修改之后，不能成功保存修改以后的信息</a:t>
            </a:r>
            <a:r>
              <a:rPr lang="zh-CN" altLang="en-US" dirty="0" smtClean="0">
                <a:solidFill>
                  <a:schemeClr val="accent6"/>
                </a:solidFill>
              </a:rPr>
              <a:t>。（已解决）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宝宝头像修改以后，保存</a:t>
            </a:r>
            <a:r>
              <a:rPr lang="zh-CN" altLang="en-US" dirty="0" smtClean="0">
                <a:solidFill>
                  <a:schemeClr val="accent6"/>
                </a:solidFill>
              </a:rPr>
              <a:t>出现！</a:t>
            </a:r>
            <a:r>
              <a:rPr lang="zh-CN" altLang="en-US" dirty="0">
                <a:solidFill>
                  <a:schemeClr val="accent6"/>
                </a:solidFill>
              </a:rPr>
              <a:t>号</a:t>
            </a:r>
            <a:r>
              <a:rPr lang="zh-CN" altLang="en-US" dirty="0" smtClean="0">
                <a:solidFill>
                  <a:schemeClr val="accent6"/>
                </a:solidFill>
              </a:rPr>
              <a:t>，（已解决）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058329" y="2836190"/>
            <a:ext cx="1703390" cy="14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58329" y="1842897"/>
            <a:ext cx="169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宝宝头像修改以后，保存不成功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98" y="1429252"/>
            <a:ext cx="1497531" cy="26622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09" y="1429252"/>
            <a:ext cx="1394593" cy="24792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7" y="1429252"/>
            <a:ext cx="1497531" cy="2662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429252"/>
            <a:ext cx="1483314" cy="2662277"/>
          </a:xfrm>
          <a:prstGeom prst="rect">
            <a:avLst/>
          </a:prstGeom>
        </p:spPr>
      </p:pic>
      <p:sp>
        <p:nvSpPr>
          <p:cNvPr id="9" name="Right Arrow 5"/>
          <p:cNvSpPr/>
          <p:nvPr/>
        </p:nvSpPr>
        <p:spPr>
          <a:xfrm>
            <a:off x="1943213" y="2669624"/>
            <a:ext cx="766905" cy="16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690169" y="2181451"/>
            <a:ext cx="2234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宝宝头像修改以后</a:t>
            </a:r>
          </a:p>
        </p:txBody>
      </p:sp>
      <p:sp>
        <p:nvSpPr>
          <p:cNvPr id="11" name="矩形 10"/>
          <p:cNvSpPr/>
          <p:nvPr/>
        </p:nvSpPr>
        <p:spPr>
          <a:xfrm>
            <a:off x="1749159" y="40915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zh-CN" altLang="en-US" dirty="0"/>
              <a:t>以后</a:t>
            </a:r>
          </a:p>
        </p:txBody>
      </p:sp>
    </p:spTree>
    <p:extLst>
      <p:ext uri="{BB962C8B-B14F-4D97-AF65-F5344CB8AC3E}">
        <p14:creationId xmlns:p14="http://schemas.microsoft.com/office/powerpoint/2010/main" val="34049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-1"/>
            <a:ext cx="11837437" cy="25472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消息中心问题：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rgbClr val="92D050"/>
                </a:solidFill>
              </a:rPr>
              <a:t>消息中心无法区分已读消息和未读消息</a:t>
            </a:r>
            <a:r>
              <a:rPr lang="zh-CN" altLang="en-US" dirty="0" smtClean="0">
                <a:solidFill>
                  <a:srgbClr val="92D050"/>
                </a:solidFill>
              </a:rPr>
              <a:t>。（代码已修改，后台无数据，无法测试）</a:t>
            </a:r>
            <a:endParaRPr lang="en-US" altLang="zh-CN" dirty="0">
              <a:solidFill>
                <a:srgbClr val="92D050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rgbClr val="92D050"/>
                </a:solidFill>
              </a:rPr>
              <a:t>消息中心的未读消息计数不正确</a:t>
            </a:r>
            <a:r>
              <a:rPr lang="zh-CN" altLang="en-US" dirty="0" smtClean="0">
                <a:solidFill>
                  <a:srgbClr val="92D050"/>
                </a:solidFill>
              </a:rPr>
              <a:t>。（代码已调整，后台无数据无法测试）</a:t>
            </a:r>
            <a:endParaRPr lang="en-US" altLang="zh-CN" dirty="0">
              <a:solidFill>
                <a:srgbClr val="92D050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rgbClr val="92D050"/>
                </a:solidFill>
              </a:rPr>
              <a:t>点击搜索按键</a:t>
            </a:r>
            <a:r>
              <a:rPr lang="zh-CN" altLang="en-US" dirty="0" smtClean="0">
                <a:solidFill>
                  <a:srgbClr val="92D050"/>
                </a:solidFill>
              </a:rPr>
              <a:t>切换</a:t>
            </a:r>
            <a:r>
              <a:rPr lang="zh-CN" altLang="en-US" dirty="0">
                <a:solidFill>
                  <a:srgbClr val="92D050"/>
                </a:solidFill>
              </a:rPr>
              <a:t>检索状态</a:t>
            </a:r>
            <a:r>
              <a:rPr lang="zh-CN" altLang="en-US" dirty="0" smtClean="0">
                <a:solidFill>
                  <a:srgbClr val="92D050"/>
                </a:solidFill>
              </a:rPr>
              <a:t>。（界面初始化就有搜索条）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同时处理了未读和已读消息的颜色区别</a:t>
            </a:r>
            <a:endParaRPr lang="en-US" altLang="zh-CN" dirty="0">
              <a:solidFill>
                <a:srgbClr val="92D050"/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47" y="2938830"/>
            <a:ext cx="2203563" cy="3919170"/>
          </a:xfrm>
          <a:prstGeom prst="rect">
            <a:avLst/>
          </a:prstGeom>
        </p:spPr>
      </p:pic>
      <p:sp>
        <p:nvSpPr>
          <p:cNvPr id="11" name="矩形标注 4"/>
          <p:cNvSpPr/>
          <p:nvPr/>
        </p:nvSpPr>
        <p:spPr>
          <a:xfrm>
            <a:off x="7019397" y="2938830"/>
            <a:ext cx="2235965" cy="528752"/>
          </a:xfrm>
          <a:prstGeom prst="wedgeRectCallout">
            <a:avLst>
              <a:gd name="adj1" fmla="val -63919"/>
              <a:gd name="adj2" fmla="val -10933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点击切换为检索状态</a:t>
            </a: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661" y="2556628"/>
            <a:ext cx="2024109" cy="3600000"/>
          </a:xfrm>
          <a:prstGeom prst="rect">
            <a:avLst/>
          </a:prstGeom>
        </p:spPr>
      </p:pic>
      <p:sp>
        <p:nvSpPr>
          <p:cNvPr id="13" name="矩形标注 5"/>
          <p:cNvSpPr/>
          <p:nvPr/>
        </p:nvSpPr>
        <p:spPr>
          <a:xfrm>
            <a:off x="9539267" y="2437290"/>
            <a:ext cx="2235965" cy="3845064"/>
          </a:xfrm>
          <a:prstGeom prst="wedgeRectCallout">
            <a:avLst>
              <a:gd name="adj1" fmla="val -29903"/>
              <a:gd name="adj2" fmla="val -62051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检索状态样式</a:t>
            </a:r>
          </a:p>
        </p:txBody>
      </p:sp>
      <p:sp>
        <p:nvSpPr>
          <p:cNvPr id="14" name="矩形标注 6"/>
          <p:cNvSpPr/>
          <p:nvPr/>
        </p:nvSpPr>
        <p:spPr>
          <a:xfrm>
            <a:off x="1624006" y="6172387"/>
            <a:ext cx="2632458" cy="528752"/>
          </a:xfrm>
          <a:prstGeom prst="wedgeRectCallout">
            <a:avLst>
              <a:gd name="adj1" fmla="val 118048"/>
              <a:gd name="adj2" fmla="val 47251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未读信息提示</a:t>
            </a:r>
            <a:endParaRPr lang="en-US" altLang="zh-CN" sz="1600" dirty="0"/>
          </a:p>
          <a:p>
            <a:pPr algn="ctr"/>
            <a:r>
              <a:rPr lang="zh-CN" altLang="en-US" sz="1600" dirty="0"/>
              <a:t>点击移动至第一个未读消息</a:t>
            </a:r>
          </a:p>
        </p:txBody>
      </p:sp>
      <p:sp>
        <p:nvSpPr>
          <p:cNvPr id="16" name="矩形 9"/>
          <p:cNvSpPr/>
          <p:nvPr/>
        </p:nvSpPr>
        <p:spPr>
          <a:xfrm>
            <a:off x="4667434" y="3432875"/>
            <a:ext cx="1973590" cy="29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0"/>
          <p:cNvSpPr/>
          <p:nvPr/>
        </p:nvSpPr>
        <p:spPr>
          <a:xfrm>
            <a:off x="6972040" y="3886053"/>
            <a:ext cx="1560516" cy="528752"/>
          </a:xfrm>
          <a:prstGeom prst="wedgeRectCallout">
            <a:avLst>
              <a:gd name="adj1" fmla="val -72133"/>
              <a:gd name="adj2" fmla="val -83663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个人消息未读提示</a:t>
            </a:r>
          </a:p>
        </p:txBody>
      </p:sp>
    </p:spTree>
    <p:extLst>
      <p:ext uri="{BB962C8B-B14F-4D97-AF65-F5344CB8AC3E}">
        <p14:creationId xmlns:p14="http://schemas.microsoft.com/office/powerpoint/2010/main" val="116799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-1"/>
            <a:ext cx="11837437" cy="329370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主页：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点击宝宝列表，选择不同的宝宝，需要切换进入不同宝宝的信息页面，而不是进入宝宝的资料页面</a:t>
            </a:r>
            <a:r>
              <a:rPr lang="zh-CN" altLang="en-US" dirty="0" smtClean="0">
                <a:solidFill>
                  <a:schemeClr val="accent6"/>
                </a:solidFill>
              </a:rPr>
              <a:t>。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发布</a:t>
            </a:r>
            <a:r>
              <a:rPr lang="zh-CN" altLang="en-US" dirty="0">
                <a:solidFill>
                  <a:srgbClr val="92D050"/>
                </a:solidFill>
              </a:rPr>
              <a:t>消息，选择“文字”，不需要出现照片添加框。（见下页５</a:t>
            </a:r>
            <a:r>
              <a:rPr lang="en-US" altLang="zh-CN" dirty="0">
                <a:solidFill>
                  <a:srgbClr val="92D050"/>
                </a:solidFill>
              </a:rPr>
              <a:t>,</a:t>
            </a:r>
            <a:r>
              <a:rPr lang="zh-CN" altLang="en-US" dirty="0">
                <a:solidFill>
                  <a:srgbClr val="92D050"/>
                </a:solidFill>
              </a:rPr>
              <a:t>６</a:t>
            </a:r>
            <a:r>
              <a:rPr lang="zh-CN" altLang="en-US" dirty="0" smtClean="0">
                <a:solidFill>
                  <a:srgbClr val="92D050"/>
                </a:solidFill>
              </a:rPr>
              <a:t>）（已经解决）</a:t>
            </a:r>
            <a:endParaRPr lang="en-US" altLang="zh-CN" dirty="0">
              <a:solidFill>
                <a:srgbClr val="92D050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发布消息，选择“照片”，应该直接出现信息框。（见下页５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６</a:t>
            </a:r>
            <a:r>
              <a:rPr lang="zh-CN" altLang="en-US" dirty="0" smtClean="0">
                <a:solidFill>
                  <a:schemeClr val="accent6"/>
                </a:solidFill>
              </a:rPr>
              <a:t>）（按设计图设计的）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发布消息，消息发布成功以后，应该自动跳转到主页，不应该还停留在消息页面。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9" y="2999063"/>
            <a:ext cx="1830657" cy="32545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1539" y="63439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修改之后的效果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8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695" y="81481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发布资讯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老师版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375873"/>
            <a:ext cx="2024109" cy="360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41" y="2538000"/>
            <a:ext cx="2428931" cy="43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41242" r="75125" b="47364"/>
          <a:stretch/>
        </p:blipFill>
        <p:spPr>
          <a:xfrm>
            <a:off x="8059397" y="4112014"/>
            <a:ext cx="469311" cy="410199"/>
          </a:xfrm>
          <a:prstGeom prst="rect">
            <a:avLst/>
          </a:prstGeom>
        </p:spPr>
      </p:pic>
      <p:sp>
        <p:nvSpPr>
          <p:cNvPr id="40" name="矩形标注 39"/>
          <p:cNvSpPr/>
          <p:nvPr/>
        </p:nvSpPr>
        <p:spPr>
          <a:xfrm>
            <a:off x="9931572" y="3936545"/>
            <a:ext cx="1847511" cy="528752"/>
          </a:xfrm>
          <a:prstGeom prst="wedgeRectCallout">
            <a:avLst>
              <a:gd name="adj1" fmla="val -128509"/>
              <a:gd name="adj2" fmla="val 22433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继续添加照片（最多</a:t>
            </a:r>
            <a:r>
              <a:rPr lang="en-US" altLang="zh-CN" sz="1200" dirty="0"/>
              <a:t>9</a:t>
            </a:r>
            <a:r>
              <a:rPr lang="zh-CN" altLang="en-US" sz="1200" dirty="0"/>
              <a:t>张）</a:t>
            </a:r>
          </a:p>
        </p:txBody>
      </p:sp>
      <p:sp>
        <p:nvSpPr>
          <p:cNvPr id="3" name="矩形 2"/>
          <p:cNvSpPr/>
          <p:nvPr/>
        </p:nvSpPr>
        <p:spPr>
          <a:xfrm>
            <a:off x="7502641" y="2989380"/>
            <a:ext cx="1776303" cy="34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63257" y="307877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881118" y="333594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52" name="矩形标注 51"/>
          <p:cNvSpPr/>
          <p:nvPr/>
        </p:nvSpPr>
        <p:spPr>
          <a:xfrm>
            <a:off x="10106830" y="3078773"/>
            <a:ext cx="1847511" cy="528752"/>
          </a:xfrm>
          <a:prstGeom prst="wedgeRectCallout">
            <a:avLst>
              <a:gd name="adj1" fmla="val -123517"/>
              <a:gd name="adj2" fmla="val 25665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图片描述内容</a:t>
            </a:r>
          </a:p>
        </p:txBody>
      </p:sp>
      <p:sp>
        <p:nvSpPr>
          <p:cNvPr id="53" name="矩形标注 52"/>
          <p:cNvSpPr/>
          <p:nvPr/>
        </p:nvSpPr>
        <p:spPr>
          <a:xfrm>
            <a:off x="10106831" y="2001453"/>
            <a:ext cx="1847511" cy="528752"/>
          </a:xfrm>
          <a:prstGeom prst="wedgeRectCallout">
            <a:avLst>
              <a:gd name="adj1" fmla="val -64537"/>
              <a:gd name="adj2" fmla="val 91957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发布照片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1" t="83974" r="31555"/>
          <a:stretch/>
        </p:blipFill>
        <p:spPr>
          <a:xfrm>
            <a:off x="2709388" y="867433"/>
            <a:ext cx="922946" cy="718268"/>
          </a:xfrm>
          <a:prstGeom prst="rect">
            <a:avLst/>
          </a:prstGeom>
        </p:spPr>
      </p:pic>
      <p:cxnSp>
        <p:nvCxnSpPr>
          <p:cNvPr id="8" name="肘形连接符 7"/>
          <p:cNvCxnSpPr>
            <a:endCxn id="28" idx="1"/>
          </p:cNvCxnSpPr>
          <p:nvPr/>
        </p:nvCxnSpPr>
        <p:spPr>
          <a:xfrm rot="5400000" flipH="1" flipV="1">
            <a:off x="198998" y="2164163"/>
            <a:ext cx="3447986" cy="15727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0" idx="1"/>
          </p:cNvCxnSpPr>
          <p:nvPr/>
        </p:nvCxnSpPr>
        <p:spPr>
          <a:xfrm flipV="1">
            <a:off x="3350359" y="819176"/>
            <a:ext cx="964842" cy="32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8440" y="4125809"/>
            <a:ext cx="383828" cy="3397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16722" y="448554"/>
            <a:ext cx="846034" cy="359134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</a:p>
        </p:txBody>
      </p:sp>
      <p:sp>
        <p:nvSpPr>
          <p:cNvPr id="35" name="矩形 34"/>
          <p:cNvSpPr/>
          <p:nvPr/>
        </p:nvSpPr>
        <p:spPr>
          <a:xfrm>
            <a:off x="4716722" y="854655"/>
            <a:ext cx="846034" cy="359134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993737" y="829122"/>
            <a:ext cx="2065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5562756" y="624023"/>
            <a:ext cx="401521" cy="4101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4315201" y="604129"/>
            <a:ext cx="372061" cy="430093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94" y="2514553"/>
            <a:ext cx="2428931" cy="4320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819847" y="4533099"/>
            <a:ext cx="905671" cy="25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标注 53"/>
          <p:cNvSpPr/>
          <p:nvPr/>
        </p:nvSpPr>
        <p:spPr>
          <a:xfrm>
            <a:off x="3170861" y="6009573"/>
            <a:ext cx="1968878" cy="528752"/>
          </a:xfrm>
          <a:prstGeom prst="wedgeRectCallout">
            <a:avLst>
              <a:gd name="adj1" fmla="val -36197"/>
              <a:gd name="adj2" fmla="val -289498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选取资讯类型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午餐、作业、活动</a:t>
            </a:r>
          </a:p>
        </p:txBody>
      </p:sp>
      <p:sp>
        <p:nvSpPr>
          <p:cNvPr id="55" name="矩形 54"/>
          <p:cNvSpPr/>
          <p:nvPr/>
        </p:nvSpPr>
        <p:spPr>
          <a:xfrm>
            <a:off x="2820356" y="2975438"/>
            <a:ext cx="1776303" cy="34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780972" y="30648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198833" y="33219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58" name="矩形标注 57"/>
          <p:cNvSpPr/>
          <p:nvPr/>
        </p:nvSpPr>
        <p:spPr>
          <a:xfrm>
            <a:off x="5396724" y="3063121"/>
            <a:ext cx="1847511" cy="528752"/>
          </a:xfrm>
          <a:prstGeom prst="wedgeRectCallout">
            <a:avLst>
              <a:gd name="adj1" fmla="val -123517"/>
              <a:gd name="adj2" fmla="val 25665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资讯内容</a:t>
            </a:r>
          </a:p>
        </p:txBody>
      </p:sp>
      <p:sp>
        <p:nvSpPr>
          <p:cNvPr id="59" name="矩形标注 58"/>
          <p:cNvSpPr/>
          <p:nvPr/>
        </p:nvSpPr>
        <p:spPr>
          <a:xfrm>
            <a:off x="5396725" y="1985801"/>
            <a:ext cx="1847511" cy="528752"/>
          </a:xfrm>
          <a:prstGeom prst="wedgeRectCallout">
            <a:avLst>
              <a:gd name="adj1" fmla="val -64537"/>
              <a:gd name="adj2" fmla="val 91957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发布资讯</a:t>
            </a:r>
          </a:p>
        </p:txBody>
      </p:sp>
      <p:cxnSp>
        <p:nvCxnSpPr>
          <p:cNvPr id="39" name="直接箭头连接符 38"/>
          <p:cNvCxnSpPr>
            <a:stCxn id="28" idx="2"/>
          </p:cNvCxnSpPr>
          <p:nvPr/>
        </p:nvCxnSpPr>
        <p:spPr>
          <a:xfrm flipH="1">
            <a:off x="3168814" y="1585701"/>
            <a:ext cx="2047" cy="881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166072" y="1994533"/>
            <a:ext cx="1143374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获取到图片后</a:t>
            </a:r>
          </a:p>
        </p:txBody>
      </p:sp>
      <p:sp>
        <p:nvSpPr>
          <p:cNvPr id="61" name="矩形 60"/>
          <p:cNvSpPr/>
          <p:nvPr/>
        </p:nvSpPr>
        <p:spPr>
          <a:xfrm>
            <a:off x="4230018" y="1219983"/>
            <a:ext cx="1819442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相册可以最多选择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</a:t>
            </a:r>
          </a:p>
        </p:txBody>
      </p:sp>
      <p:sp>
        <p:nvSpPr>
          <p:cNvPr id="41" name="矩形 40"/>
          <p:cNvSpPr/>
          <p:nvPr/>
        </p:nvSpPr>
        <p:spPr>
          <a:xfrm>
            <a:off x="2879195" y="1319435"/>
            <a:ext cx="587040" cy="249193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资讯</a:t>
            </a:r>
          </a:p>
        </p:txBody>
      </p:sp>
      <p:sp>
        <p:nvSpPr>
          <p:cNvPr id="43" name="矩形 42"/>
          <p:cNvSpPr/>
          <p:nvPr/>
        </p:nvSpPr>
        <p:spPr>
          <a:xfrm>
            <a:off x="3619538" y="2668929"/>
            <a:ext cx="798638" cy="224290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发布资讯</a:t>
            </a:r>
          </a:p>
        </p:txBody>
      </p:sp>
      <p:sp>
        <p:nvSpPr>
          <p:cNvPr id="44" name="矩形 43"/>
          <p:cNvSpPr/>
          <p:nvPr/>
        </p:nvSpPr>
        <p:spPr>
          <a:xfrm>
            <a:off x="8315581" y="2717757"/>
            <a:ext cx="798638" cy="224290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发布照片</a:t>
            </a:r>
          </a:p>
        </p:txBody>
      </p:sp>
      <p:sp>
        <p:nvSpPr>
          <p:cNvPr id="48" name="矩形 47"/>
          <p:cNvSpPr/>
          <p:nvPr/>
        </p:nvSpPr>
        <p:spPr>
          <a:xfrm>
            <a:off x="7533143" y="4472543"/>
            <a:ext cx="1776303" cy="34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091057" y="88872"/>
            <a:ext cx="1247686" cy="183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altLang="zh-CN" dirty="0"/>
          </a:p>
          <a:p>
            <a:pPr algn="ctr"/>
            <a:r>
              <a:rPr lang="zh-CN" altLang="en-US" dirty="0"/>
              <a:t>或</a:t>
            </a:r>
            <a:endParaRPr lang="en-US" altLang="zh-CN" dirty="0"/>
          </a:p>
          <a:p>
            <a:pPr algn="ctr"/>
            <a:r>
              <a:rPr lang="zh-CN" altLang="en-US" dirty="0"/>
              <a:t>相册</a:t>
            </a:r>
          </a:p>
        </p:txBody>
      </p:sp>
      <p:cxnSp>
        <p:nvCxnSpPr>
          <p:cNvPr id="7" name="直接箭头连接符 6"/>
          <p:cNvCxnSpPr>
            <a:stCxn id="62" idx="2"/>
            <a:endCxn id="27" idx="0"/>
          </p:cNvCxnSpPr>
          <p:nvPr/>
        </p:nvCxnSpPr>
        <p:spPr>
          <a:xfrm>
            <a:off x="8714900" y="1923160"/>
            <a:ext cx="2207" cy="61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304705" y="544657"/>
            <a:ext cx="1143374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进入页面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41242" r="75125" b="47364"/>
          <a:stretch/>
        </p:blipFill>
        <p:spPr>
          <a:xfrm>
            <a:off x="2766825" y="4036973"/>
            <a:ext cx="469311" cy="410199"/>
          </a:xfrm>
          <a:prstGeom prst="rect">
            <a:avLst/>
          </a:prstGeom>
        </p:spPr>
      </p:pic>
      <p:sp>
        <p:nvSpPr>
          <p:cNvPr id="65" name="矩形标注 64"/>
          <p:cNvSpPr/>
          <p:nvPr/>
        </p:nvSpPr>
        <p:spPr>
          <a:xfrm>
            <a:off x="4639000" y="3861504"/>
            <a:ext cx="1847511" cy="528752"/>
          </a:xfrm>
          <a:prstGeom prst="wedgeRectCallout">
            <a:avLst>
              <a:gd name="adj1" fmla="val -128509"/>
              <a:gd name="adj2" fmla="val 22433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添加照片（最多</a:t>
            </a:r>
            <a:r>
              <a:rPr lang="en-US" altLang="zh-CN" sz="1200" dirty="0"/>
              <a:t>9</a:t>
            </a:r>
            <a:r>
              <a:rPr lang="zh-CN" altLang="en-US" sz="1200" dirty="0"/>
              <a:t>张）</a:t>
            </a:r>
          </a:p>
        </p:txBody>
      </p:sp>
      <p:sp>
        <p:nvSpPr>
          <p:cNvPr id="66" name="矩形 65"/>
          <p:cNvSpPr/>
          <p:nvPr/>
        </p:nvSpPr>
        <p:spPr>
          <a:xfrm>
            <a:off x="1262207" y="960156"/>
            <a:ext cx="1143374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弹框选择</a:t>
            </a:r>
          </a:p>
        </p:txBody>
      </p:sp>
    </p:spTree>
    <p:extLst>
      <p:ext uri="{BB962C8B-B14F-4D97-AF65-F5344CB8AC3E}">
        <p14:creationId xmlns:p14="http://schemas.microsoft.com/office/powerpoint/2010/main" val="33698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695" y="81481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发布资讯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家长版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375873"/>
            <a:ext cx="2024109" cy="360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89" y="2540789"/>
            <a:ext cx="2428931" cy="43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41242" r="75125" b="47364"/>
          <a:stretch/>
        </p:blipFill>
        <p:spPr>
          <a:xfrm>
            <a:off x="8030245" y="4114803"/>
            <a:ext cx="469311" cy="410199"/>
          </a:xfrm>
          <a:prstGeom prst="rect">
            <a:avLst/>
          </a:prstGeom>
        </p:spPr>
      </p:pic>
      <p:sp>
        <p:nvSpPr>
          <p:cNvPr id="40" name="矩形标注 39"/>
          <p:cNvSpPr/>
          <p:nvPr/>
        </p:nvSpPr>
        <p:spPr>
          <a:xfrm>
            <a:off x="9902420" y="3939334"/>
            <a:ext cx="1847511" cy="528752"/>
          </a:xfrm>
          <a:prstGeom prst="wedgeRectCallout">
            <a:avLst>
              <a:gd name="adj1" fmla="val -128509"/>
              <a:gd name="adj2" fmla="val 22433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继续添加照片（最多</a:t>
            </a:r>
            <a:r>
              <a:rPr lang="en-US" altLang="zh-CN" sz="1200" dirty="0"/>
              <a:t>9</a:t>
            </a:r>
            <a:r>
              <a:rPr lang="zh-CN" altLang="en-US" sz="1200" dirty="0"/>
              <a:t>张）</a:t>
            </a:r>
          </a:p>
        </p:txBody>
      </p:sp>
      <p:sp>
        <p:nvSpPr>
          <p:cNvPr id="3" name="矩形 2"/>
          <p:cNvSpPr/>
          <p:nvPr/>
        </p:nvSpPr>
        <p:spPr>
          <a:xfrm>
            <a:off x="7473489" y="2992169"/>
            <a:ext cx="1776303" cy="34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34105" y="30815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851966" y="333873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52" name="矩形标注 51"/>
          <p:cNvSpPr/>
          <p:nvPr/>
        </p:nvSpPr>
        <p:spPr>
          <a:xfrm>
            <a:off x="10077678" y="3081562"/>
            <a:ext cx="1847511" cy="528752"/>
          </a:xfrm>
          <a:prstGeom prst="wedgeRectCallout">
            <a:avLst>
              <a:gd name="adj1" fmla="val -123517"/>
              <a:gd name="adj2" fmla="val 25665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图片描述内容</a:t>
            </a:r>
          </a:p>
        </p:txBody>
      </p:sp>
      <p:sp>
        <p:nvSpPr>
          <p:cNvPr id="53" name="矩形标注 52"/>
          <p:cNvSpPr/>
          <p:nvPr/>
        </p:nvSpPr>
        <p:spPr>
          <a:xfrm>
            <a:off x="10077679" y="2004242"/>
            <a:ext cx="1847511" cy="528752"/>
          </a:xfrm>
          <a:prstGeom prst="wedgeRectCallout">
            <a:avLst>
              <a:gd name="adj1" fmla="val -64537"/>
              <a:gd name="adj2" fmla="val 91957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发布照片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1" t="83974" r="31555"/>
          <a:stretch/>
        </p:blipFill>
        <p:spPr>
          <a:xfrm>
            <a:off x="2709388" y="867433"/>
            <a:ext cx="922946" cy="718268"/>
          </a:xfrm>
          <a:prstGeom prst="rect">
            <a:avLst/>
          </a:prstGeom>
        </p:spPr>
      </p:pic>
      <p:cxnSp>
        <p:nvCxnSpPr>
          <p:cNvPr id="8" name="肘形连接符 7"/>
          <p:cNvCxnSpPr>
            <a:endCxn id="28" idx="1"/>
          </p:cNvCxnSpPr>
          <p:nvPr/>
        </p:nvCxnSpPr>
        <p:spPr>
          <a:xfrm rot="5400000" flipH="1" flipV="1">
            <a:off x="198998" y="2164163"/>
            <a:ext cx="3447986" cy="15727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0" idx="1"/>
          </p:cNvCxnSpPr>
          <p:nvPr/>
        </p:nvCxnSpPr>
        <p:spPr>
          <a:xfrm flipV="1">
            <a:off x="3307479" y="745097"/>
            <a:ext cx="1172948" cy="369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19288" y="4128598"/>
            <a:ext cx="383828" cy="3397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881948" y="374475"/>
            <a:ext cx="846034" cy="359134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</a:p>
        </p:txBody>
      </p:sp>
      <p:sp>
        <p:nvSpPr>
          <p:cNvPr id="35" name="矩形 34"/>
          <p:cNvSpPr/>
          <p:nvPr/>
        </p:nvSpPr>
        <p:spPr>
          <a:xfrm>
            <a:off x="4881948" y="780576"/>
            <a:ext cx="846034" cy="359134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158963" y="755043"/>
            <a:ext cx="187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5727982" y="549944"/>
            <a:ext cx="401521" cy="41019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4480427" y="530050"/>
            <a:ext cx="372061" cy="430093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94" y="2514553"/>
            <a:ext cx="2428931" cy="432000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820356" y="2975438"/>
            <a:ext cx="1776303" cy="34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780972" y="30648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198833" y="33219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58" name="矩形标注 57"/>
          <p:cNvSpPr/>
          <p:nvPr/>
        </p:nvSpPr>
        <p:spPr>
          <a:xfrm>
            <a:off x="5396724" y="3063121"/>
            <a:ext cx="1847511" cy="528752"/>
          </a:xfrm>
          <a:prstGeom prst="wedgeRectCallout">
            <a:avLst>
              <a:gd name="adj1" fmla="val -123517"/>
              <a:gd name="adj2" fmla="val 25665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资讯内容</a:t>
            </a:r>
          </a:p>
        </p:txBody>
      </p:sp>
      <p:sp>
        <p:nvSpPr>
          <p:cNvPr id="59" name="矩形标注 58"/>
          <p:cNvSpPr/>
          <p:nvPr/>
        </p:nvSpPr>
        <p:spPr>
          <a:xfrm>
            <a:off x="5396725" y="1985801"/>
            <a:ext cx="1847511" cy="528752"/>
          </a:xfrm>
          <a:prstGeom prst="wedgeRectCallout">
            <a:avLst>
              <a:gd name="adj1" fmla="val -64537"/>
              <a:gd name="adj2" fmla="val 91957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发布资讯</a:t>
            </a:r>
          </a:p>
        </p:txBody>
      </p:sp>
      <p:cxnSp>
        <p:nvCxnSpPr>
          <p:cNvPr id="39" name="直接箭头连接符 38"/>
          <p:cNvCxnSpPr>
            <a:stCxn id="28" idx="2"/>
          </p:cNvCxnSpPr>
          <p:nvPr/>
        </p:nvCxnSpPr>
        <p:spPr>
          <a:xfrm flipH="1">
            <a:off x="3168814" y="1585701"/>
            <a:ext cx="2047" cy="881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531872" y="4580668"/>
            <a:ext cx="943239" cy="217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164293" y="2014975"/>
            <a:ext cx="1143374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获取到图片后</a:t>
            </a:r>
          </a:p>
        </p:txBody>
      </p:sp>
      <p:sp>
        <p:nvSpPr>
          <p:cNvPr id="61" name="矩形 60"/>
          <p:cNvSpPr/>
          <p:nvPr/>
        </p:nvSpPr>
        <p:spPr>
          <a:xfrm>
            <a:off x="4219964" y="1036843"/>
            <a:ext cx="1819442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相册可以最多选择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</a:t>
            </a:r>
          </a:p>
        </p:txBody>
      </p:sp>
      <p:sp>
        <p:nvSpPr>
          <p:cNvPr id="62" name="矩形 61"/>
          <p:cNvSpPr/>
          <p:nvPr/>
        </p:nvSpPr>
        <p:spPr>
          <a:xfrm>
            <a:off x="2835860" y="4549099"/>
            <a:ext cx="943239" cy="217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262207" y="960156"/>
            <a:ext cx="1143374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弹框选择</a:t>
            </a:r>
          </a:p>
        </p:txBody>
      </p:sp>
      <p:sp>
        <p:nvSpPr>
          <p:cNvPr id="48" name="矩形 47"/>
          <p:cNvSpPr/>
          <p:nvPr/>
        </p:nvSpPr>
        <p:spPr>
          <a:xfrm>
            <a:off x="8053990" y="89440"/>
            <a:ext cx="1247686" cy="183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altLang="zh-CN" dirty="0"/>
          </a:p>
          <a:p>
            <a:pPr algn="ctr"/>
            <a:r>
              <a:rPr lang="zh-CN" altLang="en-US" dirty="0"/>
              <a:t>或</a:t>
            </a:r>
            <a:endParaRPr lang="en-US" altLang="zh-CN" dirty="0"/>
          </a:p>
          <a:p>
            <a:pPr algn="ctr"/>
            <a:r>
              <a:rPr lang="zh-CN" altLang="en-US" dirty="0"/>
              <a:t>相册</a:t>
            </a:r>
          </a:p>
        </p:txBody>
      </p:sp>
      <p:cxnSp>
        <p:nvCxnSpPr>
          <p:cNvPr id="7" name="直接箭头连接符 6"/>
          <p:cNvCxnSpPr>
            <a:stCxn id="48" idx="2"/>
            <a:endCxn id="27" idx="0"/>
          </p:cNvCxnSpPr>
          <p:nvPr/>
        </p:nvCxnSpPr>
        <p:spPr>
          <a:xfrm>
            <a:off x="8677833" y="1923728"/>
            <a:ext cx="10122" cy="617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41242" r="75125" b="47364"/>
          <a:stretch/>
        </p:blipFill>
        <p:spPr>
          <a:xfrm>
            <a:off x="2754151" y="4074805"/>
            <a:ext cx="469311" cy="410199"/>
          </a:xfrm>
          <a:prstGeom prst="rect">
            <a:avLst/>
          </a:prstGeom>
        </p:spPr>
      </p:pic>
      <p:sp>
        <p:nvSpPr>
          <p:cNvPr id="68" name="矩形标注 67"/>
          <p:cNvSpPr/>
          <p:nvPr/>
        </p:nvSpPr>
        <p:spPr>
          <a:xfrm>
            <a:off x="4626326" y="3899336"/>
            <a:ext cx="1847511" cy="528752"/>
          </a:xfrm>
          <a:prstGeom prst="wedgeRectCallout">
            <a:avLst>
              <a:gd name="adj1" fmla="val -128509"/>
              <a:gd name="adj2" fmla="val 22433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添加照片（最多</a:t>
            </a:r>
            <a:r>
              <a:rPr lang="en-US" altLang="zh-CN" sz="1200" dirty="0"/>
              <a:t>9</a:t>
            </a:r>
            <a:r>
              <a:rPr lang="zh-CN" altLang="en-US" sz="1200" dirty="0"/>
              <a:t>张）</a:t>
            </a:r>
          </a:p>
        </p:txBody>
      </p:sp>
      <p:sp>
        <p:nvSpPr>
          <p:cNvPr id="44" name="矩形 43"/>
          <p:cNvSpPr/>
          <p:nvPr/>
        </p:nvSpPr>
        <p:spPr>
          <a:xfrm>
            <a:off x="8315581" y="2717757"/>
            <a:ext cx="798638" cy="224290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发布照片</a:t>
            </a:r>
          </a:p>
        </p:txBody>
      </p:sp>
      <p:sp>
        <p:nvSpPr>
          <p:cNvPr id="69" name="矩形 68"/>
          <p:cNvSpPr/>
          <p:nvPr/>
        </p:nvSpPr>
        <p:spPr>
          <a:xfrm>
            <a:off x="6304705" y="544657"/>
            <a:ext cx="1143374" cy="4345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进入页面</a:t>
            </a:r>
          </a:p>
        </p:txBody>
      </p:sp>
    </p:spTree>
    <p:extLst>
      <p:ext uri="{BB962C8B-B14F-4D97-AF65-F5344CB8AC3E}">
        <p14:creationId xmlns:p14="http://schemas.microsoft.com/office/powerpoint/2010/main" val="39123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-1"/>
            <a:ext cx="11837437" cy="329370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资讯列表分享页面：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如果是纯文字信息，无法分享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/>
              <a:t>由于屏幕没有做适配，无法点击删除操作。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保存功能只针对于图片。由于之前判断操作比较复杂，现在操作改为：点击图片，右击长按图片，显示“保存到手机”。删除之前的保存按钮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zh-CN" altLang="en-US" dirty="0" smtClean="0">
                <a:solidFill>
                  <a:schemeClr val="accent6"/>
                </a:solidFill>
              </a:rPr>
              <a:t>暂时还用保存按钮，多个图片时一次性保存，比每个都点进去保存方便</a:t>
            </a:r>
            <a:r>
              <a:rPr lang="en-US" altLang="zh-CN" dirty="0" smtClean="0">
                <a:solidFill>
                  <a:schemeClr val="accent6"/>
                </a:solidFill>
              </a:rPr>
              <a:t>)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点击图片，无法显示大</a:t>
            </a:r>
            <a:r>
              <a:rPr lang="zh-CN" altLang="en-US" dirty="0" smtClean="0">
                <a:solidFill>
                  <a:schemeClr val="accent6"/>
                </a:solidFill>
              </a:rPr>
              <a:t>图</a:t>
            </a:r>
            <a:r>
              <a:rPr lang="en-US" altLang="zh-CN" dirty="0" smtClean="0">
                <a:solidFill>
                  <a:schemeClr val="accent6"/>
                </a:solidFill>
              </a:rPr>
              <a:t>(ok</a:t>
            </a:r>
            <a:r>
              <a:rPr lang="zh-CN" altLang="en-US" dirty="0" smtClean="0">
                <a:solidFill>
                  <a:schemeClr val="accent6"/>
                </a:solidFill>
              </a:rPr>
              <a:t>了，点进去仍然按右上按钮保存</a:t>
            </a:r>
            <a:r>
              <a:rPr lang="en-US" altLang="zh-CN" dirty="0" smtClean="0">
                <a:solidFill>
                  <a:schemeClr val="accent6"/>
                </a:solidFill>
              </a:rPr>
              <a:t>)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02" y="2827176"/>
            <a:ext cx="2587495" cy="3965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58" y="2146385"/>
            <a:ext cx="2613543" cy="4646299"/>
          </a:xfrm>
          <a:prstGeom prst="rect">
            <a:avLst/>
          </a:prstGeom>
        </p:spPr>
      </p:pic>
      <p:sp>
        <p:nvSpPr>
          <p:cNvPr id="5" name="矩形 9"/>
          <p:cNvSpPr/>
          <p:nvPr/>
        </p:nvSpPr>
        <p:spPr>
          <a:xfrm>
            <a:off x="1237459" y="5818507"/>
            <a:ext cx="3091180" cy="39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10"/>
          <p:cNvSpPr/>
          <p:nvPr/>
        </p:nvSpPr>
        <p:spPr>
          <a:xfrm>
            <a:off x="4626893" y="6249705"/>
            <a:ext cx="1643278" cy="440343"/>
          </a:xfrm>
          <a:prstGeom prst="wedgeRectCallout">
            <a:avLst>
              <a:gd name="adj1" fmla="val -72133"/>
              <a:gd name="adj2" fmla="val -83663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删除</a:t>
            </a:r>
          </a:p>
        </p:txBody>
      </p:sp>
      <p:sp>
        <p:nvSpPr>
          <p:cNvPr id="7" name="Right Arrow 6"/>
          <p:cNvSpPr/>
          <p:nvPr/>
        </p:nvSpPr>
        <p:spPr>
          <a:xfrm rot="2067249">
            <a:off x="6223335" y="2541419"/>
            <a:ext cx="2066149" cy="458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580</Words>
  <Application>Microsoft Office PowerPoint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HaomingXu</dc:creator>
  <cp:lastModifiedBy>HaomingXu</cp:lastModifiedBy>
  <cp:revision>20</cp:revision>
  <dcterms:created xsi:type="dcterms:W3CDTF">2016-04-21T16:56:01Z</dcterms:created>
  <dcterms:modified xsi:type="dcterms:W3CDTF">2016-05-05T06:56:00Z</dcterms:modified>
</cp:coreProperties>
</file>