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97" r:id="rId5"/>
    <p:sldId id="262" r:id="rId6"/>
    <p:sldId id="267" r:id="rId7"/>
    <p:sldId id="288" r:id="rId8"/>
    <p:sldId id="289" r:id="rId9"/>
    <p:sldId id="290" r:id="rId10"/>
    <p:sldId id="299" r:id="rId11"/>
    <p:sldId id="300" r:id="rId12"/>
    <p:sldId id="293" r:id="rId13"/>
    <p:sldId id="294" r:id="rId14"/>
    <p:sldId id="295" r:id="rId15"/>
    <p:sldId id="296" r:id="rId16"/>
    <p:sldId id="2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Microsoft_Visio_Drawing6.vsdx"/><Relationship Id="rId7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7.vsdx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诊断与报告部分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628475" y="555526"/>
            <a:ext cx="1887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</a:rPr>
              <a:t>、用户界面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245D3A-7427-405B-991F-1866AAF15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54941"/>
              </p:ext>
            </p:extLst>
          </p:nvPr>
        </p:nvGraphicFramePr>
        <p:xfrm>
          <a:off x="3491880" y="1491630"/>
          <a:ext cx="2392363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3" imgW="2514387" imgH="3100947" progId="Visio.Drawing.15">
                  <p:embed/>
                </p:oleObj>
              </mc:Choice>
              <mc:Fallback>
                <p:oleObj name="Visio" r:id="rId3" imgW="2514387" imgH="3100947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5E05493-EE33-44AD-9EAB-22BB8BD56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491630"/>
                        <a:ext cx="2392363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B3D1367-6C7B-45B0-9EC3-633054985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99494"/>
              </p:ext>
            </p:extLst>
          </p:nvPr>
        </p:nvGraphicFramePr>
        <p:xfrm>
          <a:off x="6610449" y="1491630"/>
          <a:ext cx="2378075" cy="293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5" imgW="2522043" imgH="2765824" progId="Visio.Drawing.15">
                  <p:embed/>
                </p:oleObj>
              </mc:Choice>
              <mc:Fallback>
                <p:oleObj name="Visio" r:id="rId5" imgW="2522043" imgH="2765824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674F15C-80DB-491D-901C-745313FC7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449" y="1491630"/>
                        <a:ext cx="2378075" cy="2933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13CCD59-78A7-4F3F-B804-5EF1902DC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45" y="1484965"/>
            <a:ext cx="2236317" cy="30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628475" y="555526"/>
            <a:ext cx="1887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</a:rPr>
              <a:t>、用户界面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52A7A5-475E-48E1-9208-9A7542D5C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62765"/>
              </p:ext>
            </p:extLst>
          </p:nvPr>
        </p:nvGraphicFramePr>
        <p:xfrm>
          <a:off x="699415" y="1681865"/>
          <a:ext cx="241617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2522043" imgH="2765824" progId="Visio.Drawing.15">
                  <p:embed/>
                </p:oleObj>
              </mc:Choice>
              <mc:Fallback>
                <p:oleObj name="Visio" r:id="rId3" imgW="2522043" imgH="2765824" progId="Visio.Drawing.15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F54CA1A-5CC0-4A49-939C-1FA2C386E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15" y="1681865"/>
                        <a:ext cx="2416175" cy="265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EE4DB2-D158-4B06-A13C-4FD22E4C9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33850"/>
              </p:ext>
            </p:extLst>
          </p:nvPr>
        </p:nvGraphicFramePr>
        <p:xfrm>
          <a:off x="3354187" y="1750128"/>
          <a:ext cx="2362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5" imgW="2522043" imgH="2765824" progId="Visio.Drawing.15">
                  <p:embed/>
                </p:oleObj>
              </mc:Choice>
              <mc:Fallback>
                <p:oleObj name="Visio" r:id="rId5" imgW="2522043" imgH="2765824" progId="Visio.Drawing.15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A62FE34-C968-4A1B-B71F-2B3890615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187" y="1750128"/>
                        <a:ext cx="23622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19F8B1-732A-4F28-9B12-8045D5BBE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6121"/>
              </p:ext>
            </p:extLst>
          </p:nvPr>
        </p:nvGraphicFramePr>
        <p:xfrm>
          <a:off x="6156176" y="1765666"/>
          <a:ext cx="238442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7" imgW="2529698" imgH="2765824" progId="Visio.Drawing.15">
                  <p:embed/>
                </p:oleObj>
              </mc:Choice>
              <mc:Fallback>
                <p:oleObj name="Visio" r:id="rId7" imgW="2529698" imgH="2765824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03D2540-2ECB-4333-B4CD-77033C725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765666"/>
                        <a:ext cx="238442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3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473788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A3DDBA2-3E71-42A6-8D41-13B82CF09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3068" y="1347614"/>
            <a:ext cx="5274310" cy="35553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611560" y="1923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上传舌象图片</a:t>
            </a:r>
          </a:p>
        </p:txBody>
      </p:sp>
    </p:spTree>
    <p:extLst>
      <p:ext uri="{BB962C8B-B14F-4D97-AF65-F5344CB8AC3E}">
        <p14:creationId xmlns:p14="http://schemas.microsoft.com/office/powerpoint/2010/main" val="202783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473788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611560" y="1923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查看诊断报告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24CF7-882D-48EB-8FD5-4217B1066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9912" y="1025525"/>
            <a:ext cx="5184576" cy="40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971600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1547664" y="1923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查看个人报告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95E609-68A4-4E15-8B97-65EADAA57F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10490"/>
            <a:ext cx="495300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473788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1403648" y="23870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查看示例报告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1606E-4915-40CE-A8A9-B8304745B8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1347614"/>
            <a:ext cx="42646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6300192" y="2139047"/>
            <a:ext cx="2247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</a:rPr>
              <a:t>、数据库设计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B84574-F4E4-46B7-BCD7-4F0B32F39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00516"/>
              </p:ext>
            </p:extLst>
          </p:nvPr>
        </p:nvGraphicFramePr>
        <p:xfrm>
          <a:off x="467544" y="440953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389566203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87854392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872634721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779185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78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用于唯一标识用户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PK NOT NULL IDENTITY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56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20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说明用户的姓名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7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UserAge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用于说明用户的年龄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22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UserGender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20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用于说明用户的性别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02620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7CA863-03DF-4039-9929-8499C362D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8377"/>
              </p:ext>
            </p:extLst>
          </p:nvPr>
        </p:nvGraphicFramePr>
        <p:xfrm>
          <a:off x="467544" y="1967165"/>
          <a:ext cx="526796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37062678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52697701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95009861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259273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27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DiagnosisRepoID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用于唯一标识一个诊断报告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PK NOT NULL IDENTITY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71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用于确定该报告属于哪一个用户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FK NUT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04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ReportContent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100000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用于存储报告内容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59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50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用于记录该报告生成的时间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36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PicID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记录该报告对应的舌象照片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FK NOT NULL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90418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4638F0-5C3F-4A3E-9550-638B558BC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59165"/>
              </p:ext>
            </p:extLst>
          </p:nvPr>
        </p:nvGraphicFramePr>
        <p:xfrm>
          <a:off x="467544" y="39399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1761240715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42599362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23834715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144823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94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ExampleID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用于唯一标识示例报告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PK NOT NULL IDENTITY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84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ExampleContent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100000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用于记录报告内容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840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2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椭圆 582"/>
          <p:cNvSpPr/>
          <p:nvPr/>
        </p:nvSpPr>
        <p:spPr>
          <a:xfrm>
            <a:off x="7512655" y="1514899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椭圆 581"/>
          <p:cNvSpPr/>
          <p:nvPr/>
        </p:nvSpPr>
        <p:spPr>
          <a:xfrm>
            <a:off x="5895173" y="1514899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4235709" y="1514899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椭圆 579"/>
          <p:cNvSpPr/>
          <p:nvPr/>
        </p:nvSpPr>
        <p:spPr>
          <a:xfrm>
            <a:off x="2607372" y="1514899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38447" y="1514899"/>
            <a:ext cx="589338" cy="589338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992070" y="4328397"/>
            <a:ext cx="677883" cy="370556"/>
            <a:chOff x="6992070" y="4328397"/>
            <a:chExt cx="677883" cy="370556"/>
          </a:xfrm>
        </p:grpSpPr>
        <p:grpSp>
          <p:nvGrpSpPr>
            <p:cNvPr id="522" name="组合 521"/>
            <p:cNvGrpSpPr/>
            <p:nvPr/>
          </p:nvGrpSpPr>
          <p:grpSpPr>
            <a:xfrm>
              <a:off x="6992070" y="4328397"/>
              <a:ext cx="275466" cy="358793"/>
              <a:chOff x="3326607" y="2279650"/>
              <a:chExt cx="446087" cy="581026"/>
            </a:xfrm>
          </p:grpSpPr>
          <p:sp>
            <p:nvSpPr>
              <p:cNvPr id="552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54" name="组合 553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555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4" name="组合 523"/>
            <p:cNvGrpSpPr/>
            <p:nvPr/>
          </p:nvGrpSpPr>
          <p:grpSpPr>
            <a:xfrm>
              <a:off x="7322924" y="4406821"/>
              <a:ext cx="347029" cy="292132"/>
              <a:chOff x="2027238" y="2425700"/>
              <a:chExt cx="561975" cy="473075"/>
            </a:xfrm>
          </p:grpSpPr>
          <p:sp>
            <p:nvSpPr>
              <p:cNvPr id="525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66" name="矩形 565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TextBox 566"/>
          <p:cNvSpPr txBox="1"/>
          <p:nvPr/>
        </p:nvSpPr>
        <p:spPr>
          <a:xfrm>
            <a:off x="7815487" y="4252258"/>
            <a:ext cx="8640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000" dirty="0">
                <a:ln w="6350">
                  <a:noFill/>
                </a:ln>
                <a:solidFill>
                  <a:srgbClr val="FF9101"/>
                </a:solidFill>
                <a:latin typeface="宋体" pitchFamily="2" charset="-122"/>
                <a:ea typeface="宋体" pitchFamily="2" charset="-122"/>
              </a:rPr>
              <a:t>目  录</a:t>
            </a:r>
            <a:endParaRPr lang="en-US" altLang="zh-CN" sz="2000" dirty="0">
              <a:ln w="6350">
                <a:noFill/>
              </a:ln>
              <a:solidFill>
                <a:srgbClr val="FF9101"/>
              </a:solidFill>
              <a:latin typeface="宋体" pitchFamily="2" charset="-122"/>
              <a:ea typeface="宋体" pitchFamily="2" charset="-122"/>
            </a:endParaRPr>
          </a:p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4130272" y="235572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用户界面</a:t>
            </a:r>
          </a:p>
        </p:txBody>
      </p:sp>
      <p:sp>
        <p:nvSpPr>
          <p:cNvPr id="570" name="矩形 569"/>
          <p:cNvSpPr/>
          <p:nvPr/>
        </p:nvSpPr>
        <p:spPr>
          <a:xfrm>
            <a:off x="2477580" y="235572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系统架构</a:t>
            </a:r>
          </a:p>
        </p:txBody>
      </p:sp>
      <p:sp>
        <p:nvSpPr>
          <p:cNvPr id="571" name="矩形 570"/>
          <p:cNvSpPr/>
          <p:nvPr/>
        </p:nvSpPr>
        <p:spPr>
          <a:xfrm>
            <a:off x="655905" y="2355726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思路</a:t>
            </a:r>
          </a:p>
        </p:txBody>
      </p:sp>
      <p:sp>
        <p:nvSpPr>
          <p:cNvPr id="572" name="矩形 571"/>
          <p:cNvSpPr/>
          <p:nvPr/>
        </p:nvSpPr>
        <p:spPr>
          <a:xfrm>
            <a:off x="7365489" y="235572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数据库设计</a:t>
            </a:r>
          </a:p>
        </p:txBody>
      </p:sp>
      <p:sp>
        <p:nvSpPr>
          <p:cNvPr id="573" name="矩形 572"/>
          <p:cNvSpPr/>
          <p:nvPr/>
        </p:nvSpPr>
        <p:spPr>
          <a:xfrm>
            <a:off x="5866680" y="235572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顺序图</a:t>
            </a:r>
          </a:p>
        </p:txBody>
      </p:sp>
      <p:sp>
        <p:nvSpPr>
          <p:cNvPr id="574" name="Freeform 9"/>
          <p:cNvSpPr>
            <a:spLocks noEditPoints="1"/>
          </p:cNvSpPr>
          <p:nvPr/>
        </p:nvSpPr>
        <p:spPr bwMode="auto">
          <a:xfrm>
            <a:off x="7617082" y="1686405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0"/>
          <p:cNvSpPr>
            <a:spLocks noEditPoints="1"/>
          </p:cNvSpPr>
          <p:nvPr/>
        </p:nvSpPr>
        <p:spPr bwMode="auto">
          <a:xfrm>
            <a:off x="2758420" y="1668936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"/>
          <p:cNvSpPr>
            <a:spLocks noEditPoints="1"/>
          </p:cNvSpPr>
          <p:nvPr/>
        </p:nvSpPr>
        <p:spPr bwMode="auto">
          <a:xfrm>
            <a:off x="6066806" y="165303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2"/>
          <p:cNvSpPr>
            <a:spLocks noEditPoints="1"/>
          </p:cNvSpPr>
          <p:nvPr/>
        </p:nvSpPr>
        <p:spPr bwMode="auto">
          <a:xfrm>
            <a:off x="4423273" y="165644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3"/>
          <p:cNvSpPr>
            <a:spLocks noEditPoints="1"/>
          </p:cNvSpPr>
          <p:nvPr/>
        </p:nvSpPr>
        <p:spPr bwMode="auto">
          <a:xfrm>
            <a:off x="1058601" y="166543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38166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217072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 flipH="1">
            <a:off x="5400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 flipH="1">
            <a:off x="54930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 flipH="1">
            <a:off x="71313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 descr="49b68f35gc54dd7a416d7&amp;690"/>
          <p:cNvSpPr>
            <a:spLocks noChangeArrowheads="1"/>
          </p:cNvSpPr>
          <p:nvPr/>
        </p:nvSpPr>
        <p:spPr bwMode="auto">
          <a:xfrm>
            <a:off x="0" y="1419663"/>
            <a:ext cx="4284663" cy="295366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278461" y="1419663"/>
            <a:ext cx="3959225" cy="29536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 flipH="1">
            <a:off x="3995738" y="1419663"/>
            <a:ext cx="309562" cy="29536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542525" y="2067694"/>
            <a:ext cx="3384550" cy="17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我们使用</a:t>
            </a:r>
            <a:r>
              <a:rPr lang="en-US" altLang="zh-CN" sz="1600" dirty="0">
                <a:solidFill>
                  <a:schemeClr val="bg1"/>
                </a:solidFill>
              </a:rPr>
              <a:t>MVC</a:t>
            </a:r>
            <a:r>
              <a:rPr lang="zh-CN" altLang="en-US" sz="1600" dirty="0">
                <a:solidFill>
                  <a:schemeClr val="bg1"/>
                </a:solidFill>
              </a:rPr>
              <a:t>框架进行设计，分成了用户界面层，控制层，业务逻辑层和数据持久层，我的部分是用户与报告的交互，即用户上传舌象图片，得到自己的诊断、个人报告，另外，还可以获取示例报告。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476864" y="1659100"/>
            <a:ext cx="266700" cy="26678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/>
          <p:nvPr/>
        </p:nvGrpSpPr>
        <p:grpSpPr bwMode="auto">
          <a:xfrm>
            <a:off x="4571041" y="1728361"/>
            <a:ext cx="102577" cy="128261"/>
            <a:chOff x="0" y="0"/>
            <a:chExt cx="127" cy="163"/>
          </a:xfrm>
          <a:solidFill>
            <a:schemeClr val="accent1"/>
          </a:solidFill>
        </p:grpSpPr>
        <p:sp>
          <p:nvSpPr>
            <p:cNvPr id="19474" name="Freeform 18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9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851659" y="1670192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817807" y="545395"/>
            <a:ext cx="1449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、思路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412B46-6620-4409-81C2-D2748607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5155"/>
            <a:ext cx="3952123" cy="1896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817807" y="545395"/>
            <a:ext cx="1449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、思路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A049B0-0181-4ED0-ABA8-5F4E6F47F90B}"/>
              </a:ext>
            </a:extLst>
          </p:cNvPr>
          <p:cNvSpPr txBox="1"/>
          <p:nvPr/>
        </p:nvSpPr>
        <p:spPr>
          <a:xfrm>
            <a:off x="683568" y="1203598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用户在界面中可以看到“上传舌象图片”、“查看诊断报告”、“查看个人报告”、“查看示例报告”四个按键，分别对应四个功能。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点击“上传舌象图片”后将弹出窗口，用以选择本地的舌象照片进行上传，或者使用手机摄像头进行拍摄，然后上传，上传成功之后会保存到数据库，并显示上传成功。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查看诊断报告”后会将上传的舌象照片传给机器学习模型，由机器学习模型进行分类，得到一个分类结果，得到这个分类结果后，前往数据库查找该结果对应的诊断与建议，然后再从数据库中获取当前用户的个人资料，整合成诊断报告，存储在数据库中，并显示给用户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点击“查看个人报告”后，系统将该用户的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传给数据库，得到该用户的个人资料，并查找到该用户近一个月存储的诊断报告，然后将个人资料与诊断报告整合成个人报告（显示该用户近一个月的情况），并显示给用户。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点击“查看示例报告”后，系统将从数据库中获取已经存储好的示例报告，然后显示给用户。</a:t>
            </a:r>
          </a:p>
        </p:txBody>
      </p:sp>
    </p:spTree>
    <p:extLst>
      <p:ext uri="{BB962C8B-B14F-4D97-AF65-F5344CB8AC3E}">
        <p14:creationId xmlns:p14="http://schemas.microsoft.com/office/powerpoint/2010/main" val="274108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/>
          <p:nvPr/>
        </p:nvSpPr>
        <p:spPr bwMode="auto">
          <a:xfrm>
            <a:off x="755650" y="258286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6" name="Freeform 12"/>
          <p:cNvSpPr/>
          <p:nvPr/>
        </p:nvSpPr>
        <p:spPr bwMode="auto">
          <a:xfrm>
            <a:off x="2622550" y="2662266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7" name="Freeform 13"/>
          <p:cNvSpPr/>
          <p:nvPr/>
        </p:nvSpPr>
        <p:spPr bwMode="auto">
          <a:xfrm>
            <a:off x="4433889" y="258286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8" name="Freeform 14"/>
          <p:cNvSpPr/>
          <p:nvPr/>
        </p:nvSpPr>
        <p:spPr bwMode="auto">
          <a:xfrm>
            <a:off x="6302376" y="2662266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519" name="Group 15"/>
          <p:cNvGrpSpPr/>
          <p:nvPr/>
        </p:nvGrpSpPr>
        <p:grpSpPr bwMode="auto">
          <a:xfrm>
            <a:off x="4611688" y="2781365"/>
            <a:ext cx="152400" cy="190559"/>
            <a:chOff x="0" y="0"/>
            <a:chExt cx="96" cy="120"/>
          </a:xfrm>
        </p:grpSpPr>
        <p:sp>
          <p:nvSpPr>
            <p:cNvPr id="21520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3" name="Group 19"/>
          <p:cNvGrpSpPr/>
          <p:nvPr/>
        </p:nvGrpSpPr>
        <p:grpSpPr bwMode="auto">
          <a:xfrm>
            <a:off x="6484939" y="2789305"/>
            <a:ext cx="185737" cy="173091"/>
            <a:chOff x="0" y="0"/>
            <a:chExt cx="117" cy="109"/>
          </a:xfrm>
        </p:grpSpPr>
        <p:sp>
          <p:nvSpPr>
            <p:cNvPr id="21524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7" name="Group 23"/>
          <p:cNvGrpSpPr/>
          <p:nvPr/>
        </p:nvGrpSpPr>
        <p:grpSpPr bwMode="auto">
          <a:xfrm>
            <a:off x="2771775" y="2782953"/>
            <a:ext cx="185738" cy="187383"/>
            <a:chOff x="0" y="0"/>
            <a:chExt cx="117" cy="118"/>
          </a:xfrm>
        </p:grpSpPr>
        <p:sp>
          <p:nvSpPr>
            <p:cNvPr id="21528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31" name="Group 27"/>
          <p:cNvGrpSpPr/>
          <p:nvPr/>
        </p:nvGrpSpPr>
        <p:grpSpPr bwMode="auto">
          <a:xfrm>
            <a:off x="900114" y="2781365"/>
            <a:ext cx="166687" cy="190559"/>
            <a:chOff x="0" y="0"/>
            <a:chExt cx="105" cy="120"/>
          </a:xfrm>
        </p:grpSpPr>
        <p:sp>
          <p:nvSpPr>
            <p:cNvPr id="21532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3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768662"/>
            <a:ext cx="13388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诊断与报告模块视图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768662"/>
            <a:ext cx="14670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诊断与报告模块控制器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754563" y="2768662"/>
            <a:ext cx="1595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诊断与报告模块业务逻辑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05601" y="2752739"/>
            <a:ext cx="17235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诊断与报告模块数据持久层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628474" y="555526"/>
            <a:ext cx="1887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</a:rPr>
              <a:t>、系统架构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913233" y="1550934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1054521" y="1687501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619672" y="1563638"/>
            <a:ext cx="32416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用户界面层包含了三个类，分别是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UserReportInterface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DisRepoInterface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UploadTonguePic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，分别作用是展示开始的主界面，然后是显示报告的界面，和用户上传舌象图片的界面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620189" y="290122"/>
            <a:ext cx="390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诊断与报告模块视图（用户界面层）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7A9BAC6-68CF-45A5-93E7-0C9481155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11205"/>
              </p:ext>
            </p:extLst>
          </p:nvPr>
        </p:nvGraphicFramePr>
        <p:xfrm>
          <a:off x="5029868" y="1058437"/>
          <a:ext cx="3719366" cy="396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4518412" imgH="4815589" progId="Visio.Drawing.15">
                  <p:embed/>
                </p:oleObj>
              </mc:Choice>
              <mc:Fallback>
                <p:oleObj name="Visio" r:id="rId3" imgW="4518412" imgH="48155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868" y="1058437"/>
                        <a:ext cx="3719366" cy="396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136858" y="1330029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1299462" y="1465008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871592" y="1326762"/>
            <a:ext cx="324167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该层包含了两个类，分别是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ChooseAndUpLoadPic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ViewAnayzeMergeRepo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，分别作用是图片管理（管理图片的上传）和报告的显示，分析与整合。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620193" y="290122"/>
            <a:ext cx="390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诊断与报告模块控制器（控制器层）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C388BB-D36C-4159-A919-3A928BE186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49437" y="460801"/>
            <a:ext cx="80827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800D874-02DC-4398-A3A9-641F0141C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31864"/>
              </p:ext>
            </p:extLst>
          </p:nvPr>
        </p:nvGraphicFramePr>
        <p:xfrm>
          <a:off x="5612351" y="987043"/>
          <a:ext cx="3320114" cy="415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3" imgW="3756270" imgH="4701477" progId="Visio.Drawing.15">
                  <p:embed/>
                </p:oleObj>
              </mc:Choice>
              <mc:Fallback>
                <p:oleObj name="Visio" r:id="rId3" imgW="3756270" imgH="470147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351" y="987043"/>
                        <a:ext cx="3320114" cy="4156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72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31143" y="1478926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772431" y="1615493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337582" y="1491630"/>
            <a:ext cx="32416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该类包含了一个类，为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AMRepoModel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，用于和数据库和机器学习模型进行交互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303276" y="290122"/>
            <a:ext cx="4537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诊断与报告模块业务逻辑（业务逻辑层）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E9F66-0F5D-4B02-BCA8-8707B9AB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0981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3332D2D-E78F-4FBC-A65E-86EA80254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58225"/>
              </p:ext>
            </p:extLst>
          </p:nvPr>
        </p:nvGraphicFramePr>
        <p:xfrm>
          <a:off x="5580112" y="1098131"/>
          <a:ext cx="3032125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3" imgW="3032406" imgH="3825067" progId="Visio.Drawing.15">
                  <p:embed/>
                </p:oleObj>
              </mc:Choice>
              <mc:Fallback>
                <p:oleObj name="Visio" r:id="rId3" imgW="3032406" imgH="38250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098131"/>
                        <a:ext cx="3032125" cy="382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85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48475" y="1406918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789763" y="1543485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354914" y="1419622"/>
            <a:ext cx="32416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数据持久层包含了几个表，分别是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UserInfoTable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，用来存储用户信息，包括姓名性别年龄等，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DiagnosisRepoTable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用来存储诊断报告，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ExampleRepoTable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用来存储示例报告。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219444" y="290122"/>
            <a:ext cx="4705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诊断与报告模块数据持久层（数据持久层）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A5BEE7-23D6-4D8D-8A2E-6A4D8C48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10950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EDACFB5-F7EE-46FA-959D-DC291A858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94713"/>
              </p:ext>
            </p:extLst>
          </p:nvPr>
        </p:nvGraphicFramePr>
        <p:xfrm>
          <a:off x="5652120" y="1095071"/>
          <a:ext cx="2925763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2926080" imgH="3794524" progId="Visio.Drawing.15">
                  <p:embed/>
                </p:oleObj>
              </mc:Choice>
              <mc:Fallback>
                <p:oleObj name="Visio" r:id="rId3" imgW="2926080" imgH="37945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095071"/>
                        <a:ext cx="2925763" cy="379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05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708</Words>
  <Application>Microsoft Office PowerPoint</Application>
  <PresentationFormat>全屏显示(16:9)</PresentationFormat>
  <Paragraphs>100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Office 主题​​</vt:lpstr>
      <vt:lpstr>Microsoft Visio 绘图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Hu Yuquan</cp:lastModifiedBy>
  <cp:revision>43</cp:revision>
  <dcterms:created xsi:type="dcterms:W3CDTF">2016-04-12T08:19:00Z</dcterms:created>
  <dcterms:modified xsi:type="dcterms:W3CDTF">2020-11-18T03:46:00Z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