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vsdx" ContentType="application/vnd.ms-visio.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8"/>
  </p:notesMasterIdLst>
  <p:sldIdLst>
    <p:sldId id="256" r:id="rId2"/>
    <p:sldId id="262" r:id="rId3"/>
    <p:sldId id="2677" r:id="rId4"/>
    <p:sldId id="2666" r:id="rId5"/>
    <p:sldId id="1890" r:id="rId6"/>
    <p:sldId id="2183" r:id="rId7"/>
    <p:sldId id="1891" r:id="rId8"/>
    <p:sldId id="2194" r:id="rId9"/>
    <p:sldId id="1892" r:id="rId10"/>
    <p:sldId id="2181" r:id="rId11"/>
    <p:sldId id="2667" r:id="rId12"/>
    <p:sldId id="2668" r:id="rId13"/>
    <p:sldId id="2669" r:id="rId14"/>
    <p:sldId id="2670" r:id="rId15"/>
    <p:sldId id="2671" r:id="rId16"/>
    <p:sldId id="1893" r:id="rId17"/>
    <p:sldId id="2188" r:id="rId18"/>
    <p:sldId id="2672" r:id="rId19"/>
    <p:sldId id="2189" r:id="rId20"/>
    <p:sldId id="2673" r:id="rId21"/>
    <p:sldId id="2674" r:id="rId22"/>
    <p:sldId id="2675" r:id="rId23"/>
    <p:sldId id="2676" r:id="rId24"/>
    <p:sldId id="315" r:id="rId25"/>
    <p:sldId id="258" r:id="rId26"/>
    <p:sldId id="261" r:id="rId27"/>
    <p:sldId id="301" r:id="rId28"/>
    <p:sldId id="302" r:id="rId29"/>
    <p:sldId id="303" r:id="rId30"/>
    <p:sldId id="304" r:id="rId31"/>
    <p:sldId id="305" r:id="rId32"/>
    <p:sldId id="306" r:id="rId33"/>
    <p:sldId id="307" r:id="rId34"/>
    <p:sldId id="308" r:id="rId35"/>
    <p:sldId id="309" r:id="rId36"/>
    <p:sldId id="310" r:id="rId37"/>
    <p:sldId id="311" r:id="rId38"/>
    <p:sldId id="312" r:id="rId39"/>
    <p:sldId id="313" r:id="rId40"/>
    <p:sldId id="314" r:id="rId41"/>
    <p:sldId id="298" r:id="rId42"/>
    <p:sldId id="2678" r:id="rId43"/>
    <p:sldId id="288" r:id="rId44"/>
    <p:sldId id="289" r:id="rId45"/>
    <p:sldId id="290" r:id="rId46"/>
    <p:sldId id="291" r:id="rId47"/>
    <p:sldId id="292" r:id="rId48"/>
    <p:sldId id="293" r:id="rId49"/>
    <p:sldId id="294" r:id="rId50"/>
    <p:sldId id="295" r:id="rId51"/>
    <p:sldId id="296" r:id="rId52"/>
    <p:sldId id="297" r:id="rId53"/>
    <p:sldId id="299" r:id="rId54"/>
    <p:sldId id="267" r:id="rId55"/>
    <p:sldId id="268" r:id="rId56"/>
    <p:sldId id="269" r:id="rId57"/>
    <p:sldId id="270" r:id="rId58"/>
    <p:sldId id="272" r:id="rId59"/>
    <p:sldId id="320" r:id="rId60"/>
    <p:sldId id="316" r:id="rId61"/>
    <p:sldId id="317" r:id="rId62"/>
    <p:sldId id="318" r:id="rId63"/>
    <p:sldId id="271" r:id="rId64"/>
    <p:sldId id="319" r:id="rId65"/>
    <p:sldId id="273" r:id="rId66"/>
    <p:sldId id="287" r:id="rId67"/>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101"/>
    <a:srgbClr val="12B789"/>
    <a:srgbClr val="FEFA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108" d="100"/>
          <a:sy n="108" d="100"/>
        </p:scale>
        <p:origin x="730" y="72"/>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image" Target="../media/image23.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image" Target="../media/image27.emf"/><Relationship Id="rId1" Type="http://schemas.openxmlformats.org/officeDocument/2006/relationships/image" Target="../media/image2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E26C747-8546-41BC-BF7F-8053A62085C1}" type="datetimeFigureOut">
              <a:rPr lang="zh-CN" altLang="en-US" smtClean="0"/>
              <a:t>2020/11/18</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723CD1B-8C3C-41CB-8883-B2B3427AA9F1}" type="slidenum">
              <a:rPr lang="zh-CN" altLang="en-US" smtClean="0"/>
              <a:t>‹#›</a:t>
            </a:fld>
            <a:endParaRPr lang="zh-CN" altLang="en-US"/>
          </a:p>
        </p:txBody>
      </p:sp>
    </p:spTree>
    <p:extLst>
      <p:ext uri="{BB962C8B-B14F-4D97-AF65-F5344CB8AC3E}">
        <p14:creationId xmlns:p14="http://schemas.microsoft.com/office/powerpoint/2010/main" val="15839541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7A2CCA-E5D5-4859-8035-B358016F08F8}"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20692781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7A2CCA-E5D5-4859-8035-B358016F08F8}"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2735165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7A2CCA-E5D5-4859-8035-B358016F08F8}"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4207176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7A2CCA-E5D5-4859-8035-B358016F08F8}"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22613950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8AA5F0-770B-410C-90B7-ECBA0CF9027F}"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zh-CN" altLang="en-US" sz="12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18150670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7A2CCA-E5D5-4859-8035-B358016F08F8}"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20293421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7A2CCA-E5D5-4859-8035-B358016F08F8}"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31312491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7A2CCA-E5D5-4859-8035-B358016F08F8}"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35066516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7A2CCA-E5D5-4859-8035-B358016F08F8}"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25876881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7A2CCA-E5D5-4859-8035-B358016F08F8}"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10913925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7A2CCA-E5D5-4859-8035-B358016F08F8}"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27944285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8AA5F0-770B-410C-90B7-ECBA0CF9027F}"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zh-CN" altLang="en-US" sz="12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18149809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7A2CCA-E5D5-4859-8035-B358016F08F8}"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4285425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723CD1B-8C3C-41CB-8883-B2B3427AA9F1}" type="slidenum">
              <a:rPr lang="zh-CN" altLang="en-US" smtClean="0"/>
              <a:t>44</a:t>
            </a:fld>
            <a:endParaRPr lang="zh-CN" altLang="en-US"/>
          </a:p>
        </p:txBody>
      </p:sp>
    </p:spTree>
    <p:extLst>
      <p:ext uri="{BB962C8B-B14F-4D97-AF65-F5344CB8AC3E}">
        <p14:creationId xmlns:p14="http://schemas.microsoft.com/office/powerpoint/2010/main" val="442679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723CD1B-8C3C-41CB-8883-B2B3427AA9F1}" type="slidenum">
              <a:rPr lang="zh-CN" altLang="en-US" smtClean="0"/>
              <a:t>45</a:t>
            </a:fld>
            <a:endParaRPr lang="zh-CN" altLang="en-US"/>
          </a:p>
        </p:txBody>
      </p:sp>
    </p:spTree>
    <p:extLst>
      <p:ext uri="{BB962C8B-B14F-4D97-AF65-F5344CB8AC3E}">
        <p14:creationId xmlns:p14="http://schemas.microsoft.com/office/powerpoint/2010/main" val="21613773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23CD1B-8C3C-41CB-8883-B2B3427AA9F1}" type="slidenum">
              <a:rPr lang="zh-CN" altLang="en-US" smtClean="0"/>
              <a:t>57</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7A2CCA-E5D5-4859-8035-B358016F08F8}"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27420326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8AA5F0-770B-410C-90B7-ECBA0CF9027F}"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zh-CN" altLang="en-US" sz="12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14104990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7A2CCA-E5D5-4859-8035-B358016F08F8}"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34153192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8AA5F0-770B-410C-90B7-ECBA0CF9027F}"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zh-CN" altLang="en-US" sz="12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38204135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7A2CCA-E5D5-4859-8035-B358016F08F8}"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4285425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7A2CCA-E5D5-4859-8035-B358016F08F8}"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4285425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7A2CCA-E5D5-4859-8035-B358016F08F8}"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40315742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1B5C230A-CB50-4E96-B85D-04C40F9295DB}" type="datetimeFigureOut">
              <a:rPr lang="zh-CN" altLang="en-US" smtClean="0"/>
              <a:t>2020/11/18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E671041-9707-48A9-BA34-E92ACC587AFF}"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B5C230A-CB50-4E96-B85D-04C40F9295DB}" type="datetimeFigureOut">
              <a:rPr lang="zh-CN" altLang="en-US" smtClean="0"/>
              <a:t>2020/11/18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E671041-9707-48A9-BA34-E92ACC587AFF}"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1"/>
            <a:ext cx="2057400" cy="329088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54781"/>
            <a:ext cx="6019800" cy="329088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B5C230A-CB50-4E96-B85D-04C40F9295DB}" type="datetimeFigureOut">
              <a:rPr lang="zh-CN" altLang="en-US" smtClean="0"/>
              <a:t>2020/11/18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E671041-9707-48A9-BA34-E92ACC587AFF}"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内页样式1-常规">
    <p:spTree>
      <p:nvGrpSpPr>
        <p:cNvPr id="1" name=""/>
        <p:cNvGrpSpPr/>
        <p:nvPr/>
      </p:nvGrpSpPr>
      <p:grpSpPr>
        <a:xfrm>
          <a:off x="0" y="0"/>
          <a:ext cx="0" cy="0"/>
          <a:chOff x="0" y="0"/>
          <a:chExt cx="0" cy="0"/>
        </a:xfrm>
      </p:grpSpPr>
      <p:cxnSp>
        <p:nvCxnSpPr>
          <p:cNvPr id="2" name="直接连接符 1"/>
          <p:cNvCxnSpPr/>
          <p:nvPr userDrawn="1"/>
        </p:nvCxnSpPr>
        <p:spPr>
          <a:xfrm>
            <a:off x="1162567" y="647368"/>
            <a:ext cx="7738967"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24" name="矩形 23">
            <a:extLst>
              <a:ext uri="{FF2B5EF4-FFF2-40B4-BE49-F238E27FC236}">
                <a16:creationId xmlns:a16="http://schemas.microsoft.com/office/drawing/2014/main" id="{6833366C-F485-4B9F-89F5-27A807162B12}"/>
              </a:ext>
            </a:extLst>
          </p:cNvPr>
          <p:cNvSpPr/>
          <p:nvPr userDrawn="1"/>
        </p:nvSpPr>
        <p:spPr>
          <a:xfrm>
            <a:off x="8366562" y="4641057"/>
            <a:ext cx="534972" cy="502444"/>
          </a:xfrm>
          <a:prstGeom prst="rect">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
        <p:nvSpPr>
          <p:cNvPr id="3" name="矩形 2">
            <a:extLst>
              <a:ext uri="{FF2B5EF4-FFF2-40B4-BE49-F238E27FC236}">
                <a16:creationId xmlns:a16="http://schemas.microsoft.com/office/drawing/2014/main" id="{C10D966C-9DD4-4144-A316-29077EB905B4}"/>
              </a:ext>
            </a:extLst>
          </p:cNvPr>
          <p:cNvSpPr/>
          <p:nvPr userDrawn="1"/>
        </p:nvSpPr>
        <p:spPr>
          <a:xfrm>
            <a:off x="238975" y="0"/>
            <a:ext cx="786551" cy="654844"/>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p>
        </p:txBody>
      </p:sp>
      <p:sp>
        <p:nvSpPr>
          <p:cNvPr id="12" name="标题 11"/>
          <p:cNvSpPr>
            <a:spLocks noGrp="1"/>
          </p:cNvSpPr>
          <p:nvPr>
            <p:ph type="title"/>
          </p:nvPr>
        </p:nvSpPr>
        <p:spPr>
          <a:xfrm>
            <a:off x="1204913" y="230538"/>
            <a:ext cx="6482886" cy="41549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lang="zh-CN" altLang="en-US" sz="2100" b="1" baseline="0">
                <a:latin typeface="微软雅黑" panose="020B0503020204020204" pitchFamily="34" charset="-122"/>
                <a:ea typeface="微软雅黑" panose="020B0503020204020204" pitchFamily="34" charset="-122"/>
                <a:cs typeface="+mn-cs"/>
              </a:defRPr>
            </a:lvl1pPr>
          </a:lstStyle>
          <a:p>
            <a:pPr lvl="0" eaLnBrk="1" hangingPunct="1"/>
            <a:r>
              <a:rPr lang="zh-CN" altLang="en-US" dirty="0"/>
              <a:t>单击此处编辑母版标题样式</a:t>
            </a:r>
          </a:p>
        </p:txBody>
      </p:sp>
      <p:sp>
        <p:nvSpPr>
          <p:cNvPr id="5" name="矩形 4">
            <a:extLst>
              <a:ext uri="{FF2B5EF4-FFF2-40B4-BE49-F238E27FC236}">
                <a16:creationId xmlns:a16="http://schemas.microsoft.com/office/drawing/2014/main" id="{6833366C-F485-4B9F-89F5-27A807162B12}"/>
              </a:ext>
            </a:extLst>
          </p:cNvPr>
          <p:cNvSpPr/>
          <p:nvPr userDrawn="1"/>
        </p:nvSpPr>
        <p:spPr>
          <a:xfrm>
            <a:off x="238974" y="4641057"/>
            <a:ext cx="8133254" cy="502444"/>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
        <p:nvSpPr>
          <p:cNvPr id="6" name="文本框 5"/>
          <p:cNvSpPr txBox="1">
            <a:spLocks noChangeArrowheads="1"/>
          </p:cNvSpPr>
          <p:nvPr userDrawn="1"/>
        </p:nvSpPr>
        <p:spPr bwMode="auto">
          <a:xfrm>
            <a:off x="8424863" y="4753779"/>
            <a:ext cx="41314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algn="ctr" eaLnBrk="1" hangingPunct="1">
              <a:defRPr/>
            </a:pPr>
            <a:fld id="{4CE2CC6A-3CD6-4EB2-A6B9-76993E7CF1F2}" type="slidenum">
              <a:rPr lang="zh-CN" altLang="en-US" sz="1200" smtClean="0">
                <a:solidFill>
                  <a:srgbClr val="F2F2F2"/>
                </a:solidFill>
                <a:latin typeface="微软雅黑" panose="020B0503020204020204" pitchFamily="34" charset="-122"/>
              </a:rPr>
              <a:pPr algn="ctr" eaLnBrk="1" hangingPunct="1">
                <a:defRPr/>
              </a:pPr>
              <a:t>‹#›</a:t>
            </a:fld>
            <a:endParaRPr lang="zh-CN" altLang="en-US" sz="1200" dirty="0">
              <a:solidFill>
                <a:srgbClr val="F2F2F2"/>
              </a:solidFill>
              <a:latin typeface="微软雅黑" panose="020B0503020204020204" pitchFamily="34" charset="-122"/>
            </a:endParaRPr>
          </a:p>
        </p:txBody>
      </p:sp>
      <p:sp>
        <p:nvSpPr>
          <p:cNvPr id="25" name="矩形 24">
            <a:extLst>
              <a:ext uri="{FF2B5EF4-FFF2-40B4-BE49-F238E27FC236}">
                <a16:creationId xmlns:a16="http://schemas.microsoft.com/office/drawing/2014/main" id="{C10D966C-9DD4-4144-A316-29077EB905B4}"/>
              </a:ext>
            </a:extLst>
          </p:cNvPr>
          <p:cNvSpPr/>
          <p:nvPr userDrawn="1"/>
        </p:nvSpPr>
        <p:spPr>
          <a:xfrm>
            <a:off x="1034181" y="-1209"/>
            <a:ext cx="125312" cy="656053"/>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p>
        </p:txBody>
      </p:sp>
      <p:grpSp>
        <p:nvGrpSpPr>
          <p:cNvPr id="56" name="组合 55"/>
          <p:cNvGrpSpPr/>
          <p:nvPr userDrawn="1"/>
        </p:nvGrpSpPr>
        <p:grpSpPr>
          <a:xfrm>
            <a:off x="449206" y="4800000"/>
            <a:ext cx="1906960" cy="207374"/>
            <a:chOff x="598941" y="6399999"/>
            <a:chExt cx="2542613" cy="276499"/>
          </a:xfrm>
          <a:solidFill>
            <a:schemeClr val="bg1"/>
          </a:solidFill>
        </p:grpSpPr>
        <p:grpSp>
          <p:nvGrpSpPr>
            <p:cNvPr id="33" name="组合 32">
              <a:extLst>
                <a:ext uri="{FF2B5EF4-FFF2-40B4-BE49-F238E27FC236}">
                  <a16:creationId xmlns:a16="http://schemas.microsoft.com/office/drawing/2014/main" id="{2B6AF4F4-F405-428E-ACB6-6C287CCD9962}"/>
                </a:ext>
              </a:extLst>
            </p:cNvPr>
            <p:cNvGrpSpPr/>
            <p:nvPr/>
          </p:nvGrpSpPr>
          <p:grpSpPr>
            <a:xfrm>
              <a:off x="2055693" y="6402621"/>
              <a:ext cx="1085861" cy="270805"/>
              <a:chOff x="10340336" y="2247899"/>
              <a:chExt cx="2724438" cy="679451"/>
            </a:xfrm>
            <a:grpFill/>
          </p:grpSpPr>
          <p:sp>
            <p:nvSpPr>
              <p:cNvPr id="47" name="Freeform 5">
                <a:extLst>
                  <a:ext uri="{FF2B5EF4-FFF2-40B4-BE49-F238E27FC236}">
                    <a16:creationId xmlns:a16="http://schemas.microsoft.com/office/drawing/2014/main" id="{7EF8326A-A460-4F1F-A35E-22F6C0E02782}"/>
                  </a:ext>
                </a:extLst>
              </p:cNvPr>
              <p:cNvSpPr>
                <a:spLocks/>
              </p:cNvSpPr>
              <p:nvPr/>
            </p:nvSpPr>
            <p:spPr bwMode="auto">
              <a:xfrm>
                <a:off x="11868131" y="2285206"/>
                <a:ext cx="534988" cy="603250"/>
              </a:xfrm>
              <a:custGeom>
                <a:avLst/>
                <a:gdLst>
                  <a:gd name="T0" fmla="*/ 41 w 125"/>
                  <a:gd name="T1" fmla="*/ 16 h 142"/>
                  <a:gd name="T2" fmla="*/ 49 w 125"/>
                  <a:gd name="T3" fmla="*/ 3 h 142"/>
                  <a:gd name="T4" fmla="*/ 62 w 125"/>
                  <a:gd name="T5" fmla="*/ 20 h 142"/>
                  <a:gd name="T6" fmla="*/ 64 w 125"/>
                  <a:gd name="T7" fmla="*/ 33 h 142"/>
                  <a:gd name="T8" fmla="*/ 50 w 125"/>
                  <a:gd name="T9" fmla="*/ 34 h 142"/>
                  <a:gd name="T10" fmla="*/ 58 w 125"/>
                  <a:gd name="T11" fmla="*/ 58 h 142"/>
                  <a:gd name="T12" fmla="*/ 75 w 125"/>
                  <a:gd name="T13" fmla="*/ 59 h 142"/>
                  <a:gd name="T14" fmla="*/ 71 w 125"/>
                  <a:gd name="T15" fmla="*/ 50 h 142"/>
                  <a:gd name="T16" fmla="*/ 81 w 125"/>
                  <a:gd name="T17" fmla="*/ 47 h 142"/>
                  <a:gd name="T18" fmla="*/ 65 w 125"/>
                  <a:gd name="T19" fmla="*/ 42 h 142"/>
                  <a:gd name="T20" fmla="*/ 63 w 125"/>
                  <a:gd name="T21" fmla="*/ 37 h 142"/>
                  <a:gd name="T22" fmla="*/ 85 w 125"/>
                  <a:gd name="T23" fmla="*/ 27 h 142"/>
                  <a:gd name="T24" fmla="*/ 93 w 125"/>
                  <a:gd name="T25" fmla="*/ 2 h 142"/>
                  <a:gd name="T26" fmla="*/ 99 w 125"/>
                  <a:gd name="T27" fmla="*/ 5 h 142"/>
                  <a:gd name="T28" fmla="*/ 111 w 125"/>
                  <a:gd name="T29" fmla="*/ 30 h 142"/>
                  <a:gd name="T30" fmla="*/ 102 w 125"/>
                  <a:gd name="T31" fmla="*/ 34 h 142"/>
                  <a:gd name="T32" fmla="*/ 95 w 125"/>
                  <a:gd name="T33" fmla="*/ 59 h 142"/>
                  <a:gd name="T34" fmla="*/ 123 w 125"/>
                  <a:gd name="T35" fmla="*/ 61 h 142"/>
                  <a:gd name="T36" fmla="*/ 110 w 125"/>
                  <a:gd name="T37" fmla="*/ 71 h 142"/>
                  <a:gd name="T38" fmla="*/ 104 w 125"/>
                  <a:gd name="T39" fmla="*/ 82 h 142"/>
                  <a:gd name="T40" fmla="*/ 112 w 125"/>
                  <a:gd name="T41" fmla="*/ 134 h 142"/>
                  <a:gd name="T42" fmla="*/ 102 w 125"/>
                  <a:gd name="T43" fmla="*/ 140 h 142"/>
                  <a:gd name="T44" fmla="*/ 89 w 125"/>
                  <a:gd name="T45" fmla="*/ 123 h 142"/>
                  <a:gd name="T46" fmla="*/ 101 w 125"/>
                  <a:gd name="T47" fmla="*/ 128 h 142"/>
                  <a:gd name="T48" fmla="*/ 101 w 125"/>
                  <a:gd name="T49" fmla="*/ 92 h 142"/>
                  <a:gd name="T50" fmla="*/ 97 w 125"/>
                  <a:gd name="T51" fmla="*/ 99 h 142"/>
                  <a:gd name="T52" fmla="*/ 90 w 125"/>
                  <a:gd name="T53" fmla="*/ 103 h 142"/>
                  <a:gd name="T54" fmla="*/ 86 w 125"/>
                  <a:gd name="T55" fmla="*/ 110 h 142"/>
                  <a:gd name="T56" fmla="*/ 81 w 125"/>
                  <a:gd name="T57" fmla="*/ 120 h 142"/>
                  <a:gd name="T58" fmla="*/ 88 w 125"/>
                  <a:gd name="T59" fmla="*/ 71 h 142"/>
                  <a:gd name="T60" fmla="*/ 60 w 125"/>
                  <a:gd name="T61" fmla="*/ 87 h 142"/>
                  <a:gd name="T62" fmla="*/ 53 w 125"/>
                  <a:gd name="T63" fmla="*/ 89 h 142"/>
                  <a:gd name="T64" fmla="*/ 51 w 125"/>
                  <a:gd name="T65" fmla="*/ 128 h 142"/>
                  <a:gd name="T66" fmla="*/ 43 w 125"/>
                  <a:gd name="T67" fmla="*/ 134 h 142"/>
                  <a:gd name="T68" fmla="*/ 39 w 125"/>
                  <a:gd name="T69" fmla="*/ 107 h 142"/>
                  <a:gd name="T70" fmla="*/ 33 w 125"/>
                  <a:gd name="T71" fmla="*/ 114 h 142"/>
                  <a:gd name="T72" fmla="*/ 17 w 125"/>
                  <a:gd name="T73" fmla="*/ 108 h 142"/>
                  <a:gd name="T74" fmla="*/ 5 w 125"/>
                  <a:gd name="T75" fmla="*/ 81 h 142"/>
                  <a:gd name="T76" fmla="*/ 34 w 125"/>
                  <a:gd name="T77" fmla="*/ 56 h 142"/>
                  <a:gd name="T78" fmla="*/ 38 w 125"/>
                  <a:gd name="T79" fmla="*/ 33 h 142"/>
                  <a:gd name="T80" fmla="*/ 22 w 125"/>
                  <a:gd name="T81" fmla="*/ 55 h 142"/>
                  <a:gd name="T82" fmla="*/ 14 w 125"/>
                  <a:gd name="T83" fmla="*/ 55 h 142"/>
                  <a:gd name="T84" fmla="*/ 11 w 125"/>
                  <a:gd name="T85" fmla="*/ 36 h 142"/>
                  <a:gd name="T86" fmla="*/ 32 w 125"/>
                  <a:gd name="T87" fmla="*/ 22 h 142"/>
                  <a:gd name="T88" fmla="*/ 28 w 125"/>
                  <a:gd name="T89" fmla="*/ 3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sz="1350"/>
              </a:p>
            </p:txBody>
          </p:sp>
          <p:sp>
            <p:nvSpPr>
              <p:cNvPr id="48" name="Freeform 6">
                <a:extLst>
                  <a:ext uri="{FF2B5EF4-FFF2-40B4-BE49-F238E27FC236}">
                    <a16:creationId xmlns:a16="http://schemas.microsoft.com/office/drawing/2014/main" id="{CC1FA68D-3307-481A-8E89-D3CB2E8693F4}"/>
                  </a:ext>
                </a:extLst>
              </p:cNvPr>
              <p:cNvSpPr>
                <a:spLocks/>
              </p:cNvSpPr>
              <p:nvPr/>
            </p:nvSpPr>
            <p:spPr bwMode="auto">
              <a:xfrm>
                <a:off x="12756799" y="2388393"/>
                <a:ext cx="307975" cy="463550"/>
              </a:xfrm>
              <a:custGeom>
                <a:avLst/>
                <a:gdLst>
                  <a:gd name="T0" fmla="*/ 33 w 72"/>
                  <a:gd name="T1" fmla="*/ 76 h 109"/>
                  <a:gd name="T2" fmla="*/ 44 w 72"/>
                  <a:gd name="T3" fmla="*/ 73 h 109"/>
                  <a:gd name="T4" fmla="*/ 59 w 72"/>
                  <a:gd name="T5" fmla="*/ 71 h 109"/>
                  <a:gd name="T6" fmla="*/ 69 w 72"/>
                  <a:gd name="T7" fmla="*/ 92 h 109"/>
                  <a:gd name="T8" fmla="*/ 66 w 72"/>
                  <a:gd name="T9" fmla="*/ 94 h 109"/>
                  <a:gd name="T10" fmla="*/ 49 w 72"/>
                  <a:gd name="T11" fmla="*/ 96 h 109"/>
                  <a:gd name="T12" fmla="*/ 28 w 72"/>
                  <a:gd name="T13" fmla="*/ 106 h 109"/>
                  <a:gd name="T14" fmla="*/ 16 w 72"/>
                  <a:gd name="T15" fmla="*/ 106 h 109"/>
                  <a:gd name="T16" fmla="*/ 1 w 72"/>
                  <a:gd name="T17" fmla="*/ 80 h 109"/>
                  <a:gd name="T18" fmla="*/ 2 w 72"/>
                  <a:gd name="T19" fmla="*/ 74 h 109"/>
                  <a:gd name="T20" fmla="*/ 23 w 72"/>
                  <a:gd name="T21" fmla="*/ 31 h 109"/>
                  <a:gd name="T22" fmla="*/ 22 w 72"/>
                  <a:gd name="T23" fmla="*/ 26 h 109"/>
                  <a:gd name="T24" fmla="*/ 12 w 72"/>
                  <a:gd name="T25" fmla="*/ 16 h 109"/>
                  <a:gd name="T26" fmla="*/ 15 w 72"/>
                  <a:gd name="T27" fmla="*/ 10 h 109"/>
                  <a:gd name="T28" fmla="*/ 32 w 72"/>
                  <a:gd name="T29" fmla="*/ 5 h 109"/>
                  <a:gd name="T30" fmla="*/ 60 w 72"/>
                  <a:gd name="T31" fmla="*/ 18 h 109"/>
                  <a:gd name="T32" fmla="*/ 59 w 72"/>
                  <a:gd name="T33" fmla="*/ 26 h 109"/>
                  <a:gd name="T34" fmla="*/ 52 w 72"/>
                  <a:gd name="T35" fmla="*/ 36 h 109"/>
                  <a:gd name="T36" fmla="*/ 34 w 72"/>
                  <a:gd name="T37" fmla="*/ 72 h 109"/>
                  <a:gd name="T38" fmla="*/ 33 w 72"/>
                  <a:gd name="T39" fmla="*/ 7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sz="1350"/>
              </a:p>
            </p:txBody>
          </p:sp>
          <p:grpSp>
            <p:nvGrpSpPr>
              <p:cNvPr id="49" name="组合 48">
                <a:extLst>
                  <a:ext uri="{FF2B5EF4-FFF2-40B4-BE49-F238E27FC236}">
                    <a16:creationId xmlns:a16="http://schemas.microsoft.com/office/drawing/2014/main" id="{C7A6E3E5-9A1F-4E06-9E71-F1D7E5C11C32}"/>
                  </a:ext>
                </a:extLst>
              </p:cNvPr>
              <p:cNvGrpSpPr/>
              <p:nvPr/>
            </p:nvGrpSpPr>
            <p:grpSpPr>
              <a:xfrm>
                <a:off x="10340336" y="2247899"/>
                <a:ext cx="547688" cy="679451"/>
                <a:chOff x="5548313" y="2084388"/>
                <a:chExt cx="547688" cy="679451"/>
              </a:xfrm>
              <a:grpFill/>
            </p:grpSpPr>
            <p:sp>
              <p:nvSpPr>
                <p:cNvPr id="54" name="Freeform 7">
                  <a:extLst>
                    <a:ext uri="{FF2B5EF4-FFF2-40B4-BE49-F238E27FC236}">
                      <a16:creationId xmlns:a16="http://schemas.microsoft.com/office/drawing/2014/main" id="{02368C72-9CA0-44B0-93EC-F396645A3423}"/>
                    </a:ext>
                  </a:extLst>
                </p:cNvPr>
                <p:cNvSpPr>
                  <a:spLocks/>
                </p:cNvSpPr>
                <p:nvPr/>
              </p:nvSpPr>
              <p:spPr bwMode="auto">
                <a:xfrm>
                  <a:off x="5548313" y="2084388"/>
                  <a:ext cx="547688" cy="446088"/>
                </a:xfrm>
                <a:custGeom>
                  <a:avLst/>
                  <a:gdLst>
                    <a:gd name="T0" fmla="*/ 101 w 128"/>
                    <a:gd name="T1" fmla="*/ 58 h 105"/>
                    <a:gd name="T2" fmla="*/ 74 w 128"/>
                    <a:gd name="T3" fmla="*/ 56 h 105"/>
                    <a:gd name="T4" fmla="*/ 68 w 128"/>
                    <a:gd name="T5" fmla="*/ 57 h 105"/>
                    <a:gd name="T6" fmla="*/ 51 w 128"/>
                    <a:gd name="T7" fmla="*/ 59 h 105"/>
                    <a:gd name="T8" fmla="*/ 36 w 128"/>
                    <a:gd name="T9" fmla="*/ 65 h 105"/>
                    <a:gd name="T10" fmla="*/ 28 w 128"/>
                    <a:gd name="T11" fmla="*/ 73 h 105"/>
                    <a:gd name="T12" fmla="*/ 16 w 128"/>
                    <a:gd name="T13" fmla="*/ 102 h 105"/>
                    <a:gd name="T14" fmla="*/ 13 w 128"/>
                    <a:gd name="T15" fmla="*/ 104 h 105"/>
                    <a:gd name="T16" fmla="*/ 1 w 128"/>
                    <a:gd name="T17" fmla="*/ 98 h 105"/>
                    <a:gd name="T18" fmla="*/ 0 w 128"/>
                    <a:gd name="T19" fmla="*/ 93 h 105"/>
                    <a:gd name="T20" fmla="*/ 15 w 128"/>
                    <a:gd name="T21" fmla="*/ 60 h 105"/>
                    <a:gd name="T22" fmla="*/ 16 w 128"/>
                    <a:gd name="T23" fmla="*/ 58 h 105"/>
                    <a:gd name="T24" fmla="*/ 20 w 128"/>
                    <a:gd name="T25" fmla="*/ 52 h 105"/>
                    <a:gd name="T26" fmla="*/ 32 w 128"/>
                    <a:gd name="T27" fmla="*/ 54 h 105"/>
                    <a:gd name="T28" fmla="*/ 39 w 128"/>
                    <a:gd name="T29" fmla="*/ 55 h 105"/>
                    <a:gd name="T30" fmla="*/ 72 w 128"/>
                    <a:gd name="T31" fmla="*/ 21 h 105"/>
                    <a:gd name="T32" fmla="*/ 74 w 128"/>
                    <a:gd name="T33" fmla="*/ 16 h 105"/>
                    <a:gd name="T34" fmla="*/ 74 w 128"/>
                    <a:gd name="T35" fmla="*/ 11 h 105"/>
                    <a:gd name="T36" fmla="*/ 71 w 128"/>
                    <a:gd name="T37" fmla="*/ 11 h 105"/>
                    <a:gd name="T38" fmla="*/ 68 w 128"/>
                    <a:gd name="T39" fmla="*/ 15 h 105"/>
                    <a:gd name="T40" fmla="*/ 68 w 128"/>
                    <a:gd name="T41" fmla="*/ 21 h 105"/>
                    <a:gd name="T42" fmla="*/ 59 w 128"/>
                    <a:gd name="T43" fmla="*/ 29 h 105"/>
                    <a:gd name="T44" fmla="*/ 53 w 128"/>
                    <a:gd name="T45" fmla="*/ 27 h 105"/>
                    <a:gd name="T46" fmla="*/ 47 w 128"/>
                    <a:gd name="T47" fmla="*/ 24 h 105"/>
                    <a:gd name="T48" fmla="*/ 47 w 128"/>
                    <a:gd name="T49" fmla="*/ 32 h 105"/>
                    <a:gd name="T50" fmla="*/ 47 w 128"/>
                    <a:gd name="T51" fmla="*/ 34 h 105"/>
                    <a:gd name="T52" fmla="*/ 43 w 128"/>
                    <a:gd name="T53" fmla="*/ 45 h 105"/>
                    <a:gd name="T54" fmla="*/ 31 w 128"/>
                    <a:gd name="T55" fmla="*/ 39 h 105"/>
                    <a:gd name="T56" fmla="*/ 29 w 128"/>
                    <a:gd name="T57" fmla="*/ 23 h 105"/>
                    <a:gd name="T58" fmla="*/ 33 w 128"/>
                    <a:gd name="T59" fmla="*/ 14 h 105"/>
                    <a:gd name="T60" fmla="*/ 36 w 128"/>
                    <a:gd name="T61" fmla="*/ 9 h 105"/>
                    <a:gd name="T62" fmla="*/ 42 w 128"/>
                    <a:gd name="T63" fmla="*/ 13 h 105"/>
                    <a:gd name="T64" fmla="*/ 44 w 128"/>
                    <a:gd name="T65" fmla="*/ 16 h 105"/>
                    <a:gd name="T66" fmla="*/ 57 w 128"/>
                    <a:gd name="T67" fmla="*/ 14 h 105"/>
                    <a:gd name="T68" fmla="*/ 62 w 128"/>
                    <a:gd name="T69" fmla="*/ 11 h 105"/>
                    <a:gd name="T70" fmla="*/ 84 w 128"/>
                    <a:gd name="T71" fmla="*/ 0 h 105"/>
                    <a:gd name="T72" fmla="*/ 96 w 128"/>
                    <a:gd name="T73" fmla="*/ 7 h 105"/>
                    <a:gd name="T74" fmla="*/ 96 w 128"/>
                    <a:gd name="T75" fmla="*/ 20 h 105"/>
                    <a:gd name="T76" fmla="*/ 83 w 128"/>
                    <a:gd name="T77" fmla="*/ 43 h 105"/>
                    <a:gd name="T78" fmla="*/ 94 w 128"/>
                    <a:gd name="T79" fmla="*/ 44 h 105"/>
                    <a:gd name="T80" fmla="*/ 122 w 128"/>
                    <a:gd name="T81" fmla="*/ 59 h 105"/>
                    <a:gd name="T82" fmla="*/ 120 w 128"/>
                    <a:gd name="T83" fmla="*/ 73 h 105"/>
                    <a:gd name="T84" fmla="*/ 98 w 128"/>
                    <a:gd name="T85" fmla="*/ 73 h 105"/>
                    <a:gd name="T86" fmla="*/ 97 w 128"/>
                    <a:gd name="T87" fmla="*/ 66 h 105"/>
                    <a:gd name="T88" fmla="*/ 101 w 128"/>
                    <a:gd name="T89" fmla="*/ 5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55" name="Freeform 8">
                  <a:extLst>
                    <a:ext uri="{FF2B5EF4-FFF2-40B4-BE49-F238E27FC236}">
                      <a16:creationId xmlns:a16="http://schemas.microsoft.com/office/drawing/2014/main" id="{68AB8704-3F31-41E0-B209-31D0A83BAA2E}"/>
                    </a:ext>
                  </a:extLst>
                </p:cNvPr>
                <p:cNvSpPr>
                  <a:spLocks/>
                </p:cNvSpPr>
                <p:nvPr/>
              </p:nvSpPr>
              <p:spPr bwMode="auto">
                <a:xfrm>
                  <a:off x="5664200" y="2355851"/>
                  <a:ext cx="341313" cy="407988"/>
                </a:xfrm>
                <a:custGeom>
                  <a:avLst/>
                  <a:gdLst>
                    <a:gd name="T0" fmla="*/ 46 w 80"/>
                    <a:gd name="T1" fmla="*/ 29 h 96"/>
                    <a:gd name="T2" fmla="*/ 65 w 80"/>
                    <a:gd name="T3" fmla="*/ 29 h 96"/>
                    <a:gd name="T4" fmla="*/ 79 w 80"/>
                    <a:gd name="T5" fmla="*/ 41 h 96"/>
                    <a:gd name="T6" fmla="*/ 74 w 80"/>
                    <a:gd name="T7" fmla="*/ 43 h 96"/>
                    <a:gd name="T8" fmla="*/ 60 w 80"/>
                    <a:gd name="T9" fmla="*/ 43 h 96"/>
                    <a:gd name="T10" fmla="*/ 52 w 80"/>
                    <a:gd name="T11" fmla="*/ 50 h 96"/>
                    <a:gd name="T12" fmla="*/ 49 w 80"/>
                    <a:gd name="T13" fmla="*/ 87 h 96"/>
                    <a:gd name="T14" fmla="*/ 37 w 80"/>
                    <a:gd name="T15" fmla="*/ 95 h 96"/>
                    <a:gd name="T16" fmla="*/ 21 w 80"/>
                    <a:gd name="T17" fmla="*/ 68 h 96"/>
                    <a:gd name="T18" fmla="*/ 22 w 80"/>
                    <a:gd name="T19" fmla="*/ 62 h 96"/>
                    <a:gd name="T20" fmla="*/ 30 w 80"/>
                    <a:gd name="T21" fmla="*/ 72 h 96"/>
                    <a:gd name="T22" fmla="*/ 40 w 80"/>
                    <a:gd name="T23" fmla="*/ 70 h 96"/>
                    <a:gd name="T24" fmla="*/ 43 w 80"/>
                    <a:gd name="T25" fmla="*/ 46 h 96"/>
                    <a:gd name="T26" fmla="*/ 24 w 80"/>
                    <a:gd name="T27" fmla="*/ 52 h 96"/>
                    <a:gd name="T28" fmla="*/ 19 w 80"/>
                    <a:gd name="T29" fmla="*/ 54 h 96"/>
                    <a:gd name="T30" fmla="*/ 6 w 80"/>
                    <a:gd name="T31" fmla="*/ 54 h 96"/>
                    <a:gd name="T32" fmla="*/ 2 w 80"/>
                    <a:gd name="T33" fmla="*/ 40 h 96"/>
                    <a:gd name="T34" fmla="*/ 6 w 80"/>
                    <a:gd name="T35" fmla="*/ 37 h 96"/>
                    <a:gd name="T36" fmla="*/ 28 w 80"/>
                    <a:gd name="T37" fmla="*/ 33 h 96"/>
                    <a:gd name="T38" fmla="*/ 33 w 80"/>
                    <a:gd name="T39" fmla="*/ 32 h 96"/>
                    <a:gd name="T40" fmla="*/ 36 w 80"/>
                    <a:gd name="T41" fmla="*/ 22 h 96"/>
                    <a:gd name="T42" fmla="*/ 46 w 80"/>
                    <a:gd name="T43" fmla="*/ 12 h 96"/>
                    <a:gd name="T44" fmla="*/ 45 w 80"/>
                    <a:gd name="T45" fmla="*/ 10 h 96"/>
                    <a:gd name="T46" fmla="*/ 26 w 80"/>
                    <a:gd name="T47" fmla="*/ 17 h 96"/>
                    <a:gd name="T48" fmla="*/ 15 w 80"/>
                    <a:gd name="T49" fmla="*/ 24 h 96"/>
                    <a:gd name="T50" fmla="*/ 5 w 80"/>
                    <a:gd name="T51" fmla="*/ 22 h 96"/>
                    <a:gd name="T52" fmla="*/ 1 w 80"/>
                    <a:gd name="T53" fmla="*/ 17 h 96"/>
                    <a:gd name="T54" fmla="*/ 36 w 80"/>
                    <a:gd name="T55" fmla="*/ 2 h 96"/>
                    <a:gd name="T56" fmla="*/ 55 w 80"/>
                    <a:gd name="T57" fmla="*/ 0 h 96"/>
                    <a:gd name="T58" fmla="*/ 61 w 80"/>
                    <a:gd name="T59" fmla="*/ 6 h 96"/>
                    <a:gd name="T60" fmla="*/ 59 w 80"/>
                    <a:gd name="T61" fmla="*/ 13 h 96"/>
                    <a:gd name="T62" fmla="*/ 46 w 80"/>
                    <a:gd name="T63"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grpSp>
          <p:grpSp>
            <p:nvGrpSpPr>
              <p:cNvPr id="50" name="组合 49">
                <a:extLst>
                  <a:ext uri="{FF2B5EF4-FFF2-40B4-BE49-F238E27FC236}">
                    <a16:creationId xmlns:a16="http://schemas.microsoft.com/office/drawing/2014/main" id="{B92E7EB9-3312-4310-B5FA-50F0FA6CFB99}"/>
                  </a:ext>
                </a:extLst>
              </p:cNvPr>
              <p:cNvGrpSpPr/>
              <p:nvPr/>
            </p:nvGrpSpPr>
            <p:grpSpPr>
              <a:xfrm>
                <a:off x="11192276" y="2400300"/>
                <a:ext cx="322175" cy="373063"/>
                <a:chOff x="3792874" y="3138488"/>
                <a:chExt cx="322175" cy="373063"/>
              </a:xfrm>
              <a:grpFill/>
            </p:grpSpPr>
            <p:sp>
              <p:nvSpPr>
                <p:cNvPr id="51" name="Freeform 15">
                  <a:extLst>
                    <a:ext uri="{FF2B5EF4-FFF2-40B4-BE49-F238E27FC236}">
                      <a16:creationId xmlns:a16="http://schemas.microsoft.com/office/drawing/2014/main" id="{4A24723D-38DD-4916-B1AF-76A903317407}"/>
                    </a:ext>
                  </a:extLst>
                </p:cNvPr>
                <p:cNvSpPr>
                  <a:spLocks/>
                </p:cNvSpPr>
                <p:nvPr/>
              </p:nvSpPr>
              <p:spPr bwMode="auto">
                <a:xfrm>
                  <a:off x="3792874" y="3235325"/>
                  <a:ext cx="112625" cy="246063"/>
                </a:xfrm>
                <a:custGeom>
                  <a:avLst/>
                  <a:gdLst>
                    <a:gd name="T0" fmla="*/ 16 w 39"/>
                    <a:gd name="T1" fmla="*/ 29 h 58"/>
                    <a:gd name="T2" fmla="*/ 27 w 39"/>
                    <a:gd name="T3" fmla="*/ 7 h 58"/>
                    <a:gd name="T4" fmla="*/ 31 w 39"/>
                    <a:gd name="T5" fmla="*/ 1 h 58"/>
                    <a:gd name="T6" fmla="*/ 34 w 39"/>
                    <a:gd name="T7" fmla="*/ 6 h 58"/>
                    <a:gd name="T8" fmla="*/ 35 w 39"/>
                    <a:gd name="T9" fmla="*/ 26 h 58"/>
                    <a:gd name="T10" fmla="*/ 20 w 39"/>
                    <a:gd name="T11" fmla="*/ 52 h 58"/>
                    <a:gd name="T12" fmla="*/ 9 w 39"/>
                    <a:gd name="T13" fmla="*/ 57 h 58"/>
                    <a:gd name="T14" fmla="*/ 1 w 39"/>
                    <a:gd name="T15" fmla="*/ 43 h 58"/>
                    <a:gd name="T16" fmla="*/ 4 w 39"/>
                    <a:gd name="T17" fmla="*/ 6 h 58"/>
                    <a:gd name="T18" fmla="*/ 8 w 39"/>
                    <a:gd name="T19" fmla="*/ 0 h 58"/>
                    <a:gd name="T20" fmla="*/ 15 w 39"/>
                    <a:gd name="T21" fmla="*/ 6 h 58"/>
                    <a:gd name="T22" fmla="*/ 14 w 39"/>
                    <a:gd name="T23" fmla="*/ 20 h 58"/>
                    <a:gd name="T24" fmla="*/ 14 w 39"/>
                    <a:gd name="T25" fmla="*/ 28 h 58"/>
                    <a:gd name="T26" fmla="*/ 16 w 39"/>
                    <a:gd name="T27"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52" name="Freeform 16">
                  <a:extLst>
                    <a:ext uri="{FF2B5EF4-FFF2-40B4-BE49-F238E27FC236}">
                      <a16:creationId xmlns:a16="http://schemas.microsoft.com/office/drawing/2014/main" id="{FB4C6AFE-87EF-4FB7-829C-F7529116EE44}"/>
                    </a:ext>
                  </a:extLst>
                </p:cNvPr>
                <p:cNvSpPr>
                  <a:spLocks/>
                </p:cNvSpPr>
                <p:nvPr/>
              </p:nvSpPr>
              <p:spPr bwMode="auto">
                <a:xfrm>
                  <a:off x="3980111" y="3138488"/>
                  <a:ext cx="134938" cy="373063"/>
                </a:xfrm>
                <a:custGeom>
                  <a:avLst/>
                  <a:gdLst>
                    <a:gd name="T0" fmla="*/ 9 w 47"/>
                    <a:gd name="T1" fmla="*/ 73 h 88"/>
                    <a:gd name="T2" fmla="*/ 3 w 47"/>
                    <a:gd name="T3" fmla="*/ 67 h 88"/>
                    <a:gd name="T4" fmla="*/ 3 w 47"/>
                    <a:gd name="T5" fmla="*/ 57 h 88"/>
                    <a:gd name="T6" fmla="*/ 20 w 47"/>
                    <a:gd name="T7" fmla="*/ 38 h 88"/>
                    <a:gd name="T8" fmla="*/ 33 w 47"/>
                    <a:gd name="T9" fmla="*/ 20 h 88"/>
                    <a:gd name="T10" fmla="*/ 33 w 47"/>
                    <a:gd name="T11" fmla="*/ 4 h 88"/>
                    <a:gd name="T12" fmla="*/ 32 w 47"/>
                    <a:gd name="T13" fmla="*/ 1 h 88"/>
                    <a:gd name="T14" fmla="*/ 33 w 47"/>
                    <a:gd name="T15" fmla="*/ 0 h 88"/>
                    <a:gd name="T16" fmla="*/ 41 w 47"/>
                    <a:gd name="T17" fmla="*/ 6 h 88"/>
                    <a:gd name="T18" fmla="*/ 43 w 47"/>
                    <a:gd name="T19" fmla="*/ 26 h 88"/>
                    <a:gd name="T20" fmla="*/ 29 w 47"/>
                    <a:gd name="T21" fmla="*/ 48 h 88"/>
                    <a:gd name="T22" fmla="*/ 30 w 47"/>
                    <a:gd name="T23" fmla="*/ 52 h 88"/>
                    <a:gd name="T24" fmla="*/ 40 w 47"/>
                    <a:gd name="T25" fmla="*/ 73 h 88"/>
                    <a:gd name="T26" fmla="*/ 41 w 47"/>
                    <a:gd name="T27" fmla="*/ 84 h 88"/>
                    <a:gd name="T28" fmla="*/ 37 w 47"/>
                    <a:gd name="T29" fmla="*/ 86 h 88"/>
                    <a:gd name="T30" fmla="*/ 31 w 47"/>
                    <a:gd name="T31" fmla="*/ 75 h 88"/>
                    <a:gd name="T32" fmla="*/ 28 w 47"/>
                    <a:gd name="T33" fmla="*/ 60 h 88"/>
                    <a:gd name="T34" fmla="*/ 22 w 47"/>
                    <a:gd name="T35" fmla="*/ 59 h 88"/>
                    <a:gd name="T36" fmla="*/ 9 w 47"/>
                    <a:gd name="T37"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53" name="Freeform 17">
                  <a:extLst>
                    <a:ext uri="{FF2B5EF4-FFF2-40B4-BE49-F238E27FC236}">
                      <a16:creationId xmlns:a16="http://schemas.microsoft.com/office/drawing/2014/main" id="{7BBE01C1-D3BA-489E-BE5E-C63059DA7AF9}"/>
                    </a:ext>
                  </a:extLst>
                </p:cNvPr>
                <p:cNvSpPr>
                  <a:spLocks/>
                </p:cNvSpPr>
                <p:nvPr/>
              </p:nvSpPr>
              <p:spPr bwMode="auto">
                <a:xfrm>
                  <a:off x="3872924" y="3138488"/>
                  <a:ext cx="75438" cy="79375"/>
                </a:xfrm>
                <a:custGeom>
                  <a:avLst/>
                  <a:gdLst>
                    <a:gd name="T0" fmla="*/ 0 w 26"/>
                    <a:gd name="T1" fmla="*/ 0 h 19"/>
                    <a:gd name="T2" fmla="*/ 20 w 26"/>
                    <a:gd name="T3" fmla="*/ 1 h 19"/>
                    <a:gd name="T4" fmla="*/ 23 w 26"/>
                    <a:gd name="T5" fmla="*/ 12 h 19"/>
                    <a:gd name="T6" fmla="*/ 12 w 26"/>
                    <a:gd name="T7" fmla="*/ 18 h 19"/>
                    <a:gd name="T8" fmla="*/ 3 w 26"/>
                    <a:gd name="T9" fmla="*/ 11 h 19"/>
                    <a:gd name="T10" fmla="*/ 0 w 26"/>
                    <a:gd name="T11" fmla="*/ 0 h 19"/>
                  </a:gdLst>
                  <a:ahLst/>
                  <a:cxnLst>
                    <a:cxn ang="0">
                      <a:pos x="T0" y="T1"/>
                    </a:cxn>
                    <a:cxn ang="0">
                      <a:pos x="T2" y="T3"/>
                    </a:cxn>
                    <a:cxn ang="0">
                      <a:pos x="T4" y="T5"/>
                    </a:cxn>
                    <a:cxn ang="0">
                      <a:pos x="T6" y="T7"/>
                    </a:cxn>
                    <a:cxn ang="0">
                      <a:pos x="T8" y="T9"/>
                    </a:cxn>
                    <a:cxn ang="0">
                      <a:pos x="T10" y="T11"/>
                    </a:cxn>
                  </a:cxnLst>
                  <a:rect l="0" t="0"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grpSp>
        </p:grpSp>
        <p:grpSp>
          <p:nvGrpSpPr>
            <p:cNvPr id="34" name="组合 33">
              <a:extLst>
                <a:ext uri="{FF2B5EF4-FFF2-40B4-BE49-F238E27FC236}">
                  <a16:creationId xmlns:a16="http://schemas.microsoft.com/office/drawing/2014/main" id="{E582171C-E91E-4DDB-B720-D9EDE8C54B5C}"/>
                </a:ext>
              </a:extLst>
            </p:cNvPr>
            <p:cNvGrpSpPr/>
            <p:nvPr/>
          </p:nvGrpSpPr>
          <p:grpSpPr>
            <a:xfrm>
              <a:off x="598941" y="6399999"/>
              <a:ext cx="1102619" cy="276499"/>
              <a:chOff x="6738929" y="2270918"/>
              <a:chExt cx="2766486" cy="693738"/>
            </a:xfrm>
            <a:grpFill/>
          </p:grpSpPr>
          <p:grpSp>
            <p:nvGrpSpPr>
              <p:cNvPr id="35" name="组合 34">
                <a:extLst>
                  <a:ext uri="{FF2B5EF4-FFF2-40B4-BE49-F238E27FC236}">
                    <a16:creationId xmlns:a16="http://schemas.microsoft.com/office/drawing/2014/main" id="{4EB45816-40C4-4065-9181-C29D2BECD84E}"/>
                  </a:ext>
                </a:extLst>
              </p:cNvPr>
              <p:cNvGrpSpPr/>
              <p:nvPr/>
            </p:nvGrpSpPr>
            <p:grpSpPr>
              <a:xfrm>
                <a:off x="8180494" y="2355056"/>
                <a:ext cx="484188" cy="509588"/>
                <a:chOff x="6113463" y="3541713"/>
                <a:chExt cx="484188" cy="509588"/>
              </a:xfrm>
              <a:grpFill/>
            </p:grpSpPr>
            <p:sp>
              <p:nvSpPr>
                <p:cNvPr id="45" name="Freeform 9">
                  <a:extLst>
                    <a:ext uri="{FF2B5EF4-FFF2-40B4-BE49-F238E27FC236}">
                      <a16:creationId xmlns:a16="http://schemas.microsoft.com/office/drawing/2014/main" id="{70888479-5294-457A-8111-462CE4F104F2}"/>
                    </a:ext>
                  </a:extLst>
                </p:cNvPr>
                <p:cNvSpPr>
                  <a:spLocks noEditPoints="1"/>
                </p:cNvSpPr>
                <p:nvPr/>
              </p:nvSpPr>
              <p:spPr bwMode="auto">
                <a:xfrm>
                  <a:off x="6113463" y="3579813"/>
                  <a:ext cx="252413" cy="428625"/>
                </a:xfrm>
                <a:custGeom>
                  <a:avLst/>
                  <a:gdLst>
                    <a:gd name="T0" fmla="*/ 39 w 59"/>
                    <a:gd name="T1" fmla="*/ 78 h 101"/>
                    <a:gd name="T2" fmla="*/ 17 w 59"/>
                    <a:gd name="T3" fmla="*/ 94 h 101"/>
                    <a:gd name="T4" fmla="*/ 8 w 59"/>
                    <a:gd name="T5" fmla="*/ 94 h 101"/>
                    <a:gd name="T6" fmla="*/ 0 w 59"/>
                    <a:gd name="T7" fmla="*/ 79 h 101"/>
                    <a:gd name="T8" fmla="*/ 17 w 59"/>
                    <a:gd name="T9" fmla="*/ 73 h 101"/>
                    <a:gd name="T10" fmla="*/ 10 w 59"/>
                    <a:gd name="T11" fmla="*/ 68 h 101"/>
                    <a:gd name="T12" fmla="*/ 8 w 59"/>
                    <a:gd name="T13" fmla="*/ 60 h 101"/>
                    <a:gd name="T14" fmla="*/ 18 w 59"/>
                    <a:gd name="T15" fmla="*/ 23 h 101"/>
                    <a:gd name="T16" fmla="*/ 26 w 59"/>
                    <a:gd name="T17" fmla="*/ 17 h 101"/>
                    <a:gd name="T18" fmla="*/ 36 w 59"/>
                    <a:gd name="T19" fmla="*/ 26 h 101"/>
                    <a:gd name="T20" fmla="*/ 36 w 59"/>
                    <a:gd name="T21" fmla="*/ 27 h 101"/>
                    <a:gd name="T22" fmla="*/ 43 w 59"/>
                    <a:gd name="T23" fmla="*/ 40 h 101"/>
                    <a:gd name="T24" fmla="*/ 42 w 59"/>
                    <a:gd name="T25" fmla="*/ 12 h 101"/>
                    <a:gd name="T26" fmla="*/ 21 w 59"/>
                    <a:gd name="T27" fmla="*/ 5 h 101"/>
                    <a:gd name="T28" fmla="*/ 44 w 59"/>
                    <a:gd name="T29" fmla="*/ 1 h 101"/>
                    <a:gd name="T30" fmla="*/ 57 w 59"/>
                    <a:gd name="T31" fmla="*/ 17 h 101"/>
                    <a:gd name="T32" fmla="*/ 56 w 59"/>
                    <a:gd name="T33" fmla="*/ 48 h 101"/>
                    <a:gd name="T34" fmla="*/ 57 w 59"/>
                    <a:gd name="T35" fmla="*/ 55 h 101"/>
                    <a:gd name="T36" fmla="*/ 55 w 59"/>
                    <a:gd name="T37" fmla="*/ 64 h 101"/>
                    <a:gd name="T38" fmla="*/ 54 w 59"/>
                    <a:gd name="T39" fmla="*/ 71 h 101"/>
                    <a:gd name="T40" fmla="*/ 52 w 59"/>
                    <a:gd name="T41" fmla="*/ 95 h 101"/>
                    <a:gd name="T42" fmla="*/ 49 w 59"/>
                    <a:gd name="T43" fmla="*/ 101 h 101"/>
                    <a:gd name="T44" fmla="*/ 43 w 59"/>
                    <a:gd name="T45" fmla="*/ 98 h 101"/>
                    <a:gd name="T46" fmla="*/ 38 w 59"/>
                    <a:gd name="T47" fmla="*/ 86 h 101"/>
                    <a:gd name="T48" fmla="*/ 39 w 59"/>
                    <a:gd name="T49" fmla="*/ 78 h 101"/>
                    <a:gd name="T50" fmla="*/ 42 w 59"/>
                    <a:gd name="T51" fmla="*/ 47 h 101"/>
                    <a:gd name="T52" fmla="*/ 32 w 59"/>
                    <a:gd name="T53" fmla="*/ 44 h 101"/>
                    <a:gd name="T54" fmla="*/ 29 w 59"/>
                    <a:gd name="T55" fmla="*/ 64 h 101"/>
                    <a:gd name="T56" fmla="*/ 42 w 59"/>
                    <a:gd name="T57" fmla="*/ 4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46" name="Freeform 10">
                  <a:extLst>
                    <a:ext uri="{FF2B5EF4-FFF2-40B4-BE49-F238E27FC236}">
                      <a16:creationId xmlns:a16="http://schemas.microsoft.com/office/drawing/2014/main" id="{3C581795-C09D-460E-9472-8181F266F0EF}"/>
                    </a:ext>
                  </a:extLst>
                </p:cNvPr>
                <p:cNvSpPr>
                  <a:spLocks noEditPoints="1"/>
                </p:cNvSpPr>
                <p:nvPr/>
              </p:nvSpPr>
              <p:spPr bwMode="auto">
                <a:xfrm>
                  <a:off x="6361113" y="3541713"/>
                  <a:ext cx="236538" cy="509588"/>
                </a:xfrm>
                <a:custGeom>
                  <a:avLst/>
                  <a:gdLst>
                    <a:gd name="T0" fmla="*/ 11 w 55"/>
                    <a:gd name="T1" fmla="*/ 89 h 120"/>
                    <a:gd name="T2" fmla="*/ 10 w 55"/>
                    <a:gd name="T3" fmla="*/ 100 h 120"/>
                    <a:gd name="T4" fmla="*/ 6 w 55"/>
                    <a:gd name="T5" fmla="*/ 104 h 120"/>
                    <a:gd name="T6" fmla="*/ 1 w 55"/>
                    <a:gd name="T7" fmla="*/ 99 h 120"/>
                    <a:gd name="T8" fmla="*/ 3 w 55"/>
                    <a:gd name="T9" fmla="*/ 84 h 120"/>
                    <a:gd name="T10" fmla="*/ 14 w 55"/>
                    <a:gd name="T11" fmla="*/ 37 h 120"/>
                    <a:gd name="T12" fmla="*/ 22 w 55"/>
                    <a:gd name="T13" fmla="*/ 11 h 120"/>
                    <a:gd name="T14" fmla="*/ 26 w 55"/>
                    <a:gd name="T15" fmla="*/ 19 h 120"/>
                    <a:gd name="T16" fmla="*/ 20 w 55"/>
                    <a:gd name="T17" fmla="*/ 40 h 120"/>
                    <a:gd name="T18" fmla="*/ 27 w 55"/>
                    <a:gd name="T19" fmla="*/ 35 h 120"/>
                    <a:gd name="T20" fmla="*/ 35 w 55"/>
                    <a:gd name="T21" fmla="*/ 30 h 120"/>
                    <a:gd name="T22" fmla="*/ 33 w 55"/>
                    <a:gd name="T23" fmla="*/ 9 h 120"/>
                    <a:gd name="T24" fmla="*/ 28 w 55"/>
                    <a:gd name="T25" fmla="*/ 8 h 120"/>
                    <a:gd name="T26" fmla="*/ 19 w 55"/>
                    <a:gd name="T27" fmla="*/ 12 h 120"/>
                    <a:gd name="T28" fmla="*/ 12 w 55"/>
                    <a:gd name="T29" fmla="*/ 15 h 120"/>
                    <a:gd name="T30" fmla="*/ 9 w 55"/>
                    <a:gd name="T31" fmla="*/ 11 h 120"/>
                    <a:gd name="T32" fmla="*/ 11 w 55"/>
                    <a:gd name="T33" fmla="*/ 8 h 120"/>
                    <a:gd name="T34" fmla="*/ 31 w 55"/>
                    <a:gd name="T35" fmla="*/ 0 h 120"/>
                    <a:gd name="T36" fmla="*/ 45 w 55"/>
                    <a:gd name="T37" fmla="*/ 15 h 120"/>
                    <a:gd name="T38" fmla="*/ 44 w 55"/>
                    <a:gd name="T39" fmla="*/ 46 h 120"/>
                    <a:gd name="T40" fmla="*/ 48 w 55"/>
                    <a:gd name="T41" fmla="*/ 54 h 120"/>
                    <a:gd name="T42" fmla="*/ 48 w 55"/>
                    <a:gd name="T43" fmla="*/ 71 h 120"/>
                    <a:gd name="T44" fmla="*/ 44 w 55"/>
                    <a:gd name="T45" fmla="*/ 77 h 120"/>
                    <a:gd name="T46" fmla="*/ 44 w 55"/>
                    <a:gd name="T47" fmla="*/ 110 h 120"/>
                    <a:gd name="T48" fmla="*/ 44 w 55"/>
                    <a:gd name="T49" fmla="*/ 114 h 120"/>
                    <a:gd name="T50" fmla="*/ 41 w 55"/>
                    <a:gd name="T51" fmla="*/ 120 h 120"/>
                    <a:gd name="T52" fmla="*/ 32 w 55"/>
                    <a:gd name="T53" fmla="*/ 118 h 120"/>
                    <a:gd name="T54" fmla="*/ 13 w 55"/>
                    <a:gd name="T55" fmla="*/ 91 h 120"/>
                    <a:gd name="T56" fmla="*/ 12 w 55"/>
                    <a:gd name="T57" fmla="*/ 89 h 120"/>
                    <a:gd name="T58" fmla="*/ 11 w 55"/>
                    <a:gd name="T59" fmla="*/ 89 h 120"/>
                    <a:gd name="T60" fmla="*/ 24 w 55"/>
                    <a:gd name="T61" fmla="*/ 76 h 120"/>
                    <a:gd name="T62" fmla="*/ 23 w 55"/>
                    <a:gd name="T63" fmla="*/ 74 h 120"/>
                    <a:gd name="T64" fmla="*/ 27 w 55"/>
                    <a:gd name="T65" fmla="*/ 71 h 120"/>
                    <a:gd name="T66" fmla="*/ 33 w 55"/>
                    <a:gd name="T67" fmla="*/ 67 h 120"/>
                    <a:gd name="T68" fmla="*/ 32 w 55"/>
                    <a:gd name="T69" fmla="*/ 63 h 120"/>
                    <a:gd name="T70" fmla="*/ 22 w 55"/>
                    <a:gd name="T71" fmla="*/ 52 h 120"/>
                    <a:gd name="T72" fmla="*/ 18 w 55"/>
                    <a:gd name="T73" fmla="*/ 89 h 120"/>
                    <a:gd name="T74" fmla="*/ 33 w 55"/>
                    <a:gd name="T75" fmla="*/ 107 h 120"/>
                    <a:gd name="T76" fmla="*/ 35 w 55"/>
                    <a:gd name="T77" fmla="*/ 77 h 120"/>
                    <a:gd name="T78" fmla="*/ 31 w 55"/>
                    <a:gd name="T79" fmla="*/ 75 h 120"/>
                    <a:gd name="T80" fmla="*/ 24 w 55"/>
                    <a:gd name="T81" fmla="*/ 7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grpSp>
          <p:grpSp>
            <p:nvGrpSpPr>
              <p:cNvPr id="36" name="组合 35">
                <a:extLst>
                  <a:ext uri="{FF2B5EF4-FFF2-40B4-BE49-F238E27FC236}">
                    <a16:creationId xmlns:a16="http://schemas.microsoft.com/office/drawing/2014/main" id="{C43281D5-D15F-4210-8FEF-5D0B83A54FD6}"/>
                  </a:ext>
                </a:extLst>
              </p:cNvPr>
              <p:cNvGrpSpPr/>
              <p:nvPr/>
            </p:nvGrpSpPr>
            <p:grpSpPr>
              <a:xfrm>
                <a:off x="6738929" y="2270918"/>
                <a:ext cx="549275" cy="693738"/>
                <a:chOff x="6108700" y="2066926"/>
                <a:chExt cx="549275" cy="693738"/>
              </a:xfrm>
              <a:grpFill/>
            </p:grpSpPr>
            <p:sp>
              <p:nvSpPr>
                <p:cNvPr id="43" name="Freeform 13">
                  <a:extLst>
                    <a:ext uri="{FF2B5EF4-FFF2-40B4-BE49-F238E27FC236}">
                      <a16:creationId xmlns:a16="http://schemas.microsoft.com/office/drawing/2014/main" id="{0965091B-D712-42AC-844D-24578409DB9A}"/>
                    </a:ext>
                  </a:extLst>
                </p:cNvPr>
                <p:cNvSpPr>
                  <a:spLocks noEditPoints="1"/>
                </p:cNvSpPr>
                <p:nvPr/>
              </p:nvSpPr>
              <p:spPr bwMode="auto">
                <a:xfrm>
                  <a:off x="6108700" y="2066926"/>
                  <a:ext cx="549275" cy="655638"/>
                </a:xfrm>
                <a:custGeom>
                  <a:avLst/>
                  <a:gdLst>
                    <a:gd name="T0" fmla="*/ 54 w 128"/>
                    <a:gd name="T1" fmla="*/ 76 h 154"/>
                    <a:gd name="T2" fmla="*/ 66 w 128"/>
                    <a:gd name="T3" fmla="*/ 53 h 154"/>
                    <a:gd name="T4" fmla="*/ 49 w 128"/>
                    <a:gd name="T5" fmla="*/ 47 h 154"/>
                    <a:gd name="T6" fmla="*/ 64 w 128"/>
                    <a:gd name="T7" fmla="*/ 44 h 154"/>
                    <a:gd name="T8" fmla="*/ 83 w 128"/>
                    <a:gd name="T9" fmla="*/ 6 h 154"/>
                    <a:gd name="T10" fmla="*/ 91 w 128"/>
                    <a:gd name="T11" fmla="*/ 11 h 154"/>
                    <a:gd name="T12" fmla="*/ 96 w 128"/>
                    <a:gd name="T13" fmla="*/ 36 h 154"/>
                    <a:gd name="T14" fmla="*/ 106 w 128"/>
                    <a:gd name="T15" fmla="*/ 41 h 154"/>
                    <a:gd name="T16" fmla="*/ 82 w 128"/>
                    <a:gd name="T17" fmla="*/ 50 h 154"/>
                    <a:gd name="T18" fmla="*/ 71 w 128"/>
                    <a:gd name="T19" fmla="*/ 65 h 154"/>
                    <a:gd name="T20" fmla="*/ 110 w 128"/>
                    <a:gd name="T21" fmla="*/ 74 h 154"/>
                    <a:gd name="T22" fmla="*/ 101 w 128"/>
                    <a:gd name="T23" fmla="*/ 87 h 154"/>
                    <a:gd name="T24" fmla="*/ 111 w 128"/>
                    <a:gd name="T25" fmla="*/ 98 h 154"/>
                    <a:gd name="T26" fmla="*/ 92 w 128"/>
                    <a:gd name="T27" fmla="*/ 104 h 154"/>
                    <a:gd name="T28" fmla="*/ 86 w 128"/>
                    <a:gd name="T29" fmla="*/ 116 h 154"/>
                    <a:gd name="T30" fmla="*/ 124 w 128"/>
                    <a:gd name="T31" fmla="*/ 112 h 154"/>
                    <a:gd name="T32" fmla="*/ 120 w 128"/>
                    <a:gd name="T33" fmla="*/ 122 h 154"/>
                    <a:gd name="T34" fmla="*/ 111 w 128"/>
                    <a:gd name="T35" fmla="*/ 144 h 154"/>
                    <a:gd name="T36" fmla="*/ 105 w 128"/>
                    <a:gd name="T37" fmla="*/ 153 h 154"/>
                    <a:gd name="T38" fmla="*/ 55 w 128"/>
                    <a:gd name="T39" fmla="*/ 129 h 154"/>
                    <a:gd name="T40" fmla="*/ 53 w 128"/>
                    <a:gd name="T41" fmla="*/ 121 h 154"/>
                    <a:gd name="T42" fmla="*/ 61 w 128"/>
                    <a:gd name="T43" fmla="*/ 125 h 154"/>
                    <a:gd name="T44" fmla="*/ 94 w 128"/>
                    <a:gd name="T45" fmla="*/ 140 h 154"/>
                    <a:gd name="T46" fmla="*/ 85 w 128"/>
                    <a:gd name="T47" fmla="*/ 127 h 154"/>
                    <a:gd name="T48" fmla="*/ 71 w 128"/>
                    <a:gd name="T49" fmla="*/ 108 h 154"/>
                    <a:gd name="T50" fmla="*/ 52 w 128"/>
                    <a:gd name="T51" fmla="*/ 113 h 154"/>
                    <a:gd name="T52" fmla="*/ 38 w 128"/>
                    <a:gd name="T53" fmla="*/ 97 h 154"/>
                    <a:gd name="T54" fmla="*/ 51 w 128"/>
                    <a:gd name="T55" fmla="*/ 97 h 154"/>
                    <a:gd name="T56" fmla="*/ 34 w 128"/>
                    <a:gd name="T57" fmla="*/ 93 h 154"/>
                    <a:gd name="T58" fmla="*/ 35 w 128"/>
                    <a:gd name="T59" fmla="*/ 105 h 154"/>
                    <a:gd name="T60" fmla="*/ 26 w 128"/>
                    <a:gd name="T61" fmla="*/ 154 h 154"/>
                    <a:gd name="T62" fmla="*/ 20 w 128"/>
                    <a:gd name="T63" fmla="*/ 118 h 154"/>
                    <a:gd name="T64" fmla="*/ 0 w 128"/>
                    <a:gd name="T65" fmla="*/ 103 h 154"/>
                    <a:gd name="T66" fmla="*/ 19 w 128"/>
                    <a:gd name="T67" fmla="*/ 72 h 154"/>
                    <a:gd name="T68" fmla="*/ 25 w 128"/>
                    <a:gd name="T69" fmla="*/ 51 h 154"/>
                    <a:gd name="T70" fmla="*/ 39 w 128"/>
                    <a:gd name="T71" fmla="*/ 14 h 154"/>
                    <a:gd name="T72" fmla="*/ 51 w 128"/>
                    <a:gd name="T73" fmla="*/ 24 h 154"/>
                    <a:gd name="T74" fmla="*/ 39 w 128"/>
                    <a:gd name="T75" fmla="*/ 44 h 154"/>
                    <a:gd name="T76" fmla="*/ 48 w 128"/>
                    <a:gd name="T77" fmla="*/ 73 h 154"/>
                    <a:gd name="T78" fmla="*/ 81 w 128"/>
                    <a:gd name="T79" fmla="*/ 90 h 154"/>
                    <a:gd name="T80" fmla="*/ 92 w 128"/>
                    <a:gd name="T81" fmla="*/ 71 h 154"/>
                    <a:gd name="T82" fmla="*/ 81 w 128"/>
                    <a:gd name="T83" fmla="*/ 80 h 154"/>
                    <a:gd name="T84" fmla="*/ 76 w 128"/>
                    <a:gd name="T85" fmla="*/ 73 h 154"/>
                    <a:gd name="T86" fmla="*/ 67 w 128"/>
                    <a:gd name="T87" fmla="*/ 79 h 154"/>
                    <a:gd name="T88" fmla="*/ 76 w 128"/>
                    <a:gd name="T89" fmla="*/ 73 h 154"/>
                    <a:gd name="T90" fmla="*/ 56 w 128"/>
                    <a:gd name="T91" fmla="*/ 88 h 154"/>
                    <a:gd name="T92" fmla="*/ 63 w 128"/>
                    <a:gd name="T93" fmla="*/ 8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44" name="Freeform 14">
                  <a:extLst>
                    <a:ext uri="{FF2B5EF4-FFF2-40B4-BE49-F238E27FC236}">
                      <a16:creationId xmlns:a16="http://schemas.microsoft.com/office/drawing/2014/main" id="{EDF1A89C-87D3-4066-B020-1AF4B9A41344}"/>
                    </a:ext>
                  </a:extLst>
                </p:cNvPr>
                <p:cNvSpPr>
                  <a:spLocks/>
                </p:cNvSpPr>
                <p:nvPr/>
              </p:nvSpPr>
              <p:spPr bwMode="auto">
                <a:xfrm>
                  <a:off x="6259513" y="2578101"/>
                  <a:ext cx="68263" cy="182563"/>
                </a:xfrm>
                <a:custGeom>
                  <a:avLst/>
                  <a:gdLst>
                    <a:gd name="T0" fmla="*/ 9 w 16"/>
                    <a:gd name="T1" fmla="*/ 0 h 43"/>
                    <a:gd name="T2" fmla="*/ 15 w 16"/>
                    <a:gd name="T3" fmla="*/ 11 h 43"/>
                    <a:gd name="T4" fmla="*/ 9 w 16"/>
                    <a:gd name="T5" fmla="*/ 43 h 43"/>
                    <a:gd name="T6" fmla="*/ 2 w 16"/>
                    <a:gd name="T7" fmla="*/ 39 h 43"/>
                    <a:gd name="T8" fmla="*/ 0 w 16"/>
                    <a:gd name="T9" fmla="*/ 35 h 43"/>
                    <a:gd name="T10" fmla="*/ 9 w 16"/>
                    <a:gd name="T11" fmla="*/ 0 h 43"/>
                  </a:gdLst>
                  <a:ahLst/>
                  <a:cxnLst>
                    <a:cxn ang="0">
                      <a:pos x="T0" y="T1"/>
                    </a:cxn>
                    <a:cxn ang="0">
                      <a:pos x="T2" y="T3"/>
                    </a:cxn>
                    <a:cxn ang="0">
                      <a:pos x="T4" y="T5"/>
                    </a:cxn>
                    <a:cxn ang="0">
                      <a:pos x="T6" y="T7"/>
                    </a:cxn>
                    <a:cxn ang="0">
                      <a:pos x="T8" y="T9"/>
                    </a:cxn>
                    <a:cxn ang="0">
                      <a:pos x="T10" y="T11"/>
                    </a:cxn>
                  </a:cxnLst>
                  <a:rect l="0" t="0"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grpSp>
          <p:grpSp>
            <p:nvGrpSpPr>
              <p:cNvPr id="37" name="组合 36">
                <a:extLst>
                  <a:ext uri="{FF2B5EF4-FFF2-40B4-BE49-F238E27FC236}">
                    <a16:creationId xmlns:a16="http://schemas.microsoft.com/office/drawing/2014/main" id="{CD1C2EA2-DECB-4C4E-997D-8417E76BE944}"/>
                  </a:ext>
                </a:extLst>
              </p:cNvPr>
              <p:cNvGrpSpPr/>
              <p:nvPr/>
            </p:nvGrpSpPr>
            <p:grpSpPr>
              <a:xfrm>
                <a:off x="7532962" y="2451100"/>
                <a:ext cx="368300" cy="317500"/>
                <a:chOff x="6186488" y="2930526"/>
                <a:chExt cx="368300" cy="317500"/>
              </a:xfrm>
              <a:grpFill/>
            </p:grpSpPr>
            <p:sp>
              <p:nvSpPr>
                <p:cNvPr id="40" name="Freeform 18">
                  <a:extLst>
                    <a:ext uri="{FF2B5EF4-FFF2-40B4-BE49-F238E27FC236}">
                      <a16:creationId xmlns:a16="http://schemas.microsoft.com/office/drawing/2014/main" id="{58E0037C-7932-4788-ADA9-47256329EEB7}"/>
                    </a:ext>
                  </a:extLst>
                </p:cNvPr>
                <p:cNvSpPr>
                  <a:spLocks/>
                </p:cNvSpPr>
                <p:nvPr/>
              </p:nvSpPr>
              <p:spPr bwMode="auto">
                <a:xfrm>
                  <a:off x="6310313" y="2930526"/>
                  <a:ext cx="244475" cy="317500"/>
                </a:xfrm>
                <a:custGeom>
                  <a:avLst/>
                  <a:gdLst>
                    <a:gd name="T0" fmla="*/ 49 w 57"/>
                    <a:gd name="T1" fmla="*/ 74 h 75"/>
                    <a:gd name="T2" fmla="*/ 40 w 57"/>
                    <a:gd name="T3" fmla="*/ 67 h 75"/>
                    <a:gd name="T4" fmla="*/ 33 w 57"/>
                    <a:gd name="T5" fmla="*/ 48 h 75"/>
                    <a:gd name="T6" fmla="*/ 27 w 57"/>
                    <a:gd name="T7" fmla="*/ 46 h 75"/>
                    <a:gd name="T8" fmla="*/ 11 w 57"/>
                    <a:gd name="T9" fmla="*/ 60 h 75"/>
                    <a:gd name="T10" fmla="*/ 5 w 57"/>
                    <a:gd name="T11" fmla="*/ 60 h 75"/>
                    <a:gd name="T12" fmla="*/ 6 w 57"/>
                    <a:gd name="T13" fmla="*/ 46 h 75"/>
                    <a:gd name="T14" fmla="*/ 27 w 57"/>
                    <a:gd name="T15" fmla="*/ 26 h 75"/>
                    <a:gd name="T16" fmla="*/ 40 w 57"/>
                    <a:gd name="T17" fmla="*/ 10 h 75"/>
                    <a:gd name="T18" fmla="*/ 41 w 57"/>
                    <a:gd name="T19" fmla="*/ 6 h 75"/>
                    <a:gd name="T20" fmla="*/ 45 w 57"/>
                    <a:gd name="T21" fmla="*/ 0 h 75"/>
                    <a:gd name="T22" fmla="*/ 53 w 57"/>
                    <a:gd name="T23" fmla="*/ 3 h 75"/>
                    <a:gd name="T24" fmla="*/ 53 w 57"/>
                    <a:gd name="T25" fmla="*/ 20 h 75"/>
                    <a:gd name="T26" fmla="*/ 37 w 57"/>
                    <a:gd name="T27" fmla="*/ 38 h 75"/>
                    <a:gd name="T28" fmla="*/ 49 w 57"/>
                    <a:gd name="T29" fmla="*/ 7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41" name="Freeform 19">
                  <a:extLst>
                    <a:ext uri="{FF2B5EF4-FFF2-40B4-BE49-F238E27FC236}">
                      <a16:creationId xmlns:a16="http://schemas.microsoft.com/office/drawing/2014/main" id="{B78F413E-1D51-491F-A6EC-02810949F837}"/>
                    </a:ext>
                  </a:extLst>
                </p:cNvPr>
                <p:cNvSpPr>
                  <a:spLocks/>
                </p:cNvSpPr>
                <p:nvPr/>
              </p:nvSpPr>
              <p:spPr bwMode="auto">
                <a:xfrm>
                  <a:off x="6186488" y="3009901"/>
                  <a:ext cx="123825" cy="234950"/>
                </a:xfrm>
                <a:custGeom>
                  <a:avLst/>
                  <a:gdLst>
                    <a:gd name="T0" fmla="*/ 12 w 29"/>
                    <a:gd name="T1" fmla="*/ 30 h 55"/>
                    <a:gd name="T2" fmla="*/ 20 w 29"/>
                    <a:gd name="T3" fmla="*/ 7 h 55"/>
                    <a:gd name="T4" fmla="*/ 25 w 29"/>
                    <a:gd name="T5" fmla="*/ 1 h 55"/>
                    <a:gd name="T6" fmla="*/ 26 w 29"/>
                    <a:gd name="T7" fmla="*/ 9 h 55"/>
                    <a:gd name="T8" fmla="*/ 16 w 29"/>
                    <a:gd name="T9" fmla="*/ 39 h 55"/>
                    <a:gd name="T10" fmla="*/ 13 w 29"/>
                    <a:gd name="T11" fmla="*/ 52 h 55"/>
                    <a:gd name="T12" fmla="*/ 7 w 29"/>
                    <a:gd name="T13" fmla="*/ 54 h 55"/>
                    <a:gd name="T14" fmla="*/ 2 w 29"/>
                    <a:gd name="T15" fmla="*/ 41 h 55"/>
                    <a:gd name="T16" fmla="*/ 3 w 29"/>
                    <a:gd name="T17" fmla="*/ 32 h 55"/>
                    <a:gd name="T18" fmla="*/ 2 w 29"/>
                    <a:gd name="T19" fmla="*/ 6 h 55"/>
                    <a:gd name="T20" fmla="*/ 6 w 29"/>
                    <a:gd name="T21" fmla="*/ 5 h 55"/>
                    <a:gd name="T22" fmla="*/ 10 w 29"/>
                    <a:gd name="T23" fmla="*/ 14 h 55"/>
                    <a:gd name="T24" fmla="*/ 11 w 29"/>
                    <a:gd name="T25" fmla="*/ 30 h 55"/>
                    <a:gd name="T26" fmla="*/ 12 w 29"/>
                    <a:gd name="T27" fmla="*/ 3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42" name="Freeform 20">
                  <a:extLst>
                    <a:ext uri="{FF2B5EF4-FFF2-40B4-BE49-F238E27FC236}">
                      <a16:creationId xmlns:a16="http://schemas.microsoft.com/office/drawing/2014/main" id="{28D425C4-CE02-4413-BBE1-2E9FA0CC0E90}"/>
                    </a:ext>
                  </a:extLst>
                </p:cNvPr>
                <p:cNvSpPr>
                  <a:spLocks/>
                </p:cNvSpPr>
                <p:nvPr/>
              </p:nvSpPr>
              <p:spPr bwMode="auto">
                <a:xfrm>
                  <a:off x="6259513" y="2933701"/>
                  <a:ext cx="114300" cy="73025"/>
                </a:xfrm>
                <a:custGeom>
                  <a:avLst/>
                  <a:gdLst>
                    <a:gd name="T0" fmla="*/ 27 w 27"/>
                    <a:gd name="T1" fmla="*/ 1 h 17"/>
                    <a:gd name="T2" fmla="*/ 16 w 27"/>
                    <a:gd name="T3" fmla="*/ 14 h 17"/>
                    <a:gd name="T4" fmla="*/ 5 w 27"/>
                    <a:gd name="T5" fmla="*/ 13 h 17"/>
                    <a:gd name="T6" fmla="*/ 0 w 27"/>
                    <a:gd name="T7" fmla="*/ 4 h 17"/>
                    <a:gd name="T8" fmla="*/ 9 w 27"/>
                    <a:gd name="T9" fmla="*/ 2 h 17"/>
                    <a:gd name="T10" fmla="*/ 27 w 27"/>
                    <a:gd name="T11" fmla="*/ 0 h 17"/>
                    <a:gd name="T12" fmla="*/ 27 w 27"/>
                    <a:gd name="T13" fmla="*/ 1 h 17"/>
                  </a:gdLst>
                  <a:ahLst/>
                  <a:cxnLst>
                    <a:cxn ang="0">
                      <a:pos x="T0" y="T1"/>
                    </a:cxn>
                    <a:cxn ang="0">
                      <a:pos x="T2" y="T3"/>
                    </a:cxn>
                    <a:cxn ang="0">
                      <a:pos x="T4" y="T5"/>
                    </a:cxn>
                    <a:cxn ang="0">
                      <a:pos x="T6" y="T7"/>
                    </a:cxn>
                    <a:cxn ang="0">
                      <a:pos x="T8" y="T9"/>
                    </a:cxn>
                    <a:cxn ang="0">
                      <a:pos x="T10" y="T11"/>
                    </a:cxn>
                    <a:cxn ang="0">
                      <a:pos x="T12" y="T13"/>
                    </a:cxn>
                  </a:cxnLst>
                  <a:rect l="0" t="0"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grpSp>
          <p:sp>
            <p:nvSpPr>
              <p:cNvPr id="38" name="Freeform 11">
                <a:extLst>
                  <a:ext uri="{FF2B5EF4-FFF2-40B4-BE49-F238E27FC236}">
                    <a16:creationId xmlns:a16="http://schemas.microsoft.com/office/drawing/2014/main" id="{9E7CBDC3-9BA0-4307-8967-3267E5966ED9}"/>
                  </a:ext>
                </a:extLst>
              </p:cNvPr>
              <p:cNvSpPr>
                <a:spLocks noEditPoints="1"/>
              </p:cNvSpPr>
              <p:nvPr/>
            </p:nvSpPr>
            <p:spPr bwMode="auto">
              <a:xfrm>
                <a:off x="9065451" y="2270918"/>
                <a:ext cx="439964" cy="615950"/>
              </a:xfrm>
              <a:custGeom>
                <a:avLst/>
                <a:gdLst>
                  <a:gd name="T0" fmla="*/ 29 w 72"/>
                  <a:gd name="T1" fmla="*/ 49 h 102"/>
                  <a:gd name="T2" fmla="*/ 15 w 72"/>
                  <a:gd name="T3" fmla="*/ 43 h 102"/>
                  <a:gd name="T4" fmla="*/ 10 w 72"/>
                  <a:gd name="T5" fmla="*/ 21 h 102"/>
                  <a:gd name="T6" fmla="*/ 13 w 72"/>
                  <a:gd name="T7" fmla="*/ 15 h 102"/>
                  <a:gd name="T8" fmla="*/ 19 w 72"/>
                  <a:gd name="T9" fmla="*/ 18 h 102"/>
                  <a:gd name="T10" fmla="*/ 20 w 72"/>
                  <a:gd name="T11" fmla="*/ 26 h 102"/>
                  <a:gd name="T12" fmla="*/ 35 w 72"/>
                  <a:gd name="T13" fmla="*/ 22 h 102"/>
                  <a:gd name="T14" fmla="*/ 40 w 72"/>
                  <a:gd name="T15" fmla="*/ 16 h 102"/>
                  <a:gd name="T16" fmla="*/ 43 w 72"/>
                  <a:gd name="T17" fmla="*/ 14 h 102"/>
                  <a:gd name="T18" fmla="*/ 44 w 72"/>
                  <a:gd name="T19" fmla="*/ 19 h 102"/>
                  <a:gd name="T20" fmla="*/ 43 w 72"/>
                  <a:gd name="T21" fmla="*/ 28 h 102"/>
                  <a:gd name="T22" fmla="*/ 36 w 72"/>
                  <a:gd name="T23" fmla="*/ 40 h 102"/>
                  <a:gd name="T24" fmla="*/ 37 w 72"/>
                  <a:gd name="T25" fmla="*/ 42 h 102"/>
                  <a:gd name="T26" fmla="*/ 44 w 72"/>
                  <a:gd name="T27" fmla="*/ 38 h 102"/>
                  <a:gd name="T28" fmla="*/ 56 w 72"/>
                  <a:gd name="T29" fmla="*/ 20 h 102"/>
                  <a:gd name="T30" fmla="*/ 49 w 72"/>
                  <a:gd name="T31" fmla="*/ 9 h 102"/>
                  <a:gd name="T32" fmla="*/ 28 w 72"/>
                  <a:gd name="T33" fmla="*/ 14 h 102"/>
                  <a:gd name="T34" fmla="*/ 20 w 72"/>
                  <a:gd name="T35" fmla="*/ 13 h 102"/>
                  <a:gd name="T36" fmla="*/ 22 w 72"/>
                  <a:gd name="T37" fmla="*/ 6 h 102"/>
                  <a:gd name="T38" fmla="*/ 50 w 72"/>
                  <a:gd name="T39" fmla="*/ 1 h 102"/>
                  <a:gd name="T40" fmla="*/ 68 w 72"/>
                  <a:gd name="T41" fmla="*/ 12 h 102"/>
                  <a:gd name="T42" fmla="*/ 67 w 72"/>
                  <a:gd name="T43" fmla="*/ 24 h 102"/>
                  <a:gd name="T44" fmla="*/ 49 w 72"/>
                  <a:gd name="T45" fmla="*/ 48 h 102"/>
                  <a:gd name="T46" fmla="*/ 42 w 72"/>
                  <a:gd name="T47" fmla="*/ 49 h 102"/>
                  <a:gd name="T48" fmla="*/ 37 w 72"/>
                  <a:gd name="T49" fmla="*/ 47 h 102"/>
                  <a:gd name="T50" fmla="*/ 35 w 72"/>
                  <a:gd name="T51" fmla="*/ 52 h 102"/>
                  <a:gd name="T52" fmla="*/ 41 w 72"/>
                  <a:gd name="T53" fmla="*/ 58 h 102"/>
                  <a:gd name="T54" fmla="*/ 48 w 72"/>
                  <a:gd name="T55" fmla="*/ 57 h 102"/>
                  <a:gd name="T56" fmla="*/ 53 w 72"/>
                  <a:gd name="T57" fmla="*/ 59 h 102"/>
                  <a:gd name="T58" fmla="*/ 53 w 72"/>
                  <a:gd name="T59" fmla="*/ 66 h 102"/>
                  <a:gd name="T60" fmla="*/ 48 w 72"/>
                  <a:gd name="T61" fmla="*/ 70 h 102"/>
                  <a:gd name="T62" fmla="*/ 37 w 72"/>
                  <a:gd name="T63" fmla="*/ 81 h 102"/>
                  <a:gd name="T64" fmla="*/ 45 w 72"/>
                  <a:gd name="T65" fmla="*/ 81 h 102"/>
                  <a:gd name="T66" fmla="*/ 57 w 72"/>
                  <a:gd name="T67" fmla="*/ 89 h 102"/>
                  <a:gd name="T68" fmla="*/ 51 w 72"/>
                  <a:gd name="T69" fmla="*/ 98 h 102"/>
                  <a:gd name="T70" fmla="*/ 26 w 72"/>
                  <a:gd name="T71" fmla="*/ 101 h 102"/>
                  <a:gd name="T72" fmla="*/ 17 w 72"/>
                  <a:gd name="T73" fmla="*/ 96 h 102"/>
                  <a:gd name="T74" fmla="*/ 15 w 72"/>
                  <a:gd name="T75" fmla="*/ 94 h 102"/>
                  <a:gd name="T76" fmla="*/ 19 w 72"/>
                  <a:gd name="T77" fmla="*/ 77 h 102"/>
                  <a:gd name="T78" fmla="*/ 27 w 72"/>
                  <a:gd name="T79" fmla="*/ 70 h 102"/>
                  <a:gd name="T80" fmla="*/ 27 w 72"/>
                  <a:gd name="T81" fmla="*/ 69 h 102"/>
                  <a:gd name="T82" fmla="*/ 21 w 72"/>
                  <a:gd name="T83" fmla="*/ 71 h 102"/>
                  <a:gd name="T84" fmla="*/ 9 w 72"/>
                  <a:gd name="T85" fmla="*/ 76 h 102"/>
                  <a:gd name="T86" fmla="*/ 3 w 72"/>
                  <a:gd name="T87" fmla="*/ 75 h 102"/>
                  <a:gd name="T88" fmla="*/ 4 w 72"/>
                  <a:gd name="T89" fmla="*/ 69 h 102"/>
                  <a:gd name="T90" fmla="*/ 26 w 72"/>
                  <a:gd name="T91" fmla="*/ 60 h 102"/>
                  <a:gd name="T92" fmla="*/ 28 w 72"/>
                  <a:gd name="T93" fmla="*/ 57 h 102"/>
                  <a:gd name="T94" fmla="*/ 29 w 72"/>
                  <a:gd name="T95" fmla="*/ 49 h 102"/>
                  <a:gd name="T96" fmla="*/ 34 w 72"/>
                  <a:gd name="T97" fmla="*/ 29 h 102"/>
                  <a:gd name="T98" fmla="*/ 33 w 72"/>
                  <a:gd name="T99" fmla="*/ 28 h 102"/>
                  <a:gd name="T100" fmla="*/ 26 w 72"/>
                  <a:gd name="T101" fmla="*/ 32 h 102"/>
                  <a:gd name="T102" fmla="*/ 23 w 72"/>
                  <a:gd name="T103" fmla="*/ 36 h 102"/>
                  <a:gd name="T104" fmla="*/ 26 w 72"/>
                  <a:gd name="T105" fmla="*/ 42 h 102"/>
                  <a:gd name="T106" fmla="*/ 31 w 72"/>
                  <a:gd name="T107" fmla="*/ 40 h 102"/>
                  <a:gd name="T108" fmla="*/ 34 w 72"/>
                  <a:gd name="T109" fmla="*/ 2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sz="1350"/>
              </a:p>
            </p:txBody>
          </p:sp>
          <p:sp>
            <p:nvSpPr>
              <p:cNvPr id="39" name="Freeform 12">
                <a:extLst>
                  <a:ext uri="{FF2B5EF4-FFF2-40B4-BE49-F238E27FC236}">
                    <a16:creationId xmlns:a16="http://schemas.microsoft.com/office/drawing/2014/main" id="{D88D9717-3185-4A77-8E18-2A8659D441F7}"/>
                  </a:ext>
                </a:extLst>
              </p:cNvPr>
              <p:cNvSpPr>
                <a:spLocks/>
              </p:cNvSpPr>
              <p:nvPr/>
            </p:nvSpPr>
            <p:spPr bwMode="auto">
              <a:xfrm>
                <a:off x="8878184" y="2293480"/>
                <a:ext cx="236904" cy="593388"/>
              </a:xfrm>
              <a:custGeom>
                <a:avLst/>
                <a:gdLst>
                  <a:gd name="T0" fmla="*/ 30 w 39"/>
                  <a:gd name="T1" fmla="*/ 44 h 98"/>
                  <a:gd name="T2" fmla="*/ 36 w 39"/>
                  <a:gd name="T3" fmla="*/ 34 h 98"/>
                  <a:gd name="T4" fmla="*/ 37 w 39"/>
                  <a:gd name="T5" fmla="*/ 51 h 98"/>
                  <a:gd name="T6" fmla="*/ 25 w 39"/>
                  <a:gd name="T7" fmla="*/ 82 h 98"/>
                  <a:gd name="T8" fmla="*/ 21 w 39"/>
                  <a:gd name="T9" fmla="*/ 98 h 98"/>
                  <a:gd name="T10" fmla="*/ 13 w 39"/>
                  <a:gd name="T11" fmla="*/ 96 h 98"/>
                  <a:gd name="T12" fmla="*/ 5 w 39"/>
                  <a:gd name="T13" fmla="*/ 83 h 98"/>
                  <a:gd name="T14" fmla="*/ 11 w 39"/>
                  <a:gd name="T15" fmla="*/ 62 h 98"/>
                  <a:gd name="T16" fmla="*/ 9 w 39"/>
                  <a:gd name="T17" fmla="*/ 43 h 98"/>
                  <a:gd name="T18" fmla="*/ 12 w 39"/>
                  <a:gd name="T19" fmla="*/ 38 h 98"/>
                  <a:gd name="T20" fmla="*/ 18 w 39"/>
                  <a:gd name="T21" fmla="*/ 33 h 98"/>
                  <a:gd name="T22" fmla="*/ 23 w 39"/>
                  <a:gd name="T23" fmla="*/ 12 h 98"/>
                  <a:gd name="T24" fmla="*/ 11 w 39"/>
                  <a:gd name="T25" fmla="*/ 16 h 98"/>
                  <a:gd name="T26" fmla="*/ 2 w 39"/>
                  <a:gd name="T27" fmla="*/ 16 h 98"/>
                  <a:gd name="T28" fmla="*/ 0 w 39"/>
                  <a:gd name="T29" fmla="*/ 12 h 98"/>
                  <a:gd name="T30" fmla="*/ 3 w 39"/>
                  <a:gd name="T31" fmla="*/ 10 h 98"/>
                  <a:gd name="T32" fmla="*/ 16 w 39"/>
                  <a:gd name="T33" fmla="*/ 7 h 98"/>
                  <a:gd name="T34" fmla="*/ 26 w 39"/>
                  <a:gd name="T35" fmla="*/ 2 h 98"/>
                  <a:gd name="T36" fmla="*/ 32 w 39"/>
                  <a:gd name="T37" fmla="*/ 1 h 98"/>
                  <a:gd name="T38" fmla="*/ 35 w 39"/>
                  <a:gd name="T39" fmla="*/ 9 h 98"/>
                  <a:gd name="T40" fmla="*/ 34 w 39"/>
                  <a:gd name="T41" fmla="*/ 11 h 98"/>
                  <a:gd name="T42" fmla="*/ 27 w 39"/>
                  <a:gd name="T43" fmla="*/ 38 h 98"/>
                  <a:gd name="T44" fmla="*/ 28 w 39"/>
                  <a:gd name="T45" fmla="*/ 44 h 98"/>
                  <a:gd name="T46" fmla="*/ 30 w 39"/>
                  <a:gd name="T47" fmla="*/ 4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sz="1350"/>
              </a:p>
            </p:txBody>
          </p:sp>
        </p:grpSp>
      </p:grpSp>
      <p:pic>
        <p:nvPicPr>
          <p:cNvPr id="57" name="图片 56"/>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378364" y="260504"/>
            <a:ext cx="1476917" cy="324743"/>
          </a:xfrm>
          <a:prstGeom prst="rect">
            <a:avLst/>
          </a:prstGeom>
        </p:spPr>
      </p:pic>
      <p:cxnSp>
        <p:nvCxnSpPr>
          <p:cNvPr id="7" name="直接连接符 6"/>
          <p:cNvCxnSpPr/>
          <p:nvPr userDrawn="1"/>
        </p:nvCxnSpPr>
        <p:spPr>
          <a:xfrm>
            <a:off x="1024856" y="-13367"/>
            <a:ext cx="0" cy="809564"/>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userDrawn="1"/>
        </p:nvCxnSpPr>
        <p:spPr>
          <a:xfrm>
            <a:off x="8366562" y="4589840"/>
            <a:ext cx="0" cy="570474"/>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6356619"/>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目录样式3-2">
    <p:spTree>
      <p:nvGrpSpPr>
        <p:cNvPr id="1" name=""/>
        <p:cNvGrpSpPr/>
        <p:nvPr/>
      </p:nvGrpSpPr>
      <p:grpSpPr>
        <a:xfrm>
          <a:off x="0" y="0"/>
          <a:ext cx="0" cy="0"/>
          <a:chOff x="0" y="0"/>
          <a:chExt cx="0" cy="0"/>
        </a:xfrm>
      </p:grpSpPr>
      <p:pic>
        <p:nvPicPr>
          <p:cNvPr id="4" name="图片 3"/>
          <p:cNvPicPr>
            <a:picLocks noChangeAspect="1"/>
          </p:cNvPicPr>
          <p:nvPr userDrawn="1"/>
        </p:nvPicPr>
        <p:blipFill rotWithShape="1">
          <a:blip r:embed="rId2" cstate="print">
            <a:extLst>
              <a:ext uri="{28A0092B-C50C-407E-A947-70E740481C1C}">
                <a14:useLocalDpi xmlns:a14="http://schemas.microsoft.com/office/drawing/2010/main"/>
              </a:ext>
            </a:extLst>
          </a:blip>
          <a:srcRect r="20215"/>
          <a:stretch/>
        </p:blipFill>
        <p:spPr>
          <a:xfrm>
            <a:off x="4944394" y="0"/>
            <a:ext cx="4207028" cy="5074272"/>
          </a:xfrm>
          <a:prstGeom prst="rect">
            <a:avLst/>
          </a:prstGeom>
        </p:spPr>
      </p:pic>
      <p:sp>
        <p:nvSpPr>
          <p:cNvPr id="63" name="任意多边形: 形状 59">
            <a:extLst>
              <a:ext uri="{FF2B5EF4-FFF2-40B4-BE49-F238E27FC236}">
                <a16:creationId xmlns:a16="http://schemas.microsoft.com/office/drawing/2014/main" id="{AC1D2521-933E-409D-9088-BF7A7FA6A8E9}"/>
              </a:ext>
            </a:extLst>
          </p:cNvPr>
          <p:cNvSpPr/>
          <p:nvPr userDrawn="1"/>
        </p:nvSpPr>
        <p:spPr>
          <a:xfrm flipH="1">
            <a:off x="-1014413" y="-1"/>
            <a:ext cx="10158411" cy="792958"/>
          </a:xfrm>
          <a:custGeom>
            <a:avLst/>
            <a:gdLst>
              <a:gd name="connsiteX0" fmla="*/ 12192000 w 12192000"/>
              <a:gd name="connsiteY0" fmla="*/ 0 h 723900"/>
              <a:gd name="connsiteX1" fmla="*/ 2755900 w 12192000"/>
              <a:gd name="connsiteY1" fmla="*/ 0 h 723900"/>
              <a:gd name="connsiteX2" fmla="*/ 4 w 12192000"/>
              <a:gd name="connsiteY2" fmla="*/ 0 h 723900"/>
              <a:gd name="connsiteX3" fmla="*/ 0 w 12192000"/>
              <a:gd name="connsiteY3" fmla="*/ 0 h 723900"/>
              <a:gd name="connsiteX4" fmla="*/ 0 w 12192000"/>
              <a:gd name="connsiteY4" fmla="*/ 723900 h 723900"/>
              <a:gd name="connsiteX5" fmla="*/ 1987354 w 12192000"/>
              <a:gd name="connsiteY5" fmla="*/ 723900 h 723900"/>
              <a:gd name="connsiteX6" fmla="*/ 2038350 w 12192000"/>
              <a:gd name="connsiteY6" fmla="*/ 717550 h 723900"/>
              <a:gd name="connsiteX7" fmla="*/ 2753650 w 12192000"/>
              <a:gd name="connsiteY7" fmla="*/ 288000 h 723900"/>
              <a:gd name="connsiteX8" fmla="*/ 12192000 w 12192000"/>
              <a:gd name="connsiteY8" fmla="*/ 288000 h 723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723900">
                <a:moveTo>
                  <a:pt x="12192000" y="0"/>
                </a:moveTo>
                <a:lnTo>
                  <a:pt x="2755900" y="0"/>
                </a:lnTo>
                <a:lnTo>
                  <a:pt x="4" y="0"/>
                </a:lnTo>
                <a:lnTo>
                  <a:pt x="0" y="0"/>
                </a:lnTo>
                <a:lnTo>
                  <a:pt x="0" y="723900"/>
                </a:lnTo>
                <a:lnTo>
                  <a:pt x="1987354" y="723900"/>
                </a:lnTo>
                <a:lnTo>
                  <a:pt x="2038350" y="717550"/>
                </a:lnTo>
                <a:cubicBezTo>
                  <a:pt x="2497291" y="642783"/>
                  <a:pt x="2432975" y="321492"/>
                  <a:pt x="2753650" y="288000"/>
                </a:cubicBezTo>
                <a:cubicBezTo>
                  <a:pt x="3074325" y="254508"/>
                  <a:pt x="9045883" y="288000"/>
                  <a:pt x="12192000" y="288000"/>
                </a:cubicBezTo>
                <a:close/>
              </a:path>
            </a:pathLst>
          </a:custGeom>
          <a:gradFill>
            <a:gsLst>
              <a:gs pos="0">
                <a:schemeClr val="accent1"/>
              </a:gs>
              <a:gs pos="100000">
                <a:schemeClr val="accent1">
                  <a:lumMod val="7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350"/>
          </a:p>
        </p:txBody>
      </p:sp>
      <p:pic>
        <p:nvPicPr>
          <p:cNvPr id="64" name="图片 63"/>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7345124" y="187457"/>
            <a:ext cx="1519050" cy="425186"/>
          </a:xfrm>
          <a:prstGeom prst="rect">
            <a:avLst/>
          </a:prstGeom>
        </p:spPr>
      </p:pic>
      <p:sp>
        <p:nvSpPr>
          <p:cNvPr id="65" name="矩形 64">
            <a:extLst>
              <a:ext uri="{FF2B5EF4-FFF2-40B4-BE49-F238E27FC236}">
                <a16:creationId xmlns:a16="http://schemas.microsoft.com/office/drawing/2014/main" id="{180A68EB-E97F-4BBF-9D90-3F845C9BE11A}"/>
              </a:ext>
            </a:extLst>
          </p:cNvPr>
          <p:cNvSpPr/>
          <p:nvPr userDrawn="1"/>
        </p:nvSpPr>
        <p:spPr>
          <a:xfrm>
            <a:off x="0" y="4641057"/>
            <a:ext cx="9144000" cy="502444"/>
          </a:xfrm>
          <a:prstGeom prst="rect">
            <a:avLst/>
          </a:prstGeom>
          <a:gradFill>
            <a:gsLst>
              <a:gs pos="0">
                <a:schemeClr val="accent4"/>
              </a:gs>
              <a:gs pos="100000">
                <a:schemeClr val="accent4"/>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66" name="组合 65"/>
          <p:cNvGrpSpPr/>
          <p:nvPr userDrawn="1"/>
        </p:nvGrpSpPr>
        <p:grpSpPr>
          <a:xfrm>
            <a:off x="449206" y="4800000"/>
            <a:ext cx="1906960" cy="207374"/>
            <a:chOff x="598941" y="6399999"/>
            <a:chExt cx="2542613" cy="276499"/>
          </a:xfrm>
          <a:solidFill>
            <a:schemeClr val="bg1"/>
          </a:solidFill>
        </p:grpSpPr>
        <p:grpSp>
          <p:nvGrpSpPr>
            <p:cNvPr id="67" name="组合 66">
              <a:extLst>
                <a:ext uri="{FF2B5EF4-FFF2-40B4-BE49-F238E27FC236}">
                  <a16:creationId xmlns:a16="http://schemas.microsoft.com/office/drawing/2014/main" id="{2B6AF4F4-F405-428E-ACB6-6C287CCD9962}"/>
                </a:ext>
              </a:extLst>
            </p:cNvPr>
            <p:cNvGrpSpPr/>
            <p:nvPr/>
          </p:nvGrpSpPr>
          <p:grpSpPr>
            <a:xfrm>
              <a:off x="2055693" y="6402621"/>
              <a:ext cx="1085861" cy="270805"/>
              <a:chOff x="10340336" y="2247899"/>
              <a:chExt cx="2724438" cy="679451"/>
            </a:xfrm>
            <a:grpFill/>
          </p:grpSpPr>
          <p:sp>
            <p:nvSpPr>
              <p:cNvPr id="81" name="Freeform 5">
                <a:extLst>
                  <a:ext uri="{FF2B5EF4-FFF2-40B4-BE49-F238E27FC236}">
                    <a16:creationId xmlns:a16="http://schemas.microsoft.com/office/drawing/2014/main" id="{7EF8326A-A460-4F1F-A35E-22F6C0E02782}"/>
                  </a:ext>
                </a:extLst>
              </p:cNvPr>
              <p:cNvSpPr>
                <a:spLocks/>
              </p:cNvSpPr>
              <p:nvPr/>
            </p:nvSpPr>
            <p:spPr bwMode="auto">
              <a:xfrm>
                <a:off x="11868131" y="2285206"/>
                <a:ext cx="534988" cy="603250"/>
              </a:xfrm>
              <a:custGeom>
                <a:avLst/>
                <a:gdLst>
                  <a:gd name="T0" fmla="*/ 41 w 125"/>
                  <a:gd name="T1" fmla="*/ 16 h 142"/>
                  <a:gd name="T2" fmla="*/ 49 w 125"/>
                  <a:gd name="T3" fmla="*/ 3 h 142"/>
                  <a:gd name="T4" fmla="*/ 62 w 125"/>
                  <a:gd name="T5" fmla="*/ 20 h 142"/>
                  <a:gd name="T6" fmla="*/ 64 w 125"/>
                  <a:gd name="T7" fmla="*/ 33 h 142"/>
                  <a:gd name="T8" fmla="*/ 50 w 125"/>
                  <a:gd name="T9" fmla="*/ 34 h 142"/>
                  <a:gd name="T10" fmla="*/ 58 w 125"/>
                  <a:gd name="T11" fmla="*/ 58 h 142"/>
                  <a:gd name="T12" fmla="*/ 75 w 125"/>
                  <a:gd name="T13" fmla="*/ 59 h 142"/>
                  <a:gd name="T14" fmla="*/ 71 w 125"/>
                  <a:gd name="T15" fmla="*/ 50 h 142"/>
                  <a:gd name="T16" fmla="*/ 81 w 125"/>
                  <a:gd name="T17" fmla="*/ 47 h 142"/>
                  <a:gd name="T18" fmla="*/ 65 w 125"/>
                  <a:gd name="T19" fmla="*/ 42 h 142"/>
                  <a:gd name="T20" fmla="*/ 63 w 125"/>
                  <a:gd name="T21" fmla="*/ 37 h 142"/>
                  <a:gd name="T22" fmla="*/ 85 w 125"/>
                  <a:gd name="T23" fmla="*/ 27 h 142"/>
                  <a:gd name="T24" fmla="*/ 93 w 125"/>
                  <a:gd name="T25" fmla="*/ 2 h 142"/>
                  <a:gd name="T26" fmla="*/ 99 w 125"/>
                  <a:gd name="T27" fmla="*/ 5 h 142"/>
                  <a:gd name="T28" fmla="*/ 111 w 125"/>
                  <a:gd name="T29" fmla="*/ 30 h 142"/>
                  <a:gd name="T30" fmla="*/ 102 w 125"/>
                  <a:gd name="T31" fmla="*/ 34 h 142"/>
                  <a:gd name="T32" fmla="*/ 95 w 125"/>
                  <a:gd name="T33" fmla="*/ 59 h 142"/>
                  <a:gd name="T34" fmla="*/ 123 w 125"/>
                  <a:gd name="T35" fmla="*/ 61 h 142"/>
                  <a:gd name="T36" fmla="*/ 110 w 125"/>
                  <a:gd name="T37" fmla="*/ 71 h 142"/>
                  <a:gd name="T38" fmla="*/ 104 w 125"/>
                  <a:gd name="T39" fmla="*/ 82 h 142"/>
                  <a:gd name="T40" fmla="*/ 112 w 125"/>
                  <a:gd name="T41" fmla="*/ 134 h 142"/>
                  <a:gd name="T42" fmla="*/ 102 w 125"/>
                  <a:gd name="T43" fmla="*/ 140 h 142"/>
                  <a:gd name="T44" fmla="*/ 89 w 125"/>
                  <a:gd name="T45" fmla="*/ 123 h 142"/>
                  <a:gd name="T46" fmla="*/ 101 w 125"/>
                  <a:gd name="T47" fmla="*/ 128 h 142"/>
                  <a:gd name="T48" fmla="*/ 101 w 125"/>
                  <a:gd name="T49" fmla="*/ 92 h 142"/>
                  <a:gd name="T50" fmla="*/ 97 w 125"/>
                  <a:gd name="T51" fmla="*/ 99 h 142"/>
                  <a:gd name="T52" fmla="*/ 90 w 125"/>
                  <a:gd name="T53" fmla="*/ 103 h 142"/>
                  <a:gd name="T54" fmla="*/ 86 w 125"/>
                  <a:gd name="T55" fmla="*/ 110 h 142"/>
                  <a:gd name="T56" fmla="*/ 81 w 125"/>
                  <a:gd name="T57" fmla="*/ 120 h 142"/>
                  <a:gd name="T58" fmla="*/ 88 w 125"/>
                  <a:gd name="T59" fmla="*/ 71 h 142"/>
                  <a:gd name="T60" fmla="*/ 60 w 125"/>
                  <a:gd name="T61" fmla="*/ 87 h 142"/>
                  <a:gd name="T62" fmla="*/ 53 w 125"/>
                  <a:gd name="T63" fmla="*/ 89 h 142"/>
                  <a:gd name="T64" fmla="*/ 51 w 125"/>
                  <a:gd name="T65" fmla="*/ 128 h 142"/>
                  <a:gd name="T66" fmla="*/ 43 w 125"/>
                  <a:gd name="T67" fmla="*/ 134 h 142"/>
                  <a:gd name="T68" fmla="*/ 39 w 125"/>
                  <a:gd name="T69" fmla="*/ 107 h 142"/>
                  <a:gd name="T70" fmla="*/ 33 w 125"/>
                  <a:gd name="T71" fmla="*/ 114 h 142"/>
                  <a:gd name="T72" fmla="*/ 17 w 125"/>
                  <a:gd name="T73" fmla="*/ 108 h 142"/>
                  <a:gd name="T74" fmla="*/ 5 w 125"/>
                  <a:gd name="T75" fmla="*/ 81 h 142"/>
                  <a:gd name="T76" fmla="*/ 34 w 125"/>
                  <a:gd name="T77" fmla="*/ 56 h 142"/>
                  <a:gd name="T78" fmla="*/ 38 w 125"/>
                  <a:gd name="T79" fmla="*/ 33 h 142"/>
                  <a:gd name="T80" fmla="*/ 22 w 125"/>
                  <a:gd name="T81" fmla="*/ 55 h 142"/>
                  <a:gd name="T82" fmla="*/ 14 w 125"/>
                  <a:gd name="T83" fmla="*/ 55 h 142"/>
                  <a:gd name="T84" fmla="*/ 11 w 125"/>
                  <a:gd name="T85" fmla="*/ 36 h 142"/>
                  <a:gd name="T86" fmla="*/ 32 w 125"/>
                  <a:gd name="T87" fmla="*/ 22 h 142"/>
                  <a:gd name="T88" fmla="*/ 28 w 125"/>
                  <a:gd name="T89" fmla="*/ 3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sz="1350"/>
              </a:p>
            </p:txBody>
          </p:sp>
          <p:sp>
            <p:nvSpPr>
              <p:cNvPr id="82" name="Freeform 6">
                <a:extLst>
                  <a:ext uri="{FF2B5EF4-FFF2-40B4-BE49-F238E27FC236}">
                    <a16:creationId xmlns:a16="http://schemas.microsoft.com/office/drawing/2014/main" id="{CC1FA68D-3307-481A-8E89-D3CB2E8693F4}"/>
                  </a:ext>
                </a:extLst>
              </p:cNvPr>
              <p:cNvSpPr>
                <a:spLocks/>
              </p:cNvSpPr>
              <p:nvPr/>
            </p:nvSpPr>
            <p:spPr bwMode="auto">
              <a:xfrm>
                <a:off x="12756799" y="2388393"/>
                <a:ext cx="307975" cy="463550"/>
              </a:xfrm>
              <a:custGeom>
                <a:avLst/>
                <a:gdLst>
                  <a:gd name="T0" fmla="*/ 33 w 72"/>
                  <a:gd name="T1" fmla="*/ 76 h 109"/>
                  <a:gd name="T2" fmla="*/ 44 w 72"/>
                  <a:gd name="T3" fmla="*/ 73 h 109"/>
                  <a:gd name="T4" fmla="*/ 59 w 72"/>
                  <a:gd name="T5" fmla="*/ 71 h 109"/>
                  <a:gd name="T6" fmla="*/ 69 w 72"/>
                  <a:gd name="T7" fmla="*/ 92 h 109"/>
                  <a:gd name="T8" fmla="*/ 66 w 72"/>
                  <a:gd name="T9" fmla="*/ 94 h 109"/>
                  <a:gd name="T10" fmla="*/ 49 w 72"/>
                  <a:gd name="T11" fmla="*/ 96 h 109"/>
                  <a:gd name="T12" fmla="*/ 28 w 72"/>
                  <a:gd name="T13" fmla="*/ 106 h 109"/>
                  <a:gd name="T14" fmla="*/ 16 w 72"/>
                  <a:gd name="T15" fmla="*/ 106 h 109"/>
                  <a:gd name="T16" fmla="*/ 1 w 72"/>
                  <a:gd name="T17" fmla="*/ 80 h 109"/>
                  <a:gd name="T18" fmla="*/ 2 w 72"/>
                  <a:gd name="T19" fmla="*/ 74 h 109"/>
                  <a:gd name="T20" fmla="*/ 23 w 72"/>
                  <a:gd name="T21" fmla="*/ 31 h 109"/>
                  <a:gd name="T22" fmla="*/ 22 w 72"/>
                  <a:gd name="T23" fmla="*/ 26 h 109"/>
                  <a:gd name="T24" fmla="*/ 12 w 72"/>
                  <a:gd name="T25" fmla="*/ 16 h 109"/>
                  <a:gd name="T26" fmla="*/ 15 w 72"/>
                  <a:gd name="T27" fmla="*/ 10 h 109"/>
                  <a:gd name="T28" fmla="*/ 32 w 72"/>
                  <a:gd name="T29" fmla="*/ 5 h 109"/>
                  <a:gd name="T30" fmla="*/ 60 w 72"/>
                  <a:gd name="T31" fmla="*/ 18 h 109"/>
                  <a:gd name="T32" fmla="*/ 59 w 72"/>
                  <a:gd name="T33" fmla="*/ 26 h 109"/>
                  <a:gd name="T34" fmla="*/ 52 w 72"/>
                  <a:gd name="T35" fmla="*/ 36 h 109"/>
                  <a:gd name="T36" fmla="*/ 34 w 72"/>
                  <a:gd name="T37" fmla="*/ 72 h 109"/>
                  <a:gd name="T38" fmla="*/ 33 w 72"/>
                  <a:gd name="T39" fmla="*/ 7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sz="1350"/>
              </a:p>
            </p:txBody>
          </p:sp>
          <p:grpSp>
            <p:nvGrpSpPr>
              <p:cNvPr id="83" name="组合 82">
                <a:extLst>
                  <a:ext uri="{FF2B5EF4-FFF2-40B4-BE49-F238E27FC236}">
                    <a16:creationId xmlns:a16="http://schemas.microsoft.com/office/drawing/2014/main" id="{C7A6E3E5-9A1F-4E06-9E71-F1D7E5C11C32}"/>
                  </a:ext>
                </a:extLst>
              </p:cNvPr>
              <p:cNvGrpSpPr/>
              <p:nvPr/>
            </p:nvGrpSpPr>
            <p:grpSpPr>
              <a:xfrm>
                <a:off x="10340336" y="2247899"/>
                <a:ext cx="547688" cy="679451"/>
                <a:chOff x="5548313" y="2084388"/>
                <a:chExt cx="547688" cy="679451"/>
              </a:xfrm>
              <a:grpFill/>
            </p:grpSpPr>
            <p:sp>
              <p:nvSpPr>
                <p:cNvPr id="88" name="Freeform 7">
                  <a:extLst>
                    <a:ext uri="{FF2B5EF4-FFF2-40B4-BE49-F238E27FC236}">
                      <a16:creationId xmlns:a16="http://schemas.microsoft.com/office/drawing/2014/main" id="{02368C72-9CA0-44B0-93EC-F396645A3423}"/>
                    </a:ext>
                  </a:extLst>
                </p:cNvPr>
                <p:cNvSpPr>
                  <a:spLocks/>
                </p:cNvSpPr>
                <p:nvPr/>
              </p:nvSpPr>
              <p:spPr bwMode="auto">
                <a:xfrm>
                  <a:off x="5548313" y="2084388"/>
                  <a:ext cx="547688" cy="446088"/>
                </a:xfrm>
                <a:custGeom>
                  <a:avLst/>
                  <a:gdLst>
                    <a:gd name="T0" fmla="*/ 101 w 128"/>
                    <a:gd name="T1" fmla="*/ 58 h 105"/>
                    <a:gd name="T2" fmla="*/ 74 w 128"/>
                    <a:gd name="T3" fmla="*/ 56 h 105"/>
                    <a:gd name="T4" fmla="*/ 68 w 128"/>
                    <a:gd name="T5" fmla="*/ 57 h 105"/>
                    <a:gd name="T6" fmla="*/ 51 w 128"/>
                    <a:gd name="T7" fmla="*/ 59 h 105"/>
                    <a:gd name="T8" fmla="*/ 36 w 128"/>
                    <a:gd name="T9" fmla="*/ 65 h 105"/>
                    <a:gd name="T10" fmla="*/ 28 w 128"/>
                    <a:gd name="T11" fmla="*/ 73 h 105"/>
                    <a:gd name="T12" fmla="*/ 16 w 128"/>
                    <a:gd name="T13" fmla="*/ 102 h 105"/>
                    <a:gd name="T14" fmla="*/ 13 w 128"/>
                    <a:gd name="T15" fmla="*/ 104 h 105"/>
                    <a:gd name="T16" fmla="*/ 1 w 128"/>
                    <a:gd name="T17" fmla="*/ 98 h 105"/>
                    <a:gd name="T18" fmla="*/ 0 w 128"/>
                    <a:gd name="T19" fmla="*/ 93 h 105"/>
                    <a:gd name="T20" fmla="*/ 15 w 128"/>
                    <a:gd name="T21" fmla="*/ 60 h 105"/>
                    <a:gd name="T22" fmla="*/ 16 w 128"/>
                    <a:gd name="T23" fmla="*/ 58 h 105"/>
                    <a:gd name="T24" fmla="*/ 20 w 128"/>
                    <a:gd name="T25" fmla="*/ 52 h 105"/>
                    <a:gd name="T26" fmla="*/ 32 w 128"/>
                    <a:gd name="T27" fmla="*/ 54 h 105"/>
                    <a:gd name="T28" fmla="*/ 39 w 128"/>
                    <a:gd name="T29" fmla="*/ 55 h 105"/>
                    <a:gd name="T30" fmla="*/ 72 w 128"/>
                    <a:gd name="T31" fmla="*/ 21 h 105"/>
                    <a:gd name="T32" fmla="*/ 74 w 128"/>
                    <a:gd name="T33" fmla="*/ 16 h 105"/>
                    <a:gd name="T34" fmla="*/ 74 w 128"/>
                    <a:gd name="T35" fmla="*/ 11 h 105"/>
                    <a:gd name="T36" fmla="*/ 71 w 128"/>
                    <a:gd name="T37" fmla="*/ 11 h 105"/>
                    <a:gd name="T38" fmla="*/ 68 w 128"/>
                    <a:gd name="T39" fmla="*/ 15 h 105"/>
                    <a:gd name="T40" fmla="*/ 68 w 128"/>
                    <a:gd name="T41" fmla="*/ 21 h 105"/>
                    <a:gd name="T42" fmla="*/ 59 w 128"/>
                    <a:gd name="T43" fmla="*/ 29 h 105"/>
                    <a:gd name="T44" fmla="*/ 53 w 128"/>
                    <a:gd name="T45" fmla="*/ 27 h 105"/>
                    <a:gd name="T46" fmla="*/ 47 w 128"/>
                    <a:gd name="T47" fmla="*/ 24 h 105"/>
                    <a:gd name="T48" fmla="*/ 47 w 128"/>
                    <a:gd name="T49" fmla="*/ 32 h 105"/>
                    <a:gd name="T50" fmla="*/ 47 w 128"/>
                    <a:gd name="T51" fmla="*/ 34 h 105"/>
                    <a:gd name="T52" fmla="*/ 43 w 128"/>
                    <a:gd name="T53" fmla="*/ 45 h 105"/>
                    <a:gd name="T54" fmla="*/ 31 w 128"/>
                    <a:gd name="T55" fmla="*/ 39 h 105"/>
                    <a:gd name="T56" fmla="*/ 29 w 128"/>
                    <a:gd name="T57" fmla="*/ 23 h 105"/>
                    <a:gd name="T58" fmla="*/ 33 w 128"/>
                    <a:gd name="T59" fmla="*/ 14 h 105"/>
                    <a:gd name="T60" fmla="*/ 36 w 128"/>
                    <a:gd name="T61" fmla="*/ 9 h 105"/>
                    <a:gd name="T62" fmla="*/ 42 w 128"/>
                    <a:gd name="T63" fmla="*/ 13 h 105"/>
                    <a:gd name="T64" fmla="*/ 44 w 128"/>
                    <a:gd name="T65" fmla="*/ 16 h 105"/>
                    <a:gd name="T66" fmla="*/ 57 w 128"/>
                    <a:gd name="T67" fmla="*/ 14 h 105"/>
                    <a:gd name="T68" fmla="*/ 62 w 128"/>
                    <a:gd name="T69" fmla="*/ 11 h 105"/>
                    <a:gd name="T70" fmla="*/ 84 w 128"/>
                    <a:gd name="T71" fmla="*/ 0 h 105"/>
                    <a:gd name="T72" fmla="*/ 96 w 128"/>
                    <a:gd name="T73" fmla="*/ 7 h 105"/>
                    <a:gd name="T74" fmla="*/ 96 w 128"/>
                    <a:gd name="T75" fmla="*/ 20 h 105"/>
                    <a:gd name="T76" fmla="*/ 83 w 128"/>
                    <a:gd name="T77" fmla="*/ 43 h 105"/>
                    <a:gd name="T78" fmla="*/ 94 w 128"/>
                    <a:gd name="T79" fmla="*/ 44 h 105"/>
                    <a:gd name="T80" fmla="*/ 122 w 128"/>
                    <a:gd name="T81" fmla="*/ 59 h 105"/>
                    <a:gd name="T82" fmla="*/ 120 w 128"/>
                    <a:gd name="T83" fmla="*/ 73 h 105"/>
                    <a:gd name="T84" fmla="*/ 98 w 128"/>
                    <a:gd name="T85" fmla="*/ 73 h 105"/>
                    <a:gd name="T86" fmla="*/ 97 w 128"/>
                    <a:gd name="T87" fmla="*/ 66 h 105"/>
                    <a:gd name="T88" fmla="*/ 101 w 128"/>
                    <a:gd name="T89" fmla="*/ 5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89" name="Freeform 8">
                  <a:extLst>
                    <a:ext uri="{FF2B5EF4-FFF2-40B4-BE49-F238E27FC236}">
                      <a16:creationId xmlns:a16="http://schemas.microsoft.com/office/drawing/2014/main" id="{68AB8704-3F31-41E0-B209-31D0A83BAA2E}"/>
                    </a:ext>
                  </a:extLst>
                </p:cNvPr>
                <p:cNvSpPr>
                  <a:spLocks/>
                </p:cNvSpPr>
                <p:nvPr/>
              </p:nvSpPr>
              <p:spPr bwMode="auto">
                <a:xfrm>
                  <a:off x="5664200" y="2355851"/>
                  <a:ext cx="341313" cy="407988"/>
                </a:xfrm>
                <a:custGeom>
                  <a:avLst/>
                  <a:gdLst>
                    <a:gd name="T0" fmla="*/ 46 w 80"/>
                    <a:gd name="T1" fmla="*/ 29 h 96"/>
                    <a:gd name="T2" fmla="*/ 65 w 80"/>
                    <a:gd name="T3" fmla="*/ 29 h 96"/>
                    <a:gd name="T4" fmla="*/ 79 w 80"/>
                    <a:gd name="T5" fmla="*/ 41 h 96"/>
                    <a:gd name="T6" fmla="*/ 74 w 80"/>
                    <a:gd name="T7" fmla="*/ 43 h 96"/>
                    <a:gd name="T8" fmla="*/ 60 w 80"/>
                    <a:gd name="T9" fmla="*/ 43 h 96"/>
                    <a:gd name="T10" fmla="*/ 52 w 80"/>
                    <a:gd name="T11" fmla="*/ 50 h 96"/>
                    <a:gd name="T12" fmla="*/ 49 w 80"/>
                    <a:gd name="T13" fmla="*/ 87 h 96"/>
                    <a:gd name="T14" fmla="*/ 37 w 80"/>
                    <a:gd name="T15" fmla="*/ 95 h 96"/>
                    <a:gd name="T16" fmla="*/ 21 w 80"/>
                    <a:gd name="T17" fmla="*/ 68 h 96"/>
                    <a:gd name="T18" fmla="*/ 22 w 80"/>
                    <a:gd name="T19" fmla="*/ 62 h 96"/>
                    <a:gd name="T20" fmla="*/ 30 w 80"/>
                    <a:gd name="T21" fmla="*/ 72 h 96"/>
                    <a:gd name="T22" fmla="*/ 40 w 80"/>
                    <a:gd name="T23" fmla="*/ 70 h 96"/>
                    <a:gd name="T24" fmla="*/ 43 w 80"/>
                    <a:gd name="T25" fmla="*/ 46 h 96"/>
                    <a:gd name="T26" fmla="*/ 24 w 80"/>
                    <a:gd name="T27" fmla="*/ 52 h 96"/>
                    <a:gd name="T28" fmla="*/ 19 w 80"/>
                    <a:gd name="T29" fmla="*/ 54 h 96"/>
                    <a:gd name="T30" fmla="*/ 6 w 80"/>
                    <a:gd name="T31" fmla="*/ 54 h 96"/>
                    <a:gd name="T32" fmla="*/ 2 w 80"/>
                    <a:gd name="T33" fmla="*/ 40 h 96"/>
                    <a:gd name="T34" fmla="*/ 6 w 80"/>
                    <a:gd name="T35" fmla="*/ 37 h 96"/>
                    <a:gd name="T36" fmla="*/ 28 w 80"/>
                    <a:gd name="T37" fmla="*/ 33 h 96"/>
                    <a:gd name="T38" fmla="*/ 33 w 80"/>
                    <a:gd name="T39" fmla="*/ 32 h 96"/>
                    <a:gd name="T40" fmla="*/ 36 w 80"/>
                    <a:gd name="T41" fmla="*/ 22 h 96"/>
                    <a:gd name="T42" fmla="*/ 46 w 80"/>
                    <a:gd name="T43" fmla="*/ 12 h 96"/>
                    <a:gd name="T44" fmla="*/ 45 w 80"/>
                    <a:gd name="T45" fmla="*/ 10 h 96"/>
                    <a:gd name="T46" fmla="*/ 26 w 80"/>
                    <a:gd name="T47" fmla="*/ 17 h 96"/>
                    <a:gd name="T48" fmla="*/ 15 w 80"/>
                    <a:gd name="T49" fmla="*/ 24 h 96"/>
                    <a:gd name="T50" fmla="*/ 5 w 80"/>
                    <a:gd name="T51" fmla="*/ 22 h 96"/>
                    <a:gd name="T52" fmla="*/ 1 w 80"/>
                    <a:gd name="T53" fmla="*/ 17 h 96"/>
                    <a:gd name="T54" fmla="*/ 36 w 80"/>
                    <a:gd name="T55" fmla="*/ 2 h 96"/>
                    <a:gd name="T56" fmla="*/ 55 w 80"/>
                    <a:gd name="T57" fmla="*/ 0 h 96"/>
                    <a:gd name="T58" fmla="*/ 61 w 80"/>
                    <a:gd name="T59" fmla="*/ 6 h 96"/>
                    <a:gd name="T60" fmla="*/ 59 w 80"/>
                    <a:gd name="T61" fmla="*/ 13 h 96"/>
                    <a:gd name="T62" fmla="*/ 46 w 80"/>
                    <a:gd name="T63"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grpSp>
          <p:grpSp>
            <p:nvGrpSpPr>
              <p:cNvPr id="84" name="组合 83">
                <a:extLst>
                  <a:ext uri="{FF2B5EF4-FFF2-40B4-BE49-F238E27FC236}">
                    <a16:creationId xmlns:a16="http://schemas.microsoft.com/office/drawing/2014/main" id="{B92E7EB9-3312-4310-B5FA-50F0FA6CFB99}"/>
                  </a:ext>
                </a:extLst>
              </p:cNvPr>
              <p:cNvGrpSpPr/>
              <p:nvPr/>
            </p:nvGrpSpPr>
            <p:grpSpPr>
              <a:xfrm>
                <a:off x="11192276" y="2400300"/>
                <a:ext cx="322175" cy="373063"/>
                <a:chOff x="3792874" y="3138488"/>
                <a:chExt cx="322175" cy="373063"/>
              </a:xfrm>
              <a:grpFill/>
            </p:grpSpPr>
            <p:sp>
              <p:nvSpPr>
                <p:cNvPr id="85" name="Freeform 15">
                  <a:extLst>
                    <a:ext uri="{FF2B5EF4-FFF2-40B4-BE49-F238E27FC236}">
                      <a16:creationId xmlns:a16="http://schemas.microsoft.com/office/drawing/2014/main" id="{4A24723D-38DD-4916-B1AF-76A903317407}"/>
                    </a:ext>
                  </a:extLst>
                </p:cNvPr>
                <p:cNvSpPr>
                  <a:spLocks/>
                </p:cNvSpPr>
                <p:nvPr/>
              </p:nvSpPr>
              <p:spPr bwMode="auto">
                <a:xfrm>
                  <a:off x="3792874" y="3235325"/>
                  <a:ext cx="112625" cy="246063"/>
                </a:xfrm>
                <a:custGeom>
                  <a:avLst/>
                  <a:gdLst>
                    <a:gd name="T0" fmla="*/ 16 w 39"/>
                    <a:gd name="T1" fmla="*/ 29 h 58"/>
                    <a:gd name="T2" fmla="*/ 27 w 39"/>
                    <a:gd name="T3" fmla="*/ 7 h 58"/>
                    <a:gd name="T4" fmla="*/ 31 w 39"/>
                    <a:gd name="T5" fmla="*/ 1 h 58"/>
                    <a:gd name="T6" fmla="*/ 34 w 39"/>
                    <a:gd name="T7" fmla="*/ 6 h 58"/>
                    <a:gd name="T8" fmla="*/ 35 w 39"/>
                    <a:gd name="T9" fmla="*/ 26 h 58"/>
                    <a:gd name="T10" fmla="*/ 20 w 39"/>
                    <a:gd name="T11" fmla="*/ 52 h 58"/>
                    <a:gd name="T12" fmla="*/ 9 w 39"/>
                    <a:gd name="T13" fmla="*/ 57 h 58"/>
                    <a:gd name="T14" fmla="*/ 1 w 39"/>
                    <a:gd name="T15" fmla="*/ 43 h 58"/>
                    <a:gd name="T16" fmla="*/ 4 w 39"/>
                    <a:gd name="T17" fmla="*/ 6 h 58"/>
                    <a:gd name="T18" fmla="*/ 8 w 39"/>
                    <a:gd name="T19" fmla="*/ 0 h 58"/>
                    <a:gd name="T20" fmla="*/ 15 w 39"/>
                    <a:gd name="T21" fmla="*/ 6 h 58"/>
                    <a:gd name="T22" fmla="*/ 14 w 39"/>
                    <a:gd name="T23" fmla="*/ 20 h 58"/>
                    <a:gd name="T24" fmla="*/ 14 w 39"/>
                    <a:gd name="T25" fmla="*/ 28 h 58"/>
                    <a:gd name="T26" fmla="*/ 16 w 39"/>
                    <a:gd name="T27"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86" name="Freeform 16">
                  <a:extLst>
                    <a:ext uri="{FF2B5EF4-FFF2-40B4-BE49-F238E27FC236}">
                      <a16:creationId xmlns:a16="http://schemas.microsoft.com/office/drawing/2014/main" id="{FB4C6AFE-87EF-4FB7-829C-F7529116EE44}"/>
                    </a:ext>
                  </a:extLst>
                </p:cNvPr>
                <p:cNvSpPr>
                  <a:spLocks/>
                </p:cNvSpPr>
                <p:nvPr/>
              </p:nvSpPr>
              <p:spPr bwMode="auto">
                <a:xfrm>
                  <a:off x="3980111" y="3138488"/>
                  <a:ext cx="134938" cy="373063"/>
                </a:xfrm>
                <a:custGeom>
                  <a:avLst/>
                  <a:gdLst>
                    <a:gd name="T0" fmla="*/ 9 w 47"/>
                    <a:gd name="T1" fmla="*/ 73 h 88"/>
                    <a:gd name="T2" fmla="*/ 3 w 47"/>
                    <a:gd name="T3" fmla="*/ 67 h 88"/>
                    <a:gd name="T4" fmla="*/ 3 w 47"/>
                    <a:gd name="T5" fmla="*/ 57 h 88"/>
                    <a:gd name="T6" fmla="*/ 20 w 47"/>
                    <a:gd name="T7" fmla="*/ 38 h 88"/>
                    <a:gd name="T8" fmla="*/ 33 w 47"/>
                    <a:gd name="T9" fmla="*/ 20 h 88"/>
                    <a:gd name="T10" fmla="*/ 33 w 47"/>
                    <a:gd name="T11" fmla="*/ 4 h 88"/>
                    <a:gd name="T12" fmla="*/ 32 w 47"/>
                    <a:gd name="T13" fmla="*/ 1 h 88"/>
                    <a:gd name="T14" fmla="*/ 33 w 47"/>
                    <a:gd name="T15" fmla="*/ 0 h 88"/>
                    <a:gd name="T16" fmla="*/ 41 w 47"/>
                    <a:gd name="T17" fmla="*/ 6 h 88"/>
                    <a:gd name="T18" fmla="*/ 43 w 47"/>
                    <a:gd name="T19" fmla="*/ 26 h 88"/>
                    <a:gd name="T20" fmla="*/ 29 w 47"/>
                    <a:gd name="T21" fmla="*/ 48 h 88"/>
                    <a:gd name="T22" fmla="*/ 30 w 47"/>
                    <a:gd name="T23" fmla="*/ 52 h 88"/>
                    <a:gd name="T24" fmla="*/ 40 w 47"/>
                    <a:gd name="T25" fmla="*/ 73 h 88"/>
                    <a:gd name="T26" fmla="*/ 41 w 47"/>
                    <a:gd name="T27" fmla="*/ 84 h 88"/>
                    <a:gd name="T28" fmla="*/ 37 w 47"/>
                    <a:gd name="T29" fmla="*/ 86 h 88"/>
                    <a:gd name="T30" fmla="*/ 31 w 47"/>
                    <a:gd name="T31" fmla="*/ 75 h 88"/>
                    <a:gd name="T32" fmla="*/ 28 w 47"/>
                    <a:gd name="T33" fmla="*/ 60 h 88"/>
                    <a:gd name="T34" fmla="*/ 22 w 47"/>
                    <a:gd name="T35" fmla="*/ 59 h 88"/>
                    <a:gd name="T36" fmla="*/ 9 w 47"/>
                    <a:gd name="T37"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87" name="Freeform 17">
                  <a:extLst>
                    <a:ext uri="{FF2B5EF4-FFF2-40B4-BE49-F238E27FC236}">
                      <a16:creationId xmlns:a16="http://schemas.microsoft.com/office/drawing/2014/main" id="{7BBE01C1-D3BA-489E-BE5E-C63059DA7AF9}"/>
                    </a:ext>
                  </a:extLst>
                </p:cNvPr>
                <p:cNvSpPr>
                  <a:spLocks/>
                </p:cNvSpPr>
                <p:nvPr/>
              </p:nvSpPr>
              <p:spPr bwMode="auto">
                <a:xfrm>
                  <a:off x="3872924" y="3138488"/>
                  <a:ext cx="75438" cy="79375"/>
                </a:xfrm>
                <a:custGeom>
                  <a:avLst/>
                  <a:gdLst>
                    <a:gd name="T0" fmla="*/ 0 w 26"/>
                    <a:gd name="T1" fmla="*/ 0 h 19"/>
                    <a:gd name="T2" fmla="*/ 20 w 26"/>
                    <a:gd name="T3" fmla="*/ 1 h 19"/>
                    <a:gd name="T4" fmla="*/ 23 w 26"/>
                    <a:gd name="T5" fmla="*/ 12 h 19"/>
                    <a:gd name="T6" fmla="*/ 12 w 26"/>
                    <a:gd name="T7" fmla="*/ 18 h 19"/>
                    <a:gd name="T8" fmla="*/ 3 w 26"/>
                    <a:gd name="T9" fmla="*/ 11 h 19"/>
                    <a:gd name="T10" fmla="*/ 0 w 26"/>
                    <a:gd name="T11" fmla="*/ 0 h 19"/>
                  </a:gdLst>
                  <a:ahLst/>
                  <a:cxnLst>
                    <a:cxn ang="0">
                      <a:pos x="T0" y="T1"/>
                    </a:cxn>
                    <a:cxn ang="0">
                      <a:pos x="T2" y="T3"/>
                    </a:cxn>
                    <a:cxn ang="0">
                      <a:pos x="T4" y="T5"/>
                    </a:cxn>
                    <a:cxn ang="0">
                      <a:pos x="T6" y="T7"/>
                    </a:cxn>
                    <a:cxn ang="0">
                      <a:pos x="T8" y="T9"/>
                    </a:cxn>
                    <a:cxn ang="0">
                      <a:pos x="T10" y="T11"/>
                    </a:cxn>
                  </a:cxnLst>
                  <a:rect l="0" t="0"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grpSp>
        </p:grpSp>
        <p:grpSp>
          <p:nvGrpSpPr>
            <p:cNvPr id="68" name="组合 67">
              <a:extLst>
                <a:ext uri="{FF2B5EF4-FFF2-40B4-BE49-F238E27FC236}">
                  <a16:creationId xmlns:a16="http://schemas.microsoft.com/office/drawing/2014/main" id="{E582171C-E91E-4DDB-B720-D9EDE8C54B5C}"/>
                </a:ext>
              </a:extLst>
            </p:cNvPr>
            <p:cNvGrpSpPr/>
            <p:nvPr/>
          </p:nvGrpSpPr>
          <p:grpSpPr>
            <a:xfrm>
              <a:off x="598941" y="6399999"/>
              <a:ext cx="1102619" cy="276499"/>
              <a:chOff x="6738929" y="2270918"/>
              <a:chExt cx="2766486" cy="693738"/>
            </a:xfrm>
            <a:grpFill/>
          </p:grpSpPr>
          <p:grpSp>
            <p:nvGrpSpPr>
              <p:cNvPr id="69" name="组合 68">
                <a:extLst>
                  <a:ext uri="{FF2B5EF4-FFF2-40B4-BE49-F238E27FC236}">
                    <a16:creationId xmlns:a16="http://schemas.microsoft.com/office/drawing/2014/main" id="{4EB45816-40C4-4065-9181-C29D2BECD84E}"/>
                  </a:ext>
                </a:extLst>
              </p:cNvPr>
              <p:cNvGrpSpPr/>
              <p:nvPr/>
            </p:nvGrpSpPr>
            <p:grpSpPr>
              <a:xfrm>
                <a:off x="8180494" y="2355056"/>
                <a:ext cx="484188" cy="509588"/>
                <a:chOff x="6113463" y="3541713"/>
                <a:chExt cx="484188" cy="509588"/>
              </a:xfrm>
              <a:grpFill/>
            </p:grpSpPr>
            <p:sp>
              <p:nvSpPr>
                <p:cNvPr id="79" name="Freeform 9">
                  <a:extLst>
                    <a:ext uri="{FF2B5EF4-FFF2-40B4-BE49-F238E27FC236}">
                      <a16:creationId xmlns:a16="http://schemas.microsoft.com/office/drawing/2014/main" id="{70888479-5294-457A-8111-462CE4F104F2}"/>
                    </a:ext>
                  </a:extLst>
                </p:cNvPr>
                <p:cNvSpPr>
                  <a:spLocks noEditPoints="1"/>
                </p:cNvSpPr>
                <p:nvPr/>
              </p:nvSpPr>
              <p:spPr bwMode="auto">
                <a:xfrm>
                  <a:off x="6113463" y="3579813"/>
                  <a:ext cx="252413" cy="428625"/>
                </a:xfrm>
                <a:custGeom>
                  <a:avLst/>
                  <a:gdLst>
                    <a:gd name="T0" fmla="*/ 39 w 59"/>
                    <a:gd name="T1" fmla="*/ 78 h 101"/>
                    <a:gd name="T2" fmla="*/ 17 w 59"/>
                    <a:gd name="T3" fmla="*/ 94 h 101"/>
                    <a:gd name="T4" fmla="*/ 8 w 59"/>
                    <a:gd name="T5" fmla="*/ 94 h 101"/>
                    <a:gd name="T6" fmla="*/ 0 w 59"/>
                    <a:gd name="T7" fmla="*/ 79 h 101"/>
                    <a:gd name="T8" fmla="*/ 17 w 59"/>
                    <a:gd name="T9" fmla="*/ 73 h 101"/>
                    <a:gd name="T10" fmla="*/ 10 w 59"/>
                    <a:gd name="T11" fmla="*/ 68 h 101"/>
                    <a:gd name="T12" fmla="*/ 8 w 59"/>
                    <a:gd name="T13" fmla="*/ 60 h 101"/>
                    <a:gd name="T14" fmla="*/ 18 w 59"/>
                    <a:gd name="T15" fmla="*/ 23 h 101"/>
                    <a:gd name="T16" fmla="*/ 26 w 59"/>
                    <a:gd name="T17" fmla="*/ 17 h 101"/>
                    <a:gd name="T18" fmla="*/ 36 w 59"/>
                    <a:gd name="T19" fmla="*/ 26 h 101"/>
                    <a:gd name="T20" fmla="*/ 36 w 59"/>
                    <a:gd name="T21" fmla="*/ 27 h 101"/>
                    <a:gd name="T22" fmla="*/ 43 w 59"/>
                    <a:gd name="T23" fmla="*/ 40 h 101"/>
                    <a:gd name="T24" fmla="*/ 42 w 59"/>
                    <a:gd name="T25" fmla="*/ 12 h 101"/>
                    <a:gd name="T26" fmla="*/ 21 w 59"/>
                    <a:gd name="T27" fmla="*/ 5 h 101"/>
                    <a:gd name="T28" fmla="*/ 44 w 59"/>
                    <a:gd name="T29" fmla="*/ 1 h 101"/>
                    <a:gd name="T30" fmla="*/ 57 w 59"/>
                    <a:gd name="T31" fmla="*/ 17 h 101"/>
                    <a:gd name="T32" fmla="*/ 56 w 59"/>
                    <a:gd name="T33" fmla="*/ 48 h 101"/>
                    <a:gd name="T34" fmla="*/ 57 w 59"/>
                    <a:gd name="T35" fmla="*/ 55 h 101"/>
                    <a:gd name="T36" fmla="*/ 55 w 59"/>
                    <a:gd name="T37" fmla="*/ 64 h 101"/>
                    <a:gd name="T38" fmla="*/ 54 w 59"/>
                    <a:gd name="T39" fmla="*/ 71 h 101"/>
                    <a:gd name="T40" fmla="*/ 52 w 59"/>
                    <a:gd name="T41" fmla="*/ 95 h 101"/>
                    <a:gd name="T42" fmla="*/ 49 w 59"/>
                    <a:gd name="T43" fmla="*/ 101 h 101"/>
                    <a:gd name="T44" fmla="*/ 43 w 59"/>
                    <a:gd name="T45" fmla="*/ 98 h 101"/>
                    <a:gd name="T46" fmla="*/ 38 w 59"/>
                    <a:gd name="T47" fmla="*/ 86 h 101"/>
                    <a:gd name="T48" fmla="*/ 39 w 59"/>
                    <a:gd name="T49" fmla="*/ 78 h 101"/>
                    <a:gd name="T50" fmla="*/ 42 w 59"/>
                    <a:gd name="T51" fmla="*/ 47 h 101"/>
                    <a:gd name="T52" fmla="*/ 32 w 59"/>
                    <a:gd name="T53" fmla="*/ 44 h 101"/>
                    <a:gd name="T54" fmla="*/ 29 w 59"/>
                    <a:gd name="T55" fmla="*/ 64 h 101"/>
                    <a:gd name="T56" fmla="*/ 42 w 59"/>
                    <a:gd name="T57" fmla="*/ 4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80" name="Freeform 10">
                  <a:extLst>
                    <a:ext uri="{FF2B5EF4-FFF2-40B4-BE49-F238E27FC236}">
                      <a16:creationId xmlns:a16="http://schemas.microsoft.com/office/drawing/2014/main" id="{3C581795-C09D-460E-9472-8181F266F0EF}"/>
                    </a:ext>
                  </a:extLst>
                </p:cNvPr>
                <p:cNvSpPr>
                  <a:spLocks noEditPoints="1"/>
                </p:cNvSpPr>
                <p:nvPr/>
              </p:nvSpPr>
              <p:spPr bwMode="auto">
                <a:xfrm>
                  <a:off x="6361113" y="3541713"/>
                  <a:ext cx="236538" cy="509588"/>
                </a:xfrm>
                <a:custGeom>
                  <a:avLst/>
                  <a:gdLst>
                    <a:gd name="T0" fmla="*/ 11 w 55"/>
                    <a:gd name="T1" fmla="*/ 89 h 120"/>
                    <a:gd name="T2" fmla="*/ 10 w 55"/>
                    <a:gd name="T3" fmla="*/ 100 h 120"/>
                    <a:gd name="T4" fmla="*/ 6 w 55"/>
                    <a:gd name="T5" fmla="*/ 104 h 120"/>
                    <a:gd name="T6" fmla="*/ 1 w 55"/>
                    <a:gd name="T7" fmla="*/ 99 h 120"/>
                    <a:gd name="T8" fmla="*/ 3 w 55"/>
                    <a:gd name="T9" fmla="*/ 84 h 120"/>
                    <a:gd name="T10" fmla="*/ 14 w 55"/>
                    <a:gd name="T11" fmla="*/ 37 h 120"/>
                    <a:gd name="T12" fmla="*/ 22 w 55"/>
                    <a:gd name="T13" fmla="*/ 11 h 120"/>
                    <a:gd name="T14" fmla="*/ 26 w 55"/>
                    <a:gd name="T15" fmla="*/ 19 h 120"/>
                    <a:gd name="T16" fmla="*/ 20 w 55"/>
                    <a:gd name="T17" fmla="*/ 40 h 120"/>
                    <a:gd name="T18" fmla="*/ 27 w 55"/>
                    <a:gd name="T19" fmla="*/ 35 h 120"/>
                    <a:gd name="T20" fmla="*/ 35 w 55"/>
                    <a:gd name="T21" fmla="*/ 30 h 120"/>
                    <a:gd name="T22" fmla="*/ 33 w 55"/>
                    <a:gd name="T23" fmla="*/ 9 h 120"/>
                    <a:gd name="T24" fmla="*/ 28 w 55"/>
                    <a:gd name="T25" fmla="*/ 8 h 120"/>
                    <a:gd name="T26" fmla="*/ 19 w 55"/>
                    <a:gd name="T27" fmla="*/ 12 h 120"/>
                    <a:gd name="T28" fmla="*/ 12 w 55"/>
                    <a:gd name="T29" fmla="*/ 15 h 120"/>
                    <a:gd name="T30" fmla="*/ 9 w 55"/>
                    <a:gd name="T31" fmla="*/ 11 h 120"/>
                    <a:gd name="T32" fmla="*/ 11 w 55"/>
                    <a:gd name="T33" fmla="*/ 8 h 120"/>
                    <a:gd name="T34" fmla="*/ 31 w 55"/>
                    <a:gd name="T35" fmla="*/ 0 h 120"/>
                    <a:gd name="T36" fmla="*/ 45 w 55"/>
                    <a:gd name="T37" fmla="*/ 15 h 120"/>
                    <a:gd name="T38" fmla="*/ 44 w 55"/>
                    <a:gd name="T39" fmla="*/ 46 h 120"/>
                    <a:gd name="T40" fmla="*/ 48 w 55"/>
                    <a:gd name="T41" fmla="*/ 54 h 120"/>
                    <a:gd name="T42" fmla="*/ 48 w 55"/>
                    <a:gd name="T43" fmla="*/ 71 h 120"/>
                    <a:gd name="T44" fmla="*/ 44 w 55"/>
                    <a:gd name="T45" fmla="*/ 77 h 120"/>
                    <a:gd name="T46" fmla="*/ 44 w 55"/>
                    <a:gd name="T47" fmla="*/ 110 h 120"/>
                    <a:gd name="T48" fmla="*/ 44 w 55"/>
                    <a:gd name="T49" fmla="*/ 114 h 120"/>
                    <a:gd name="T50" fmla="*/ 41 w 55"/>
                    <a:gd name="T51" fmla="*/ 120 h 120"/>
                    <a:gd name="T52" fmla="*/ 32 w 55"/>
                    <a:gd name="T53" fmla="*/ 118 h 120"/>
                    <a:gd name="T54" fmla="*/ 13 w 55"/>
                    <a:gd name="T55" fmla="*/ 91 h 120"/>
                    <a:gd name="T56" fmla="*/ 12 w 55"/>
                    <a:gd name="T57" fmla="*/ 89 h 120"/>
                    <a:gd name="T58" fmla="*/ 11 w 55"/>
                    <a:gd name="T59" fmla="*/ 89 h 120"/>
                    <a:gd name="T60" fmla="*/ 24 w 55"/>
                    <a:gd name="T61" fmla="*/ 76 h 120"/>
                    <a:gd name="T62" fmla="*/ 23 w 55"/>
                    <a:gd name="T63" fmla="*/ 74 h 120"/>
                    <a:gd name="T64" fmla="*/ 27 w 55"/>
                    <a:gd name="T65" fmla="*/ 71 h 120"/>
                    <a:gd name="T66" fmla="*/ 33 w 55"/>
                    <a:gd name="T67" fmla="*/ 67 h 120"/>
                    <a:gd name="T68" fmla="*/ 32 w 55"/>
                    <a:gd name="T69" fmla="*/ 63 h 120"/>
                    <a:gd name="T70" fmla="*/ 22 w 55"/>
                    <a:gd name="T71" fmla="*/ 52 h 120"/>
                    <a:gd name="T72" fmla="*/ 18 w 55"/>
                    <a:gd name="T73" fmla="*/ 89 h 120"/>
                    <a:gd name="T74" fmla="*/ 33 w 55"/>
                    <a:gd name="T75" fmla="*/ 107 h 120"/>
                    <a:gd name="T76" fmla="*/ 35 w 55"/>
                    <a:gd name="T77" fmla="*/ 77 h 120"/>
                    <a:gd name="T78" fmla="*/ 31 w 55"/>
                    <a:gd name="T79" fmla="*/ 75 h 120"/>
                    <a:gd name="T80" fmla="*/ 24 w 55"/>
                    <a:gd name="T81" fmla="*/ 7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grpSp>
          <p:grpSp>
            <p:nvGrpSpPr>
              <p:cNvPr id="70" name="组合 69">
                <a:extLst>
                  <a:ext uri="{FF2B5EF4-FFF2-40B4-BE49-F238E27FC236}">
                    <a16:creationId xmlns:a16="http://schemas.microsoft.com/office/drawing/2014/main" id="{C43281D5-D15F-4210-8FEF-5D0B83A54FD6}"/>
                  </a:ext>
                </a:extLst>
              </p:cNvPr>
              <p:cNvGrpSpPr/>
              <p:nvPr/>
            </p:nvGrpSpPr>
            <p:grpSpPr>
              <a:xfrm>
                <a:off x="6738929" y="2270918"/>
                <a:ext cx="549275" cy="693738"/>
                <a:chOff x="6108700" y="2066926"/>
                <a:chExt cx="549275" cy="693738"/>
              </a:xfrm>
              <a:grpFill/>
            </p:grpSpPr>
            <p:sp>
              <p:nvSpPr>
                <p:cNvPr id="77" name="Freeform 13">
                  <a:extLst>
                    <a:ext uri="{FF2B5EF4-FFF2-40B4-BE49-F238E27FC236}">
                      <a16:creationId xmlns:a16="http://schemas.microsoft.com/office/drawing/2014/main" id="{0965091B-D712-42AC-844D-24578409DB9A}"/>
                    </a:ext>
                  </a:extLst>
                </p:cNvPr>
                <p:cNvSpPr>
                  <a:spLocks noEditPoints="1"/>
                </p:cNvSpPr>
                <p:nvPr/>
              </p:nvSpPr>
              <p:spPr bwMode="auto">
                <a:xfrm>
                  <a:off x="6108700" y="2066926"/>
                  <a:ext cx="549275" cy="655638"/>
                </a:xfrm>
                <a:custGeom>
                  <a:avLst/>
                  <a:gdLst>
                    <a:gd name="T0" fmla="*/ 54 w 128"/>
                    <a:gd name="T1" fmla="*/ 76 h 154"/>
                    <a:gd name="T2" fmla="*/ 66 w 128"/>
                    <a:gd name="T3" fmla="*/ 53 h 154"/>
                    <a:gd name="T4" fmla="*/ 49 w 128"/>
                    <a:gd name="T5" fmla="*/ 47 h 154"/>
                    <a:gd name="T6" fmla="*/ 64 w 128"/>
                    <a:gd name="T7" fmla="*/ 44 h 154"/>
                    <a:gd name="T8" fmla="*/ 83 w 128"/>
                    <a:gd name="T9" fmla="*/ 6 h 154"/>
                    <a:gd name="T10" fmla="*/ 91 w 128"/>
                    <a:gd name="T11" fmla="*/ 11 h 154"/>
                    <a:gd name="T12" fmla="*/ 96 w 128"/>
                    <a:gd name="T13" fmla="*/ 36 h 154"/>
                    <a:gd name="T14" fmla="*/ 106 w 128"/>
                    <a:gd name="T15" fmla="*/ 41 h 154"/>
                    <a:gd name="T16" fmla="*/ 82 w 128"/>
                    <a:gd name="T17" fmla="*/ 50 h 154"/>
                    <a:gd name="T18" fmla="*/ 71 w 128"/>
                    <a:gd name="T19" fmla="*/ 65 h 154"/>
                    <a:gd name="T20" fmla="*/ 110 w 128"/>
                    <a:gd name="T21" fmla="*/ 74 h 154"/>
                    <a:gd name="T22" fmla="*/ 101 w 128"/>
                    <a:gd name="T23" fmla="*/ 87 h 154"/>
                    <a:gd name="T24" fmla="*/ 111 w 128"/>
                    <a:gd name="T25" fmla="*/ 98 h 154"/>
                    <a:gd name="T26" fmla="*/ 92 w 128"/>
                    <a:gd name="T27" fmla="*/ 104 h 154"/>
                    <a:gd name="T28" fmla="*/ 86 w 128"/>
                    <a:gd name="T29" fmla="*/ 116 h 154"/>
                    <a:gd name="T30" fmla="*/ 124 w 128"/>
                    <a:gd name="T31" fmla="*/ 112 h 154"/>
                    <a:gd name="T32" fmla="*/ 120 w 128"/>
                    <a:gd name="T33" fmla="*/ 122 h 154"/>
                    <a:gd name="T34" fmla="*/ 111 w 128"/>
                    <a:gd name="T35" fmla="*/ 144 h 154"/>
                    <a:gd name="T36" fmla="*/ 105 w 128"/>
                    <a:gd name="T37" fmla="*/ 153 h 154"/>
                    <a:gd name="T38" fmla="*/ 55 w 128"/>
                    <a:gd name="T39" fmla="*/ 129 h 154"/>
                    <a:gd name="T40" fmla="*/ 53 w 128"/>
                    <a:gd name="T41" fmla="*/ 121 h 154"/>
                    <a:gd name="T42" fmla="*/ 61 w 128"/>
                    <a:gd name="T43" fmla="*/ 125 h 154"/>
                    <a:gd name="T44" fmla="*/ 94 w 128"/>
                    <a:gd name="T45" fmla="*/ 140 h 154"/>
                    <a:gd name="T46" fmla="*/ 85 w 128"/>
                    <a:gd name="T47" fmla="*/ 127 h 154"/>
                    <a:gd name="T48" fmla="*/ 71 w 128"/>
                    <a:gd name="T49" fmla="*/ 108 h 154"/>
                    <a:gd name="T50" fmla="*/ 52 w 128"/>
                    <a:gd name="T51" fmla="*/ 113 h 154"/>
                    <a:gd name="T52" fmla="*/ 38 w 128"/>
                    <a:gd name="T53" fmla="*/ 97 h 154"/>
                    <a:gd name="T54" fmla="*/ 51 w 128"/>
                    <a:gd name="T55" fmla="*/ 97 h 154"/>
                    <a:gd name="T56" fmla="*/ 34 w 128"/>
                    <a:gd name="T57" fmla="*/ 93 h 154"/>
                    <a:gd name="T58" fmla="*/ 35 w 128"/>
                    <a:gd name="T59" fmla="*/ 105 h 154"/>
                    <a:gd name="T60" fmla="*/ 26 w 128"/>
                    <a:gd name="T61" fmla="*/ 154 h 154"/>
                    <a:gd name="T62" fmla="*/ 20 w 128"/>
                    <a:gd name="T63" fmla="*/ 118 h 154"/>
                    <a:gd name="T64" fmla="*/ 0 w 128"/>
                    <a:gd name="T65" fmla="*/ 103 h 154"/>
                    <a:gd name="T66" fmla="*/ 19 w 128"/>
                    <a:gd name="T67" fmla="*/ 72 h 154"/>
                    <a:gd name="T68" fmla="*/ 25 w 128"/>
                    <a:gd name="T69" fmla="*/ 51 h 154"/>
                    <a:gd name="T70" fmla="*/ 39 w 128"/>
                    <a:gd name="T71" fmla="*/ 14 h 154"/>
                    <a:gd name="T72" fmla="*/ 51 w 128"/>
                    <a:gd name="T73" fmla="*/ 24 h 154"/>
                    <a:gd name="T74" fmla="*/ 39 w 128"/>
                    <a:gd name="T75" fmla="*/ 44 h 154"/>
                    <a:gd name="T76" fmla="*/ 48 w 128"/>
                    <a:gd name="T77" fmla="*/ 73 h 154"/>
                    <a:gd name="T78" fmla="*/ 81 w 128"/>
                    <a:gd name="T79" fmla="*/ 90 h 154"/>
                    <a:gd name="T80" fmla="*/ 92 w 128"/>
                    <a:gd name="T81" fmla="*/ 71 h 154"/>
                    <a:gd name="T82" fmla="*/ 81 w 128"/>
                    <a:gd name="T83" fmla="*/ 80 h 154"/>
                    <a:gd name="T84" fmla="*/ 76 w 128"/>
                    <a:gd name="T85" fmla="*/ 73 h 154"/>
                    <a:gd name="T86" fmla="*/ 67 w 128"/>
                    <a:gd name="T87" fmla="*/ 79 h 154"/>
                    <a:gd name="T88" fmla="*/ 76 w 128"/>
                    <a:gd name="T89" fmla="*/ 73 h 154"/>
                    <a:gd name="T90" fmla="*/ 56 w 128"/>
                    <a:gd name="T91" fmla="*/ 88 h 154"/>
                    <a:gd name="T92" fmla="*/ 63 w 128"/>
                    <a:gd name="T93" fmla="*/ 8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78" name="Freeform 14">
                  <a:extLst>
                    <a:ext uri="{FF2B5EF4-FFF2-40B4-BE49-F238E27FC236}">
                      <a16:creationId xmlns:a16="http://schemas.microsoft.com/office/drawing/2014/main" id="{EDF1A89C-87D3-4066-B020-1AF4B9A41344}"/>
                    </a:ext>
                  </a:extLst>
                </p:cNvPr>
                <p:cNvSpPr>
                  <a:spLocks/>
                </p:cNvSpPr>
                <p:nvPr/>
              </p:nvSpPr>
              <p:spPr bwMode="auto">
                <a:xfrm>
                  <a:off x="6259513" y="2578101"/>
                  <a:ext cx="68263" cy="182563"/>
                </a:xfrm>
                <a:custGeom>
                  <a:avLst/>
                  <a:gdLst>
                    <a:gd name="T0" fmla="*/ 9 w 16"/>
                    <a:gd name="T1" fmla="*/ 0 h 43"/>
                    <a:gd name="T2" fmla="*/ 15 w 16"/>
                    <a:gd name="T3" fmla="*/ 11 h 43"/>
                    <a:gd name="T4" fmla="*/ 9 w 16"/>
                    <a:gd name="T5" fmla="*/ 43 h 43"/>
                    <a:gd name="T6" fmla="*/ 2 w 16"/>
                    <a:gd name="T7" fmla="*/ 39 h 43"/>
                    <a:gd name="T8" fmla="*/ 0 w 16"/>
                    <a:gd name="T9" fmla="*/ 35 h 43"/>
                    <a:gd name="T10" fmla="*/ 9 w 16"/>
                    <a:gd name="T11" fmla="*/ 0 h 43"/>
                  </a:gdLst>
                  <a:ahLst/>
                  <a:cxnLst>
                    <a:cxn ang="0">
                      <a:pos x="T0" y="T1"/>
                    </a:cxn>
                    <a:cxn ang="0">
                      <a:pos x="T2" y="T3"/>
                    </a:cxn>
                    <a:cxn ang="0">
                      <a:pos x="T4" y="T5"/>
                    </a:cxn>
                    <a:cxn ang="0">
                      <a:pos x="T6" y="T7"/>
                    </a:cxn>
                    <a:cxn ang="0">
                      <a:pos x="T8" y="T9"/>
                    </a:cxn>
                    <a:cxn ang="0">
                      <a:pos x="T10" y="T11"/>
                    </a:cxn>
                  </a:cxnLst>
                  <a:rect l="0" t="0"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grpSp>
          <p:grpSp>
            <p:nvGrpSpPr>
              <p:cNvPr id="71" name="组合 70">
                <a:extLst>
                  <a:ext uri="{FF2B5EF4-FFF2-40B4-BE49-F238E27FC236}">
                    <a16:creationId xmlns:a16="http://schemas.microsoft.com/office/drawing/2014/main" id="{CD1C2EA2-DECB-4C4E-997D-8417E76BE944}"/>
                  </a:ext>
                </a:extLst>
              </p:cNvPr>
              <p:cNvGrpSpPr/>
              <p:nvPr/>
            </p:nvGrpSpPr>
            <p:grpSpPr>
              <a:xfrm>
                <a:off x="7532962" y="2451100"/>
                <a:ext cx="368300" cy="317500"/>
                <a:chOff x="6186488" y="2930526"/>
                <a:chExt cx="368300" cy="317500"/>
              </a:xfrm>
              <a:grpFill/>
            </p:grpSpPr>
            <p:sp>
              <p:nvSpPr>
                <p:cNvPr id="74" name="Freeform 18">
                  <a:extLst>
                    <a:ext uri="{FF2B5EF4-FFF2-40B4-BE49-F238E27FC236}">
                      <a16:creationId xmlns:a16="http://schemas.microsoft.com/office/drawing/2014/main" id="{58E0037C-7932-4788-ADA9-47256329EEB7}"/>
                    </a:ext>
                  </a:extLst>
                </p:cNvPr>
                <p:cNvSpPr>
                  <a:spLocks/>
                </p:cNvSpPr>
                <p:nvPr/>
              </p:nvSpPr>
              <p:spPr bwMode="auto">
                <a:xfrm>
                  <a:off x="6310313" y="2930526"/>
                  <a:ext cx="244475" cy="317500"/>
                </a:xfrm>
                <a:custGeom>
                  <a:avLst/>
                  <a:gdLst>
                    <a:gd name="T0" fmla="*/ 49 w 57"/>
                    <a:gd name="T1" fmla="*/ 74 h 75"/>
                    <a:gd name="T2" fmla="*/ 40 w 57"/>
                    <a:gd name="T3" fmla="*/ 67 h 75"/>
                    <a:gd name="T4" fmla="*/ 33 w 57"/>
                    <a:gd name="T5" fmla="*/ 48 h 75"/>
                    <a:gd name="T6" fmla="*/ 27 w 57"/>
                    <a:gd name="T7" fmla="*/ 46 h 75"/>
                    <a:gd name="T8" fmla="*/ 11 w 57"/>
                    <a:gd name="T9" fmla="*/ 60 h 75"/>
                    <a:gd name="T10" fmla="*/ 5 w 57"/>
                    <a:gd name="T11" fmla="*/ 60 h 75"/>
                    <a:gd name="T12" fmla="*/ 6 w 57"/>
                    <a:gd name="T13" fmla="*/ 46 h 75"/>
                    <a:gd name="T14" fmla="*/ 27 w 57"/>
                    <a:gd name="T15" fmla="*/ 26 h 75"/>
                    <a:gd name="T16" fmla="*/ 40 w 57"/>
                    <a:gd name="T17" fmla="*/ 10 h 75"/>
                    <a:gd name="T18" fmla="*/ 41 w 57"/>
                    <a:gd name="T19" fmla="*/ 6 h 75"/>
                    <a:gd name="T20" fmla="*/ 45 w 57"/>
                    <a:gd name="T21" fmla="*/ 0 h 75"/>
                    <a:gd name="T22" fmla="*/ 53 w 57"/>
                    <a:gd name="T23" fmla="*/ 3 h 75"/>
                    <a:gd name="T24" fmla="*/ 53 w 57"/>
                    <a:gd name="T25" fmla="*/ 20 h 75"/>
                    <a:gd name="T26" fmla="*/ 37 w 57"/>
                    <a:gd name="T27" fmla="*/ 38 h 75"/>
                    <a:gd name="T28" fmla="*/ 49 w 57"/>
                    <a:gd name="T29" fmla="*/ 7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75" name="Freeform 19">
                  <a:extLst>
                    <a:ext uri="{FF2B5EF4-FFF2-40B4-BE49-F238E27FC236}">
                      <a16:creationId xmlns:a16="http://schemas.microsoft.com/office/drawing/2014/main" id="{B78F413E-1D51-491F-A6EC-02810949F837}"/>
                    </a:ext>
                  </a:extLst>
                </p:cNvPr>
                <p:cNvSpPr>
                  <a:spLocks/>
                </p:cNvSpPr>
                <p:nvPr/>
              </p:nvSpPr>
              <p:spPr bwMode="auto">
                <a:xfrm>
                  <a:off x="6186488" y="3009901"/>
                  <a:ext cx="123825" cy="234950"/>
                </a:xfrm>
                <a:custGeom>
                  <a:avLst/>
                  <a:gdLst>
                    <a:gd name="T0" fmla="*/ 12 w 29"/>
                    <a:gd name="T1" fmla="*/ 30 h 55"/>
                    <a:gd name="T2" fmla="*/ 20 w 29"/>
                    <a:gd name="T3" fmla="*/ 7 h 55"/>
                    <a:gd name="T4" fmla="*/ 25 w 29"/>
                    <a:gd name="T5" fmla="*/ 1 h 55"/>
                    <a:gd name="T6" fmla="*/ 26 w 29"/>
                    <a:gd name="T7" fmla="*/ 9 h 55"/>
                    <a:gd name="T8" fmla="*/ 16 w 29"/>
                    <a:gd name="T9" fmla="*/ 39 h 55"/>
                    <a:gd name="T10" fmla="*/ 13 w 29"/>
                    <a:gd name="T11" fmla="*/ 52 h 55"/>
                    <a:gd name="T12" fmla="*/ 7 w 29"/>
                    <a:gd name="T13" fmla="*/ 54 h 55"/>
                    <a:gd name="T14" fmla="*/ 2 w 29"/>
                    <a:gd name="T15" fmla="*/ 41 h 55"/>
                    <a:gd name="T16" fmla="*/ 3 w 29"/>
                    <a:gd name="T17" fmla="*/ 32 h 55"/>
                    <a:gd name="T18" fmla="*/ 2 w 29"/>
                    <a:gd name="T19" fmla="*/ 6 h 55"/>
                    <a:gd name="T20" fmla="*/ 6 w 29"/>
                    <a:gd name="T21" fmla="*/ 5 h 55"/>
                    <a:gd name="T22" fmla="*/ 10 w 29"/>
                    <a:gd name="T23" fmla="*/ 14 h 55"/>
                    <a:gd name="T24" fmla="*/ 11 w 29"/>
                    <a:gd name="T25" fmla="*/ 30 h 55"/>
                    <a:gd name="T26" fmla="*/ 12 w 29"/>
                    <a:gd name="T27" fmla="*/ 3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76" name="Freeform 20">
                  <a:extLst>
                    <a:ext uri="{FF2B5EF4-FFF2-40B4-BE49-F238E27FC236}">
                      <a16:creationId xmlns:a16="http://schemas.microsoft.com/office/drawing/2014/main" id="{28D425C4-CE02-4413-BBE1-2E9FA0CC0E90}"/>
                    </a:ext>
                  </a:extLst>
                </p:cNvPr>
                <p:cNvSpPr>
                  <a:spLocks/>
                </p:cNvSpPr>
                <p:nvPr/>
              </p:nvSpPr>
              <p:spPr bwMode="auto">
                <a:xfrm>
                  <a:off x="6259513" y="2933701"/>
                  <a:ext cx="114300" cy="73025"/>
                </a:xfrm>
                <a:custGeom>
                  <a:avLst/>
                  <a:gdLst>
                    <a:gd name="T0" fmla="*/ 27 w 27"/>
                    <a:gd name="T1" fmla="*/ 1 h 17"/>
                    <a:gd name="T2" fmla="*/ 16 w 27"/>
                    <a:gd name="T3" fmla="*/ 14 h 17"/>
                    <a:gd name="T4" fmla="*/ 5 w 27"/>
                    <a:gd name="T5" fmla="*/ 13 h 17"/>
                    <a:gd name="T6" fmla="*/ 0 w 27"/>
                    <a:gd name="T7" fmla="*/ 4 h 17"/>
                    <a:gd name="T8" fmla="*/ 9 w 27"/>
                    <a:gd name="T9" fmla="*/ 2 h 17"/>
                    <a:gd name="T10" fmla="*/ 27 w 27"/>
                    <a:gd name="T11" fmla="*/ 0 h 17"/>
                    <a:gd name="T12" fmla="*/ 27 w 27"/>
                    <a:gd name="T13" fmla="*/ 1 h 17"/>
                  </a:gdLst>
                  <a:ahLst/>
                  <a:cxnLst>
                    <a:cxn ang="0">
                      <a:pos x="T0" y="T1"/>
                    </a:cxn>
                    <a:cxn ang="0">
                      <a:pos x="T2" y="T3"/>
                    </a:cxn>
                    <a:cxn ang="0">
                      <a:pos x="T4" y="T5"/>
                    </a:cxn>
                    <a:cxn ang="0">
                      <a:pos x="T6" y="T7"/>
                    </a:cxn>
                    <a:cxn ang="0">
                      <a:pos x="T8" y="T9"/>
                    </a:cxn>
                    <a:cxn ang="0">
                      <a:pos x="T10" y="T11"/>
                    </a:cxn>
                    <a:cxn ang="0">
                      <a:pos x="T12" y="T13"/>
                    </a:cxn>
                  </a:cxnLst>
                  <a:rect l="0" t="0"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grpSp>
          <p:sp>
            <p:nvSpPr>
              <p:cNvPr id="72" name="Freeform 11">
                <a:extLst>
                  <a:ext uri="{FF2B5EF4-FFF2-40B4-BE49-F238E27FC236}">
                    <a16:creationId xmlns:a16="http://schemas.microsoft.com/office/drawing/2014/main" id="{9E7CBDC3-9BA0-4307-8967-3267E5966ED9}"/>
                  </a:ext>
                </a:extLst>
              </p:cNvPr>
              <p:cNvSpPr>
                <a:spLocks noEditPoints="1"/>
              </p:cNvSpPr>
              <p:nvPr/>
            </p:nvSpPr>
            <p:spPr bwMode="auto">
              <a:xfrm>
                <a:off x="9065451" y="2270918"/>
                <a:ext cx="439964" cy="615950"/>
              </a:xfrm>
              <a:custGeom>
                <a:avLst/>
                <a:gdLst>
                  <a:gd name="T0" fmla="*/ 29 w 72"/>
                  <a:gd name="T1" fmla="*/ 49 h 102"/>
                  <a:gd name="T2" fmla="*/ 15 w 72"/>
                  <a:gd name="T3" fmla="*/ 43 h 102"/>
                  <a:gd name="T4" fmla="*/ 10 w 72"/>
                  <a:gd name="T5" fmla="*/ 21 h 102"/>
                  <a:gd name="T6" fmla="*/ 13 w 72"/>
                  <a:gd name="T7" fmla="*/ 15 h 102"/>
                  <a:gd name="T8" fmla="*/ 19 w 72"/>
                  <a:gd name="T9" fmla="*/ 18 h 102"/>
                  <a:gd name="T10" fmla="*/ 20 w 72"/>
                  <a:gd name="T11" fmla="*/ 26 h 102"/>
                  <a:gd name="T12" fmla="*/ 35 w 72"/>
                  <a:gd name="T13" fmla="*/ 22 h 102"/>
                  <a:gd name="T14" fmla="*/ 40 w 72"/>
                  <a:gd name="T15" fmla="*/ 16 h 102"/>
                  <a:gd name="T16" fmla="*/ 43 w 72"/>
                  <a:gd name="T17" fmla="*/ 14 h 102"/>
                  <a:gd name="T18" fmla="*/ 44 w 72"/>
                  <a:gd name="T19" fmla="*/ 19 h 102"/>
                  <a:gd name="T20" fmla="*/ 43 w 72"/>
                  <a:gd name="T21" fmla="*/ 28 h 102"/>
                  <a:gd name="T22" fmla="*/ 36 w 72"/>
                  <a:gd name="T23" fmla="*/ 40 h 102"/>
                  <a:gd name="T24" fmla="*/ 37 w 72"/>
                  <a:gd name="T25" fmla="*/ 42 h 102"/>
                  <a:gd name="T26" fmla="*/ 44 w 72"/>
                  <a:gd name="T27" fmla="*/ 38 h 102"/>
                  <a:gd name="T28" fmla="*/ 56 w 72"/>
                  <a:gd name="T29" fmla="*/ 20 h 102"/>
                  <a:gd name="T30" fmla="*/ 49 w 72"/>
                  <a:gd name="T31" fmla="*/ 9 h 102"/>
                  <a:gd name="T32" fmla="*/ 28 w 72"/>
                  <a:gd name="T33" fmla="*/ 14 h 102"/>
                  <a:gd name="T34" fmla="*/ 20 w 72"/>
                  <a:gd name="T35" fmla="*/ 13 h 102"/>
                  <a:gd name="T36" fmla="*/ 22 w 72"/>
                  <a:gd name="T37" fmla="*/ 6 h 102"/>
                  <a:gd name="T38" fmla="*/ 50 w 72"/>
                  <a:gd name="T39" fmla="*/ 1 h 102"/>
                  <a:gd name="T40" fmla="*/ 68 w 72"/>
                  <a:gd name="T41" fmla="*/ 12 h 102"/>
                  <a:gd name="T42" fmla="*/ 67 w 72"/>
                  <a:gd name="T43" fmla="*/ 24 h 102"/>
                  <a:gd name="T44" fmla="*/ 49 w 72"/>
                  <a:gd name="T45" fmla="*/ 48 h 102"/>
                  <a:gd name="T46" fmla="*/ 42 w 72"/>
                  <a:gd name="T47" fmla="*/ 49 h 102"/>
                  <a:gd name="T48" fmla="*/ 37 w 72"/>
                  <a:gd name="T49" fmla="*/ 47 h 102"/>
                  <a:gd name="T50" fmla="*/ 35 w 72"/>
                  <a:gd name="T51" fmla="*/ 52 h 102"/>
                  <a:gd name="T52" fmla="*/ 41 w 72"/>
                  <a:gd name="T53" fmla="*/ 58 h 102"/>
                  <a:gd name="T54" fmla="*/ 48 w 72"/>
                  <a:gd name="T55" fmla="*/ 57 h 102"/>
                  <a:gd name="T56" fmla="*/ 53 w 72"/>
                  <a:gd name="T57" fmla="*/ 59 h 102"/>
                  <a:gd name="T58" fmla="*/ 53 w 72"/>
                  <a:gd name="T59" fmla="*/ 66 h 102"/>
                  <a:gd name="T60" fmla="*/ 48 w 72"/>
                  <a:gd name="T61" fmla="*/ 70 h 102"/>
                  <a:gd name="T62" fmla="*/ 37 w 72"/>
                  <a:gd name="T63" fmla="*/ 81 h 102"/>
                  <a:gd name="T64" fmla="*/ 45 w 72"/>
                  <a:gd name="T65" fmla="*/ 81 h 102"/>
                  <a:gd name="T66" fmla="*/ 57 w 72"/>
                  <a:gd name="T67" fmla="*/ 89 h 102"/>
                  <a:gd name="T68" fmla="*/ 51 w 72"/>
                  <a:gd name="T69" fmla="*/ 98 h 102"/>
                  <a:gd name="T70" fmla="*/ 26 w 72"/>
                  <a:gd name="T71" fmla="*/ 101 h 102"/>
                  <a:gd name="T72" fmla="*/ 17 w 72"/>
                  <a:gd name="T73" fmla="*/ 96 h 102"/>
                  <a:gd name="T74" fmla="*/ 15 w 72"/>
                  <a:gd name="T75" fmla="*/ 94 h 102"/>
                  <a:gd name="T76" fmla="*/ 19 w 72"/>
                  <a:gd name="T77" fmla="*/ 77 h 102"/>
                  <a:gd name="T78" fmla="*/ 27 w 72"/>
                  <a:gd name="T79" fmla="*/ 70 h 102"/>
                  <a:gd name="T80" fmla="*/ 27 w 72"/>
                  <a:gd name="T81" fmla="*/ 69 h 102"/>
                  <a:gd name="T82" fmla="*/ 21 w 72"/>
                  <a:gd name="T83" fmla="*/ 71 h 102"/>
                  <a:gd name="T84" fmla="*/ 9 w 72"/>
                  <a:gd name="T85" fmla="*/ 76 h 102"/>
                  <a:gd name="T86" fmla="*/ 3 w 72"/>
                  <a:gd name="T87" fmla="*/ 75 h 102"/>
                  <a:gd name="T88" fmla="*/ 4 w 72"/>
                  <a:gd name="T89" fmla="*/ 69 h 102"/>
                  <a:gd name="T90" fmla="*/ 26 w 72"/>
                  <a:gd name="T91" fmla="*/ 60 h 102"/>
                  <a:gd name="T92" fmla="*/ 28 w 72"/>
                  <a:gd name="T93" fmla="*/ 57 h 102"/>
                  <a:gd name="T94" fmla="*/ 29 w 72"/>
                  <a:gd name="T95" fmla="*/ 49 h 102"/>
                  <a:gd name="T96" fmla="*/ 34 w 72"/>
                  <a:gd name="T97" fmla="*/ 29 h 102"/>
                  <a:gd name="T98" fmla="*/ 33 w 72"/>
                  <a:gd name="T99" fmla="*/ 28 h 102"/>
                  <a:gd name="T100" fmla="*/ 26 w 72"/>
                  <a:gd name="T101" fmla="*/ 32 h 102"/>
                  <a:gd name="T102" fmla="*/ 23 w 72"/>
                  <a:gd name="T103" fmla="*/ 36 h 102"/>
                  <a:gd name="T104" fmla="*/ 26 w 72"/>
                  <a:gd name="T105" fmla="*/ 42 h 102"/>
                  <a:gd name="T106" fmla="*/ 31 w 72"/>
                  <a:gd name="T107" fmla="*/ 40 h 102"/>
                  <a:gd name="T108" fmla="*/ 34 w 72"/>
                  <a:gd name="T109" fmla="*/ 2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sz="1350"/>
              </a:p>
            </p:txBody>
          </p:sp>
          <p:sp>
            <p:nvSpPr>
              <p:cNvPr id="73" name="Freeform 12">
                <a:extLst>
                  <a:ext uri="{FF2B5EF4-FFF2-40B4-BE49-F238E27FC236}">
                    <a16:creationId xmlns:a16="http://schemas.microsoft.com/office/drawing/2014/main" id="{D88D9717-3185-4A77-8E18-2A8659D441F7}"/>
                  </a:ext>
                </a:extLst>
              </p:cNvPr>
              <p:cNvSpPr>
                <a:spLocks/>
              </p:cNvSpPr>
              <p:nvPr/>
            </p:nvSpPr>
            <p:spPr bwMode="auto">
              <a:xfrm>
                <a:off x="8878184" y="2293480"/>
                <a:ext cx="236904" cy="593388"/>
              </a:xfrm>
              <a:custGeom>
                <a:avLst/>
                <a:gdLst>
                  <a:gd name="T0" fmla="*/ 30 w 39"/>
                  <a:gd name="T1" fmla="*/ 44 h 98"/>
                  <a:gd name="T2" fmla="*/ 36 w 39"/>
                  <a:gd name="T3" fmla="*/ 34 h 98"/>
                  <a:gd name="T4" fmla="*/ 37 w 39"/>
                  <a:gd name="T5" fmla="*/ 51 h 98"/>
                  <a:gd name="T6" fmla="*/ 25 w 39"/>
                  <a:gd name="T7" fmla="*/ 82 h 98"/>
                  <a:gd name="T8" fmla="*/ 21 w 39"/>
                  <a:gd name="T9" fmla="*/ 98 h 98"/>
                  <a:gd name="T10" fmla="*/ 13 w 39"/>
                  <a:gd name="T11" fmla="*/ 96 h 98"/>
                  <a:gd name="T12" fmla="*/ 5 w 39"/>
                  <a:gd name="T13" fmla="*/ 83 h 98"/>
                  <a:gd name="T14" fmla="*/ 11 w 39"/>
                  <a:gd name="T15" fmla="*/ 62 h 98"/>
                  <a:gd name="T16" fmla="*/ 9 w 39"/>
                  <a:gd name="T17" fmla="*/ 43 h 98"/>
                  <a:gd name="T18" fmla="*/ 12 w 39"/>
                  <a:gd name="T19" fmla="*/ 38 h 98"/>
                  <a:gd name="T20" fmla="*/ 18 w 39"/>
                  <a:gd name="T21" fmla="*/ 33 h 98"/>
                  <a:gd name="T22" fmla="*/ 23 w 39"/>
                  <a:gd name="T23" fmla="*/ 12 h 98"/>
                  <a:gd name="T24" fmla="*/ 11 w 39"/>
                  <a:gd name="T25" fmla="*/ 16 h 98"/>
                  <a:gd name="T26" fmla="*/ 2 w 39"/>
                  <a:gd name="T27" fmla="*/ 16 h 98"/>
                  <a:gd name="T28" fmla="*/ 0 w 39"/>
                  <a:gd name="T29" fmla="*/ 12 h 98"/>
                  <a:gd name="T30" fmla="*/ 3 w 39"/>
                  <a:gd name="T31" fmla="*/ 10 h 98"/>
                  <a:gd name="T32" fmla="*/ 16 w 39"/>
                  <a:gd name="T33" fmla="*/ 7 h 98"/>
                  <a:gd name="T34" fmla="*/ 26 w 39"/>
                  <a:gd name="T35" fmla="*/ 2 h 98"/>
                  <a:gd name="T36" fmla="*/ 32 w 39"/>
                  <a:gd name="T37" fmla="*/ 1 h 98"/>
                  <a:gd name="T38" fmla="*/ 35 w 39"/>
                  <a:gd name="T39" fmla="*/ 9 h 98"/>
                  <a:gd name="T40" fmla="*/ 34 w 39"/>
                  <a:gd name="T41" fmla="*/ 11 h 98"/>
                  <a:gd name="T42" fmla="*/ 27 w 39"/>
                  <a:gd name="T43" fmla="*/ 38 h 98"/>
                  <a:gd name="T44" fmla="*/ 28 w 39"/>
                  <a:gd name="T45" fmla="*/ 44 h 98"/>
                  <a:gd name="T46" fmla="*/ 30 w 39"/>
                  <a:gd name="T47" fmla="*/ 4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sz="1350"/>
              </a:p>
            </p:txBody>
          </p:sp>
        </p:grpSp>
      </p:grpSp>
    </p:spTree>
    <p:extLst>
      <p:ext uri="{BB962C8B-B14F-4D97-AF65-F5344CB8AC3E}">
        <p14:creationId xmlns:p14="http://schemas.microsoft.com/office/powerpoint/2010/main" val="35033895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B5C230A-CB50-4E96-B85D-04C40F9295DB}" type="datetimeFigureOut">
              <a:rPr lang="zh-CN" altLang="en-US" smtClean="0"/>
              <a:t>2020/11/18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E671041-9707-48A9-BA34-E92ACC587AFF}"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1B5C230A-CB50-4E96-B85D-04C40F9295DB}" type="datetimeFigureOut">
              <a:rPr lang="zh-CN" altLang="en-US" smtClean="0"/>
              <a:t>2020/11/18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E671041-9707-48A9-BA34-E92ACC587AFF}"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1B5C230A-CB50-4E96-B85D-04C40F9295DB}" type="datetimeFigureOut">
              <a:rPr lang="zh-CN" altLang="en-US" smtClean="0"/>
              <a:t>2020/11/18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E671041-9707-48A9-BA34-E92ACC587AFF}"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85725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1B5C230A-CB50-4E96-B85D-04C40F9295DB}" type="datetimeFigureOut">
              <a:rPr lang="zh-CN" altLang="en-US" smtClean="0"/>
              <a:t>2020/11/18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E671041-9707-48A9-BA34-E92ACC587AFF}"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1B5C230A-CB50-4E96-B85D-04C40F9295DB}" type="datetimeFigureOut">
              <a:rPr lang="zh-CN" altLang="en-US" smtClean="0"/>
              <a:t>2020/11/18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E671041-9707-48A9-BA34-E92ACC587AFF}"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B5C230A-CB50-4E96-B85D-04C40F9295DB}" type="datetimeFigureOut">
              <a:rPr lang="zh-CN" altLang="en-US" smtClean="0"/>
              <a:t>2020/11/18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E671041-9707-48A9-BA34-E92ACC587AFF}"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1B5C230A-CB50-4E96-B85D-04C40F9295DB}" type="datetimeFigureOut">
              <a:rPr lang="zh-CN" altLang="en-US" smtClean="0"/>
              <a:t>2020/11/18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E671041-9707-48A9-BA34-E92ACC587AFF}"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1B5C230A-CB50-4E96-B85D-04C40F9295DB}" type="datetimeFigureOut">
              <a:rPr lang="zh-CN" altLang="en-US" smtClean="0"/>
              <a:t>2020/11/18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E671041-9707-48A9-BA34-E92ACC587AFF}"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1B5C230A-CB50-4E96-B85D-04C40F9295DB}" type="datetimeFigureOut">
              <a:rPr lang="zh-CN" altLang="en-US" smtClean="0"/>
              <a:t>2020/11/18</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4E671041-9707-48A9-BA34-E92ACC587AFF}"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5.xml"/><Relationship Id="rId1" Type="http://schemas.openxmlformats.org/officeDocument/2006/relationships/slideLayout" Target="../slideLayouts/slideLayout12.xml"/><Relationship Id="rId5" Type="http://schemas.openxmlformats.org/officeDocument/2006/relationships/image" Target="../media/image12.emf"/><Relationship Id="rId4" Type="http://schemas.openxmlformats.org/officeDocument/2006/relationships/image" Target="../media/image11.emf"/></Relationships>
</file>

<file path=ppt/slides/_rels/slide19.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package" Target="../embeddings/Microsoft_Visio_Drawing.vsdx"/><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19.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package" Target="../embeddings/Microsoft_Visio_Drawing1.vsdx"/><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20.emf"/></Relationships>
</file>

<file path=ppt/slides/_rels/slide31.xml.rels><?xml version="1.0" encoding="UTF-8" standalone="yes"?>
<Relationships xmlns="http://schemas.openxmlformats.org/package/2006/relationships"><Relationship Id="rId3" Type="http://schemas.openxmlformats.org/officeDocument/2006/relationships/package" Target="../embeddings/Microsoft_Visio_Drawing2.vsdx"/><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21.emf"/></Relationships>
</file>

<file path=ppt/slides/_rels/slide32.xml.rels><?xml version="1.0" encoding="UTF-8" standalone="yes"?>
<Relationships xmlns="http://schemas.openxmlformats.org/package/2006/relationships"><Relationship Id="rId3" Type="http://schemas.openxmlformats.org/officeDocument/2006/relationships/package" Target="../embeddings/Microsoft_Visio_Drawing3.vsdx"/><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22.emf"/></Relationships>
</file>

<file path=ppt/slides/_rels/slide33.xml.rels><?xml version="1.0" encoding="UTF-8" standalone="yes"?>
<Relationships xmlns="http://schemas.openxmlformats.org/package/2006/relationships"><Relationship Id="rId3" Type="http://schemas.openxmlformats.org/officeDocument/2006/relationships/package" Target="../embeddings/Microsoft_Visio_Drawing4.vsdx"/><Relationship Id="rId7" Type="http://schemas.openxmlformats.org/officeDocument/2006/relationships/image" Target="../media/image25.emf"/><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24.emf"/><Relationship Id="rId5" Type="http://schemas.openxmlformats.org/officeDocument/2006/relationships/package" Target="../embeddings/Microsoft_Visio_Drawing5.vsdx"/><Relationship Id="rId4" Type="http://schemas.openxmlformats.org/officeDocument/2006/relationships/image" Target="../media/image23.emf"/></Relationships>
</file>

<file path=ppt/slides/_rels/slide34.xml.rels><?xml version="1.0" encoding="UTF-8" standalone="yes"?>
<Relationships xmlns="http://schemas.openxmlformats.org/package/2006/relationships"><Relationship Id="rId8" Type="http://schemas.openxmlformats.org/officeDocument/2006/relationships/image" Target="../media/image28.emf"/><Relationship Id="rId3" Type="http://schemas.openxmlformats.org/officeDocument/2006/relationships/package" Target="../embeddings/Microsoft_Visio_Drawing6.vsdx"/><Relationship Id="rId7" Type="http://schemas.openxmlformats.org/officeDocument/2006/relationships/package" Target="../embeddings/Microsoft_Visio_Drawing8.vsdx"/><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27.emf"/><Relationship Id="rId5" Type="http://schemas.openxmlformats.org/officeDocument/2006/relationships/package" Target="../embeddings/Microsoft_Visio_Drawing7.vsdx"/><Relationship Id="rId4" Type="http://schemas.openxmlformats.org/officeDocument/2006/relationships/image" Target="../media/image26.emf"/></Relationships>
</file>

<file path=ppt/slides/_rels/slide3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47.emf"/><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49.emf"/><Relationship Id="rId2" Type="http://schemas.openxmlformats.org/officeDocument/2006/relationships/image" Target="../media/image48.emf"/><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50.emf"/><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51.emf"/><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3" Type="http://schemas.openxmlformats.org/officeDocument/2006/relationships/image" Target="../media/image52.png"/><Relationship Id="rId7" Type="http://schemas.openxmlformats.org/officeDocument/2006/relationships/image" Target="../media/image56.png"/><Relationship Id="rId2" Type="http://schemas.openxmlformats.org/officeDocument/2006/relationships/image" Target="../media/image47.emf"/><Relationship Id="rId1" Type="http://schemas.openxmlformats.org/officeDocument/2006/relationships/slideLayout" Target="../slideLayouts/slideLayout7.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_rels/slide61.xml.rels><?xml version="1.0" encoding="UTF-8" standalone="yes"?>
<Relationships xmlns="http://schemas.openxmlformats.org/package/2006/relationships"><Relationship Id="rId8" Type="http://schemas.openxmlformats.org/officeDocument/2006/relationships/image" Target="../media/image63.png"/><Relationship Id="rId3" Type="http://schemas.openxmlformats.org/officeDocument/2006/relationships/image" Target="../media/image58.png"/><Relationship Id="rId7" Type="http://schemas.openxmlformats.org/officeDocument/2006/relationships/image" Target="../media/image62.png"/><Relationship Id="rId2" Type="http://schemas.openxmlformats.org/officeDocument/2006/relationships/image" Target="../media/image57.png"/><Relationship Id="rId1" Type="http://schemas.openxmlformats.org/officeDocument/2006/relationships/slideLayout" Target="../slideLayouts/slideLayout7.xml"/><Relationship Id="rId6" Type="http://schemas.openxmlformats.org/officeDocument/2006/relationships/image" Target="../media/image61.emf"/><Relationship Id="rId5" Type="http://schemas.openxmlformats.org/officeDocument/2006/relationships/image" Target="../media/image60.emf"/><Relationship Id="rId4" Type="http://schemas.openxmlformats.org/officeDocument/2006/relationships/image" Target="../media/image59.emf"/></Relationships>
</file>

<file path=ppt/slides/_rels/slide62.xml.rels><?xml version="1.0" encoding="UTF-8" standalone="yes"?>
<Relationships xmlns="http://schemas.openxmlformats.org/package/2006/relationships"><Relationship Id="rId8" Type="http://schemas.openxmlformats.org/officeDocument/2006/relationships/image" Target="../media/image70.emf"/><Relationship Id="rId3" Type="http://schemas.openxmlformats.org/officeDocument/2006/relationships/image" Target="../media/image65.emf"/><Relationship Id="rId7" Type="http://schemas.openxmlformats.org/officeDocument/2006/relationships/image" Target="../media/image69.emf"/><Relationship Id="rId2" Type="http://schemas.openxmlformats.org/officeDocument/2006/relationships/image" Target="../media/image64.emf"/><Relationship Id="rId1" Type="http://schemas.openxmlformats.org/officeDocument/2006/relationships/slideLayout" Target="../slideLayouts/slideLayout7.xml"/><Relationship Id="rId6" Type="http://schemas.openxmlformats.org/officeDocument/2006/relationships/image" Target="../media/image68.emf"/><Relationship Id="rId5" Type="http://schemas.openxmlformats.org/officeDocument/2006/relationships/image" Target="../media/image67.emf"/><Relationship Id="rId4" Type="http://schemas.openxmlformats.org/officeDocument/2006/relationships/image" Target="../media/image66.emf"/><Relationship Id="rId9" Type="http://schemas.openxmlformats.org/officeDocument/2006/relationships/image" Target="../media/image71.png"/></Relationships>
</file>

<file path=ppt/slides/_rels/slide63.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74.emf"/><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75.emf"/><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50" name="组合 1049"/>
          <p:cNvGrpSpPr/>
          <p:nvPr/>
        </p:nvGrpSpPr>
        <p:grpSpPr>
          <a:xfrm>
            <a:off x="3514164" y="769326"/>
            <a:ext cx="2107144" cy="1550082"/>
            <a:chOff x="3326607" y="947688"/>
            <a:chExt cx="2140743" cy="1574800"/>
          </a:xfrm>
        </p:grpSpPr>
        <p:grpSp>
          <p:nvGrpSpPr>
            <p:cNvPr id="1045" name="组合 1044"/>
            <p:cNvGrpSpPr/>
            <p:nvPr/>
          </p:nvGrpSpPr>
          <p:grpSpPr>
            <a:xfrm>
              <a:off x="3813175" y="947688"/>
              <a:ext cx="1500187" cy="1498600"/>
              <a:chOff x="1978025" y="1323975"/>
              <a:chExt cx="1500187" cy="1498600"/>
            </a:xfrm>
          </p:grpSpPr>
          <p:sp>
            <p:nvSpPr>
              <p:cNvPr id="10" name="Oval 6"/>
              <p:cNvSpPr>
                <a:spLocks noChangeArrowheads="1"/>
              </p:cNvSpPr>
              <p:nvPr/>
            </p:nvSpPr>
            <p:spPr bwMode="auto">
              <a:xfrm>
                <a:off x="1978025" y="1323975"/>
                <a:ext cx="1500187" cy="1498600"/>
              </a:xfrm>
              <a:prstGeom prst="ellipse">
                <a:avLst/>
              </a:prstGeom>
              <a:solidFill>
                <a:srgbClr val="DEEDF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7"/>
              <p:cNvSpPr/>
              <p:nvPr/>
            </p:nvSpPr>
            <p:spPr bwMode="auto">
              <a:xfrm>
                <a:off x="1978025" y="2073275"/>
                <a:ext cx="1409700" cy="749300"/>
              </a:xfrm>
              <a:custGeom>
                <a:avLst/>
                <a:gdLst>
                  <a:gd name="T0" fmla="*/ 354 w 376"/>
                  <a:gd name="T1" fmla="*/ 94 h 200"/>
                  <a:gd name="T2" fmla="*/ 242 w 376"/>
                  <a:gd name="T3" fmla="*/ 120 h 200"/>
                  <a:gd name="T4" fmla="*/ 25 w 376"/>
                  <a:gd name="T5" fmla="*/ 0 h 200"/>
                  <a:gd name="T6" fmla="*/ 0 w 376"/>
                  <a:gd name="T7" fmla="*/ 1 h 200"/>
                  <a:gd name="T8" fmla="*/ 151 w 376"/>
                  <a:gd name="T9" fmla="*/ 194 h 200"/>
                  <a:gd name="T10" fmla="*/ 200 w 376"/>
                  <a:gd name="T11" fmla="*/ 200 h 200"/>
                  <a:gd name="T12" fmla="*/ 271 w 376"/>
                  <a:gd name="T13" fmla="*/ 187 h 200"/>
                  <a:gd name="T14" fmla="*/ 376 w 376"/>
                  <a:gd name="T15" fmla="*/ 95 h 200"/>
                  <a:gd name="T16" fmla="*/ 354 w 376"/>
                  <a:gd name="T17" fmla="*/ 94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6" h="200">
                    <a:moveTo>
                      <a:pt x="354" y="94"/>
                    </a:moveTo>
                    <a:cubicBezTo>
                      <a:pt x="314" y="94"/>
                      <a:pt x="276" y="103"/>
                      <a:pt x="242" y="120"/>
                    </a:cubicBezTo>
                    <a:cubicBezTo>
                      <a:pt x="196" y="48"/>
                      <a:pt x="116" y="0"/>
                      <a:pt x="25" y="0"/>
                    </a:cubicBezTo>
                    <a:cubicBezTo>
                      <a:pt x="16" y="0"/>
                      <a:pt x="8" y="0"/>
                      <a:pt x="0" y="1"/>
                    </a:cubicBezTo>
                    <a:cubicBezTo>
                      <a:pt x="1" y="94"/>
                      <a:pt x="65" y="172"/>
                      <a:pt x="151" y="194"/>
                    </a:cubicBezTo>
                    <a:cubicBezTo>
                      <a:pt x="167" y="198"/>
                      <a:pt x="183" y="200"/>
                      <a:pt x="200" y="200"/>
                    </a:cubicBezTo>
                    <a:cubicBezTo>
                      <a:pt x="225" y="200"/>
                      <a:pt x="249" y="195"/>
                      <a:pt x="271" y="187"/>
                    </a:cubicBezTo>
                    <a:cubicBezTo>
                      <a:pt x="316" y="169"/>
                      <a:pt x="353" y="137"/>
                      <a:pt x="376" y="95"/>
                    </a:cubicBezTo>
                    <a:cubicBezTo>
                      <a:pt x="369" y="94"/>
                      <a:pt x="362" y="94"/>
                      <a:pt x="354" y="94"/>
                    </a:cubicBezTo>
                    <a:close/>
                  </a:path>
                </a:pathLst>
              </a:custGeom>
              <a:solidFill>
                <a:srgbClr val="C6E6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8"/>
              <p:cNvSpPr/>
              <p:nvPr/>
            </p:nvSpPr>
            <p:spPr bwMode="auto">
              <a:xfrm>
                <a:off x="2120900" y="1841500"/>
                <a:ext cx="93662" cy="254000"/>
              </a:xfrm>
              <a:custGeom>
                <a:avLst/>
                <a:gdLst>
                  <a:gd name="T0" fmla="*/ 25 w 25"/>
                  <a:gd name="T1" fmla="*/ 25 h 68"/>
                  <a:gd name="T2" fmla="*/ 13 w 25"/>
                  <a:gd name="T3" fmla="*/ 0 h 68"/>
                  <a:gd name="T4" fmla="*/ 0 w 25"/>
                  <a:gd name="T5" fmla="*/ 25 h 68"/>
                  <a:gd name="T6" fmla="*/ 11 w 25"/>
                  <a:gd name="T7" fmla="*/ 50 h 68"/>
                  <a:gd name="T8" fmla="*/ 11 w 25"/>
                  <a:gd name="T9" fmla="*/ 68 h 68"/>
                  <a:gd name="T10" fmla="*/ 15 w 25"/>
                  <a:gd name="T11" fmla="*/ 68 h 68"/>
                  <a:gd name="T12" fmla="*/ 15 w 25"/>
                  <a:gd name="T13" fmla="*/ 50 h 68"/>
                  <a:gd name="T14" fmla="*/ 25 w 25"/>
                  <a:gd name="T15" fmla="*/ 25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68">
                    <a:moveTo>
                      <a:pt x="25" y="25"/>
                    </a:moveTo>
                    <a:cubicBezTo>
                      <a:pt x="25" y="17"/>
                      <a:pt x="21" y="0"/>
                      <a:pt x="13" y="0"/>
                    </a:cubicBezTo>
                    <a:cubicBezTo>
                      <a:pt x="4" y="0"/>
                      <a:pt x="0" y="17"/>
                      <a:pt x="0" y="25"/>
                    </a:cubicBezTo>
                    <a:cubicBezTo>
                      <a:pt x="0" y="32"/>
                      <a:pt x="2" y="48"/>
                      <a:pt x="11" y="50"/>
                    </a:cubicBezTo>
                    <a:cubicBezTo>
                      <a:pt x="11" y="68"/>
                      <a:pt x="11" y="68"/>
                      <a:pt x="11" y="68"/>
                    </a:cubicBezTo>
                    <a:cubicBezTo>
                      <a:pt x="15" y="68"/>
                      <a:pt x="15" y="68"/>
                      <a:pt x="15" y="68"/>
                    </a:cubicBezTo>
                    <a:cubicBezTo>
                      <a:pt x="15" y="50"/>
                      <a:pt x="15" y="50"/>
                      <a:pt x="15" y="50"/>
                    </a:cubicBezTo>
                    <a:cubicBezTo>
                      <a:pt x="24" y="48"/>
                      <a:pt x="25" y="32"/>
                      <a:pt x="25" y="25"/>
                    </a:cubicBezTo>
                    <a:close/>
                  </a:path>
                </a:pathLst>
              </a:custGeom>
              <a:solidFill>
                <a:srgbClr val="C6E6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9"/>
              <p:cNvSpPr/>
              <p:nvPr/>
            </p:nvSpPr>
            <p:spPr bwMode="auto">
              <a:xfrm>
                <a:off x="3246438" y="1773238"/>
                <a:ext cx="74612" cy="206375"/>
              </a:xfrm>
              <a:custGeom>
                <a:avLst/>
                <a:gdLst>
                  <a:gd name="T0" fmla="*/ 20 w 20"/>
                  <a:gd name="T1" fmla="*/ 20 h 55"/>
                  <a:gd name="T2" fmla="*/ 10 w 20"/>
                  <a:gd name="T3" fmla="*/ 0 h 55"/>
                  <a:gd name="T4" fmla="*/ 0 w 20"/>
                  <a:gd name="T5" fmla="*/ 20 h 55"/>
                  <a:gd name="T6" fmla="*/ 9 w 20"/>
                  <a:gd name="T7" fmla="*/ 41 h 55"/>
                  <a:gd name="T8" fmla="*/ 9 w 20"/>
                  <a:gd name="T9" fmla="*/ 55 h 55"/>
                  <a:gd name="T10" fmla="*/ 12 w 20"/>
                  <a:gd name="T11" fmla="*/ 55 h 55"/>
                  <a:gd name="T12" fmla="*/ 12 w 20"/>
                  <a:gd name="T13" fmla="*/ 41 h 55"/>
                  <a:gd name="T14" fmla="*/ 20 w 20"/>
                  <a:gd name="T15" fmla="*/ 2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55">
                    <a:moveTo>
                      <a:pt x="20" y="20"/>
                    </a:moveTo>
                    <a:cubicBezTo>
                      <a:pt x="20" y="14"/>
                      <a:pt x="17" y="0"/>
                      <a:pt x="10" y="0"/>
                    </a:cubicBezTo>
                    <a:cubicBezTo>
                      <a:pt x="4" y="0"/>
                      <a:pt x="0" y="14"/>
                      <a:pt x="0" y="20"/>
                    </a:cubicBezTo>
                    <a:cubicBezTo>
                      <a:pt x="0" y="26"/>
                      <a:pt x="2" y="39"/>
                      <a:pt x="9" y="41"/>
                    </a:cubicBezTo>
                    <a:cubicBezTo>
                      <a:pt x="9" y="55"/>
                      <a:pt x="9" y="55"/>
                      <a:pt x="9" y="55"/>
                    </a:cubicBezTo>
                    <a:cubicBezTo>
                      <a:pt x="12" y="55"/>
                      <a:pt x="12" y="55"/>
                      <a:pt x="12" y="55"/>
                    </a:cubicBezTo>
                    <a:cubicBezTo>
                      <a:pt x="12" y="41"/>
                      <a:pt x="12" y="41"/>
                      <a:pt x="12" y="41"/>
                    </a:cubicBezTo>
                    <a:cubicBezTo>
                      <a:pt x="19" y="39"/>
                      <a:pt x="20" y="26"/>
                      <a:pt x="20" y="20"/>
                    </a:cubicBezTo>
                    <a:close/>
                  </a:path>
                </a:pathLst>
              </a:custGeom>
              <a:solidFill>
                <a:srgbClr val="C6E6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1047" name="组合 1046"/>
            <p:cNvGrpSpPr/>
            <p:nvPr/>
          </p:nvGrpSpPr>
          <p:grpSpPr>
            <a:xfrm>
              <a:off x="3326607" y="1922413"/>
              <a:ext cx="446087" cy="581026"/>
              <a:chOff x="3326607" y="2279650"/>
              <a:chExt cx="446087" cy="581026"/>
            </a:xfrm>
          </p:grpSpPr>
          <p:sp>
            <p:nvSpPr>
              <p:cNvPr id="1024" name="Line 28"/>
              <p:cNvSpPr>
                <a:spLocks noChangeShapeType="1"/>
              </p:cNvSpPr>
              <p:nvPr/>
            </p:nvSpPr>
            <p:spPr bwMode="auto">
              <a:xfrm>
                <a:off x="3328988" y="2859782"/>
                <a:ext cx="230187" cy="0"/>
              </a:xfrm>
              <a:prstGeom prst="line">
                <a:avLst/>
              </a:prstGeom>
              <a:noFill/>
              <a:ln w="6350" cap="rnd">
                <a:solidFill>
                  <a:srgbClr val="12B789"/>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025" name="Line 29"/>
              <p:cNvSpPr>
                <a:spLocks noChangeShapeType="1"/>
              </p:cNvSpPr>
              <p:nvPr/>
            </p:nvSpPr>
            <p:spPr bwMode="auto">
              <a:xfrm>
                <a:off x="3592512" y="2859782"/>
                <a:ext cx="49212" cy="0"/>
              </a:xfrm>
              <a:prstGeom prst="line">
                <a:avLst/>
              </a:prstGeom>
              <a:noFill/>
              <a:ln w="6350" cap="rnd">
                <a:solidFill>
                  <a:srgbClr val="12B789"/>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grpSp>
            <p:nvGrpSpPr>
              <p:cNvPr id="1043" name="组合 1042"/>
              <p:cNvGrpSpPr/>
              <p:nvPr/>
            </p:nvGrpSpPr>
            <p:grpSpPr>
              <a:xfrm>
                <a:off x="3326607" y="2279650"/>
                <a:ext cx="446087" cy="581026"/>
                <a:chOff x="1493838" y="2298700"/>
                <a:chExt cx="446087" cy="581026"/>
              </a:xfrm>
            </p:grpSpPr>
            <p:sp>
              <p:nvSpPr>
                <p:cNvPr id="1027" name="Freeform 30"/>
                <p:cNvSpPr/>
                <p:nvPr/>
              </p:nvSpPr>
              <p:spPr bwMode="auto">
                <a:xfrm>
                  <a:off x="1520825" y="2317750"/>
                  <a:ext cx="400050" cy="512763"/>
                </a:xfrm>
                <a:custGeom>
                  <a:avLst/>
                  <a:gdLst>
                    <a:gd name="T0" fmla="*/ 37 w 252"/>
                    <a:gd name="T1" fmla="*/ 323 h 323"/>
                    <a:gd name="T2" fmla="*/ 0 w 252"/>
                    <a:gd name="T3" fmla="*/ 295 h 323"/>
                    <a:gd name="T4" fmla="*/ 215 w 252"/>
                    <a:gd name="T5" fmla="*/ 0 h 323"/>
                    <a:gd name="T6" fmla="*/ 252 w 252"/>
                    <a:gd name="T7" fmla="*/ 28 h 323"/>
                    <a:gd name="T8" fmla="*/ 37 w 252"/>
                    <a:gd name="T9" fmla="*/ 323 h 323"/>
                  </a:gdLst>
                  <a:ahLst/>
                  <a:cxnLst>
                    <a:cxn ang="0">
                      <a:pos x="T0" y="T1"/>
                    </a:cxn>
                    <a:cxn ang="0">
                      <a:pos x="T2" y="T3"/>
                    </a:cxn>
                    <a:cxn ang="0">
                      <a:pos x="T4" y="T5"/>
                    </a:cxn>
                    <a:cxn ang="0">
                      <a:pos x="T6" y="T7"/>
                    </a:cxn>
                    <a:cxn ang="0">
                      <a:pos x="T8" y="T9"/>
                    </a:cxn>
                  </a:cxnLst>
                  <a:rect l="0" t="0" r="r" b="b"/>
                  <a:pathLst>
                    <a:path w="252" h="323">
                      <a:moveTo>
                        <a:pt x="37" y="323"/>
                      </a:moveTo>
                      <a:lnTo>
                        <a:pt x="0" y="295"/>
                      </a:lnTo>
                      <a:lnTo>
                        <a:pt x="215" y="0"/>
                      </a:lnTo>
                      <a:lnTo>
                        <a:pt x="252" y="28"/>
                      </a:lnTo>
                      <a:lnTo>
                        <a:pt x="37" y="323"/>
                      </a:lnTo>
                      <a:close/>
                    </a:path>
                  </a:pathLst>
                </a:custGeom>
                <a:solidFill>
                  <a:srgbClr val="FFBC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8" name="Freeform 31"/>
                <p:cNvSpPr/>
                <p:nvPr/>
              </p:nvSpPr>
              <p:spPr bwMode="auto">
                <a:xfrm>
                  <a:off x="1768475" y="2317750"/>
                  <a:ext cx="152400" cy="171450"/>
                </a:xfrm>
                <a:custGeom>
                  <a:avLst/>
                  <a:gdLst>
                    <a:gd name="T0" fmla="*/ 40 w 96"/>
                    <a:gd name="T1" fmla="*/ 108 h 108"/>
                    <a:gd name="T2" fmla="*/ 0 w 96"/>
                    <a:gd name="T3" fmla="*/ 80 h 108"/>
                    <a:gd name="T4" fmla="*/ 59 w 96"/>
                    <a:gd name="T5" fmla="*/ 0 h 108"/>
                    <a:gd name="T6" fmla="*/ 96 w 96"/>
                    <a:gd name="T7" fmla="*/ 28 h 108"/>
                    <a:gd name="T8" fmla="*/ 40 w 96"/>
                    <a:gd name="T9" fmla="*/ 108 h 108"/>
                  </a:gdLst>
                  <a:ahLst/>
                  <a:cxnLst>
                    <a:cxn ang="0">
                      <a:pos x="T0" y="T1"/>
                    </a:cxn>
                    <a:cxn ang="0">
                      <a:pos x="T2" y="T3"/>
                    </a:cxn>
                    <a:cxn ang="0">
                      <a:pos x="T4" y="T5"/>
                    </a:cxn>
                    <a:cxn ang="0">
                      <a:pos x="T6" y="T7"/>
                    </a:cxn>
                    <a:cxn ang="0">
                      <a:pos x="T8" y="T9"/>
                    </a:cxn>
                  </a:cxnLst>
                  <a:rect l="0" t="0" r="r" b="b"/>
                  <a:pathLst>
                    <a:path w="96" h="108">
                      <a:moveTo>
                        <a:pt x="40" y="108"/>
                      </a:moveTo>
                      <a:lnTo>
                        <a:pt x="0" y="80"/>
                      </a:lnTo>
                      <a:lnTo>
                        <a:pt x="59" y="0"/>
                      </a:lnTo>
                      <a:lnTo>
                        <a:pt x="96" y="28"/>
                      </a:lnTo>
                      <a:lnTo>
                        <a:pt x="40" y="108"/>
                      </a:lnTo>
                      <a:close/>
                    </a:path>
                  </a:pathLst>
                </a:custGeom>
                <a:solidFill>
                  <a:srgbClr val="FF910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9" name="Freeform 32"/>
                <p:cNvSpPr/>
                <p:nvPr/>
              </p:nvSpPr>
              <p:spPr bwMode="auto">
                <a:xfrm>
                  <a:off x="1738313" y="2376488"/>
                  <a:ext cx="130175" cy="169863"/>
                </a:xfrm>
                <a:custGeom>
                  <a:avLst/>
                  <a:gdLst>
                    <a:gd name="T0" fmla="*/ 4 w 35"/>
                    <a:gd name="T1" fmla="*/ 44 h 45"/>
                    <a:gd name="T2" fmla="*/ 1 w 35"/>
                    <a:gd name="T3" fmla="*/ 44 h 45"/>
                    <a:gd name="T4" fmla="*/ 1 w 35"/>
                    <a:gd name="T5" fmla="*/ 44 h 45"/>
                    <a:gd name="T6" fmla="*/ 1 w 35"/>
                    <a:gd name="T7" fmla="*/ 42 h 45"/>
                    <a:gd name="T8" fmla="*/ 31 w 35"/>
                    <a:gd name="T9" fmla="*/ 1 h 45"/>
                    <a:gd name="T10" fmla="*/ 33 w 35"/>
                    <a:gd name="T11" fmla="*/ 1 h 45"/>
                    <a:gd name="T12" fmla="*/ 33 w 35"/>
                    <a:gd name="T13" fmla="*/ 1 h 45"/>
                    <a:gd name="T14" fmla="*/ 34 w 35"/>
                    <a:gd name="T15" fmla="*/ 3 h 45"/>
                    <a:gd name="T16" fmla="*/ 4 w 35"/>
                    <a:gd name="T17" fmla="*/ 44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45">
                      <a:moveTo>
                        <a:pt x="4" y="44"/>
                      </a:moveTo>
                      <a:cubicBezTo>
                        <a:pt x="3" y="45"/>
                        <a:pt x="2" y="45"/>
                        <a:pt x="1" y="44"/>
                      </a:cubicBezTo>
                      <a:cubicBezTo>
                        <a:pt x="1" y="44"/>
                        <a:pt x="1" y="44"/>
                        <a:pt x="1" y="44"/>
                      </a:cubicBezTo>
                      <a:cubicBezTo>
                        <a:pt x="1" y="44"/>
                        <a:pt x="0" y="43"/>
                        <a:pt x="1" y="42"/>
                      </a:cubicBezTo>
                      <a:cubicBezTo>
                        <a:pt x="31" y="1"/>
                        <a:pt x="31" y="1"/>
                        <a:pt x="31" y="1"/>
                      </a:cubicBezTo>
                      <a:cubicBezTo>
                        <a:pt x="31" y="0"/>
                        <a:pt x="32" y="0"/>
                        <a:pt x="33" y="1"/>
                      </a:cubicBezTo>
                      <a:cubicBezTo>
                        <a:pt x="33" y="1"/>
                        <a:pt x="33" y="1"/>
                        <a:pt x="33" y="1"/>
                      </a:cubicBezTo>
                      <a:cubicBezTo>
                        <a:pt x="34" y="2"/>
                        <a:pt x="35" y="3"/>
                        <a:pt x="34" y="3"/>
                      </a:cubicBezTo>
                      <a:lnTo>
                        <a:pt x="4" y="4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0" name="Freeform 33"/>
                <p:cNvSpPr/>
                <p:nvPr/>
              </p:nvSpPr>
              <p:spPr bwMode="auto">
                <a:xfrm>
                  <a:off x="1854200" y="2298700"/>
                  <a:ext cx="85725" cy="66675"/>
                </a:xfrm>
                <a:custGeom>
                  <a:avLst/>
                  <a:gdLst>
                    <a:gd name="T0" fmla="*/ 22 w 23"/>
                    <a:gd name="T1" fmla="*/ 17 h 18"/>
                    <a:gd name="T2" fmla="*/ 18 w 23"/>
                    <a:gd name="T3" fmla="*/ 17 h 18"/>
                    <a:gd name="T4" fmla="*/ 2 w 23"/>
                    <a:gd name="T5" fmla="*/ 5 h 18"/>
                    <a:gd name="T6" fmla="*/ 1 w 23"/>
                    <a:gd name="T7" fmla="*/ 1 h 18"/>
                    <a:gd name="T8" fmla="*/ 1 w 23"/>
                    <a:gd name="T9" fmla="*/ 1 h 18"/>
                    <a:gd name="T10" fmla="*/ 5 w 23"/>
                    <a:gd name="T11" fmla="*/ 1 h 18"/>
                    <a:gd name="T12" fmla="*/ 22 w 23"/>
                    <a:gd name="T13" fmla="*/ 13 h 18"/>
                    <a:gd name="T14" fmla="*/ 22 w 23"/>
                    <a:gd name="T15" fmla="*/ 17 h 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18">
                      <a:moveTo>
                        <a:pt x="22" y="17"/>
                      </a:moveTo>
                      <a:cubicBezTo>
                        <a:pt x="21" y="18"/>
                        <a:pt x="20" y="18"/>
                        <a:pt x="18" y="17"/>
                      </a:cubicBezTo>
                      <a:cubicBezTo>
                        <a:pt x="2" y="5"/>
                        <a:pt x="2" y="5"/>
                        <a:pt x="2" y="5"/>
                      </a:cubicBezTo>
                      <a:cubicBezTo>
                        <a:pt x="1" y="4"/>
                        <a:pt x="0" y="3"/>
                        <a:pt x="1" y="1"/>
                      </a:cubicBezTo>
                      <a:cubicBezTo>
                        <a:pt x="1" y="1"/>
                        <a:pt x="1" y="1"/>
                        <a:pt x="1" y="1"/>
                      </a:cubicBezTo>
                      <a:cubicBezTo>
                        <a:pt x="2" y="0"/>
                        <a:pt x="4" y="0"/>
                        <a:pt x="5" y="1"/>
                      </a:cubicBezTo>
                      <a:cubicBezTo>
                        <a:pt x="22" y="13"/>
                        <a:pt x="22" y="13"/>
                        <a:pt x="22" y="13"/>
                      </a:cubicBezTo>
                      <a:cubicBezTo>
                        <a:pt x="23" y="14"/>
                        <a:pt x="23" y="16"/>
                        <a:pt x="22" y="17"/>
                      </a:cubicBezTo>
                      <a:close/>
                    </a:path>
                  </a:pathLst>
                </a:custGeom>
                <a:solidFill>
                  <a:srgbClr val="502E1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1" name="Freeform 34"/>
                <p:cNvSpPr/>
                <p:nvPr/>
              </p:nvSpPr>
              <p:spPr bwMode="auto">
                <a:xfrm>
                  <a:off x="1493838" y="2786063"/>
                  <a:ext cx="85725" cy="93663"/>
                </a:xfrm>
                <a:custGeom>
                  <a:avLst/>
                  <a:gdLst>
                    <a:gd name="T0" fmla="*/ 0 w 54"/>
                    <a:gd name="T1" fmla="*/ 59 h 59"/>
                    <a:gd name="T2" fmla="*/ 17 w 54"/>
                    <a:gd name="T3" fmla="*/ 0 h 59"/>
                    <a:gd name="T4" fmla="*/ 54 w 54"/>
                    <a:gd name="T5" fmla="*/ 28 h 59"/>
                    <a:gd name="T6" fmla="*/ 0 w 54"/>
                    <a:gd name="T7" fmla="*/ 59 h 59"/>
                  </a:gdLst>
                  <a:ahLst/>
                  <a:cxnLst>
                    <a:cxn ang="0">
                      <a:pos x="T0" y="T1"/>
                    </a:cxn>
                    <a:cxn ang="0">
                      <a:pos x="T2" y="T3"/>
                    </a:cxn>
                    <a:cxn ang="0">
                      <a:pos x="T4" y="T5"/>
                    </a:cxn>
                    <a:cxn ang="0">
                      <a:pos x="T6" y="T7"/>
                    </a:cxn>
                  </a:cxnLst>
                  <a:rect l="0" t="0" r="r" b="b"/>
                  <a:pathLst>
                    <a:path w="54" h="59">
                      <a:moveTo>
                        <a:pt x="0" y="59"/>
                      </a:moveTo>
                      <a:lnTo>
                        <a:pt x="17" y="0"/>
                      </a:lnTo>
                      <a:lnTo>
                        <a:pt x="54" y="28"/>
                      </a:lnTo>
                      <a:lnTo>
                        <a:pt x="0" y="59"/>
                      </a:lnTo>
                      <a:close/>
                    </a:path>
                  </a:pathLst>
                </a:custGeom>
                <a:solidFill>
                  <a:srgbClr val="FDE1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2" name="Freeform 35"/>
                <p:cNvSpPr/>
                <p:nvPr/>
              </p:nvSpPr>
              <p:spPr bwMode="auto">
                <a:xfrm>
                  <a:off x="1520825" y="2778125"/>
                  <a:ext cx="66675" cy="52388"/>
                </a:xfrm>
                <a:custGeom>
                  <a:avLst/>
                  <a:gdLst>
                    <a:gd name="T0" fmla="*/ 42 w 42"/>
                    <a:gd name="T1" fmla="*/ 28 h 33"/>
                    <a:gd name="T2" fmla="*/ 2 w 42"/>
                    <a:gd name="T3" fmla="*/ 0 h 33"/>
                    <a:gd name="T4" fmla="*/ 0 w 42"/>
                    <a:gd name="T5" fmla="*/ 5 h 33"/>
                    <a:gd name="T6" fmla="*/ 37 w 42"/>
                    <a:gd name="T7" fmla="*/ 33 h 33"/>
                    <a:gd name="T8" fmla="*/ 42 w 42"/>
                    <a:gd name="T9" fmla="*/ 28 h 33"/>
                  </a:gdLst>
                  <a:ahLst/>
                  <a:cxnLst>
                    <a:cxn ang="0">
                      <a:pos x="T0" y="T1"/>
                    </a:cxn>
                    <a:cxn ang="0">
                      <a:pos x="T2" y="T3"/>
                    </a:cxn>
                    <a:cxn ang="0">
                      <a:pos x="T4" y="T5"/>
                    </a:cxn>
                    <a:cxn ang="0">
                      <a:pos x="T6" y="T7"/>
                    </a:cxn>
                    <a:cxn ang="0">
                      <a:pos x="T8" y="T9"/>
                    </a:cxn>
                  </a:cxnLst>
                  <a:rect l="0" t="0" r="r" b="b"/>
                  <a:pathLst>
                    <a:path w="42" h="33">
                      <a:moveTo>
                        <a:pt x="42" y="28"/>
                      </a:moveTo>
                      <a:lnTo>
                        <a:pt x="2" y="0"/>
                      </a:lnTo>
                      <a:lnTo>
                        <a:pt x="0" y="5"/>
                      </a:lnTo>
                      <a:lnTo>
                        <a:pt x="37" y="33"/>
                      </a:lnTo>
                      <a:lnTo>
                        <a:pt x="42" y="28"/>
                      </a:lnTo>
                      <a:close/>
                    </a:path>
                  </a:pathLst>
                </a:custGeom>
                <a:solidFill>
                  <a:srgbClr val="502E1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3" name="Freeform 36"/>
                <p:cNvSpPr/>
                <p:nvPr/>
              </p:nvSpPr>
              <p:spPr bwMode="auto">
                <a:xfrm>
                  <a:off x="1493838" y="2857500"/>
                  <a:ext cx="22225" cy="22225"/>
                </a:xfrm>
                <a:custGeom>
                  <a:avLst/>
                  <a:gdLst>
                    <a:gd name="T0" fmla="*/ 5 w 14"/>
                    <a:gd name="T1" fmla="*/ 0 h 14"/>
                    <a:gd name="T2" fmla="*/ 0 w 14"/>
                    <a:gd name="T3" fmla="*/ 14 h 14"/>
                    <a:gd name="T4" fmla="*/ 14 w 14"/>
                    <a:gd name="T5" fmla="*/ 7 h 14"/>
                    <a:gd name="T6" fmla="*/ 5 w 14"/>
                    <a:gd name="T7" fmla="*/ 0 h 14"/>
                  </a:gdLst>
                  <a:ahLst/>
                  <a:cxnLst>
                    <a:cxn ang="0">
                      <a:pos x="T0" y="T1"/>
                    </a:cxn>
                    <a:cxn ang="0">
                      <a:pos x="T2" y="T3"/>
                    </a:cxn>
                    <a:cxn ang="0">
                      <a:pos x="T4" y="T5"/>
                    </a:cxn>
                    <a:cxn ang="0">
                      <a:pos x="T6" y="T7"/>
                    </a:cxn>
                  </a:cxnLst>
                  <a:rect l="0" t="0" r="r" b="b"/>
                  <a:pathLst>
                    <a:path w="14" h="14">
                      <a:moveTo>
                        <a:pt x="5" y="0"/>
                      </a:moveTo>
                      <a:lnTo>
                        <a:pt x="0" y="14"/>
                      </a:lnTo>
                      <a:lnTo>
                        <a:pt x="14" y="7"/>
                      </a:lnTo>
                      <a:lnTo>
                        <a:pt x="5" y="0"/>
                      </a:lnTo>
                      <a:close/>
                    </a:path>
                  </a:pathLst>
                </a:custGeom>
                <a:solidFill>
                  <a:srgbClr val="12B78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1044" name="组合 1043"/>
            <p:cNvGrpSpPr/>
            <p:nvPr/>
          </p:nvGrpSpPr>
          <p:grpSpPr>
            <a:xfrm>
              <a:off x="4121150" y="1190576"/>
              <a:ext cx="1346200" cy="1114425"/>
              <a:chOff x="2286000" y="1566863"/>
              <a:chExt cx="1346200" cy="1114425"/>
            </a:xfrm>
          </p:grpSpPr>
          <p:sp>
            <p:nvSpPr>
              <p:cNvPr id="14" name="Freeform 10"/>
              <p:cNvSpPr/>
              <p:nvPr/>
            </p:nvSpPr>
            <p:spPr bwMode="auto">
              <a:xfrm>
                <a:off x="2878138" y="2343150"/>
                <a:ext cx="379412" cy="19050"/>
              </a:xfrm>
              <a:custGeom>
                <a:avLst/>
                <a:gdLst>
                  <a:gd name="T0" fmla="*/ 0 w 239"/>
                  <a:gd name="T1" fmla="*/ 12 h 12"/>
                  <a:gd name="T2" fmla="*/ 217 w 239"/>
                  <a:gd name="T3" fmla="*/ 12 h 12"/>
                  <a:gd name="T4" fmla="*/ 239 w 239"/>
                  <a:gd name="T5" fmla="*/ 0 h 12"/>
                  <a:gd name="T6" fmla="*/ 0 w 239"/>
                  <a:gd name="T7" fmla="*/ 0 h 12"/>
                  <a:gd name="T8" fmla="*/ 0 w 239"/>
                  <a:gd name="T9" fmla="*/ 12 h 12"/>
                </a:gdLst>
                <a:ahLst/>
                <a:cxnLst>
                  <a:cxn ang="0">
                    <a:pos x="T0" y="T1"/>
                  </a:cxn>
                  <a:cxn ang="0">
                    <a:pos x="T2" y="T3"/>
                  </a:cxn>
                  <a:cxn ang="0">
                    <a:pos x="T4" y="T5"/>
                  </a:cxn>
                  <a:cxn ang="0">
                    <a:pos x="T6" y="T7"/>
                  </a:cxn>
                  <a:cxn ang="0">
                    <a:pos x="T8" y="T9"/>
                  </a:cxn>
                </a:cxnLst>
                <a:rect l="0" t="0" r="r" b="b"/>
                <a:pathLst>
                  <a:path w="239" h="12">
                    <a:moveTo>
                      <a:pt x="0" y="12"/>
                    </a:moveTo>
                    <a:lnTo>
                      <a:pt x="217" y="12"/>
                    </a:lnTo>
                    <a:lnTo>
                      <a:pt x="239" y="0"/>
                    </a:lnTo>
                    <a:lnTo>
                      <a:pt x="0" y="0"/>
                    </a:lnTo>
                    <a:lnTo>
                      <a:pt x="0" y="12"/>
                    </a:lnTo>
                    <a:close/>
                  </a:path>
                </a:pathLst>
              </a:custGeom>
              <a:solidFill>
                <a:srgbClr val="B7C8D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11"/>
              <p:cNvSpPr/>
              <p:nvPr/>
            </p:nvSpPr>
            <p:spPr bwMode="auto">
              <a:xfrm>
                <a:off x="3257550" y="2241550"/>
                <a:ext cx="374650" cy="15875"/>
              </a:xfrm>
              <a:custGeom>
                <a:avLst/>
                <a:gdLst>
                  <a:gd name="T0" fmla="*/ 0 w 236"/>
                  <a:gd name="T1" fmla="*/ 10 h 10"/>
                  <a:gd name="T2" fmla="*/ 215 w 236"/>
                  <a:gd name="T3" fmla="*/ 10 h 10"/>
                  <a:gd name="T4" fmla="*/ 236 w 236"/>
                  <a:gd name="T5" fmla="*/ 0 h 10"/>
                  <a:gd name="T6" fmla="*/ 0 w 236"/>
                  <a:gd name="T7" fmla="*/ 0 h 10"/>
                  <a:gd name="T8" fmla="*/ 0 w 236"/>
                  <a:gd name="T9" fmla="*/ 10 h 10"/>
                </a:gdLst>
                <a:ahLst/>
                <a:cxnLst>
                  <a:cxn ang="0">
                    <a:pos x="T0" y="T1"/>
                  </a:cxn>
                  <a:cxn ang="0">
                    <a:pos x="T2" y="T3"/>
                  </a:cxn>
                  <a:cxn ang="0">
                    <a:pos x="T4" y="T5"/>
                  </a:cxn>
                  <a:cxn ang="0">
                    <a:pos x="T6" y="T7"/>
                  </a:cxn>
                  <a:cxn ang="0">
                    <a:pos x="T8" y="T9"/>
                  </a:cxn>
                </a:cxnLst>
                <a:rect l="0" t="0" r="r" b="b"/>
                <a:pathLst>
                  <a:path w="236" h="10">
                    <a:moveTo>
                      <a:pt x="0" y="10"/>
                    </a:moveTo>
                    <a:lnTo>
                      <a:pt x="215" y="10"/>
                    </a:lnTo>
                    <a:lnTo>
                      <a:pt x="236" y="0"/>
                    </a:lnTo>
                    <a:lnTo>
                      <a:pt x="0" y="0"/>
                    </a:lnTo>
                    <a:lnTo>
                      <a:pt x="0" y="10"/>
                    </a:lnTo>
                    <a:close/>
                  </a:path>
                </a:pathLst>
              </a:custGeom>
              <a:solidFill>
                <a:srgbClr val="B7C8D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13"/>
              <p:cNvSpPr/>
              <p:nvPr/>
            </p:nvSpPr>
            <p:spPr bwMode="auto">
              <a:xfrm>
                <a:off x="3128963" y="1968500"/>
                <a:ext cx="376237" cy="374650"/>
              </a:xfrm>
              <a:custGeom>
                <a:avLst/>
                <a:gdLst>
                  <a:gd name="T0" fmla="*/ 100 w 100"/>
                  <a:gd name="T1" fmla="*/ 0 h 100"/>
                  <a:gd name="T2" fmla="*/ 67 w 100"/>
                  <a:gd name="T3" fmla="*/ 0 h 100"/>
                  <a:gd name="T4" fmla="*/ 0 w 100"/>
                  <a:gd name="T5" fmla="*/ 0 h 100"/>
                  <a:gd name="T6" fmla="*/ 0 w 100"/>
                  <a:gd name="T7" fmla="*/ 67 h 100"/>
                  <a:gd name="T8" fmla="*/ 34 w 100"/>
                  <a:gd name="T9" fmla="*/ 100 h 100"/>
                  <a:gd name="T10" fmla="*/ 67 w 100"/>
                  <a:gd name="T11" fmla="*/ 67 h 100"/>
                  <a:gd name="T12" fmla="*/ 67 w 100"/>
                  <a:gd name="T13" fmla="*/ 34 h 100"/>
                  <a:gd name="T14" fmla="*/ 100 w 100"/>
                  <a:gd name="T15" fmla="*/ 0 h 1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0" h="100">
                    <a:moveTo>
                      <a:pt x="100" y="0"/>
                    </a:moveTo>
                    <a:cubicBezTo>
                      <a:pt x="67" y="0"/>
                      <a:pt x="67" y="0"/>
                      <a:pt x="67" y="0"/>
                    </a:cubicBezTo>
                    <a:cubicBezTo>
                      <a:pt x="0" y="0"/>
                      <a:pt x="0" y="0"/>
                      <a:pt x="0" y="0"/>
                    </a:cubicBezTo>
                    <a:cubicBezTo>
                      <a:pt x="0" y="67"/>
                      <a:pt x="0" y="67"/>
                      <a:pt x="0" y="67"/>
                    </a:cubicBezTo>
                    <a:cubicBezTo>
                      <a:pt x="0" y="85"/>
                      <a:pt x="15" y="100"/>
                      <a:pt x="34" y="100"/>
                    </a:cubicBezTo>
                    <a:cubicBezTo>
                      <a:pt x="52" y="100"/>
                      <a:pt x="67" y="85"/>
                      <a:pt x="67" y="67"/>
                    </a:cubicBezTo>
                    <a:cubicBezTo>
                      <a:pt x="67" y="34"/>
                      <a:pt x="67" y="34"/>
                      <a:pt x="67" y="34"/>
                    </a:cubicBezTo>
                    <a:cubicBezTo>
                      <a:pt x="67" y="15"/>
                      <a:pt x="82" y="0"/>
                      <a:pt x="100" y="0"/>
                    </a:cubicBezTo>
                    <a:close/>
                  </a:path>
                </a:pathLst>
              </a:custGeom>
              <a:solidFill>
                <a:srgbClr val="12B78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14"/>
              <p:cNvSpPr/>
              <p:nvPr/>
            </p:nvSpPr>
            <p:spPr bwMode="auto">
              <a:xfrm>
                <a:off x="3381375" y="1968500"/>
                <a:ext cx="250825" cy="273050"/>
              </a:xfrm>
              <a:custGeom>
                <a:avLst/>
                <a:gdLst>
                  <a:gd name="T0" fmla="*/ 33 w 67"/>
                  <a:gd name="T1" fmla="*/ 0 h 73"/>
                  <a:gd name="T2" fmla="*/ 0 w 67"/>
                  <a:gd name="T3" fmla="*/ 34 h 73"/>
                  <a:gd name="T4" fmla="*/ 0 w 67"/>
                  <a:gd name="T5" fmla="*/ 73 h 73"/>
                  <a:gd name="T6" fmla="*/ 67 w 67"/>
                  <a:gd name="T7" fmla="*/ 73 h 73"/>
                  <a:gd name="T8" fmla="*/ 67 w 67"/>
                  <a:gd name="T9" fmla="*/ 34 h 73"/>
                  <a:gd name="T10" fmla="*/ 33 w 67"/>
                  <a:gd name="T11" fmla="*/ 0 h 73"/>
                </a:gdLst>
                <a:ahLst/>
                <a:cxnLst>
                  <a:cxn ang="0">
                    <a:pos x="T0" y="T1"/>
                  </a:cxn>
                  <a:cxn ang="0">
                    <a:pos x="T2" y="T3"/>
                  </a:cxn>
                  <a:cxn ang="0">
                    <a:pos x="T4" y="T5"/>
                  </a:cxn>
                  <a:cxn ang="0">
                    <a:pos x="T6" y="T7"/>
                  </a:cxn>
                  <a:cxn ang="0">
                    <a:pos x="T8" y="T9"/>
                  </a:cxn>
                  <a:cxn ang="0">
                    <a:pos x="T10" y="T11"/>
                  </a:cxn>
                </a:cxnLst>
                <a:rect l="0" t="0" r="r" b="b"/>
                <a:pathLst>
                  <a:path w="67" h="73">
                    <a:moveTo>
                      <a:pt x="33" y="0"/>
                    </a:moveTo>
                    <a:cubicBezTo>
                      <a:pt x="15" y="0"/>
                      <a:pt x="0" y="15"/>
                      <a:pt x="0" y="34"/>
                    </a:cubicBezTo>
                    <a:cubicBezTo>
                      <a:pt x="0" y="73"/>
                      <a:pt x="0" y="73"/>
                      <a:pt x="0" y="73"/>
                    </a:cubicBezTo>
                    <a:cubicBezTo>
                      <a:pt x="67" y="73"/>
                      <a:pt x="67" y="73"/>
                      <a:pt x="67" y="73"/>
                    </a:cubicBezTo>
                    <a:cubicBezTo>
                      <a:pt x="67" y="34"/>
                      <a:pt x="67" y="34"/>
                      <a:pt x="67" y="34"/>
                    </a:cubicBezTo>
                    <a:cubicBezTo>
                      <a:pt x="67" y="15"/>
                      <a:pt x="52" y="0"/>
                      <a:pt x="33"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Line 25"/>
              <p:cNvSpPr>
                <a:spLocks noChangeShapeType="1"/>
              </p:cNvSpPr>
              <p:nvPr/>
            </p:nvSpPr>
            <p:spPr bwMode="auto">
              <a:xfrm>
                <a:off x="2905125" y="2073275"/>
                <a:ext cx="377825" cy="0"/>
              </a:xfrm>
              <a:prstGeom prst="line">
                <a:avLst/>
              </a:prstGeom>
              <a:noFill/>
              <a:ln w="6350" cap="rnd">
                <a:solidFill>
                  <a:srgbClr val="FFFFFF"/>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30" name="Line 26"/>
              <p:cNvSpPr>
                <a:spLocks noChangeShapeType="1"/>
              </p:cNvSpPr>
              <p:nvPr/>
            </p:nvSpPr>
            <p:spPr bwMode="auto">
              <a:xfrm>
                <a:off x="2905125" y="2216150"/>
                <a:ext cx="377825" cy="0"/>
              </a:xfrm>
              <a:prstGeom prst="line">
                <a:avLst/>
              </a:prstGeom>
              <a:noFill/>
              <a:ln w="6350" cap="rnd">
                <a:solidFill>
                  <a:srgbClr val="FFFFFF"/>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6" name="Freeform 12"/>
              <p:cNvSpPr/>
              <p:nvPr/>
            </p:nvSpPr>
            <p:spPr bwMode="auto">
              <a:xfrm>
                <a:off x="2878138" y="1566863"/>
                <a:ext cx="379412" cy="776288"/>
              </a:xfrm>
              <a:custGeom>
                <a:avLst/>
                <a:gdLst>
                  <a:gd name="T0" fmla="*/ 67 w 101"/>
                  <a:gd name="T1" fmla="*/ 174 h 207"/>
                  <a:gd name="T2" fmla="*/ 67 w 101"/>
                  <a:gd name="T3" fmla="*/ 33 h 207"/>
                  <a:gd name="T4" fmla="*/ 34 w 101"/>
                  <a:gd name="T5" fmla="*/ 0 h 207"/>
                  <a:gd name="T6" fmla="*/ 0 w 101"/>
                  <a:gd name="T7" fmla="*/ 33 h 207"/>
                  <a:gd name="T8" fmla="*/ 0 w 101"/>
                  <a:gd name="T9" fmla="*/ 207 h 207"/>
                  <a:gd name="T10" fmla="*/ 37 w 101"/>
                  <a:gd name="T11" fmla="*/ 207 h 207"/>
                  <a:gd name="T12" fmla="*/ 67 w 101"/>
                  <a:gd name="T13" fmla="*/ 207 h 207"/>
                  <a:gd name="T14" fmla="*/ 101 w 101"/>
                  <a:gd name="T15" fmla="*/ 207 h 207"/>
                  <a:gd name="T16" fmla="*/ 67 w 101"/>
                  <a:gd name="T17" fmla="*/ 174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1" h="207">
                    <a:moveTo>
                      <a:pt x="67" y="174"/>
                    </a:moveTo>
                    <a:cubicBezTo>
                      <a:pt x="67" y="33"/>
                      <a:pt x="67" y="33"/>
                      <a:pt x="67" y="33"/>
                    </a:cubicBezTo>
                    <a:cubicBezTo>
                      <a:pt x="67" y="15"/>
                      <a:pt x="52" y="0"/>
                      <a:pt x="34" y="0"/>
                    </a:cubicBezTo>
                    <a:cubicBezTo>
                      <a:pt x="15" y="0"/>
                      <a:pt x="0" y="15"/>
                      <a:pt x="0" y="33"/>
                    </a:cubicBezTo>
                    <a:cubicBezTo>
                      <a:pt x="0" y="207"/>
                      <a:pt x="0" y="207"/>
                      <a:pt x="0" y="207"/>
                    </a:cubicBezTo>
                    <a:cubicBezTo>
                      <a:pt x="37" y="207"/>
                      <a:pt x="37" y="207"/>
                      <a:pt x="37" y="207"/>
                    </a:cubicBezTo>
                    <a:cubicBezTo>
                      <a:pt x="67" y="207"/>
                      <a:pt x="67" y="207"/>
                      <a:pt x="67" y="207"/>
                    </a:cubicBezTo>
                    <a:cubicBezTo>
                      <a:pt x="101" y="207"/>
                      <a:pt x="101" y="207"/>
                      <a:pt x="101" y="207"/>
                    </a:cubicBezTo>
                    <a:cubicBezTo>
                      <a:pt x="82" y="207"/>
                      <a:pt x="67" y="192"/>
                      <a:pt x="67" y="17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Line 15"/>
              <p:cNvSpPr>
                <a:spLocks noChangeShapeType="1"/>
              </p:cNvSpPr>
              <p:nvPr/>
            </p:nvSpPr>
            <p:spPr bwMode="auto">
              <a:xfrm>
                <a:off x="2644775" y="1830388"/>
                <a:ext cx="379412" cy="0"/>
              </a:xfrm>
              <a:prstGeom prst="line">
                <a:avLst/>
              </a:prstGeom>
              <a:noFill/>
              <a:ln w="6350" cap="rnd">
                <a:solidFill>
                  <a:srgbClr val="EEEEEE"/>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0" name="Line 16"/>
              <p:cNvSpPr>
                <a:spLocks noChangeShapeType="1"/>
              </p:cNvSpPr>
              <p:nvPr/>
            </p:nvSpPr>
            <p:spPr bwMode="auto">
              <a:xfrm>
                <a:off x="2644775" y="1968500"/>
                <a:ext cx="379412" cy="0"/>
              </a:xfrm>
              <a:prstGeom prst="line">
                <a:avLst/>
              </a:prstGeom>
              <a:noFill/>
              <a:ln w="6350" cap="rnd">
                <a:solidFill>
                  <a:srgbClr val="EEEEEE"/>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1" name="Line 17"/>
              <p:cNvSpPr>
                <a:spLocks noChangeShapeType="1"/>
              </p:cNvSpPr>
              <p:nvPr/>
            </p:nvSpPr>
            <p:spPr bwMode="auto">
              <a:xfrm>
                <a:off x="2644775" y="2111375"/>
                <a:ext cx="379412" cy="0"/>
              </a:xfrm>
              <a:prstGeom prst="line">
                <a:avLst/>
              </a:prstGeom>
              <a:noFill/>
              <a:ln w="6350" cap="rnd">
                <a:solidFill>
                  <a:srgbClr val="EEEEEE"/>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2" name="Freeform 18"/>
              <p:cNvSpPr/>
              <p:nvPr/>
            </p:nvSpPr>
            <p:spPr bwMode="auto">
              <a:xfrm>
                <a:off x="2286000" y="1566863"/>
                <a:ext cx="719137" cy="1114425"/>
              </a:xfrm>
              <a:custGeom>
                <a:avLst/>
                <a:gdLst>
                  <a:gd name="T0" fmla="*/ 192 w 192"/>
                  <a:gd name="T1" fmla="*/ 0 h 297"/>
                  <a:gd name="T2" fmla="*/ 34 w 192"/>
                  <a:gd name="T3" fmla="*/ 0 h 297"/>
                  <a:gd name="T4" fmla="*/ 0 w 192"/>
                  <a:gd name="T5" fmla="*/ 33 h 297"/>
                  <a:gd name="T6" fmla="*/ 0 w 192"/>
                  <a:gd name="T7" fmla="*/ 297 h 297"/>
                  <a:gd name="T8" fmla="*/ 158 w 192"/>
                  <a:gd name="T9" fmla="*/ 297 h 297"/>
                  <a:gd name="T10" fmla="*/ 158 w 192"/>
                  <a:gd name="T11" fmla="*/ 33 h 297"/>
                  <a:gd name="T12" fmla="*/ 192 w 192"/>
                  <a:gd name="T13" fmla="*/ 0 h 297"/>
                </a:gdLst>
                <a:ahLst/>
                <a:cxnLst>
                  <a:cxn ang="0">
                    <a:pos x="T0" y="T1"/>
                  </a:cxn>
                  <a:cxn ang="0">
                    <a:pos x="T2" y="T3"/>
                  </a:cxn>
                  <a:cxn ang="0">
                    <a:pos x="T4" y="T5"/>
                  </a:cxn>
                  <a:cxn ang="0">
                    <a:pos x="T6" y="T7"/>
                  </a:cxn>
                  <a:cxn ang="0">
                    <a:pos x="T8" y="T9"/>
                  </a:cxn>
                  <a:cxn ang="0">
                    <a:pos x="T10" y="T11"/>
                  </a:cxn>
                  <a:cxn ang="0">
                    <a:pos x="T12" y="T13"/>
                  </a:cxn>
                </a:cxnLst>
                <a:rect l="0" t="0" r="r" b="b"/>
                <a:pathLst>
                  <a:path w="192" h="297">
                    <a:moveTo>
                      <a:pt x="192" y="0"/>
                    </a:moveTo>
                    <a:cubicBezTo>
                      <a:pt x="34" y="0"/>
                      <a:pt x="34" y="0"/>
                      <a:pt x="34" y="0"/>
                    </a:cubicBezTo>
                    <a:cubicBezTo>
                      <a:pt x="15" y="0"/>
                      <a:pt x="0" y="15"/>
                      <a:pt x="0" y="33"/>
                    </a:cubicBezTo>
                    <a:cubicBezTo>
                      <a:pt x="0" y="297"/>
                      <a:pt x="0" y="297"/>
                      <a:pt x="0" y="297"/>
                    </a:cubicBezTo>
                    <a:cubicBezTo>
                      <a:pt x="158" y="297"/>
                      <a:pt x="158" y="297"/>
                      <a:pt x="158" y="297"/>
                    </a:cubicBezTo>
                    <a:cubicBezTo>
                      <a:pt x="158" y="33"/>
                      <a:pt x="158" y="33"/>
                      <a:pt x="158" y="33"/>
                    </a:cubicBezTo>
                    <a:cubicBezTo>
                      <a:pt x="158" y="15"/>
                      <a:pt x="173" y="0"/>
                      <a:pt x="192" y="0"/>
                    </a:cubicBezTo>
                    <a:close/>
                  </a:path>
                </a:pathLst>
              </a:custGeom>
              <a:solidFill>
                <a:srgbClr val="12B78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Line 19"/>
              <p:cNvSpPr>
                <a:spLocks noChangeShapeType="1"/>
              </p:cNvSpPr>
              <p:nvPr/>
            </p:nvSpPr>
            <p:spPr bwMode="auto">
              <a:xfrm>
                <a:off x="2393950" y="2241550"/>
                <a:ext cx="379412" cy="0"/>
              </a:xfrm>
              <a:prstGeom prst="line">
                <a:avLst/>
              </a:prstGeom>
              <a:noFill/>
              <a:ln w="6350" cap="rnd">
                <a:solidFill>
                  <a:srgbClr val="FFFFFF"/>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4" name="Line 20"/>
              <p:cNvSpPr>
                <a:spLocks noChangeShapeType="1"/>
              </p:cNvSpPr>
              <p:nvPr/>
            </p:nvSpPr>
            <p:spPr bwMode="auto">
              <a:xfrm>
                <a:off x="2393950" y="2384425"/>
                <a:ext cx="379412" cy="0"/>
              </a:xfrm>
              <a:prstGeom prst="line">
                <a:avLst/>
              </a:prstGeom>
              <a:noFill/>
              <a:ln w="6350" cap="rnd">
                <a:solidFill>
                  <a:srgbClr val="FFFFFF"/>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5" name="Line 21"/>
              <p:cNvSpPr>
                <a:spLocks noChangeShapeType="1"/>
              </p:cNvSpPr>
              <p:nvPr/>
            </p:nvSpPr>
            <p:spPr bwMode="auto">
              <a:xfrm>
                <a:off x="2393950" y="2106613"/>
                <a:ext cx="379412" cy="0"/>
              </a:xfrm>
              <a:prstGeom prst="line">
                <a:avLst/>
              </a:prstGeom>
              <a:noFill/>
              <a:ln w="6350" cap="rnd">
                <a:solidFill>
                  <a:srgbClr val="FFFFFF"/>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6" name="Line 22"/>
              <p:cNvSpPr>
                <a:spLocks noChangeShapeType="1"/>
              </p:cNvSpPr>
              <p:nvPr/>
            </p:nvSpPr>
            <p:spPr bwMode="auto">
              <a:xfrm>
                <a:off x="2393950" y="1968500"/>
                <a:ext cx="379412" cy="0"/>
              </a:xfrm>
              <a:prstGeom prst="line">
                <a:avLst/>
              </a:prstGeom>
              <a:noFill/>
              <a:ln w="6350" cap="rnd">
                <a:solidFill>
                  <a:srgbClr val="FFFFFF"/>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7" name="Line 23"/>
              <p:cNvSpPr>
                <a:spLocks noChangeShapeType="1"/>
              </p:cNvSpPr>
              <p:nvPr/>
            </p:nvSpPr>
            <p:spPr bwMode="auto">
              <a:xfrm>
                <a:off x="2393950" y="1833563"/>
                <a:ext cx="379412" cy="0"/>
              </a:xfrm>
              <a:prstGeom prst="line">
                <a:avLst/>
              </a:prstGeom>
              <a:noFill/>
              <a:ln w="6350" cap="rnd">
                <a:solidFill>
                  <a:srgbClr val="FFFFFF"/>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8" name="Line 24"/>
              <p:cNvSpPr>
                <a:spLocks noChangeShapeType="1"/>
              </p:cNvSpPr>
              <p:nvPr/>
            </p:nvSpPr>
            <p:spPr bwMode="auto">
              <a:xfrm>
                <a:off x="2393950" y="1695450"/>
                <a:ext cx="379412" cy="0"/>
              </a:xfrm>
              <a:prstGeom prst="line">
                <a:avLst/>
              </a:prstGeom>
              <a:noFill/>
              <a:ln w="6350" cap="rnd">
                <a:solidFill>
                  <a:srgbClr val="FFFFFF"/>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31" name="Line 27"/>
              <p:cNvSpPr>
                <a:spLocks noChangeShapeType="1"/>
              </p:cNvSpPr>
              <p:nvPr/>
            </p:nvSpPr>
            <p:spPr bwMode="auto">
              <a:xfrm>
                <a:off x="2393950" y="2522538"/>
                <a:ext cx="379412" cy="0"/>
              </a:xfrm>
              <a:prstGeom prst="line">
                <a:avLst/>
              </a:prstGeom>
              <a:noFill/>
              <a:ln w="6350" cap="rnd">
                <a:solidFill>
                  <a:srgbClr val="FFFFFF"/>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grpSp>
        <p:grpSp>
          <p:nvGrpSpPr>
            <p:cNvPr id="1046" name="组合 1045"/>
            <p:cNvGrpSpPr/>
            <p:nvPr/>
          </p:nvGrpSpPr>
          <p:grpSpPr>
            <a:xfrm>
              <a:off x="3862388" y="2049413"/>
              <a:ext cx="561975" cy="473075"/>
              <a:chOff x="2027238" y="2425700"/>
              <a:chExt cx="561975" cy="473075"/>
            </a:xfrm>
          </p:grpSpPr>
          <p:sp>
            <p:nvSpPr>
              <p:cNvPr id="1034" name="Freeform 37"/>
              <p:cNvSpPr/>
              <p:nvPr/>
            </p:nvSpPr>
            <p:spPr bwMode="auto">
              <a:xfrm>
                <a:off x="2138363" y="2425700"/>
                <a:ext cx="338137" cy="228600"/>
              </a:xfrm>
              <a:custGeom>
                <a:avLst/>
                <a:gdLst>
                  <a:gd name="T0" fmla="*/ 90 w 90"/>
                  <a:gd name="T1" fmla="*/ 52 h 61"/>
                  <a:gd name="T2" fmla="*/ 81 w 90"/>
                  <a:gd name="T3" fmla="*/ 61 h 61"/>
                  <a:gd name="T4" fmla="*/ 9 w 90"/>
                  <a:gd name="T5" fmla="*/ 61 h 61"/>
                  <a:gd name="T6" fmla="*/ 0 w 90"/>
                  <a:gd name="T7" fmla="*/ 52 h 61"/>
                  <a:gd name="T8" fmla="*/ 0 w 90"/>
                  <a:gd name="T9" fmla="*/ 9 h 61"/>
                  <a:gd name="T10" fmla="*/ 9 w 90"/>
                  <a:gd name="T11" fmla="*/ 0 h 61"/>
                  <a:gd name="T12" fmla="*/ 81 w 90"/>
                  <a:gd name="T13" fmla="*/ 0 h 61"/>
                  <a:gd name="T14" fmla="*/ 90 w 90"/>
                  <a:gd name="T15" fmla="*/ 9 h 61"/>
                  <a:gd name="T16" fmla="*/ 90 w 90"/>
                  <a:gd name="T17" fmla="*/ 52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61">
                    <a:moveTo>
                      <a:pt x="90" y="52"/>
                    </a:moveTo>
                    <a:cubicBezTo>
                      <a:pt x="90" y="57"/>
                      <a:pt x="86" y="61"/>
                      <a:pt x="81" y="61"/>
                    </a:cubicBezTo>
                    <a:cubicBezTo>
                      <a:pt x="9" y="61"/>
                      <a:pt x="9" y="61"/>
                      <a:pt x="9" y="61"/>
                    </a:cubicBezTo>
                    <a:cubicBezTo>
                      <a:pt x="4" y="61"/>
                      <a:pt x="0" y="57"/>
                      <a:pt x="0" y="52"/>
                    </a:cubicBezTo>
                    <a:cubicBezTo>
                      <a:pt x="0" y="9"/>
                      <a:pt x="0" y="9"/>
                      <a:pt x="0" y="9"/>
                    </a:cubicBezTo>
                    <a:cubicBezTo>
                      <a:pt x="0" y="4"/>
                      <a:pt x="4" y="0"/>
                      <a:pt x="9" y="0"/>
                    </a:cubicBezTo>
                    <a:cubicBezTo>
                      <a:pt x="81" y="0"/>
                      <a:pt x="81" y="0"/>
                      <a:pt x="81" y="0"/>
                    </a:cubicBezTo>
                    <a:cubicBezTo>
                      <a:pt x="86" y="0"/>
                      <a:pt x="90" y="4"/>
                      <a:pt x="90" y="9"/>
                    </a:cubicBezTo>
                    <a:lnTo>
                      <a:pt x="90" y="52"/>
                    </a:lnTo>
                    <a:close/>
                  </a:path>
                </a:pathLst>
              </a:custGeom>
              <a:solidFill>
                <a:srgbClr val="8F65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5" name="Freeform 38"/>
              <p:cNvSpPr/>
              <p:nvPr/>
            </p:nvSpPr>
            <p:spPr bwMode="auto">
              <a:xfrm>
                <a:off x="2101850" y="2511425"/>
                <a:ext cx="412750" cy="57150"/>
              </a:xfrm>
              <a:custGeom>
                <a:avLst/>
                <a:gdLst>
                  <a:gd name="T0" fmla="*/ 110 w 110"/>
                  <a:gd name="T1" fmla="*/ 7 h 15"/>
                  <a:gd name="T2" fmla="*/ 103 w 110"/>
                  <a:gd name="T3" fmla="*/ 15 h 15"/>
                  <a:gd name="T4" fmla="*/ 7 w 110"/>
                  <a:gd name="T5" fmla="*/ 15 h 15"/>
                  <a:gd name="T6" fmla="*/ 0 w 110"/>
                  <a:gd name="T7" fmla="*/ 7 h 15"/>
                  <a:gd name="T8" fmla="*/ 0 w 110"/>
                  <a:gd name="T9" fmla="*/ 7 h 15"/>
                  <a:gd name="T10" fmla="*/ 7 w 110"/>
                  <a:gd name="T11" fmla="*/ 0 h 15"/>
                  <a:gd name="T12" fmla="*/ 103 w 110"/>
                  <a:gd name="T13" fmla="*/ 0 h 15"/>
                  <a:gd name="T14" fmla="*/ 110 w 110"/>
                  <a:gd name="T15" fmla="*/ 7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0" h="15">
                    <a:moveTo>
                      <a:pt x="110" y="7"/>
                    </a:moveTo>
                    <a:cubicBezTo>
                      <a:pt x="110" y="11"/>
                      <a:pt x="107" y="15"/>
                      <a:pt x="103" y="15"/>
                    </a:cubicBezTo>
                    <a:cubicBezTo>
                      <a:pt x="7" y="15"/>
                      <a:pt x="7" y="15"/>
                      <a:pt x="7" y="15"/>
                    </a:cubicBezTo>
                    <a:cubicBezTo>
                      <a:pt x="3" y="15"/>
                      <a:pt x="0" y="11"/>
                      <a:pt x="0" y="7"/>
                    </a:cubicBezTo>
                    <a:cubicBezTo>
                      <a:pt x="0" y="7"/>
                      <a:pt x="0" y="7"/>
                      <a:pt x="0" y="7"/>
                    </a:cubicBezTo>
                    <a:cubicBezTo>
                      <a:pt x="0" y="3"/>
                      <a:pt x="3" y="0"/>
                      <a:pt x="7" y="0"/>
                    </a:cubicBezTo>
                    <a:cubicBezTo>
                      <a:pt x="103" y="0"/>
                      <a:pt x="103" y="0"/>
                      <a:pt x="103" y="0"/>
                    </a:cubicBezTo>
                    <a:cubicBezTo>
                      <a:pt x="107" y="0"/>
                      <a:pt x="110" y="3"/>
                      <a:pt x="110" y="7"/>
                    </a:cubicBezTo>
                    <a:close/>
                  </a:path>
                </a:pathLst>
              </a:custGeom>
              <a:solidFill>
                <a:srgbClr val="FFBC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6" name="Freeform 39"/>
              <p:cNvSpPr/>
              <p:nvPr/>
            </p:nvSpPr>
            <p:spPr bwMode="auto">
              <a:xfrm>
                <a:off x="2027238" y="2613025"/>
                <a:ext cx="561975" cy="269875"/>
              </a:xfrm>
              <a:custGeom>
                <a:avLst/>
                <a:gdLst>
                  <a:gd name="T0" fmla="*/ 150 w 150"/>
                  <a:gd name="T1" fmla="*/ 63 h 72"/>
                  <a:gd name="T2" fmla="*/ 141 w 150"/>
                  <a:gd name="T3" fmla="*/ 72 h 72"/>
                  <a:gd name="T4" fmla="*/ 9 w 150"/>
                  <a:gd name="T5" fmla="*/ 72 h 72"/>
                  <a:gd name="T6" fmla="*/ 0 w 150"/>
                  <a:gd name="T7" fmla="*/ 63 h 72"/>
                  <a:gd name="T8" fmla="*/ 0 w 150"/>
                  <a:gd name="T9" fmla="*/ 9 h 72"/>
                  <a:gd name="T10" fmla="*/ 9 w 150"/>
                  <a:gd name="T11" fmla="*/ 0 h 72"/>
                  <a:gd name="T12" fmla="*/ 141 w 150"/>
                  <a:gd name="T13" fmla="*/ 0 h 72"/>
                  <a:gd name="T14" fmla="*/ 150 w 150"/>
                  <a:gd name="T15" fmla="*/ 9 h 72"/>
                  <a:gd name="T16" fmla="*/ 150 w 150"/>
                  <a:gd name="T17" fmla="*/ 63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0" h="72">
                    <a:moveTo>
                      <a:pt x="150" y="63"/>
                    </a:moveTo>
                    <a:cubicBezTo>
                      <a:pt x="150" y="68"/>
                      <a:pt x="146" y="72"/>
                      <a:pt x="141" y="72"/>
                    </a:cubicBezTo>
                    <a:cubicBezTo>
                      <a:pt x="9" y="72"/>
                      <a:pt x="9" y="72"/>
                      <a:pt x="9" y="72"/>
                    </a:cubicBezTo>
                    <a:cubicBezTo>
                      <a:pt x="4" y="72"/>
                      <a:pt x="0" y="68"/>
                      <a:pt x="0" y="63"/>
                    </a:cubicBezTo>
                    <a:cubicBezTo>
                      <a:pt x="0" y="9"/>
                      <a:pt x="0" y="9"/>
                      <a:pt x="0" y="9"/>
                    </a:cubicBezTo>
                    <a:cubicBezTo>
                      <a:pt x="0" y="4"/>
                      <a:pt x="4" y="0"/>
                      <a:pt x="9" y="0"/>
                    </a:cubicBezTo>
                    <a:cubicBezTo>
                      <a:pt x="141" y="0"/>
                      <a:pt x="141" y="0"/>
                      <a:pt x="141" y="0"/>
                    </a:cubicBezTo>
                    <a:cubicBezTo>
                      <a:pt x="146" y="0"/>
                      <a:pt x="150" y="4"/>
                      <a:pt x="150" y="9"/>
                    </a:cubicBezTo>
                    <a:lnTo>
                      <a:pt x="150" y="63"/>
                    </a:lnTo>
                    <a:close/>
                  </a:path>
                </a:pathLst>
              </a:custGeom>
              <a:solidFill>
                <a:srgbClr val="8F65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7" name="Freeform 40"/>
              <p:cNvSpPr/>
              <p:nvPr/>
            </p:nvSpPr>
            <p:spPr bwMode="auto">
              <a:xfrm>
                <a:off x="2085975" y="2654300"/>
                <a:ext cx="60325" cy="198438"/>
              </a:xfrm>
              <a:custGeom>
                <a:avLst/>
                <a:gdLst>
                  <a:gd name="T0" fmla="*/ 16 w 16"/>
                  <a:gd name="T1" fmla="*/ 45 h 53"/>
                  <a:gd name="T2" fmla="*/ 8 w 16"/>
                  <a:gd name="T3" fmla="*/ 53 h 53"/>
                  <a:gd name="T4" fmla="*/ 8 w 16"/>
                  <a:gd name="T5" fmla="*/ 53 h 53"/>
                  <a:gd name="T6" fmla="*/ 0 w 16"/>
                  <a:gd name="T7" fmla="*/ 45 h 53"/>
                  <a:gd name="T8" fmla="*/ 0 w 16"/>
                  <a:gd name="T9" fmla="*/ 8 h 53"/>
                  <a:gd name="T10" fmla="*/ 8 w 16"/>
                  <a:gd name="T11" fmla="*/ 0 h 53"/>
                  <a:gd name="T12" fmla="*/ 8 w 16"/>
                  <a:gd name="T13" fmla="*/ 0 h 53"/>
                  <a:gd name="T14" fmla="*/ 16 w 16"/>
                  <a:gd name="T15" fmla="*/ 8 h 53"/>
                  <a:gd name="T16" fmla="*/ 16 w 16"/>
                  <a:gd name="T17" fmla="*/ 4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53">
                    <a:moveTo>
                      <a:pt x="16" y="45"/>
                    </a:moveTo>
                    <a:cubicBezTo>
                      <a:pt x="16" y="49"/>
                      <a:pt x="12" y="53"/>
                      <a:pt x="8" y="53"/>
                    </a:cubicBezTo>
                    <a:cubicBezTo>
                      <a:pt x="8" y="53"/>
                      <a:pt x="8" y="53"/>
                      <a:pt x="8" y="53"/>
                    </a:cubicBezTo>
                    <a:cubicBezTo>
                      <a:pt x="4" y="53"/>
                      <a:pt x="0" y="49"/>
                      <a:pt x="0" y="45"/>
                    </a:cubicBezTo>
                    <a:cubicBezTo>
                      <a:pt x="0" y="8"/>
                      <a:pt x="0" y="8"/>
                      <a:pt x="0" y="8"/>
                    </a:cubicBezTo>
                    <a:cubicBezTo>
                      <a:pt x="0" y="4"/>
                      <a:pt x="4" y="0"/>
                      <a:pt x="8" y="0"/>
                    </a:cubicBezTo>
                    <a:cubicBezTo>
                      <a:pt x="8" y="0"/>
                      <a:pt x="8" y="0"/>
                      <a:pt x="8" y="0"/>
                    </a:cubicBezTo>
                    <a:cubicBezTo>
                      <a:pt x="12" y="0"/>
                      <a:pt x="16" y="4"/>
                      <a:pt x="16" y="8"/>
                    </a:cubicBezTo>
                    <a:lnTo>
                      <a:pt x="16" y="45"/>
                    </a:lnTo>
                    <a:close/>
                  </a:path>
                </a:pathLst>
              </a:custGeom>
              <a:solidFill>
                <a:srgbClr val="77563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8" name="Freeform 41"/>
              <p:cNvSpPr/>
              <p:nvPr/>
            </p:nvSpPr>
            <p:spPr bwMode="auto">
              <a:xfrm>
                <a:off x="2214563" y="2654300"/>
                <a:ext cx="60325" cy="198438"/>
              </a:xfrm>
              <a:custGeom>
                <a:avLst/>
                <a:gdLst>
                  <a:gd name="T0" fmla="*/ 16 w 16"/>
                  <a:gd name="T1" fmla="*/ 45 h 53"/>
                  <a:gd name="T2" fmla="*/ 8 w 16"/>
                  <a:gd name="T3" fmla="*/ 53 h 53"/>
                  <a:gd name="T4" fmla="*/ 8 w 16"/>
                  <a:gd name="T5" fmla="*/ 53 h 53"/>
                  <a:gd name="T6" fmla="*/ 0 w 16"/>
                  <a:gd name="T7" fmla="*/ 45 h 53"/>
                  <a:gd name="T8" fmla="*/ 0 w 16"/>
                  <a:gd name="T9" fmla="*/ 8 h 53"/>
                  <a:gd name="T10" fmla="*/ 8 w 16"/>
                  <a:gd name="T11" fmla="*/ 0 h 53"/>
                  <a:gd name="T12" fmla="*/ 8 w 16"/>
                  <a:gd name="T13" fmla="*/ 0 h 53"/>
                  <a:gd name="T14" fmla="*/ 16 w 16"/>
                  <a:gd name="T15" fmla="*/ 8 h 53"/>
                  <a:gd name="T16" fmla="*/ 16 w 16"/>
                  <a:gd name="T17" fmla="*/ 4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53">
                    <a:moveTo>
                      <a:pt x="16" y="45"/>
                    </a:moveTo>
                    <a:cubicBezTo>
                      <a:pt x="16" y="49"/>
                      <a:pt x="12" y="53"/>
                      <a:pt x="8" y="53"/>
                    </a:cubicBezTo>
                    <a:cubicBezTo>
                      <a:pt x="8" y="53"/>
                      <a:pt x="8" y="53"/>
                      <a:pt x="8" y="53"/>
                    </a:cubicBezTo>
                    <a:cubicBezTo>
                      <a:pt x="4" y="53"/>
                      <a:pt x="0" y="49"/>
                      <a:pt x="0" y="45"/>
                    </a:cubicBezTo>
                    <a:cubicBezTo>
                      <a:pt x="0" y="8"/>
                      <a:pt x="0" y="8"/>
                      <a:pt x="0" y="8"/>
                    </a:cubicBezTo>
                    <a:cubicBezTo>
                      <a:pt x="0" y="4"/>
                      <a:pt x="4" y="0"/>
                      <a:pt x="8" y="0"/>
                    </a:cubicBezTo>
                    <a:cubicBezTo>
                      <a:pt x="8" y="0"/>
                      <a:pt x="8" y="0"/>
                      <a:pt x="8" y="0"/>
                    </a:cubicBezTo>
                    <a:cubicBezTo>
                      <a:pt x="12" y="0"/>
                      <a:pt x="16" y="4"/>
                      <a:pt x="16" y="8"/>
                    </a:cubicBezTo>
                    <a:lnTo>
                      <a:pt x="16" y="45"/>
                    </a:lnTo>
                    <a:close/>
                  </a:path>
                </a:pathLst>
              </a:custGeom>
              <a:solidFill>
                <a:srgbClr val="77563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9" name="Freeform 42"/>
              <p:cNvSpPr/>
              <p:nvPr/>
            </p:nvSpPr>
            <p:spPr bwMode="auto">
              <a:xfrm>
                <a:off x="2341563" y="2654300"/>
                <a:ext cx="60325" cy="198438"/>
              </a:xfrm>
              <a:custGeom>
                <a:avLst/>
                <a:gdLst>
                  <a:gd name="T0" fmla="*/ 16 w 16"/>
                  <a:gd name="T1" fmla="*/ 45 h 53"/>
                  <a:gd name="T2" fmla="*/ 8 w 16"/>
                  <a:gd name="T3" fmla="*/ 53 h 53"/>
                  <a:gd name="T4" fmla="*/ 8 w 16"/>
                  <a:gd name="T5" fmla="*/ 53 h 53"/>
                  <a:gd name="T6" fmla="*/ 0 w 16"/>
                  <a:gd name="T7" fmla="*/ 45 h 53"/>
                  <a:gd name="T8" fmla="*/ 0 w 16"/>
                  <a:gd name="T9" fmla="*/ 8 h 53"/>
                  <a:gd name="T10" fmla="*/ 8 w 16"/>
                  <a:gd name="T11" fmla="*/ 0 h 53"/>
                  <a:gd name="T12" fmla="*/ 8 w 16"/>
                  <a:gd name="T13" fmla="*/ 0 h 53"/>
                  <a:gd name="T14" fmla="*/ 16 w 16"/>
                  <a:gd name="T15" fmla="*/ 8 h 53"/>
                  <a:gd name="T16" fmla="*/ 16 w 16"/>
                  <a:gd name="T17" fmla="*/ 4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53">
                    <a:moveTo>
                      <a:pt x="16" y="45"/>
                    </a:moveTo>
                    <a:cubicBezTo>
                      <a:pt x="16" y="49"/>
                      <a:pt x="12" y="53"/>
                      <a:pt x="8" y="53"/>
                    </a:cubicBezTo>
                    <a:cubicBezTo>
                      <a:pt x="8" y="53"/>
                      <a:pt x="8" y="53"/>
                      <a:pt x="8" y="53"/>
                    </a:cubicBezTo>
                    <a:cubicBezTo>
                      <a:pt x="4" y="53"/>
                      <a:pt x="0" y="49"/>
                      <a:pt x="0" y="45"/>
                    </a:cubicBezTo>
                    <a:cubicBezTo>
                      <a:pt x="0" y="8"/>
                      <a:pt x="0" y="8"/>
                      <a:pt x="0" y="8"/>
                    </a:cubicBezTo>
                    <a:cubicBezTo>
                      <a:pt x="0" y="4"/>
                      <a:pt x="4" y="0"/>
                      <a:pt x="8" y="0"/>
                    </a:cubicBezTo>
                    <a:cubicBezTo>
                      <a:pt x="8" y="0"/>
                      <a:pt x="8" y="0"/>
                      <a:pt x="8" y="0"/>
                    </a:cubicBezTo>
                    <a:cubicBezTo>
                      <a:pt x="12" y="0"/>
                      <a:pt x="16" y="4"/>
                      <a:pt x="16" y="8"/>
                    </a:cubicBezTo>
                    <a:lnTo>
                      <a:pt x="16" y="45"/>
                    </a:lnTo>
                    <a:close/>
                  </a:path>
                </a:pathLst>
              </a:custGeom>
              <a:solidFill>
                <a:srgbClr val="77563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0" name="Freeform 43"/>
              <p:cNvSpPr/>
              <p:nvPr/>
            </p:nvSpPr>
            <p:spPr bwMode="auto">
              <a:xfrm>
                <a:off x="2468563" y="2654300"/>
                <a:ext cx="60325" cy="198438"/>
              </a:xfrm>
              <a:custGeom>
                <a:avLst/>
                <a:gdLst>
                  <a:gd name="T0" fmla="*/ 16 w 16"/>
                  <a:gd name="T1" fmla="*/ 45 h 53"/>
                  <a:gd name="T2" fmla="*/ 8 w 16"/>
                  <a:gd name="T3" fmla="*/ 53 h 53"/>
                  <a:gd name="T4" fmla="*/ 8 w 16"/>
                  <a:gd name="T5" fmla="*/ 53 h 53"/>
                  <a:gd name="T6" fmla="*/ 0 w 16"/>
                  <a:gd name="T7" fmla="*/ 45 h 53"/>
                  <a:gd name="T8" fmla="*/ 0 w 16"/>
                  <a:gd name="T9" fmla="*/ 8 h 53"/>
                  <a:gd name="T10" fmla="*/ 8 w 16"/>
                  <a:gd name="T11" fmla="*/ 0 h 53"/>
                  <a:gd name="T12" fmla="*/ 8 w 16"/>
                  <a:gd name="T13" fmla="*/ 0 h 53"/>
                  <a:gd name="T14" fmla="*/ 16 w 16"/>
                  <a:gd name="T15" fmla="*/ 8 h 53"/>
                  <a:gd name="T16" fmla="*/ 16 w 16"/>
                  <a:gd name="T17" fmla="*/ 4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53">
                    <a:moveTo>
                      <a:pt x="16" y="45"/>
                    </a:moveTo>
                    <a:cubicBezTo>
                      <a:pt x="16" y="49"/>
                      <a:pt x="12" y="53"/>
                      <a:pt x="8" y="53"/>
                    </a:cubicBezTo>
                    <a:cubicBezTo>
                      <a:pt x="8" y="53"/>
                      <a:pt x="8" y="53"/>
                      <a:pt x="8" y="53"/>
                    </a:cubicBezTo>
                    <a:cubicBezTo>
                      <a:pt x="4" y="53"/>
                      <a:pt x="0" y="49"/>
                      <a:pt x="0" y="45"/>
                    </a:cubicBezTo>
                    <a:cubicBezTo>
                      <a:pt x="0" y="8"/>
                      <a:pt x="0" y="8"/>
                      <a:pt x="0" y="8"/>
                    </a:cubicBezTo>
                    <a:cubicBezTo>
                      <a:pt x="0" y="4"/>
                      <a:pt x="4" y="0"/>
                      <a:pt x="8" y="0"/>
                    </a:cubicBezTo>
                    <a:cubicBezTo>
                      <a:pt x="8" y="0"/>
                      <a:pt x="8" y="0"/>
                      <a:pt x="8" y="0"/>
                    </a:cubicBezTo>
                    <a:cubicBezTo>
                      <a:pt x="12" y="0"/>
                      <a:pt x="16" y="4"/>
                      <a:pt x="16" y="8"/>
                    </a:cubicBezTo>
                    <a:lnTo>
                      <a:pt x="16" y="45"/>
                    </a:lnTo>
                    <a:close/>
                  </a:path>
                </a:pathLst>
              </a:custGeom>
              <a:solidFill>
                <a:srgbClr val="77563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1" name="Freeform 44"/>
              <p:cNvSpPr/>
              <p:nvPr/>
            </p:nvSpPr>
            <p:spPr bwMode="auto">
              <a:xfrm>
                <a:off x="2074863" y="2882900"/>
                <a:ext cx="473075" cy="15875"/>
              </a:xfrm>
              <a:custGeom>
                <a:avLst/>
                <a:gdLst>
                  <a:gd name="T0" fmla="*/ 126 w 126"/>
                  <a:gd name="T1" fmla="*/ 2 h 4"/>
                  <a:gd name="T2" fmla="*/ 124 w 126"/>
                  <a:gd name="T3" fmla="*/ 4 h 4"/>
                  <a:gd name="T4" fmla="*/ 2 w 126"/>
                  <a:gd name="T5" fmla="*/ 4 h 4"/>
                  <a:gd name="T6" fmla="*/ 0 w 126"/>
                  <a:gd name="T7" fmla="*/ 2 h 4"/>
                  <a:gd name="T8" fmla="*/ 0 w 126"/>
                  <a:gd name="T9" fmla="*/ 2 h 4"/>
                  <a:gd name="T10" fmla="*/ 2 w 126"/>
                  <a:gd name="T11" fmla="*/ 0 h 4"/>
                  <a:gd name="T12" fmla="*/ 124 w 126"/>
                  <a:gd name="T13" fmla="*/ 0 h 4"/>
                  <a:gd name="T14" fmla="*/ 126 w 126"/>
                  <a:gd name="T15" fmla="*/ 2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6" h="4">
                    <a:moveTo>
                      <a:pt x="126" y="2"/>
                    </a:moveTo>
                    <a:cubicBezTo>
                      <a:pt x="126" y="3"/>
                      <a:pt x="125" y="4"/>
                      <a:pt x="124" y="4"/>
                    </a:cubicBezTo>
                    <a:cubicBezTo>
                      <a:pt x="2" y="4"/>
                      <a:pt x="2" y="4"/>
                      <a:pt x="2" y="4"/>
                    </a:cubicBezTo>
                    <a:cubicBezTo>
                      <a:pt x="1" y="4"/>
                      <a:pt x="0" y="3"/>
                      <a:pt x="0" y="2"/>
                    </a:cubicBezTo>
                    <a:cubicBezTo>
                      <a:pt x="0" y="2"/>
                      <a:pt x="0" y="2"/>
                      <a:pt x="0" y="2"/>
                    </a:cubicBezTo>
                    <a:cubicBezTo>
                      <a:pt x="0" y="1"/>
                      <a:pt x="1" y="0"/>
                      <a:pt x="2" y="0"/>
                    </a:cubicBezTo>
                    <a:cubicBezTo>
                      <a:pt x="124" y="0"/>
                      <a:pt x="124" y="0"/>
                      <a:pt x="124" y="0"/>
                    </a:cubicBezTo>
                    <a:cubicBezTo>
                      <a:pt x="125" y="0"/>
                      <a:pt x="126" y="1"/>
                      <a:pt x="126" y="2"/>
                    </a:cubicBezTo>
                    <a:close/>
                  </a:path>
                </a:pathLst>
              </a:custGeom>
              <a:solidFill>
                <a:srgbClr val="502E1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2" name="Rectangle 45"/>
              <p:cNvSpPr>
                <a:spLocks noChangeArrowheads="1"/>
              </p:cNvSpPr>
              <p:nvPr/>
            </p:nvSpPr>
            <p:spPr bwMode="auto">
              <a:xfrm>
                <a:off x="2138363" y="2568575"/>
                <a:ext cx="338137" cy="44450"/>
              </a:xfrm>
              <a:prstGeom prst="rect">
                <a:avLst/>
              </a:prstGeom>
              <a:solidFill>
                <a:srgbClr val="7756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grpSp>
      </p:grpSp>
      <p:sp>
        <p:nvSpPr>
          <p:cNvPr id="71" name="TextBox 70"/>
          <p:cNvSpPr txBox="1"/>
          <p:nvPr/>
        </p:nvSpPr>
        <p:spPr>
          <a:xfrm>
            <a:off x="1691680" y="2715766"/>
            <a:ext cx="5760640" cy="646331"/>
          </a:xfrm>
          <a:prstGeom prst="rect">
            <a:avLst/>
          </a:prstGeom>
          <a:noFill/>
        </p:spPr>
        <p:txBody>
          <a:bodyPr wrap="square" rtlCol="0">
            <a:spAutoFit/>
          </a:bodyPr>
          <a:lstStyle/>
          <a:p>
            <a:pPr algn="dist"/>
            <a:r>
              <a:rPr lang="zh-CN" altLang="en-US" sz="3600" dirty="0">
                <a:ln w="6350">
                  <a:noFill/>
                </a:ln>
                <a:latin typeface="宋体" pitchFamily="2" charset="-122"/>
                <a:ea typeface="宋体" pitchFamily="2" charset="-122"/>
              </a:rPr>
              <a:t>软件课程设计答辩</a:t>
            </a:r>
          </a:p>
        </p:txBody>
      </p:sp>
      <p:sp>
        <p:nvSpPr>
          <p:cNvPr id="72" name="圆角矩形 71"/>
          <p:cNvSpPr/>
          <p:nvPr/>
        </p:nvSpPr>
        <p:spPr>
          <a:xfrm>
            <a:off x="1763688" y="3440611"/>
            <a:ext cx="5616624" cy="202560"/>
          </a:xfrm>
          <a:prstGeom prst="roundRect">
            <a:avLst>
              <a:gd name="adj" fmla="val 0"/>
            </a:avLst>
          </a:prstGeom>
          <a:noFill/>
          <a:ln w="6350" cap="flat" cmpd="sng" algn="ctr">
            <a:noFill/>
            <a:prstDash val="solid"/>
          </a:ln>
          <a:effectLst/>
        </p:spPr>
        <p:txBody>
          <a:bodyPr rtlCol="0" anchor="ctr"/>
          <a:lstStyle/>
          <a:p>
            <a:pPr marL="0" marR="0" lvl="0" indent="0" algn="dist" defTabSz="914400" eaLnBrk="1" fontAlgn="auto" latinLnBrk="0" hangingPunct="1">
              <a:lnSpc>
                <a:spcPct val="100000"/>
              </a:lnSpc>
              <a:spcBef>
                <a:spcPts val="0"/>
              </a:spcBef>
              <a:spcAft>
                <a:spcPts val="0"/>
              </a:spcAft>
              <a:buClrTx/>
              <a:buSzTx/>
              <a:buFontTx/>
              <a:buNone/>
              <a:defRPr/>
            </a:pPr>
            <a:r>
              <a:rPr kumimoji="0" lang="en-US" altLang="zh-CN" sz="1200" b="0" i="0" u="none" strike="noStrike" kern="0" cap="none" spc="0" normalizeH="0" baseline="0" noProof="0" dirty="0">
                <a:ln>
                  <a:noFill/>
                </a:ln>
                <a:solidFill>
                  <a:schemeClr val="bg1">
                    <a:lumMod val="50000"/>
                  </a:schemeClr>
                </a:solidFill>
                <a:effectLst/>
                <a:uLnTx/>
                <a:uFillTx/>
                <a:latin typeface="宋体" pitchFamily="2" charset="-122"/>
                <a:ea typeface="宋体" pitchFamily="2" charset="-122"/>
              </a:rPr>
              <a:t>THESIS DEFENSE POWERPOINT TEMPLATE</a:t>
            </a:r>
            <a:endParaRPr kumimoji="0" lang="zh-CN" altLang="en-US" sz="1200" b="0" i="0" u="none" strike="noStrike" kern="0" cap="none" spc="0" normalizeH="0" baseline="0" noProof="0" dirty="0">
              <a:ln>
                <a:noFill/>
              </a:ln>
              <a:solidFill>
                <a:schemeClr val="bg1">
                  <a:lumMod val="50000"/>
                </a:schemeClr>
              </a:solidFill>
              <a:effectLst/>
              <a:uLnTx/>
              <a:uFillTx/>
              <a:latin typeface="宋体" pitchFamily="2" charset="-122"/>
              <a:ea typeface="宋体" pitchFamily="2" charset="-122"/>
            </a:endParaRPr>
          </a:p>
        </p:txBody>
      </p:sp>
      <p:grpSp>
        <p:nvGrpSpPr>
          <p:cNvPr id="73" name="组合 72"/>
          <p:cNvGrpSpPr/>
          <p:nvPr/>
        </p:nvGrpSpPr>
        <p:grpSpPr>
          <a:xfrm>
            <a:off x="3056060" y="4188110"/>
            <a:ext cx="174306" cy="174304"/>
            <a:chOff x="801291" y="3535885"/>
            <a:chExt cx="219347" cy="219347"/>
          </a:xfrm>
        </p:grpSpPr>
        <p:sp>
          <p:nvSpPr>
            <p:cNvPr id="74" name="Oval 10"/>
            <p:cNvSpPr>
              <a:spLocks noChangeArrowheads="1"/>
            </p:cNvSpPr>
            <p:nvPr/>
          </p:nvSpPr>
          <p:spPr bwMode="auto">
            <a:xfrm>
              <a:off x="801291" y="3535885"/>
              <a:ext cx="219347" cy="219347"/>
            </a:xfrm>
            <a:prstGeom prst="ellipse">
              <a:avLst/>
            </a:prstGeom>
            <a:solidFill>
              <a:srgbClr val="FF9101"/>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dist" defTabSz="914400" eaLnBrk="1" fontAlgn="auto" latinLnBrk="0" hangingPunct="1">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schemeClr val="tx1">
                    <a:lumMod val="65000"/>
                    <a:lumOff val="35000"/>
                  </a:schemeClr>
                </a:solidFill>
                <a:effectLst/>
                <a:uLnTx/>
                <a:uFillTx/>
                <a:latin typeface="微软雅黑" pitchFamily="34" charset="-122"/>
                <a:ea typeface="微软雅黑" pitchFamily="34" charset="-122"/>
                <a:cs typeface="+mn-cs"/>
              </a:endParaRPr>
            </a:p>
          </p:txBody>
        </p:sp>
        <p:grpSp>
          <p:nvGrpSpPr>
            <p:cNvPr id="75" name="组合 74"/>
            <p:cNvGrpSpPr/>
            <p:nvPr/>
          </p:nvGrpSpPr>
          <p:grpSpPr>
            <a:xfrm>
              <a:off x="860980" y="3583766"/>
              <a:ext cx="100336" cy="114060"/>
              <a:chOff x="860980" y="3583766"/>
              <a:chExt cx="100336" cy="114060"/>
            </a:xfrm>
          </p:grpSpPr>
          <p:sp>
            <p:nvSpPr>
              <p:cNvPr id="76" name="Freeform 12"/>
              <p:cNvSpPr>
                <a:spLocks noEditPoints="1"/>
              </p:cNvSpPr>
              <p:nvPr/>
            </p:nvSpPr>
            <p:spPr bwMode="auto">
              <a:xfrm>
                <a:off x="884050" y="3583766"/>
                <a:ext cx="53830" cy="53740"/>
              </a:xfrm>
              <a:custGeom>
                <a:avLst/>
                <a:gdLst>
                  <a:gd name="T0" fmla="*/ 31 w 62"/>
                  <a:gd name="T1" fmla="*/ 62 h 62"/>
                  <a:gd name="T2" fmla="*/ 0 w 62"/>
                  <a:gd name="T3" fmla="*/ 31 h 62"/>
                  <a:gd name="T4" fmla="*/ 31 w 62"/>
                  <a:gd name="T5" fmla="*/ 0 h 62"/>
                  <a:gd name="T6" fmla="*/ 62 w 62"/>
                  <a:gd name="T7" fmla="*/ 31 h 62"/>
                  <a:gd name="T8" fmla="*/ 31 w 62"/>
                  <a:gd name="T9" fmla="*/ 62 h 62"/>
                  <a:gd name="T10" fmla="*/ 31 w 62"/>
                  <a:gd name="T11" fmla="*/ 11 h 62"/>
                  <a:gd name="T12" fmla="*/ 11 w 62"/>
                  <a:gd name="T13" fmla="*/ 31 h 62"/>
                  <a:gd name="T14" fmla="*/ 31 w 62"/>
                  <a:gd name="T15" fmla="*/ 51 h 62"/>
                  <a:gd name="T16" fmla="*/ 51 w 62"/>
                  <a:gd name="T17" fmla="*/ 31 h 62"/>
                  <a:gd name="T18" fmla="*/ 31 w 62"/>
                  <a:gd name="T19" fmla="*/ 1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62">
                    <a:moveTo>
                      <a:pt x="31" y="62"/>
                    </a:moveTo>
                    <a:cubicBezTo>
                      <a:pt x="14" y="62"/>
                      <a:pt x="0" y="48"/>
                      <a:pt x="0" y="31"/>
                    </a:cubicBezTo>
                    <a:cubicBezTo>
                      <a:pt x="0" y="14"/>
                      <a:pt x="14" y="0"/>
                      <a:pt x="31" y="0"/>
                    </a:cubicBezTo>
                    <a:cubicBezTo>
                      <a:pt x="48" y="0"/>
                      <a:pt x="62" y="14"/>
                      <a:pt x="62" y="31"/>
                    </a:cubicBezTo>
                    <a:cubicBezTo>
                      <a:pt x="62" y="48"/>
                      <a:pt x="48" y="62"/>
                      <a:pt x="31" y="62"/>
                    </a:cubicBezTo>
                    <a:close/>
                    <a:moveTo>
                      <a:pt x="31" y="11"/>
                    </a:moveTo>
                    <a:cubicBezTo>
                      <a:pt x="20" y="11"/>
                      <a:pt x="11" y="20"/>
                      <a:pt x="11" y="31"/>
                    </a:cubicBezTo>
                    <a:cubicBezTo>
                      <a:pt x="11" y="42"/>
                      <a:pt x="20" y="51"/>
                      <a:pt x="31" y="51"/>
                    </a:cubicBezTo>
                    <a:cubicBezTo>
                      <a:pt x="42" y="51"/>
                      <a:pt x="51" y="42"/>
                      <a:pt x="51" y="31"/>
                    </a:cubicBezTo>
                    <a:cubicBezTo>
                      <a:pt x="51" y="20"/>
                      <a:pt x="42" y="11"/>
                      <a:pt x="31" y="11"/>
                    </a:cubicBezTo>
                    <a:close/>
                  </a:path>
                </a:pathLst>
              </a:custGeom>
              <a:solidFill>
                <a:srgbClr val="FEFAEE"/>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dist" defTabSz="914400" eaLnBrk="1" fontAlgn="auto" latinLnBrk="0" hangingPunct="1">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schemeClr val="tx1">
                      <a:lumMod val="65000"/>
                      <a:lumOff val="35000"/>
                    </a:schemeClr>
                  </a:solidFill>
                  <a:effectLst/>
                  <a:uLnTx/>
                  <a:uFillTx/>
                  <a:latin typeface="微软雅黑" pitchFamily="34" charset="-122"/>
                  <a:ea typeface="微软雅黑" pitchFamily="34" charset="-122"/>
                  <a:cs typeface="+mn-cs"/>
                </a:endParaRPr>
              </a:p>
            </p:txBody>
          </p:sp>
          <p:sp>
            <p:nvSpPr>
              <p:cNvPr id="77" name="Freeform 13"/>
              <p:cNvSpPr/>
              <p:nvPr/>
            </p:nvSpPr>
            <p:spPr bwMode="auto">
              <a:xfrm>
                <a:off x="860980" y="3643355"/>
                <a:ext cx="100336" cy="54471"/>
              </a:xfrm>
              <a:custGeom>
                <a:avLst/>
                <a:gdLst>
                  <a:gd name="T0" fmla="*/ 111 w 116"/>
                  <a:gd name="T1" fmla="*/ 63 h 63"/>
                  <a:gd name="T2" fmla="*/ 105 w 116"/>
                  <a:gd name="T3" fmla="*/ 58 h 63"/>
                  <a:gd name="T4" fmla="*/ 58 w 116"/>
                  <a:gd name="T5" fmla="*/ 11 h 63"/>
                  <a:gd name="T6" fmla="*/ 11 w 116"/>
                  <a:gd name="T7" fmla="*/ 58 h 63"/>
                  <a:gd name="T8" fmla="*/ 6 w 116"/>
                  <a:gd name="T9" fmla="*/ 63 h 63"/>
                  <a:gd name="T10" fmla="*/ 0 w 116"/>
                  <a:gd name="T11" fmla="*/ 58 h 63"/>
                  <a:gd name="T12" fmla="*/ 58 w 116"/>
                  <a:gd name="T13" fmla="*/ 0 h 63"/>
                  <a:gd name="T14" fmla="*/ 116 w 116"/>
                  <a:gd name="T15" fmla="*/ 58 h 63"/>
                  <a:gd name="T16" fmla="*/ 111 w 116"/>
                  <a:gd name="T17"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63">
                    <a:moveTo>
                      <a:pt x="111" y="63"/>
                    </a:moveTo>
                    <a:cubicBezTo>
                      <a:pt x="108" y="63"/>
                      <a:pt x="105" y="61"/>
                      <a:pt x="105" y="58"/>
                    </a:cubicBezTo>
                    <a:cubicBezTo>
                      <a:pt x="105" y="32"/>
                      <a:pt x="84" y="11"/>
                      <a:pt x="58" y="11"/>
                    </a:cubicBezTo>
                    <a:cubicBezTo>
                      <a:pt x="32" y="11"/>
                      <a:pt x="11" y="32"/>
                      <a:pt x="11" y="58"/>
                    </a:cubicBezTo>
                    <a:cubicBezTo>
                      <a:pt x="11" y="61"/>
                      <a:pt x="9" y="63"/>
                      <a:pt x="6" y="63"/>
                    </a:cubicBezTo>
                    <a:cubicBezTo>
                      <a:pt x="3" y="63"/>
                      <a:pt x="0" y="61"/>
                      <a:pt x="0" y="58"/>
                    </a:cubicBezTo>
                    <a:cubicBezTo>
                      <a:pt x="0" y="26"/>
                      <a:pt x="26" y="0"/>
                      <a:pt x="58" y="0"/>
                    </a:cubicBezTo>
                    <a:cubicBezTo>
                      <a:pt x="90" y="0"/>
                      <a:pt x="116" y="26"/>
                      <a:pt x="116" y="58"/>
                    </a:cubicBezTo>
                    <a:cubicBezTo>
                      <a:pt x="116" y="61"/>
                      <a:pt x="114" y="63"/>
                      <a:pt x="111" y="63"/>
                    </a:cubicBezTo>
                    <a:close/>
                  </a:path>
                </a:pathLst>
              </a:custGeom>
              <a:solidFill>
                <a:srgbClr val="FEFAEE"/>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dist" defTabSz="914400" eaLnBrk="1" fontAlgn="auto" latinLnBrk="0" hangingPunct="1">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schemeClr val="tx1">
                      <a:lumMod val="65000"/>
                      <a:lumOff val="35000"/>
                    </a:schemeClr>
                  </a:solidFill>
                  <a:effectLst/>
                  <a:uLnTx/>
                  <a:uFillTx/>
                  <a:latin typeface="微软雅黑" pitchFamily="34" charset="-122"/>
                  <a:ea typeface="微软雅黑" pitchFamily="34" charset="-122"/>
                  <a:cs typeface="+mn-cs"/>
                </a:endParaRPr>
              </a:p>
            </p:txBody>
          </p:sp>
        </p:grpSp>
      </p:grpSp>
      <p:grpSp>
        <p:nvGrpSpPr>
          <p:cNvPr id="78" name="Group 14"/>
          <p:cNvGrpSpPr/>
          <p:nvPr/>
        </p:nvGrpSpPr>
        <p:grpSpPr bwMode="auto">
          <a:xfrm>
            <a:off x="4800872" y="4188110"/>
            <a:ext cx="174306" cy="174304"/>
            <a:chOff x="4248" y="3024"/>
            <a:chExt cx="600" cy="599"/>
          </a:xfrm>
        </p:grpSpPr>
        <p:sp>
          <p:nvSpPr>
            <p:cNvPr id="79" name="Oval 15"/>
            <p:cNvSpPr>
              <a:spLocks noChangeArrowheads="1"/>
            </p:cNvSpPr>
            <p:nvPr/>
          </p:nvSpPr>
          <p:spPr bwMode="auto">
            <a:xfrm>
              <a:off x="4248" y="3024"/>
              <a:ext cx="600" cy="599"/>
            </a:xfrm>
            <a:prstGeom prst="ellipse">
              <a:avLst/>
            </a:prstGeom>
            <a:solidFill>
              <a:srgbClr val="FF9101"/>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dist" defTabSz="914400" eaLnBrk="1" fontAlgn="auto" latinLnBrk="0" hangingPunct="1">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schemeClr val="tx1">
                    <a:lumMod val="65000"/>
                    <a:lumOff val="35000"/>
                  </a:schemeClr>
                </a:solidFill>
                <a:effectLst/>
                <a:uLnTx/>
                <a:uFillTx/>
                <a:latin typeface="微软雅黑" pitchFamily="34" charset="-122"/>
                <a:ea typeface="微软雅黑" pitchFamily="34" charset="-122"/>
                <a:cs typeface="+mn-cs"/>
              </a:endParaRPr>
            </a:p>
          </p:txBody>
        </p:sp>
        <p:grpSp>
          <p:nvGrpSpPr>
            <p:cNvPr id="80" name="Group 16"/>
            <p:cNvGrpSpPr/>
            <p:nvPr/>
          </p:nvGrpSpPr>
          <p:grpSpPr bwMode="auto">
            <a:xfrm>
              <a:off x="4441" y="3144"/>
              <a:ext cx="215" cy="345"/>
              <a:chOff x="4441" y="3144"/>
              <a:chExt cx="215" cy="345"/>
            </a:xfrm>
          </p:grpSpPr>
          <p:sp>
            <p:nvSpPr>
              <p:cNvPr id="81" name="Freeform 17"/>
              <p:cNvSpPr>
                <a:spLocks noEditPoints="1"/>
              </p:cNvSpPr>
              <p:nvPr/>
            </p:nvSpPr>
            <p:spPr bwMode="auto">
              <a:xfrm>
                <a:off x="4474" y="3144"/>
                <a:ext cx="149" cy="253"/>
              </a:xfrm>
              <a:custGeom>
                <a:avLst/>
                <a:gdLst>
                  <a:gd name="T0" fmla="*/ 31 w 63"/>
                  <a:gd name="T1" fmla="*/ 107 h 107"/>
                  <a:gd name="T2" fmla="*/ 63 w 63"/>
                  <a:gd name="T3" fmla="*/ 78 h 107"/>
                  <a:gd name="T4" fmla="*/ 63 w 63"/>
                  <a:gd name="T5" fmla="*/ 29 h 107"/>
                  <a:gd name="T6" fmla="*/ 31 w 63"/>
                  <a:gd name="T7" fmla="*/ 0 h 107"/>
                  <a:gd name="T8" fmla="*/ 0 w 63"/>
                  <a:gd name="T9" fmla="*/ 29 h 107"/>
                  <a:gd name="T10" fmla="*/ 0 w 63"/>
                  <a:gd name="T11" fmla="*/ 78 h 107"/>
                  <a:gd name="T12" fmla="*/ 31 w 63"/>
                  <a:gd name="T13" fmla="*/ 107 h 107"/>
                  <a:gd name="T14" fmla="*/ 10 w 63"/>
                  <a:gd name="T15" fmla="*/ 29 h 107"/>
                  <a:gd name="T16" fmla="*/ 31 w 63"/>
                  <a:gd name="T17" fmla="*/ 10 h 107"/>
                  <a:gd name="T18" fmla="*/ 53 w 63"/>
                  <a:gd name="T19" fmla="*/ 29 h 107"/>
                  <a:gd name="T20" fmla="*/ 53 w 63"/>
                  <a:gd name="T21" fmla="*/ 78 h 107"/>
                  <a:gd name="T22" fmla="*/ 31 w 63"/>
                  <a:gd name="T23" fmla="*/ 97 h 107"/>
                  <a:gd name="T24" fmla="*/ 10 w 63"/>
                  <a:gd name="T25" fmla="*/ 78 h 107"/>
                  <a:gd name="T26" fmla="*/ 10 w 63"/>
                  <a:gd name="T27" fmla="*/ 2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107">
                    <a:moveTo>
                      <a:pt x="31" y="107"/>
                    </a:moveTo>
                    <a:cubicBezTo>
                      <a:pt x="49" y="107"/>
                      <a:pt x="63" y="94"/>
                      <a:pt x="63" y="78"/>
                    </a:cubicBezTo>
                    <a:cubicBezTo>
                      <a:pt x="63" y="29"/>
                      <a:pt x="63" y="29"/>
                      <a:pt x="63" y="29"/>
                    </a:cubicBezTo>
                    <a:cubicBezTo>
                      <a:pt x="63" y="13"/>
                      <a:pt x="49" y="0"/>
                      <a:pt x="31" y="0"/>
                    </a:cubicBezTo>
                    <a:cubicBezTo>
                      <a:pt x="14" y="0"/>
                      <a:pt x="0" y="13"/>
                      <a:pt x="0" y="29"/>
                    </a:cubicBezTo>
                    <a:cubicBezTo>
                      <a:pt x="0" y="78"/>
                      <a:pt x="0" y="78"/>
                      <a:pt x="0" y="78"/>
                    </a:cubicBezTo>
                    <a:cubicBezTo>
                      <a:pt x="0" y="94"/>
                      <a:pt x="14" y="107"/>
                      <a:pt x="31" y="107"/>
                    </a:cubicBezTo>
                    <a:close/>
                    <a:moveTo>
                      <a:pt x="10" y="29"/>
                    </a:moveTo>
                    <a:cubicBezTo>
                      <a:pt x="10" y="18"/>
                      <a:pt x="19" y="10"/>
                      <a:pt x="31" y="10"/>
                    </a:cubicBezTo>
                    <a:cubicBezTo>
                      <a:pt x="43" y="10"/>
                      <a:pt x="53" y="18"/>
                      <a:pt x="53" y="29"/>
                    </a:cubicBezTo>
                    <a:cubicBezTo>
                      <a:pt x="53" y="78"/>
                      <a:pt x="53" y="78"/>
                      <a:pt x="53" y="78"/>
                    </a:cubicBezTo>
                    <a:cubicBezTo>
                      <a:pt x="53" y="88"/>
                      <a:pt x="43" y="97"/>
                      <a:pt x="31" y="97"/>
                    </a:cubicBezTo>
                    <a:cubicBezTo>
                      <a:pt x="19" y="97"/>
                      <a:pt x="10" y="88"/>
                      <a:pt x="10" y="78"/>
                    </a:cubicBezTo>
                    <a:lnTo>
                      <a:pt x="10" y="29"/>
                    </a:lnTo>
                    <a:close/>
                  </a:path>
                </a:pathLst>
              </a:custGeom>
              <a:solidFill>
                <a:srgbClr val="FEFAEE"/>
              </a:solidFill>
              <a:ln w="635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dist" defTabSz="914400" eaLnBrk="1" fontAlgn="auto" latinLnBrk="0" hangingPunct="1">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schemeClr val="tx1">
                      <a:lumMod val="65000"/>
                      <a:lumOff val="35000"/>
                    </a:schemeClr>
                  </a:solidFill>
                  <a:effectLst/>
                  <a:uLnTx/>
                  <a:uFillTx/>
                  <a:latin typeface="微软雅黑" pitchFamily="34" charset="-122"/>
                  <a:ea typeface="微软雅黑" pitchFamily="34" charset="-122"/>
                  <a:cs typeface="+mn-cs"/>
                </a:endParaRPr>
              </a:p>
            </p:txBody>
          </p:sp>
          <p:sp>
            <p:nvSpPr>
              <p:cNvPr id="82" name="Freeform 18"/>
              <p:cNvSpPr/>
              <p:nvPr/>
            </p:nvSpPr>
            <p:spPr bwMode="auto">
              <a:xfrm>
                <a:off x="4441" y="3267"/>
                <a:ext cx="215" cy="222"/>
              </a:xfrm>
              <a:custGeom>
                <a:avLst/>
                <a:gdLst>
                  <a:gd name="T0" fmla="*/ 86 w 91"/>
                  <a:gd name="T1" fmla="*/ 0 h 94"/>
                  <a:gd name="T2" fmla="*/ 81 w 91"/>
                  <a:gd name="T3" fmla="*/ 5 h 94"/>
                  <a:gd name="T4" fmla="*/ 81 w 91"/>
                  <a:gd name="T5" fmla="*/ 28 h 94"/>
                  <a:gd name="T6" fmla="*/ 45 w 91"/>
                  <a:gd name="T7" fmla="*/ 59 h 94"/>
                  <a:gd name="T8" fmla="*/ 10 w 91"/>
                  <a:gd name="T9" fmla="*/ 28 h 94"/>
                  <a:gd name="T10" fmla="*/ 10 w 91"/>
                  <a:gd name="T11" fmla="*/ 5 h 94"/>
                  <a:gd name="T12" fmla="*/ 5 w 91"/>
                  <a:gd name="T13" fmla="*/ 0 h 94"/>
                  <a:gd name="T14" fmla="*/ 0 w 91"/>
                  <a:gd name="T15" fmla="*/ 5 h 94"/>
                  <a:gd name="T16" fmla="*/ 0 w 91"/>
                  <a:gd name="T17" fmla="*/ 28 h 94"/>
                  <a:gd name="T18" fmla="*/ 40 w 91"/>
                  <a:gd name="T19" fmla="*/ 69 h 94"/>
                  <a:gd name="T20" fmla="*/ 40 w 91"/>
                  <a:gd name="T21" fmla="*/ 84 h 94"/>
                  <a:gd name="T22" fmla="*/ 20 w 91"/>
                  <a:gd name="T23" fmla="*/ 84 h 94"/>
                  <a:gd name="T24" fmla="*/ 15 w 91"/>
                  <a:gd name="T25" fmla="*/ 89 h 94"/>
                  <a:gd name="T26" fmla="*/ 20 w 91"/>
                  <a:gd name="T27" fmla="*/ 94 h 94"/>
                  <a:gd name="T28" fmla="*/ 70 w 91"/>
                  <a:gd name="T29" fmla="*/ 94 h 94"/>
                  <a:gd name="T30" fmla="*/ 75 w 91"/>
                  <a:gd name="T31" fmla="*/ 89 h 94"/>
                  <a:gd name="T32" fmla="*/ 70 w 91"/>
                  <a:gd name="T33" fmla="*/ 84 h 94"/>
                  <a:gd name="T34" fmla="*/ 50 w 91"/>
                  <a:gd name="T35" fmla="*/ 84 h 94"/>
                  <a:gd name="T36" fmla="*/ 50 w 91"/>
                  <a:gd name="T37" fmla="*/ 69 h 94"/>
                  <a:gd name="T38" fmla="*/ 91 w 91"/>
                  <a:gd name="T39" fmla="*/ 28 h 94"/>
                  <a:gd name="T40" fmla="*/ 91 w 91"/>
                  <a:gd name="T41" fmla="*/ 5 h 94"/>
                  <a:gd name="T42" fmla="*/ 86 w 91"/>
                  <a:gd name="T43"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1" h="94">
                    <a:moveTo>
                      <a:pt x="86" y="0"/>
                    </a:moveTo>
                    <a:cubicBezTo>
                      <a:pt x="83" y="0"/>
                      <a:pt x="81" y="3"/>
                      <a:pt x="81" y="5"/>
                    </a:cubicBezTo>
                    <a:cubicBezTo>
                      <a:pt x="81" y="28"/>
                      <a:pt x="81" y="28"/>
                      <a:pt x="81" y="28"/>
                    </a:cubicBezTo>
                    <a:cubicBezTo>
                      <a:pt x="81" y="45"/>
                      <a:pt x="65" y="59"/>
                      <a:pt x="45" y="59"/>
                    </a:cubicBezTo>
                    <a:cubicBezTo>
                      <a:pt x="26" y="59"/>
                      <a:pt x="10" y="45"/>
                      <a:pt x="10" y="28"/>
                    </a:cubicBezTo>
                    <a:cubicBezTo>
                      <a:pt x="10" y="5"/>
                      <a:pt x="10" y="5"/>
                      <a:pt x="10" y="5"/>
                    </a:cubicBezTo>
                    <a:cubicBezTo>
                      <a:pt x="10" y="2"/>
                      <a:pt x="8" y="0"/>
                      <a:pt x="5" y="0"/>
                    </a:cubicBezTo>
                    <a:cubicBezTo>
                      <a:pt x="2" y="0"/>
                      <a:pt x="0" y="2"/>
                      <a:pt x="0" y="5"/>
                    </a:cubicBezTo>
                    <a:cubicBezTo>
                      <a:pt x="0" y="28"/>
                      <a:pt x="0" y="28"/>
                      <a:pt x="0" y="28"/>
                    </a:cubicBezTo>
                    <a:cubicBezTo>
                      <a:pt x="0" y="49"/>
                      <a:pt x="18" y="67"/>
                      <a:pt x="40" y="69"/>
                    </a:cubicBezTo>
                    <a:cubicBezTo>
                      <a:pt x="40" y="84"/>
                      <a:pt x="40" y="84"/>
                      <a:pt x="40" y="84"/>
                    </a:cubicBezTo>
                    <a:cubicBezTo>
                      <a:pt x="20" y="84"/>
                      <a:pt x="20" y="84"/>
                      <a:pt x="20" y="84"/>
                    </a:cubicBezTo>
                    <a:cubicBezTo>
                      <a:pt x="18" y="84"/>
                      <a:pt x="15" y="86"/>
                      <a:pt x="15" y="89"/>
                    </a:cubicBezTo>
                    <a:cubicBezTo>
                      <a:pt x="15" y="92"/>
                      <a:pt x="18" y="94"/>
                      <a:pt x="20" y="94"/>
                    </a:cubicBezTo>
                    <a:cubicBezTo>
                      <a:pt x="70" y="94"/>
                      <a:pt x="70" y="94"/>
                      <a:pt x="70" y="94"/>
                    </a:cubicBezTo>
                    <a:cubicBezTo>
                      <a:pt x="73" y="94"/>
                      <a:pt x="75" y="92"/>
                      <a:pt x="75" y="89"/>
                    </a:cubicBezTo>
                    <a:cubicBezTo>
                      <a:pt x="75" y="86"/>
                      <a:pt x="73" y="84"/>
                      <a:pt x="70" y="84"/>
                    </a:cubicBezTo>
                    <a:cubicBezTo>
                      <a:pt x="50" y="84"/>
                      <a:pt x="50" y="84"/>
                      <a:pt x="50" y="84"/>
                    </a:cubicBezTo>
                    <a:cubicBezTo>
                      <a:pt x="50" y="69"/>
                      <a:pt x="50" y="69"/>
                      <a:pt x="50" y="69"/>
                    </a:cubicBezTo>
                    <a:cubicBezTo>
                      <a:pt x="73" y="67"/>
                      <a:pt x="91" y="49"/>
                      <a:pt x="91" y="28"/>
                    </a:cubicBezTo>
                    <a:cubicBezTo>
                      <a:pt x="91" y="5"/>
                      <a:pt x="91" y="5"/>
                      <a:pt x="91" y="5"/>
                    </a:cubicBezTo>
                    <a:cubicBezTo>
                      <a:pt x="91" y="3"/>
                      <a:pt x="88" y="0"/>
                      <a:pt x="86" y="0"/>
                    </a:cubicBezTo>
                    <a:close/>
                  </a:path>
                </a:pathLst>
              </a:custGeom>
              <a:solidFill>
                <a:srgbClr val="FEFAEE"/>
              </a:solidFill>
              <a:ln w="635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dist" defTabSz="914400" eaLnBrk="1" fontAlgn="auto" latinLnBrk="0" hangingPunct="1">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schemeClr val="tx1">
                      <a:lumMod val="65000"/>
                      <a:lumOff val="35000"/>
                    </a:schemeClr>
                  </a:solidFill>
                  <a:effectLst/>
                  <a:uLnTx/>
                  <a:uFillTx/>
                  <a:latin typeface="微软雅黑" pitchFamily="34" charset="-122"/>
                  <a:ea typeface="微软雅黑" pitchFamily="34" charset="-122"/>
                  <a:cs typeface="+mn-cs"/>
                </a:endParaRPr>
              </a:p>
            </p:txBody>
          </p:sp>
        </p:grpSp>
      </p:grpSp>
      <p:sp>
        <p:nvSpPr>
          <p:cNvPr id="83" name="Text Box 19"/>
          <p:cNvSpPr txBox="1">
            <a:spLocks noChangeArrowheads="1"/>
          </p:cNvSpPr>
          <p:nvPr/>
        </p:nvSpPr>
        <p:spPr bwMode="auto">
          <a:xfrm>
            <a:off x="3243361" y="4136763"/>
            <a:ext cx="1082348"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000" dirty="0">
                <a:solidFill>
                  <a:schemeClr val="bg1">
                    <a:lumMod val="50000"/>
                  </a:schemeClr>
                </a:solidFill>
                <a:latin typeface="宋体" pitchFamily="2" charset="-122"/>
                <a:ea typeface="宋体" pitchFamily="2" charset="-122"/>
              </a:rPr>
              <a:t>指导老师：闫波</a:t>
            </a:r>
            <a:endParaRPr lang="en-US" altLang="zh-CN" sz="1000" dirty="0">
              <a:solidFill>
                <a:schemeClr val="bg1">
                  <a:lumMod val="50000"/>
                </a:schemeClr>
              </a:solidFill>
              <a:latin typeface="宋体" pitchFamily="2" charset="-122"/>
              <a:ea typeface="宋体" pitchFamily="2" charset="-122"/>
            </a:endParaRPr>
          </a:p>
        </p:txBody>
      </p:sp>
      <p:sp>
        <p:nvSpPr>
          <p:cNvPr id="84" name="Text Box 20"/>
          <p:cNvSpPr txBox="1">
            <a:spLocks noChangeArrowheads="1"/>
          </p:cNvSpPr>
          <p:nvPr/>
        </p:nvSpPr>
        <p:spPr bwMode="auto">
          <a:xfrm>
            <a:off x="5004048" y="4136763"/>
            <a:ext cx="1851789"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000" dirty="0">
                <a:solidFill>
                  <a:schemeClr val="bg1">
                    <a:lumMod val="50000"/>
                  </a:schemeClr>
                </a:solidFill>
                <a:latin typeface="宋体" pitchFamily="2" charset="-122"/>
                <a:ea typeface="宋体" pitchFamily="2" charset="-122"/>
              </a:rPr>
              <a:t>答辩人：计科七班倪潇晗小组</a:t>
            </a:r>
            <a:endParaRPr lang="en-US" altLang="zh-CN" sz="1000" dirty="0">
              <a:solidFill>
                <a:schemeClr val="bg1">
                  <a:lumMod val="50000"/>
                </a:schemeClr>
              </a:solidFill>
              <a:latin typeface="宋体" pitchFamily="2" charset="-122"/>
              <a:ea typeface="宋体" pitchFamily="2" charset="-122"/>
            </a:endParaRPr>
          </a:p>
        </p:txBody>
      </p:sp>
      <p:cxnSp>
        <p:nvCxnSpPr>
          <p:cNvPr id="85" name="直接连接符 84"/>
          <p:cNvCxnSpPr/>
          <p:nvPr/>
        </p:nvCxnSpPr>
        <p:spPr>
          <a:xfrm>
            <a:off x="1763688" y="3401854"/>
            <a:ext cx="5616624" cy="0"/>
          </a:xfrm>
          <a:prstGeom prst="line">
            <a:avLst/>
          </a:prstGeom>
          <a:noFill/>
          <a:ln w="6350" cap="flat" cmpd="sng" algn="ctr">
            <a:solidFill>
              <a:schemeClr val="bg1">
                <a:lumMod val="50000"/>
              </a:schemeClr>
            </a:solidFill>
            <a:prstDash val="solid"/>
          </a:ln>
          <a:effectLst/>
        </p:spPr>
      </p:cxnSp>
      <p:sp>
        <p:nvSpPr>
          <p:cNvPr id="1053" name="矩形 1052"/>
          <p:cNvSpPr/>
          <p:nvPr/>
        </p:nvSpPr>
        <p:spPr>
          <a:xfrm>
            <a:off x="0" y="5071492"/>
            <a:ext cx="9144000" cy="72008"/>
          </a:xfrm>
          <a:prstGeom prst="rect">
            <a:avLst/>
          </a:prstGeom>
          <a:solidFill>
            <a:srgbClr val="FF9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4" name="Group 14">
            <a:extLst>
              <a:ext uri="{FF2B5EF4-FFF2-40B4-BE49-F238E27FC236}">
                <a16:creationId xmlns:a16="http://schemas.microsoft.com/office/drawing/2014/main" id="{2C878114-3863-4EB3-9CF6-025A1A9BF092}"/>
              </a:ext>
            </a:extLst>
          </p:cNvPr>
          <p:cNvGrpSpPr/>
          <p:nvPr/>
        </p:nvGrpSpPr>
        <p:grpSpPr bwMode="auto">
          <a:xfrm>
            <a:off x="3053242" y="4594398"/>
            <a:ext cx="174306" cy="174304"/>
            <a:chOff x="4248" y="3024"/>
            <a:chExt cx="600" cy="599"/>
          </a:xfrm>
        </p:grpSpPr>
        <p:sp>
          <p:nvSpPr>
            <p:cNvPr id="65" name="Oval 15">
              <a:extLst>
                <a:ext uri="{FF2B5EF4-FFF2-40B4-BE49-F238E27FC236}">
                  <a16:creationId xmlns:a16="http://schemas.microsoft.com/office/drawing/2014/main" id="{E963CAF7-9911-42D3-9547-E163B7C171A3}"/>
                </a:ext>
              </a:extLst>
            </p:cNvPr>
            <p:cNvSpPr>
              <a:spLocks noChangeArrowheads="1"/>
            </p:cNvSpPr>
            <p:nvPr/>
          </p:nvSpPr>
          <p:spPr bwMode="auto">
            <a:xfrm>
              <a:off x="4248" y="3024"/>
              <a:ext cx="600" cy="599"/>
            </a:xfrm>
            <a:prstGeom prst="ellipse">
              <a:avLst/>
            </a:prstGeom>
            <a:solidFill>
              <a:srgbClr val="FF9101"/>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dist" defTabSz="914400" eaLnBrk="1" fontAlgn="auto" latinLnBrk="0" hangingPunct="1">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schemeClr val="tx1">
                    <a:lumMod val="65000"/>
                    <a:lumOff val="35000"/>
                  </a:schemeClr>
                </a:solidFill>
                <a:effectLst/>
                <a:uLnTx/>
                <a:uFillTx/>
                <a:latin typeface="微软雅黑" pitchFamily="34" charset="-122"/>
                <a:ea typeface="微软雅黑" pitchFamily="34" charset="-122"/>
                <a:cs typeface="+mn-cs"/>
              </a:endParaRPr>
            </a:p>
          </p:txBody>
        </p:sp>
        <p:grpSp>
          <p:nvGrpSpPr>
            <p:cNvPr id="66" name="Group 16">
              <a:extLst>
                <a:ext uri="{FF2B5EF4-FFF2-40B4-BE49-F238E27FC236}">
                  <a16:creationId xmlns:a16="http://schemas.microsoft.com/office/drawing/2014/main" id="{EEF12B1E-B88F-4A2B-B405-61706ED3384C}"/>
                </a:ext>
              </a:extLst>
            </p:cNvPr>
            <p:cNvGrpSpPr/>
            <p:nvPr/>
          </p:nvGrpSpPr>
          <p:grpSpPr bwMode="auto">
            <a:xfrm>
              <a:off x="4441" y="3144"/>
              <a:ext cx="215" cy="345"/>
              <a:chOff x="4441" y="3144"/>
              <a:chExt cx="215" cy="345"/>
            </a:xfrm>
          </p:grpSpPr>
          <p:sp>
            <p:nvSpPr>
              <p:cNvPr id="67" name="Freeform 17">
                <a:extLst>
                  <a:ext uri="{FF2B5EF4-FFF2-40B4-BE49-F238E27FC236}">
                    <a16:creationId xmlns:a16="http://schemas.microsoft.com/office/drawing/2014/main" id="{723592D3-126F-406C-B0CB-8BF35C0C074C}"/>
                  </a:ext>
                </a:extLst>
              </p:cNvPr>
              <p:cNvSpPr>
                <a:spLocks noEditPoints="1"/>
              </p:cNvSpPr>
              <p:nvPr/>
            </p:nvSpPr>
            <p:spPr bwMode="auto">
              <a:xfrm>
                <a:off x="4474" y="3144"/>
                <a:ext cx="149" cy="253"/>
              </a:xfrm>
              <a:custGeom>
                <a:avLst/>
                <a:gdLst>
                  <a:gd name="T0" fmla="*/ 31 w 63"/>
                  <a:gd name="T1" fmla="*/ 107 h 107"/>
                  <a:gd name="T2" fmla="*/ 63 w 63"/>
                  <a:gd name="T3" fmla="*/ 78 h 107"/>
                  <a:gd name="T4" fmla="*/ 63 w 63"/>
                  <a:gd name="T5" fmla="*/ 29 h 107"/>
                  <a:gd name="T6" fmla="*/ 31 w 63"/>
                  <a:gd name="T7" fmla="*/ 0 h 107"/>
                  <a:gd name="T8" fmla="*/ 0 w 63"/>
                  <a:gd name="T9" fmla="*/ 29 h 107"/>
                  <a:gd name="T10" fmla="*/ 0 w 63"/>
                  <a:gd name="T11" fmla="*/ 78 h 107"/>
                  <a:gd name="T12" fmla="*/ 31 w 63"/>
                  <a:gd name="T13" fmla="*/ 107 h 107"/>
                  <a:gd name="T14" fmla="*/ 10 w 63"/>
                  <a:gd name="T15" fmla="*/ 29 h 107"/>
                  <a:gd name="T16" fmla="*/ 31 w 63"/>
                  <a:gd name="T17" fmla="*/ 10 h 107"/>
                  <a:gd name="T18" fmla="*/ 53 w 63"/>
                  <a:gd name="T19" fmla="*/ 29 h 107"/>
                  <a:gd name="T20" fmla="*/ 53 w 63"/>
                  <a:gd name="T21" fmla="*/ 78 h 107"/>
                  <a:gd name="T22" fmla="*/ 31 w 63"/>
                  <a:gd name="T23" fmla="*/ 97 h 107"/>
                  <a:gd name="T24" fmla="*/ 10 w 63"/>
                  <a:gd name="T25" fmla="*/ 78 h 107"/>
                  <a:gd name="T26" fmla="*/ 10 w 63"/>
                  <a:gd name="T27" fmla="*/ 2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107">
                    <a:moveTo>
                      <a:pt x="31" y="107"/>
                    </a:moveTo>
                    <a:cubicBezTo>
                      <a:pt x="49" y="107"/>
                      <a:pt x="63" y="94"/>
                      <a:pt x="63" y="78"/>
                    </a:cubicBezTo>
                    <a:cubicBezTo>
                      <a:pt x="63" y="29"/>
                      <a:pt x="63" y="29"/>
                      <a:pt x="63" y="29"/>
                    </a:cubicBezTo>
                    <a:cubicBezTo>
                      <a:pt x="63" y="13"/>
                      <a:pt x="49" y="0"/>
                      <a:pt x="31" y="0"/>
                    </a:cubicBezTo>
                    <a:cubicBezTo>
                      <a:pt x="14" y="0"/>
                      <a:pt x="0" y="13"/>
                      <a:pt x="0" y="29"/>
                    </a:cubicBezTo>
                    <a:cubicBezTo>
                      <a:pt x="0" y="78"/>
                      <a:pt x="0" y="78"/>
                      <a:pt x="0" y="78"/>
                    </a:cubicBezTo>
                    <a:cubicBezTo>
                      <a:pt x="0" y="94"/>
                      <a:pt x="14" y="107"/>
                      <a:pt x="31" y="107"/>
                    </a:cubicBezTo>
                    <a:close/>
                    <a:moveTo>
                      <a:pt x="10" y="29"/>
                    </a:moveTo>
                    <a:cubicBezTo>
                      <a:pt x="10" y="18"/>
                      <a:pt x="19" y="10"/>
                      <a:pt x="31" y="10"/>
                    </a:cubicBezTo>
                    <a:cubicBezTo>
                      <a:pt x="43" y="10"/>
                      <a:pt x="53" y="18"/>
                      <a:pt x="53" y="29"/>
                    </a:cubicBezTo>
                    <a:cubicBezTo>
                      <a:pt x="53" y="78"/>
                      <a:pt x="53" y="78"/>
                      <a:pt x="53" y="78"/>
                    </a:cubicBezTo>
                    <a:cubicBezTo>
                      <a:pt x="53" y="88"/>
                      <a:pt x="43" y="97"/>
                      <a:pt x="31" y="97"/>
                    </a:cubicBezTo>
                    <a:cubicBezTo>
                      <a:pt x="19" y="97"/>
                      <a:pt x="10" y="88"/>
                      <a:pt x="10" y="78"/>
                    </a:cubicBezTo>
                    <a:lnTo>
                      <a:pt x="10" y="29"/>
                    </a:lnTo>
                    <a:close/>
                  </a:path>
                </a:pathLst>
              </a:custGeom>
              <a:solidFill>
                <a:srgbClr val="FEFAEE"/>
              </a:solidFill>
              <a:ln w="635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dist" defTabSz="914400" eaLnBrk="1" fontAlgn="auto" latinLnBrk="0" hangingPunct="1">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schemeClr val="tx1">
                      <a:lumMod val="65000"/>
                      <a:lumOff val="35000"/>
                    </a:schemeClr>
                  </a:solidFill>
                  <a:effectLst/>
                  <a:uLnTx/>
                  <a:uFillTx/>
                  <a:latin typeface="微软雅黑" pitchFamily="34" charset="-122"/>
                  <a:ea typeface="微软雅黑" pitchFamily="34" charset="-122"/>
                  <a:cs typeface="+mn-cs"/>
                </a:endParaRPr>
              </a:p>
            </p:txBody>
          </p:sp>
          <p:sp>
            <p:nvSpPr>
              <p:cNvPr id="68" name="Freeform 18">
                <a:extLst>
                  <a:ext uri="{FF2B5EF4-FFF2-40B4-BE49-F238E27FC236}">
                    <a16:creationId xmlns:a16="http://schemas.microsoft.com/office/drawing/2014/main" id="{D7EADF4B-81DC-4DFC-BBDB-CF9439080DFE}"/>
                  </a:ext>
                </a:extLst>
              </p:cNvPr>
              <p:cNvSpPr/>
              <p:nvPr/>
            </p:nvSpPr>
            <p:spPr bwMode="auto">
              <a:xfrm>
                <a:off x="4441" y="3267"/>
                <a:ext cx="215" cy="222"/>
              </a:xfrm>
              <a:custGeom>
                <a:avLst/>
                <a:gdLst>
                  <a:gd name="T0" fmla="*/ 86 w 91"/>
                  <a:gd name="T1" fmla="*/ 0 h 94"/>
                  <a:gd name="T2" fmla="*/ 81 w 91"/>
                  <a:gd name="T3" fmla="*/ 5 h 94"/>
                  <a:gd name="T4" fmla="*/ 81 w 91"/>
                  <a:gd name="T5" fmla="*/ 28 h 94"/>
                  <a:gd name="T6" fmla="*/ 45 w 91"/>
                  <a:gd name="T7" fmla="*/ 59 h 94"/>
                  <a:gd name="T8" fmla="*/ 10 w 91"/>
                  <a:gd name="T9" fmla="*/ 28 h 94"/>
                  <a:gd name="T10" fmla="*/ 10 w 91"/>
                  <a:gd name="T11" fmla="*/ 5 h 94"/>
                  <a:gd name="T12" fmla="*/ 5 w 91"/>
                  <a:gd name="T13" fmla="*/ 0 h 94"/>
                  <a:gd name="T14" fmla="*/ 0 w 91"/>
                  <a:gd name="T15" fmla="*/ 5 h 94"/>
                  <a:gd name="T16" fmla="*/ 0 w 91"/>
                  <a:gd name="T17" fmla="*/ 28 h 94"/>
                  <a:gd name="T18" fmla="*/ 40 w 91"/>
                  <a:gd name="T19" fmla="*/ 69 h 94"/>
                  <a:gd name="T20" fmla="*/ 40 w 91"/>
                  <a:gd name="T21" fmla="*/ 84 h 94"/>
                  <a:gd name="T22" fmla="*/ 20 w 91"/>
                  <a:gd name="T23" fmla="*/ 84 h 94"/>
                  <a:gd name="T24" fmla="*/ 15 w 91"/>
                  <a:gd name="T25" fmla="*/ 89 h 94"/>
                  <a:gd name="T26" fmla="*/ 20 w 91"/>
                  <a:gd name="T27" fmla="*/ 94 h 94"/>
                  <a:gd name="T28" fmla="*/ 70 w 91"/>
                  <a:gd name="T29" fmla="*/ 94 h 94"/>
                  <a:gd name="T30" fmla="*/ 75 w 91"/>
                  <a:gd name="T31" fmla="*/ 89 h 94"/>
                  <a:gd name="T32" fmla="*/ 70 w 91"/>
                  <a:gd name="T33" fmla="*/ 84 h 94"/>
                  <a:gd name="T34" fmla="*/ 50 w 91"/>
                  <a:gd name="T35" fmla="*/ 84 h 94"/>
                  <a:gd name="T36" fmla="*/ 50 w 91"/>
                  <a:gd name="T37" fmla="*/ 69 h 94"/>
                  <a:gd name="T38" fmla="*/ 91 w 91"/>
                  <a:gd name="T39" fmla="*/ 28 h 94"/>
                  <a:gd name="T40" fmla="*/ 91 w 91"/>
                  <a:gd name="T41" fmla="*/ 5 h 94"/>
                  <a:gd name="T42" fmla="*/ 86 w 91"/>
                  <a:gd name="T43"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1" h="94">
                    <a:moveTo>
                      <a:pt x="86" y="0"/>
                    </a:moveTo>
                    <a:cubicBezTo>
                      <a:pt x="83" y="0"/>
                      <a:pt x="81" y="3"/>
                      <a:pt x="81" y="5"/>
                    </a:cubicBezTo>
                    <a:cubicBezTo>
                      <a:pt x="81" y="28"/>
                      <a:pt x="81" y="28"/>
                      <a:pt x="81" y="28"/>
                    </a:cubicBezTo>
                    <a:cubicBezTo>
                      <a:pt x="81" y="45"/>
                      <a:pt x="65" y="59"/>
                      <a:pt x="45" y="59"/>
                    </a:cubicBezTo>
                    <a:cubicBezTo>
                      <a:pt x="26" y="59"/>
                      <a:pt x="10" y="45"/>
                      <a:pt x="10" y="28"/>
                    </a:cubicBezTo>
                    <a:cubicBezTo>
                      <a:pt x="10" y="5"/>
                      <a:pt x="10" y="5"/>
                      <a:pt x="10" y="5"/>
                    </a:cubicBezTo>
                    <a:cubicBezTo>
                      <a:pt x="10" y="2"/>
                      <a:pt x="8" y="0"/>
                      <a:pt x="5" y="0"/>
                    </a:cubicBezTo>
                    <a:cubicBezTo>
                      <a:pt x="2" y="0"/>
                      <a:pt x="0" y="2"/>
                      <a:pt x="0" y="5"/>
                    </a:cubicBezTo>
                    <a:cubicBezTo>
                      <a:pt x="0" y="28"/>
                      <a:pt x="0" y="28"/>
                      <a:pt x="0" y="28"/>
                    </a:cubicBezTo>
                    <a:cubicBezTo>
                      <a:pt x="0" y="49"/>
                      <a:pt x="18" y="67"/>
                      <a:pt x="40" y="69"/>
                    </a:cubicBezTo>
                    <a:cubicBezTo>
                      <a:pt x="40" y="84"/>
                      <a:pt x="40" y="84"/>
                      <a:pt x="40" y="84"/>
                    </a:cubicBezTo>
                    <a:cubicBezTo>
                      <a:pt x="20" y="84"/>
                      <a:pt x="20" y="84"/>
                      <a:pt x="20" y="84"/>
                    </a:cubicBezTo>
                    <a:cubicBezTo>
                      <a:pt x="18" y="84"/>
                      <a:pt x="15" y="86"/>
                      <a:pt x="15" y="89"/>
                    </a:cubicBezTo>
                    <a:cubicBezTo>
                      <a:pt x="15" y="92"/>
                      <a:pt x="18" y="94"/>
                      <a:pt x="20" y="94"/>
                    </a:cubicBezTo>
                    <a:cubicBezTo>
                      <a:pt x="70" y="94"/>
                      <a:pt x="70" y="94"/>
                      <a:pt x="70" y="94"/>
                    </a:cubicBezTo>
                    <a:cubicBezTo>
                      <a:pt x="73" y="94"/>
                      <a:pt x="75" y="92"/>
                      <a:pt x="75" y="89"/>
                    </a:cubicBezTo>
                    <a:cubicBezTo>
                      <a:pt x="75" y="86"/>
                      <a:pt x="73" y="84"/>
                      <a:pt x="70" y="84"/>
                    </a:cubicBezTo>
                    <a:cubicBezTo>
                      <a:pt x="50" y="84"/>
                      <a:pt x="50" y="84"/>
                      <a:pt x="50" y="84"/>
                    </a:cubicBezTo>
                    <a:cubicBezTo>
                      <a:pt x="50" y="69"/>
                      <a:pt x="50" y="69"/>
                      <a:pt x="50" y="69"/>
                    </a:cubicBezTo>
                    <a:cubicBezTo>
                      <a:pt x="73" y="67"/>
                      <a:pt x="91" y="49"/>
                      <a:pt x="91" y="28"/>
                    </a:cubicBezTo>
                    <a:cubicBezTo>
                      <a:pt x="91" y="5"/>
                      <a:pt x="91" y="5"/>
                      <a:pt x="91" y="5"/>
                    </a:cubicBezTo>
                    <a:cubicBezTo>
                      <a:pt x="91" y="3"/>
                      <a:pt x="88" y="0"/>
                      <a:pt x="86" y="0"/>
                    </a:cubicBezTo>
                    <a:close/>
                  </a:path>
                </a:pathLst>
              </a:custGeom>
              <a:solidFill>
                <a:srgbClr val="FEFAEE"/>
              </a:solidFill>
              <a:ln w="635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dist" defTabSz="914400" eaLnBrk="1" fontAlgn="auto" latinLnBrk="0" hangingPunct="1">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schemeClr val="tx1">
                      <a:lumMod val="65000"/>
                      <a:lumOff val="35000"/>
                    </a:schemeClr>
                  </a:solidFill>
                  <a:effectLst/>
                  <a:uLnTx/>
                  <a:uFillTx/>
                  <a:latin typeface="微软雅黑" pitchFamily="34" charset="-122"/>
                  <a:ea typeface="微软雅黑" pitchFamily="34" charset="-122"/>
                  <a:cs typeface="+mn-cs"/>
                </a:endParaRPr>
              </a:p>
            </p:txBody>
          </p:sp>
        </p:grpSp>
      </p:grpSp>
      <p:sp>
        <p:nvSpPr>
          <p:cNvPr id="2" name="Text Box 19">
            <a:extLst>
              <a:ext uri="{FF2B5EF4-FFF2-40B4-BE49-F238E27FC236}">
                <a16:creationId xmlns:a16="http://schemas.microsoft.com/office/drawing/2014/main" id="{E4AAAFFD-A93D-47B3-AA21-A4246A8F1AC8}"/>
              </a:ext>
            </a:extLst>
          </p:cNvPr>
          <p:cNvSpPr txBox="1">
            <a:spLocks noChangeArrowheads="1"/>
          </p:cNvSpPr>
          <p:nvPr/>
        </p:nvSpPr>
        <p:spPr bwMode="auto">
          <a:xfrm>
            <a:off x="3308544" y="4551863"/>
            <a:ext cx="3005951"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000" dirty="0">
                <a:solidFill>
                  <a:schemeClr val="bg1">
                    <a:lumMod val="50000"/>
                  </a:schemeClr>
                </a:solidFill>
                <a:latin typeface="宋体" pitchFamily="2" charset="-122"/>
                <a:ea typeface="宋体" pitchFamily="2" charset="-122"/>
              </a:rPr>
              <a:t>小组成员：倪潇晗 殷子强 李昭璞 胡育铨 周弈帆</a:t>
            </a:r>
            <a:endParaRPr lang="en-US" altLang="zh-CN" sz="1000" dirty="0">
              <a:solidFill>
                <a:schemeClr val="bg1">
                  <a:lumMod val="50000"/>
                </a:schemeClr>
              </a:solidFill>
              <a:latin typeface="宋体" pitchFamily="2" charset="-122"/>
              <a:ea typeface="宋体"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p:txBody>
          <a:bodyPr/>
          <a:lstStyle/>
          <a:p>
            <a:r>
              <a:rPr lang="zh-CN" altLang="en-US" dirty="0"/>
              <a:t>概要设计</a:t>
            </a:r>
          </a:p>
        </p:txBody>
      </p:sp>
      <p:sp>
        <p:nvSpPr>
          <p:cNvPr id="10" name="文本框 9"/>
          <p:cNvSpPr txBox="1">
            <a:spLocks noChangeArrowheads="1"/>
          </p:cNvSpPr>
          <p:nvPr/>
        </p:nvSpPr>
        <p:spPr bwMode="auto">
          <a:xfrm>
            <a:off x="268014" y="176334"/>
            <a:ext cx="727349"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marL="171450" indent="-171450" algn="ctr" defTabSz="685800" fontAlgn="base">
              <a:spcBef>
                <a:spcPct val="0"/>
              </a:spcBef>
              <a:spcAft>
                <a:spcPct val="0"/>
              </a:spcAft>
              <a:defRPr/>
            </a:pPr>
            <a:r>
              <a:rPr lang="en-US" altLang="zh-CN" sz="2700" b="1" dirty="0">
                <a:solidFill>
                  <a:prstClr val="white"/>
                </a:solidFill>
              </a:rPr>
              <a:t>3</a:t>
            </a:r>
            <a:endParaRPr lang="zh-CN" altLang="en-US" sz="2700" b="1" dirty="0">
              <a:solidFill>
                <a:prstClr val="white"/>
              </a:solidFill>
            </a:endParaRPr>
          </a:p>
        </p:txBody>
      </p:sp>
      <p:sp>
        <p:nvSpPr>
          <p:cNvPr id="11" name="内容占位符 1">
            <a:extLst>
              <a:ext uri="{FF2B5EF4-FFF2-40B4-BE49-F238E27FC236}">
                <a16:creationId xmlns:a16="http://schemas.microsoft.com/office/drawing/2014/main" id="{9220699B-30D4-4073-91F7-02313840C09E}"/>
              </a:ext>
            </a:extLst>
          </p:cNvPr>
          <p:cNvSpPr txBox="1">
            <a:spLocks/>
          </p:cNvSpPr>
          <p:nvPr/>
        </p:nvSpPr>
        <p:spPr>
          <a:xfrm>
            <a:off x="1154723" y="1275149"/>
            <a:ext cx="6825029" cy="2708031"/>
          </a:xfrm>
          <a:prstGeom prst="rect">
            <a:avLst/>
          </a:prstGeom>
        </p:spPr>
        <p:txBody>
          <a:bodyPr vert="horz" lIns="0" tIns="0" rIns="0" bIns="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800" kern="1200" spc="3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spc="3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spc="3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spc="3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spc="3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685800">
              <a:spcBef>
                <a:spcPts val="750"/>
              </a:spcBef>
              <a:buNone/>
              <a:defRPr/>
            </a:pPr>
            <a:r>
              <a:rPr lang="zh-CN" altLang="en-US" sz="2100" dirty="0">
                <a:solidFill>
                  <a:srgbClr val="000000"/>
                </a:solidFill>
                <a:latin typeface="微软雅黑"/>
                <a:ea typeface="微软雅黑"/>
              </a:rPr>
              <a:t>概要设计主要以图片的形式给出了登录系统整体的组织结构，主要包含组织结构图、简单类图、每个功能模块的顺序图</a:t>
            </a:r>
            <a:endParaRPr lang="zh-CN" altLang="en-US" sz="2100" spc="225" dirty="0">
              <a:solidFill>
                <a:srgbClr val="000000"/>
              </a:solidFill>
              <a:latin typeface="微软雅黑"/>
              <a:ea typeface="微软雅黑"/>
            </a:endParaRPr>
          </a:p>
        </p:txBody>
      </p:sp>
      <p:sp>
        <p:nvSpPr>
          <p:cNvPr id="12" name="半闭框 11">
            <a:extLst>
              <a:ext uri="{FF2B5EF4-FFF2-40B4-BE49-F238E27FC236}">
                <a16:creationId xmlns:a16="http://schemas.microsoft.com/office/drawing/2014/main" id="{0D90A06A-B605-4CDB-9B13-1BB6C4658928}"/>
              </a:ext>
            </a:extLst>
          </p:cNvPr>
          <p:cNvSpPr/>
          <p:nvPr/>
        </p:nvSpPr>
        <p:spPr>
          <a:xfrm>
            <a:off x="794239" y="1094906"/>
            <a:ext cx="360485" cy="360485"/>
          </a:xfrm>
          <a:prstGeom prst="halfFrame">
            <a:avLst>
              <a:gd name="adj1" fmla="val 17948"/>
              <a:gd name="adj2" fmla="val 17949"/>
            </a:avLst>
          </a:prstGeom>
          <a:solidFill>
            <a:schemeClr val="accent4"/>
          </a:solidFill>
          <a:ln w="12700" cap="flat" cmpd="sng" algn="ctr">
            <a:noFill/>
            <a:prstDash val="solid"/>
            <a:miter lim="800000"/>
          </a:ln>
          <a:effectLst/>
        </p:spPr>
        <p:txBody>
          <a:bodyPr rtlCol="0" anchor="ctr"/>
          <a:lstStyle/>
          <a:p>
            <a:pPr algn="ctr" defTabSz="685800">
              <a:defRPr/>
            </a:pPr>
            <a:endParaRPr lang="zh-CN" altLang="en-US" sz="1350" kern="0">
              <a:solidFill>
                <a:srgbClr val="000000"/>
              </a:solidFill>
              <a:latin typeface="微软雅黑"/>
              <a:ea typeface="微软雅黑"/>
            </a:endParaRPr>
          </a:p>
        </p:txBody>
      </p:sp>
      <p:sp>
        <p:nvSpPr>
          <p:cNvPr id="13" name="半闭框 12">
            <a:extLst>
              <a:ext uri="{FF2B5EF4-FFF2-40B4-BE49-F238E27FC236}">
                <a16:creationId xmlns:a16="http://schemas.microsoft.com/office/drawing/2014/main" id="{F77F212D-4F59-4957-9187-E73A42BE8E9D}"/>
              </a:ext>
            </a:extLst>
          </p:cNvPr>
          <p:cNvSpPr/>
          <p:nvPr/>
        </p:nvSpPr>
        <p:spPr>
          <a:xfrm flipH="1" flipV="1">
            <a:off x="7979752" y="3889394"/>
            <a:ext cx="360485" cy="360485"/>
          </a:xfrm>
          <a:prstGeom prst="halfFrame">
            <a:avLst>
              <a:gd name="adj1" fmla="val 17948"/>
              <a:gd name="adj2" fmla="val 17949"/>
            </a:avLst>
          </a:prstGeom>
          <a:solidFill>
            <a:schemeClr val="accent4"/>
          </a:solidFill>
          <a:ln w="12700" cap="flat" cmpd="sng" algn="ctr">
            <a:noFill/>
            <a:prstDash val="solid"/>
            <a:miter lim="800000"/>
          </a:ln>
          <a:effectLst/>
        </p:spPr>
        <p:txBody>
          <a:bodyPr rtlCol="0" anchor="ctr"/>
          <a:lstStyle/>
          <a:p>
            <a:pPr algn="ctr" defTabSz="685800">
              <a:defRPr/>
            </a:pPr>
            <a:endParaRPr lang="zh-CN" altLang="en-US" sz="1350" kern="0">
              <a:solidFill>
                <a:srgbClr val="000000"/>
              </a:solidFill>
              <a:latin typeface="微软雅黑"/>
              <a:ea typeface="微软雅黑"/>
            </a:endParaRPr>
          </a:p>
        </p:txBody>
      </p:sp>
    </p:spTree>
    <p:extLst>
      <p:ext uri="{BB962C8B-B14F-4D97-AF65-F5344CB8AC3E}">
        <p14:creationId xmlns:p14="http://schemas.microsoft.com/office/powerpoint/2010/main" val="3331688613"/>
      </p:ext>
    </p:extLst>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p:txBody>
          <a:bodyPr/>
          <a:lstStyle/>
          <a:p>
            <a:r>
              <a:rPr lang="zh-CN" altLang="en-US" dirty="0"/>
              <a:t>组织结构</a:t>
            </a:r>
          </a:p>
        </p:txBody>
      </p:sp>
      <p:sp>
        <p:nvSpPr>
          <p:cNvPr id="10" name="文本框 9"/>
          <p:cNvSpPr txBox="1">
            <a:spLocks noChangeArrowheads="1"/>
          </p:cNvSpPr>
          <p:nvPr/>
        </p:nvSpPr>
        <p:spPr bwMode="auto">
          <a:xfrm>
            <a:off x="268014" y="176334"/>
            <a:ext cx="727349"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marL="171450" indent="-171450" algn="ctr" defTabSz="685800" fontAlgn="base">
              <a:spcBef>
                <a:spcPct val="0"/>
              </a:spcBef>
              <a:spcAft>
                <a:spcPct val="0"/>
              </a:spcAft>
              <a:defRPr/>
            </a:pPr>
            <a:r>
              <a:rPr lang="en-US" altLang="zh-CN" sz="2700" b="1" dirty="0">
                <a:solidFill>
                  <a:prstClr val="white"/>
                </a:solidFill>
              </a:rPr>
              <a:t>3</a:t>
            </a:r>
            <a:endParaRPr lang="zh-CN" altLang="en-US" sz="2700" b="1" dirty="0">
              <a:solidFill>
                <a:prstClr val="white"/>
              </a:solidFill>
            </a:endParaRPr>
          </a:p>
        </p:txBody>
      </p:sp>
      <p:sp>
        <p:nvSpPr>
          <p:cNvPr id="12" name="半闭框 11">
            <a:extLst>
              <a:ext uri="{FF2B5EF4-FFF2-40B4-BE49-F238E27FC236}">
                <a16:creationId xmlns:a16="http://schemas.microsoft.com/office/drawing/2014/main" id="{0D90A06A-B605-4CDB-9B13-1BB6C4658928}"/>
              </a:ext>
            </a:extLst>
          </p:cNvPr>
          <p:cNvSpPr/>
          <p:nvPr/>
        </p:nvSpPr>
        <p:spPr>
          <a:xfrm>
            <a:off x="794239" y="1094906"/>
            <a:ext cx="360485" cy="360485"/>
          </a:xfrm>
          <a:prstGeom prst="halfFrame">
            <a:avLst>
              <a:gd name="adj1" fmla="val 17948"/>
              <a:gd name="adj2" fmla="val 17949"/>
            </a:avLst>
          </a:prstGeom>
          <a:solidFill>
            <a:schemeClr val="accent4"/>
          </a:solidFill>
          <a:ln w="12700" cap="flat" cmpd="sng" algn="ctr">
            <a:noFill/>
            <a:prstDash val="solid"/>
            <a:miter lim="800000"/>
          </a:ln>
          <a:effectLst/>
        </p:spPr>
        <p:txBody>
          <a:bodyPr rtlCol="0" anchor="ctr"/>
          <a:lstStyle/>
          <a:p>
            <a:pPr algn="ctr" defTabSz="685800">
              <a:defRPr/>
            </a:pPr>
            <a:endParaRPr lang="zh-CN" altLang="en-US" sz="1350" kern="0">
              <a:solidFill>
                <a:srgbClr val="000000"/>
              </a:solidFill>
              <a:latin typeface="微软雅黑"/>
              <a:ea typeface="微软雅黑"/>
            </a:endParaRPr>
          </a:p>
        </p:txBody>
      </p:sp>
      <p:sp>
        <p:nvSpPr>
          <p:cNvPr id="13" name="半闭框 12">
            <a:extLst>
              <a:ext uri="{FF2B5EF4-FFF2-40B4-BE49-F238E27FC236}">
                <a16:creationId xmlns:a16="http://schemas.microsoft.com/office/drawing/2014/main" id="{F77F212D-4F59-4957-9187-E73A42BE8E9D}"/>
              </a:ext>
            </a:extLst>
          </p:cNvPr>
          <p:cNvSpPr/>
          <p:nvPr/>
        </p:nvSpPr>
        <p:spPr>
          <a:xfrm flipH="1" flipV="1">
            <a:off x="7979752" y="3889394"/>
            <a:ext cx="360485" cy="360485"/>
          </a:xfrm>
          <a:prstGeom prst="halfFrame">
            <a:avLst>
              <a:gd name="adj1" fmla="val 17948"/>
              <a:gd name="adj2" fmla="val 17949"/>
            </a:avLst>
          </a:prstGeom>
          <a:solidFill>
            <a:schemeClr val="accent4"/>
          </a:solidFill>
          <a:ln w="12700" cap="flat" cmpd="sng" algn="ctr">
            <a:noFill/>
            <a:prstDash val="solid"/>
            <a:miter lim="800000"/>
          </a:ln>
          <a:effectLst/>
        </p:spPr>
        <p:txBody>
          <a:bodyPr rtlCol="0" anchor="ctr"/>
          <a:lstStyle/>
          <a:p>
            <a:pPr algn="ctr" defTabSz="685800">
              <a:defRPr/>
            </a:pPr>
            <a:endParaRPr lang="zh-CN" altLang="en-US" sz="1350" kern="0">
              <a:solidFill>
                <a:srgbClr val="000000"/>
              </a:solidFill>
              <a:latin typeface="微软雅黑"/>
              <a:ea typeface="微软雅黑"/>
            </a:endParaRPr>
          </a:p>
        </p:txBody>
      </p:sp>
      <p:pic>
        <p:nvPicPr>
          <p:cNvPr id="2" name="图片 1">
            <a:extLst>
              <a:ext uri="{FF2B5EF4-FFF2-40B4-BE49-F238E27FC236}">
                <a16:creationId xmlns:a16="http://schemas.microsoft.com/office/drawing/2014/main" id="{06D207A2-279E-4DEC-93C6-1F6065A2317A}"/>
              </a:ext>
            </a:extLst>
          </p:cNvPr>
          <p:cNvPicPr>
            <a:picLocks noChangeAspect="1"/>
          </p:cNvPicPr>
          <p:nvPr/>
        </p:nvPicPr>
        <p:blipFill>
          <a:blip r:embed="rId3"/>
          <a:stretch>
            <a:fillRect/>
          </a:stretch>
        </p:blipFill>
        <p:spPr>
          <a:xfrm>
            <a:off x="1603058" y="638389"/>
            <a:ext cx="5537747" cy="3992081"/>
          </a:xfrm>
          <a:prstGeom prst="rect">
            <a:avLst/>
          </a:prstGeom>
        </p:spPr>
      </p:pic>
    </p:spTree>
    <p:extLst>
      <p:ext uri="{BB962C8B-B14F-4D97-AF65-F5344CB8AC3E}">
        <p14:creationId xmlns:p14="http://schemas.microsoft.com/office/powerpoint/2010/main" val="1721232244"/>
      </p:ext>
    </p:extLst>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p:txBody>
          <a:bodyPr/>
          <a:lstStyle/>
          <a:p>
            <a:r>
              <a:rPr lang="zh-CN" altLang="en-US" dirty="0"/>
              <a:t>简单类图</a:t>
            </a:r>
          </a:p>
        </p:txBody>
      </p:sp>
      <p:sp>
        <p:nvSpPr>
          <p:cNvPr id="10" name="文本框 9"/>
          <p:cNvSpPr txBox="1">
            <a:spLocks noChangeArrowheads="1"/>
          </p:cNvSpPr>
          <p:nvPr/>
        </p:nvSpPr>
        <p:spPr bwMode="auto">
          <a:xfrm>
            <a:off x="268014" y="176334"/>
            <a:ext cx="727349"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marL="171450" indent="-171450" algn="ctr" defTabSz="685800" fontAlgn="base">
              <a:spcBef>
                <a:spcPct val="0"/>
              </a:spcBef>
              <a:spcAft>
                <a:spcPct val="0"/>
              </a:spcAft>
              <a:defRPr/>
            </a:pPr>
            <a:r>
              <a:rPr lang="en-US" altLang="zh-CN" sz="2700" b="1" dirty="0">
                <a:solidFill>
                  <a:prstClr val="white"/>
                </a:solidFill>
              </a:rPr>
              <a:t>3</a:t>
            </a:r>
            <a:endParaRPr lang="zh-CN" altLang="en-US" sz="2700" b="1" dirty="0">
              <a:solidFill>
                <a:prstClr val="white"/>
              </a:solidFill>
            </a:endParaRPr>
          </a:p>
        </p:txBody>
      </p:sp>
      <p:sp>
        <p:nvSpPr>
          <p:cNvPr id="12" name="半闭框 11">
            <a:extLst>
              <a:ext uri="{FF2B5EF4-FFF2-40B4-BE49-F238E27FC236}">
                <a16:creationId xmlns:a16="http://schemas.microsoft.com/office/drawing/2014/main" id="{0D90A06A-B605-4CDB-9B13-1BB6C4658928}"/>
              </a:ext>
            </a:extLst>
          </p:cNvPr>
          <p:cNvSpPr/>
          <p:nvPr/>
        </p:nvSpPr>
        <p:spPr>
          <a:xfrm>
            <a:off x="794239" y="1094906"/>
            <a:ext cx="360485" cy="360485"/>
          </a:xfrm>
          <a:prstGeom prst="halfFrame">
            <a:avLst>
              <a:gd name="adj1" fmla="val 17948"/>
              <a:gd name="adj2" fmla="val 17949"/>
            </a:avLst>
          </a:prstGeom>
          <a:solidFill>
            <a:schemeClr val="accent4"/>
          </a:solidFill>
          <a:ln w="12700" cap="flat" cmpd="sng" algn="ctr">
            <a:noFill/>
            <a:prstDash val="solid"/>
            <a:miter lim="800000"/>
          </a:ln>
          <a:effectLst/>
        </p:spPr>
        <p:txBody>
          <a:bodyPr rtlCol="0" anchor="ctr"/>
          <a:lstStyle/>
          <a:p>
            <a:pPr algn="ctr" defTabSz="685800">
              <a:defRPr/>
            </a:pPr>
            <a:endParaRPr lang="zh-CN" altLang="en-US" sz="1350" kern="0">
              <a:solidFill>
                <a:srgbClr val="000000"/>
              </a:solidFill>
              <a:latin typeface="微软雅黑"/>
              <a:ea typeface="微软雅黑"/>
            </a:endParaRPr>
          </a:p>
        </p:txBody>
      </p:sp>
      <p:sp>
        <p:nvSpPr>
          <p:cNvPr id="13" name="半闭框 12">
            <a:extLst>
              <a:ext uri="{FF2B5EF4-FFF2-40B4-BE49-F238E27FC236}">
                <a16:creationId xmlns:a16="http://schemas.microsoft.com/office/drawing/2014/main" id="{F77F212D-4F59-4957-9187-E73A42BE8E9D}"/>
              </a:ext>
            </a:extLst>
          </p:cNvPr>
          <p:cNvSpPr/>
          <p:nvPr/>
        </p:nvSpPr>
        <p:spPr>
          <a:xfrm flipH="1" flipV="1">
            <a:off x="7979752" y="3889394"/>
            <a:ext cx="360485" cy="360485"/>
          </a:xfrm>
          <a:prstGeom prst="halfFrame">
            <a:avLst>
              <a:gd name="adj1" fmla="val 17948"/>
              <a:gd name="adj2" fmla="val 17949"/>
            </a:avLst>
          </a:prstGeom>
          <a:solidFill>
            <a:schemeClr val="accent4"/>
          </a:solidFill>
          <a:ln w="12700" cap="flat" cmpd="sng" algn="ctr">
            <a:noFill/>
            <a:prstDash val="solid"/>
            <a:miter lim="800000"/>
          </a:ln>
          <a:effectLst/>
        </p:spPr>
        <p:txBody>
          <a:bodyPr rtlCol="0" anchor="ctr"/>
          <a:lstStyle/>
          <a:p>
            <a:pPr algn="ctr" defTabSz="685800">
              <a:defRPr/>
            </a:pPr>
            <a:endParaRPr lang="zh-CN" altLang="en-US" sz="1350" kern="0">
              <a:solidFill>
                <a:srgbClr val="000000"/>
              </a:solidFill>
              <a:latin typeface="微软雅黑"/>
              <a:ea typeface="微软雅黑"/>
            </a:endParaRPr>
          </a:p>
        </p:txBody>
      </p:sp>
      <p:pic>
        <p:nvPicPr>
          <p:cNvPr id="3" name="图片 2">
            <a:extLst>
              <a:ext uri="{FF2B5EF4-FFF2-40B4-BE49-F238E27FC236}">
                <a16:creationId xmlns:a16="http://schemas.microsoft.com/office/drawing/2014/main" id="{4AD20212-42C4-4680-8F2F-959BCB000B13}"/>
              </a:ext>
            </a:extLst>
          </p:cNvPr>
          <p:cNvPicPr>
            <a:picLocks noChangeAspect="1"/>
          </p:cNvPicPr>
          <p:nvPr/>
        </p:nvPicPr>
        <p:blipFill>
          <a:blip r:embed="rId3"/>
          <a:stretch>
            <a:fillRect/>
          </a:stretch>
        </p:blipFill>
        <p:spPr>
          <a:xfrm>
            <a:off x="2742548" y="637779"/>
            <a:ext cx="3867999" cy="3988515"/>
          </a:xfrm>
          <a:prstGeom prst="rect">
            <a:avLst/>
          </a:prstGeom>
        </p:spPr>
      </p:pic>
    </p:spTree>
    <p:extLst>
      <p:ext uri="{BB962C8B-B14F-4D97-AF65-F5344CB8AC3E}">
        <p14:creationId xmlns:p14="http://schemas.microsoft.com/office/powerpoint/2010/main" val="3890223981"/>
      </p:ext>
    </p:extLst>
  </p:cSld>
  <p:clrMapOvr>
    <a:masterClrMapping/>
  </p:clrMapOvr>
  <p:transition spd="med">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p:txBody>
          <a:bodyPr/>
          <a:lstStyle/>
          <a:p>
            <a:r>
              <a:rPr lang="zh-CN" altLang="en-US" dirty="0"/>
              <a:t>注册顺序图</a:t>
            </a:r>
          </a:p>
        </p:txBody>
      </p:sp>
      <p:sp>
        <p:nvSpPr>
          <p:cNvPr id="10" name="文本框 9"/>
          <p:cNvSpPr txBox="1">
            <a:spLocks noChangeArrowheads="1"/>
          </p:cNvSpPr>
          <p:nvPr/>
        </p:nvSpPr>
        <p:spPr bwMode="auto">
          <a:xfrm>
            <a:off x="268014" y="176334"/>
            <a:ext cx="727349"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marL="171450" indent="-171450" algn="ctr" defTabSz="685800" fontAlgn="base">
              <a:spcBef>
                <a:spcPct val="0"/>
              </a:spcBef>
              <a:spcAft>
                <a:spcPct val="0"/>
              </a:spcAft>
              <a:defRPr/>
            </a:pPr>
            <a:r>
              <a:rPr lang="en-US" altLang="zh-CN" sz="2700" b="1" dirty="0">
                <a:solidFill>
                  <a:prstClr val="white"/>
                </a:solidFill>
              </a:rPr>
              <a:t>3</a:t>
            </a:r>
            <a:endParaRPr lang="zh-CN" altLang="en-US" sz="2700" b="1" dirty="0">
              <a:solidFill>
                <a:prstClr val="white"/>
              </a:solidFill>
            </a:endParaRPr>
          </a:p>
        </p:txBody>
      </p:sp>
      <p:sp>
        <p:nvSpPr>
          <p:cNvPr id="12" name="半闭框 11">
            <a:extLst>
              <a:ext uri="{FF2B5EF4-FFF2-40B4-BE49-F238E27FC236}">
                <a16:creationId xmlns:a16="http://schemas.microsoft.com/office/drawing/2014/main" id="{0D90A06A-B605-4CDB-9B13-1BB6C4658928}"/>
              </a:ext>
            </a:extLst>
          </p:cNvPr>
          <p:cNvSpPr/>
          <p:nvPr/>
        </p:nvSpPr>
        <p:spPr>
          <a:xfrm>
            <a:off x="794239" y="1094906"/>
            <a:ext cx="360485" cy="360485"/>
          </a:xfrm>
          <a:prstGeom prst="halfFrame">
            <a:avLst>
              <a:gd name="adj1" fmla="val 17948"/>
              <a:gd name="adj2" fmla="val 17949"/>
            </a:avLst>
          </a:prstGeom>
          <a:solidFill>
            <a:schemeClr val="accent4"/>
          </a:solidFill>
          <a:ln w="12700" cap="flat" cmpd="sng" algn="ctr">
            <a:noFill/>
            <a:prstDash val="solid"/>
            <a:miter lim="800000"/>
          </a:ln>
          <a:effectLst/>
        </p:spPr>
        <p:txBody>
          <a:bodyPr rtlCol="0" anchor="ctr"/>
          <a:lstStyle/>
          <a:p>
            <a:pPr algn="ctr" defTabSz="685800">
              <a:defRPr/>
            </a:pPr>
            <a:endParaRPr lang="zh-CN" altLang="en-US" sz="1350" kern="0">
              <a:solidFill>
                <a:srgbClr val="000000"/>
              </a:solidFill>
              <a:latin typeface="微软雅黑"/>
              <a:ea typeface="微软雅黑"/>
            </a:endParaRPr>
          </a:p>
        </p:txBody>
      </p:sp>
      <p:sp>
        <p:nvSpPr>
          <p:cNvPr id="13" name="半闭框 12">
            <a:extLst>
              <a:ext uri="{FF2B5EF4-FFF2-40B4-BE49-F238E27FC236}">
                <a16:creationId xmlns:a16="http://schemas.microsoft.com/office/drawing/2014/main" id="{F77F212D-4F59-4957-9187-E73A42BE8E9D}"/>
              </a:ext>
            </a:extLst>
          </p:cNvPr>
          <p:cNvSpPr/>
          <p:nvPr/>
        </p:nvSpPr>
        <p:spPr>
          <a:xfrm flipH="1" flipV="1">
            <a:off x="7979752" y="3889394"/>
            <a:ext cx="360485" cy="360485"/>
          </a:xfrm>
          <a:prstGeom prst="halfFrame">
            <a:avLst>
              <a:gd name="adj1" fmla="val 17948"/>
              <a:gd name="adj2" fmla="val 17949"/>
            </a:avLst>
          </a:prstGeom>
          <a:solidFill>
            <a:schemeClr val="accent4"/>
          </a:solidFill>
          <a:ln w="12700" cap="flat" cmpd="sng" algn="ctr">
            <a:noFill/>
            <a:prstDash val="solid"/>
            <a:miter lim="800000"/>
          </a:ln>
          <a:effectLst/>
        </p:spPr>
        <p:txBody>
          <a:bodyPr rtlCol="0" anchor="ctr"/>
          <a:lstStyle/>
          <a:p>
            <a:pPr algn="ctr" defTabSz="685800">
              <a:defRPr/>
            </a:pPr>
            <a:endParaRPr lang="zh-CN" altLang="en-US" sz="1350" kern="0">
              <a:solidFill>
                <a:srgbClr val="000000"/>
              </a:solidFill>
              <a:latin typeface="微软雅黑"/>
              <a:ea typeface="微软雅黑"/>
            </a:endParaRPr>
          </a:p>
        </p:txBody>
      </p:sp>
      <p:pic>
        <p:nvPicPr>
          <p:cNvPr id="2" name="图片 1">
            <a:extLst>
              <a:ext uri="{FF2B5EF4-FFF2-40B4-BE49-F238E27FC236}">
                <a16:creationId xmlns:a16="http://schemas.microsoft.com/office/drawing/2014/main" id="{DF5139C7-BE5F-4B0B-BCD7-B0861BE624E6}"/>
              </a:ext>
            </a:extLst>
          </p:cNvPr>
          <p:cNvPicPr>
            <a:picLocks noChangeAspect="1"/>
          </p:cNvPicPr>
          <p:nvPr/>
        </p:nvPicPr>
        <p:blipFill>
          <a:blip r:embed="rId3"/>
          <a:stretch>
            <a:fillRect/>
          </a:stretch>
        </p:blipFill>
        <p:spPr>
          <a:xfrm>
            <a:off x="1911525" y="1094906"/>
            <a:ext cx="5776274" cy="4688138"/>
          </a:xfrm>
          <a:prstGeom prst="rect">
            <a:avLst/>
          </a:prstGeom>
        </p:spPr>
      </p:pic>
    </p:spTree>
    <p:extLst>
      <p:ext uri="{BB962C8B-B14F-4D97-AF65-F5344CB8AC3E}">
        <p14:creationId xmlns:p14="http://schemas.microsoft.com/office/powerpoint/2010/main" val="4166686177"/>
      </p:ext>
    </p:extLst>
  </p:cSld>
  <p:clrMapOvr>
    <a:masterClrMapping/>
  </p:clrMapOvr>
  <p:transition spd="med">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p:txBody>
          <a:bodyPr/>
          <a:lstStyle/>
          <a:p>
            <a:r>
              <a:rPr lang="zh-CN" altLang="en-US" dirty="0"/>
              <a:t>登录顺序图</a:t>
            </a:r>
          </a:p>
        </p:txBody>
      </p:sp>
      <p:sp>
        <p:nvSpPr>
          <p:cNvPr id="10" name="文本框 9"/>
          <p:cNvSpPr txBox="1">
            <a:spLocks noChangeArrowheads="1"/>
          </p:cNvSpPr>
          <p:nvPr/>
        </p:nvSpPr>
        <p:spPr bwMode="auto">
          <a:xfrm>
            <a:off x="268014" y="176334"/>
            <a:ext cx="727349"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marL="171450" indent="-171450" algn="ctr" defTabSz="685800" fontAlgn="base">
              <a:spcBef>
                <a:spcPct val="0"/>
              </a:spcBef>
              <a:spcAft>
                <a:spcPct val="0"/>
              </a:spcAft>
              <a:defRPr/>
            </a:pPr>
            <a:r>
              <a:rPr lang="en-US" altLang="zh-CN" sz="2700" b="1" dirty="0">
                <a:solidFill>
                  <a:prstClr val="white"/>
                </a:solidFill>
              </a:rPr>
              <a:t>3</a:t>
            </a:r>
            <a:endParaRPr lang="zh-CN" altLang="en-US" sz="2700" b="1" dirty="0">
              <a:solidFill>
                <a:prstClr val="white"/>
              </a:solidFill>
            </a:endParaRPr>
          </a:p>
        </p:txBody>
      </p:sp>
      <p:sp>
        <p:nvSpPr>
          <p:cNvPr id="12" name="半闭框 11">
            <a:extLst>
              <a:ext uri="{FF2B5EF4-FFF2-40B4-BE49-F238E27FC236}">
                <a16:creationId xmlns:a16="http://schemas.microsoft.com/office/drawing/2014/main" id="{0D90A06A-B605-4CDB-9B13-1BB6C4658928}"/>
              </a:ext>
            </a:extLst>
          </p:cNvPr>
          <p:cNvSpPr/>
          <p:nvPr/>
        </p:nvSpPr>
        <p:spPr>
          <a:xfrm>
            <a:off x="794239" y="1094906"/>
            <a:ext cx="360485" cy="360485"/>
          </a:xfrm>
          <a:prstGeom prst="halfFrame">
            <a:avLst>
              <a:gd name="adj1" fmla="val 17948"/>
              <a:gd name="adj2" fmla="val 17949"/>
            </a:avLst>
          </a:prstGeom>
          <a:solidFill>
            <a:schemeClr val="accent4"/>
          </a:solidFill>
          <a:ln w="12700" cap="flat" cmpd="sng" algn="ctr">
            <a:noFill/>
            <a:prstDash val="solid"/>
            <a:miter lim="800000"/>
          </a:ln>
          <a:effectLst/>
        </p:spPr>
        <p:txBody>
          <a:bodyPr rtlCol="0" anchor="ctr"/>
          <a:lstStyle/>
          <a:p>
            <a:pPr algn="ctr" defTabSz="685800">
              <a:defRPr/>
            </a:pPr>
            <a:endParaRPr lang="zh-CN" altLang="en-US" sz="1350" kern="0">
              <a:solidFill>
                <a:srgbClr val="000000"/>
              </a:solidFill>
              <a:latin typeface="微软雅黑"/>
              <a:ea typeface="微软雅黑"/>
            </a:endParaRPr>
          </a:p>
        </p:txBody>
      </p:sp>
      <p:sp>
        <p:nvSpPr>
          <p:cNvPr id="13" name="半闭框 12">
            <a:extLst>
              <a:ext uri="{FF2B5EF4-FFF2-40B4-BE49-F238E27FC236}">
                <a16:creationId xmlns:a16="http://schemas.microsoft.com/office/drawing/2014/main" id="{F77F212D-4F59-4957-9187-E73A42BE8E9D}"/>
              </a:ext>
            </a:extLst>
          </p:cNvPr>
          <p:cNvSpPr/>
          <p:nvPr/>
        </p:nvSpPr>
        <p:spPr>
          <a:xfrm flipH="1" flipV="1">
            <a:off x="7979752" y="3889394"/>
            <a:ext cx="360485" cy="360485"/>
          </a:xfrm>
          <a:prstGeom prst="halfFrame">
            <a:avLst>
              <a:gd name="adj1" fmla="val 17948"/>
              <a:gd name="adj2" fmla="val 17949"/>
            </a:avLst>
          </a:prstGeom>
          <a:solidFill>
            <a:schemeClr val="accent4"/>
          </a:solidFill>
          <a:ln w="12700" cap="flat" cmpd="sng" algn="ctr">
            <a:noFill/>
            <a:prstDash val="solid"/>
            <a:miter lim="800000"/>
          </a:ln>
          <a:effectLst/>
        </p:spPr>
        <p:txBody>
          <a:bodyPr rtlCol="0" anchor="ctr"/>
          <a:lstStyle/>
          <a:p>
            <a:pPr algn="ctr" defTabSz="685800">
              <a:defRPr/>
            </a:pPr>
            <a:endParaRPr lang="zh-CN" altLang="en-US" sz="1350" kern="0">
              <a:solidFill>
                <a:srgbClr val="000000"/>
              </a:solidFill>
              <a:latin typeface="微软雅黑"/>
              <a:ea typeface="微软雅黑"/>
            </a:endParaRPr>
          </a:p>
        </p:txBody>
      </p:sp>
      <p:pic>
        <p:nvPicPr>
          <p:cNvPr id="3" name="图片 2">
            <a:extLst>
              <a:ext uri="{FF2B5EF4-FFF2-40B4-BE49-F238E27FC236}">
                <a16:creationId xmlns:a16="http://schemas.microsoft.com/office/drawing/2014/main" id="{2231A891-A22E-45F5-8DD2-8792C213B91B}"/>
              </a:ext>
            </a:extLst>
          </p:cNvPr>
          <p:cNvPicPr>
            <a:picLocks noChangeAspect="1"/>
          </p:cNvPicPr>
          <p:nvPr/>
        </p:nvPicPr>
        <p:blipFill>
          <a:blip r:embed="rId3"/>
          <a:stretch>
            <a:fillRect/>
          </a:stretch>
        </p:blipFill>
        <p:spPr>
          <a:xfrm>
            <a:off x="1704175" y="1094907"/>
            <a:ext cx="6065869" cy="4962494"/>
          </a:xfrm>
          <a:prstGeom prst="rect">
            <a:avLst/>
          </a:prstGeom>
        </p:spPr>
      </p:pic>
    </p:spTree>
    <p:extLst>
      <p:ext uri="{BB962C8B-B14F-4D97-AF65-F5344CB8AC3E}">
        <p14:creationId xmlns:p14="http://schemas.microsoft.com/office/powerpoint/2010/main" val="2515903352"/>
      </p:ext>
    </p:extLst>
  </p:cSld>
  <p:clrMapOvr>
    <a:masterClrMapping/>
  </p:clrMapOvr>
  <p:transition spd="med">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p:txBody>
          <a:bodyPr/>
          <a:lstStyle/>
          <a:p>
            <a:r>
              <a:rPr lang="zh-CN" altLang="en-US" dirty="0"/>
              <a:t>修改个人信息顺序图</a:t>
            </a:r>
          </a:p>
        </p:txBody>
      </p:sp>
      <p:sp>
        <p:nvSpPr>
          <p:cNvPr id="10" name="文本框 9"/>
          <p:cNvSpPr txBox="1">
            <a:spLocks noChangeArrowheads="1"/>
          </p:cNvSpPr>
          <p:nvPr/>
        </p:nvSpPr>
        <p:spPr bwMode="auto">
          <a:xfrm>
            <a:off x="268014" y="176334"/>
            <a:ext cx="727349"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marL="171450" indent="-171450" algn="ctr" defTabSz="685800" fontAlgn="base">
              <a:spcBef>
                <a:spcPct val="0"/>
              </a:spcBef>
              <a:spcAft>
                <a:spcPct val="0"/>
              </a:spcAft>
              <a:defRPr/>
            </a:pPr>
            <a:r>
              <a:rPr lang="en-US" altLang="zh-CN" sz="2700" b="1" dirty="0">
                <a:solidFill>
                  <a:prstClr val="white"/>
                </a:solidFill>
              </a:rPr>
              <a:t>3</a:t>
            </a:r>
            <a:endParaRPr lang="zh-CN" altLang="en-US" sz="2700" b="1" dirty="0">
              <a:solidFill>
                <a:prstClr val="white"/>
              </a:solidFill>
            </a:endParaRPr>
          </a:p>
        </p:txBody>
      </p:sp>
      <p:sp>
        <p:nvSpPr>
          <p:cNvPr id="12" name="半闭框 11">
            <a:extLst>
              <a:ext uri="{FF2B5EF4-FFF2-40B4-BE49-F238E27FC236}">
                <a16:creationId xmlns:a16="http://schemas.microsoft.com/office/drawing/2014/main" id="{0D90A06A-B605-4CDB-9B13-1BB6C4658928}"/>
              </a:ext>
            </a:extLst>
          </p:cNvPr>
          <p:cNvSpPr/>
          <p:nvPr/>
        </p:nvSpPr>
        <p:spPr>
          <a:xfrm>
            <a:off x="794239" y="1094906"/>
            <a:ext cx="360485" cy="360485"/>
          </a:xfrm>
          <a:prstGeom prst="halfFrame">
            <a:avLst>
              <a:gd name="adj1" fmla="val 17948"/>
              <a:gd name="adj2" fmla="val 17949"/>
            </a:avLst>
          </a:prstGeom>
          <a:solidFill>
            <a:schemeClr val="accent4"/>
          </a:solidFill>
          <a:ln w="12700" cap="flat" cmpd="sng" algn="ctr">
            <a:noFill/>
            <a:prstDash val="solid"/>
            <a:miter lim="800000"/>
          </a:ln>
          <a:effectLst/>
        </p:spPr>
        <p:txBody>
          <a:bodyPr rtlCol="0" anchor="ctr"/>
          <a:lstStyle/>
          <a:p>
            <a:pPr algn="ctr" defTabSz="685800">
              <a:defRPr/>
            </a:pPr>
            <a:endParaRPr lang="zh-CN" altLang="en-US" sz="1350" kern="0">
              <a:solidFill>
                <a:srgbClr val="000000"/>
              </a:solidFill>
              <a:latin typeface="微软雅黑"/>
              <a:ea typeface="微软雅黑"/>
            </a:endParaRPr>
          </a:p>
        </p:txBody>
      </p:sp>
      <p:sp>
        <p:nvSpPr>
          <p:cNvPr id="13" name="半闭框 12">
            <a:extLst>
              <a:ext uri="{FF2B5EF4-FFF2-40B4-BE49-F238E27FC236}">
                <a16:creationId xmlns:a16="http://schemas.microsoft.com/office/drawing/2014/main" id="{F77F212D-4F59-4957-9187-E73A42BE8E9D}"/>
              </a:ext>
            </a:extLst>
          </p:cNvPr>
          <p:cNvSpPr/>
          <p:nvPr/>
        </p:nvSpPr>
        <p:spPr>
          <a:xfrm flipH="1" flipV="1">
            <a:off x="7979752" y="3889394"/>
            <a:ext cx="360485" cy="360485"/>
          </a:xfrm>
          <a:prstGeom prst="halfFrame">
            <a:avLst>
              <a:gd name="adj1" fmla="val 17948"/>
              <a:gd name="adj2" fmla="val 17949"/>
            </a:avLst>
          </a:prstGeom>
          <a:solidFill>
            <a:schemeClr val="accent4"/>
          </a:solidFill>
          <a:ln w="12700" cap="flat" cmpd="sng" algn="ctr">
            <a:noFill/>
            <a:prstDash val="solid"/>
            <a:miter lim="800000"/>
          </a:ln>
          <a:effectLst/>
        </p:spPr>
        <p:txBody>
          <a:bodyPr rtlCol="0" anchor="ctr"/>
          <a:lstStyle/>
          <a:p>
            <a:pPr algn="ctr" defTabSz="685800">
              <a:defRPr/>
            </a:pPr>
            <a:endParaRPr lang="zh-CN" altLang="en-US" sz="1350" kern="0">
              <a:solidFill>
                <a:srgbClr val="000000"/>
              </a:solidFill>
              <a:latin typeface="微软雅黑"/>
              <a:ea typeface="微软雅黑"/>
            </a:endParaRPr>
          </a:p>
        </p:txBody>
      </p:sp>
      <p:pic>
        <p:nvPicPr>
          <p:cNvPr id="3" name="图片 2">
            <a:extLst>
              <a:ext uri="{FF2B5EF4-FFF2-40B4-BE49-F238E27FC236}">
                <a16:creationId xmlns:a16="http://schemas.microsoft.com/office/drawing/2014/main" id="{22FC7CF7-F681-4CBE-BD0A-D6CCE6C98816}"/>
              </a:ext>
            </a:extLst>
          </p:cNvPr>
          <p:cNvPicPr>
            <a:picLocks noChangeAspect="1"/>
          </p:cNvPicPr>
          <p:nvPr/>
        </p:nvPicPr>
        <p:blipFill>
          <a:blip r:embed="rId3"/>
          <a:stretch>
            <a:fillRect/>
          </a:stretch>
        </p:blipFill>
        <p:spPr>
          <a:xfrm>
            <a:off x="1428440" y="1094906"/>
            <a:ext cx="6287120" cy="5143500"/>
          </a:xfrm>
          <a:prstGeom prst="rect">
            <a:avLst/>
          </a:prstGeom>
        </p:spPr>
      </p:pic>
    </p:spTree>
    <p:extLst>
      <p:ext uri="{BB962C8B-B14F-4D97-AF65-F5344CB8AC3E}">
        <p14:creationId xmlns:p14="http://schemas.microsoft.com/office/powerpoint/2010/main" val="4199164911"/>
      </p:ext>
    </p:extLst>
  </p:cSld>
  <p:clrMapOvr>
    <a:masterClrMapping/>
  </p:clrMapOvr>
  <p:transition spd="med">
    <p:pull/>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687AA782-7166-43F9-962E-E8A84B1934A0}"/>
              </a:ext>
            </a:extLst>
          </p:cNvPr>
          <p:cNvSpPr txBox="1"/>
          <p:nvPr/>
        </p:nvSpPr>
        <p:spPr>
          <a:xfrm>
            <a:off x="1093809" y="1579171"/>
            <a:ext cx="2031325" cy="2008242"/>
          </a:xfrm>
          <a:prstGeom prst="rect">
            <a:avLst/>
          </a:prstGeom>
          <a:noFill/>
        </p:spPr>
        <p:txBody>
          <a:bodyPr wrap="none" rtlCol="0">
            <a:spAutoFit/>
          </a:bodyPr>
          <a:lstStyle/>
          <a:p>
            <a:pPr defTabSz="685800" eaLnBrk="0" fontAlgn="base" hangingPunct="0">
              <a:spcBef>
                <a:spcPct val="0"/>
              </a:spcBef>
              <a:spcAft>
                <a:spcPct val="0"/>
              </a:spcAft>
              <a:defRPr/>
            </a:pPr>
            <a:r>
              <a:rPr lang="en-US" altLang="zh-CN" sz="12450" b="1" spc="225" dirty="0">
                <a:gradFill>
                  <a:gsLst>
                    <a:gs pos="0">
                      <a:srgbClr val="006C39"/>
                    </a:gs>
                    <a:gs pos="90000">
                      <a:srgbClr val="006C39">
                        <a:alpha val="0"/>
                      </a:srgbClr>
                    </a:gs>
                  </a:gsLst>
                  <a:lin ang="5400000" scaled="1"/>
                </a:gradFill>
                <a:latin typeface="Century Gothic" panose="020B0502020202020204" pitchFamily="34" charset="0"/>
                <a:ea typeface="微软雅黑" panose="020B0503020204020204" pitchFamily="34" charset="-122"/>
              </a:rPr>
              <a:t>04</a:t>
            </a:r>
            <a:endParaRPr lang="zh-CN" altLang="en-US" sz="12450" b="1" spc="225" dirty="0">
              <a:gradFill>
                <a:gsLst>
                  <a:gs pos="0">
                    <a:srgbClr val="006C39"/>
                  </a:gs>
                  <a:gs pos="90000">
                    <a:srgbClr val="006C39">
                      <a:alpha val="0"/>
                    </a:srgbClr>
                  </a:gs>
                </a:gsLst>
                <a:lin ang="5400000" scaled="1"/>
              </a:gradFill>
              <a:latin typeface="Century Gothic" panose="020B0502020202020204" pitchFamily="34" charset="0"/>
              <a:ea typeface="微软雅黑" panose="020B0503020204020204" pitchFamily="34" charset="-122"/>
            </a:endParaRPr>
          </a:p>
        </p:txBody>
      </p:sp>
      <p:sp>
        <p:nvSpPr>
          <p:cNvPr id="7" name="文本框 6">
            <a:extLst>
              <a:ext uri="{FF2B5EF4-FFF2-40B4-BE49-F238E27FC236}">
                <a16:creationId xmlns:a16="http://schemas.microsoft.com/office/drawing/2014/main" id="{C646537D-7E47-4B9F-B532-AD200E213B24}"/>
              </a:ext>
            </a:extLst>
          </p:cNvPr>
          <p:cNvSpPr txBox="1"/>
          <p:nvPr/>
        </p:nvSpPr>
        <p:spPr>
          <a:xfrm>
            <a:off x="4162776" y="1800670"/>
            <a:ext cx="1954381" cy="553998"/>
          </a:xfrm>
          <a:prstGeom prst="rect">
            <a:avLst/>
          </a:prstGeom>
          <a:noFill/>
        </p:spPr>
        <p:txBody>
          <a:bodyPr wrap="none" rtlCol="0">
            <a:spAutoFit/>
          </a:bodyPr>
          <a:lstStyle/>
          <a:p>
            <a:pPr defTabSz="685800" eaLnBrk="0" fontAlgn="base" hangingPunct="0">
              <a:spcBef>
                <a:spcPct val="0"/>
              </a:spcBef>
              <a:spcAft>
                <a:spcPct val="0"/>
              </a:spcAft>
              <a:defRPr/>
            </a:pPr>
            <a:r>
              <a:rPr lang="zh-CN" altLang="en-US" sz="3000" b="1" spc="450" dirty="0">
                <a:solidFill>
                  <a:prstClr val="black"/>
                </a:solidFill>
                <a:latin typeface="Century Gothic" panose="020B0502020202020204" pitchFamily="34" charset="0"/>
                <a:ea typeface="微软雅黑" panose="020B0503020204020204" pitchFamily="34" charset="-122"/>
              </a:rPr>
              <a:t>详细设计</a:t>
            </a:r>
          </a:p>
        </p:txBody>
      </p:sp>
      <p:cxnSp>
        <p:nvCxnSpPr>
          <p:cNvPr id="10" name="直接连接符 9">
            <a:extLst>
              <a:ext uri="{FF2B5EF4-FFF2-40B4-BE49-F238E27FC236}">
                <a16:creationId xmlns:a16="http://schemas.microsoft.com/office/drawing/2014/main" id="{1B6F541E-B87E-4A95-B60E-7035BF308E17}"/>
              </a:ext>
            </a:extLst>
          </p:cNvPr>
          <p:cNvCxnSpPr/>
          <p:nvPr/>
        </p:nvCxnSpPr>
        <p:spPr>
          <a:xfrm>
            <a:off x="3546360" y="1607344"/>
            <a:ext cx="0" cy="1928813"/>
          </a:xfrm>
          <a:prstGeom prst="line">
            <a:avLst/>
          </a:prstGeom>
          <a:ln>
            <a:solidFill>
              <a:schemeClr val="bg1">
                <a:lumMod val="50000"/>
              </a:schemeClr>
            </a:solidFill>
            <a:prstDash val="dashDot"/>
          </a:ln>
        </p:spPr>
        <p:style>
          <a:lnRef idx="1">
            <a:schemeClr val="accent1"/>
          </a:lnRef>
          <a:fillRef idx="0">
            <a:schemeClr val="accent1"/>
          </a:fillRef>
          <a:effectRef idx="0">
            <a:schemeClr val="accent1"/>
          </a:effectRef>
          <a:fontRef idx="minor">
            <a:schemeClr val="tx1"/>
          </a:fontRef>
        </p:style>
      </p:cxnSp>
      <p:sp>
        <p:nvSpPr>
          <p:cNvPr id="12" name="矩形 11">
            <a:extLst>
              <a:ext uri="{FF2B5EF4-FFF2-40B4-BE49-F238E27FC236}">
                <a16:creationId xmlns:a16="http://schemas.microsoft.com/office/drawing/2014/main" id="{4F12246C-75E2-4D58-B0D6-1A4AE1F1978B}"/>
              </a:ext>
            </a:extLst>
          </p:cNvPr>
          <p:cNvSpPr/>
          <p:nvPr/>
        </p:nvSpPr>
        <p:spPr>
          <a:xfrm>
            <a:off x="4252162" y="2574434"/>
            <a:ext cx="540000" cy="76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0" fontAlgn="base" hangingPunct="0">
              <a:spcBef>
                <a:spcPct val="0"/>
              </a:spcBef>
              <a:spcAft>
                <a:spcPct val="0"/>
              </a:spcAft>
              <a:defRPr/>
            </a:pPr>
            <a:endParaRPr lang="zh-CN" altLang="en-US" sz="1350">
              <a:solidFill>
                <a:prstClr val="white"/>
              </a:solidFill>
              <a:latin typeface="微软雅黑"/>
              <a:ea typeface="微软雅黑"/>
            </a:endParaRPr>
          </a:p>
        </p:txBody>
      </p:sp>
      <p:grpSp>
        <p:nvGrpSpPr>
          <p:cNvPr id="25" name="组合 24">
            <a:extLst>
              <a:ext uri="{FF2B5EF4-FFF2-40B4-BE49-F238E27FC236}">
                <a16:creationId xmlns:a16="http://schemas.microsoft.com/office/drawing/2014/main" id="{1E414B75-D140-4E03-B375-68221EAF31A8}"/>
              </a:ext>
            </a:extLst>
          </p:cNvPr>
          <p:cNvGrpSpPr/>
          <p:nvPr/>
        </p:nvGrpSpPr>
        <p:grpSpPr>
          <a:xfrm>
            <a:off x="7850413" y="4387500"/>
            <a:ext cx="789491" cy="81000"/>
            <a:chOff x="10467218" y="6126091"/>
            <a:chExt cx="1052654" cy="108000"/>
          </a:xfrm>
        </p:grpSpPr>
        <p:sp>
          <p:nvSpPr>
            <p:cNvPr id="26" name="椭圆 25">
              <a:extLst>
                <a:ext uri="{FF2B5EF4-FFF2-40B4-BE49-F238E27FC236}">
                  <a16:creationId xmlns:a16="http://schemas.microsoft.com/office/drawing/2014/main" id="{17E4DDC7-34C2-496A-97C5-F07625B414E9}"/>
                </a:ext>
              </a:extLst>
            </p:cNvPr>
            <p:cNvSpPr/>
            <p:nvPr/>
          </p:nvSpPr>
          <p:spPr>
            <a:xfrm>
              <a:off x="10467218" y="6126091"/>
              <a:ext cx="108000" cy="10800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eaLnBrk="0" fontAlgn="base" hangingPunct="0">
                <a:spcBef>
                  <a:spcPct val="0"/>
                </a:spcBef>
                <a:spcAft>
                  <a:spcPct val="0"/>
                </a:spcAft>
                <a:defRPr/>
              </a:pPr>
              <a:endParaRPr lang="zh-CN" altLang="en-US" sz="1350">
                <a:solidFill>
                  <a:prstClr val="white"/>
                </a:solidFill>
                <a:latin typeface="微软雅黑"/>
                <a:ea typeface="微软雅黑"/>
              </a:endParaRPr>
            </a:p>
          </p:txBody>
        </p:sp>
        <p:sp>
          <p:nvSpPr>
            <p:cNvPr id="27" name="椭圆 26">
              <a:extLst>
                <a:ext uri="{FF2B5EF4-FFF2-40B4-BE49-F238E27FC236}">
                  <a16:creationId xmlns:a16="http://schemas.microsoft.com/office/drawing/2014/main" id="{F74E0525-26E5-4FB4-B7CA-7CD73815E2D5}"/>
                </a:ext>
              </a:extLst>
            </p:cNvPr>
            <p:cNvSpPr/>
            <p:nvPr/>
          </p:nvSpPr>
          <p:spPr>
            <a:xfrm>
              <a:off x="10703381" y="6126091"/>
              <a:ext cx="108000" cy="10800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eaLnBrk="0" fontAlgn="base" hangingPunct="0">
                <a:spcBef>
                  <a:spcPct val="0"/>
                </a:spcBef>
                <a:spcAft>
                  <a:spcPct val="0"/>
                </a:spcAft>
                <a:defRPr/>
              </a:pPr>
              <a:endParaRPr lang="zh-CN" altLang="en-US" sz="1350">
                <a:solidFill>
                  <a:prstClr val="white"/>
                </a:solidFill>
                <a:latin typeface="微软雅黑"/>
                <a:ea typeface="微软雅黑"/>
              </a:endParaRPr>
            </a:p>
          </p:txBody>
        </p:sp>
        <p:sp>
          <p:nvSpPr>
            <p:cNvPr id="28" name="椭圆 27">
              <a:extLst>
                <a:ext uri="{FF2B5EF4-FFF2-40B4-BE49-F238E27FC236}">
                  <a16:creationId xmlns:a16="http://schemas.microsoft.com/office/drawing/2014/main" id="{24BCF10B-2D83-4819-817B-BAA65A9EDDBB}"/>
                </a:ext>
              </a:extLst>
            </p:cNvPr>
            <p:cNvSpPr/>
            <p:nvPr/>
          </p:nvSpPr>
          <p:spPr>
            <a:xfrm>
              <a:off x="10939545" y="6126091"/>
              <a:ext cx="108000" cy="10800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eaLnBrk="0" fontAlgn="base" hangingPunct="0">
                <a:spcBef>
                  <a:spcPct val="0"/>
                </a:spcBef>
                <a:spcAft>
                  <a:spcPct val="0"/>
                </a:spcAft>
                <a:defRPr/>
              </a:pPr>
              <a:endParaRPr lang="zh-CN" altLang="en-US" sz="1350">
                <a:solidFill>
                  <a:prstClr val="white"/>
                </a:solidFill>
                <a:latin typeface="微软雅黑"/>
                <a:ea typeface="微软雅黑"/>
              </a:endParaRPr>
            </a:p>
          </p:txBody>
        </p:sp>
        <p:sp>
          <p:nvSpPr>
            <p:cNvPr id="29" name="椭圆 28">
              <a:extLst>
                <a:ext uri="{FF2B5EF4-FFF2-40B4-BE49-F238E27FC236}">
                  <a16:creationId xmlns:a16="http://schemas.microsoft.com/office/drawing/2014/main" id="{6A975992-8959-442A-AAC2-9788D0960105}"/>
                </a:ext>
              </a:extLst>
            </p:cNvPr>
            <p:cNvSpPr/>
            <p:nvPr/>
          </p:nvSpPr>
          <p:spPr>
            <a:xfrm>
              <a:off x="11175708" y="6126091"/>
              <a:ext cx="108000" cy="108000"/>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eaLnBrk="0" fontAlgn="base" hangingPunct="0">
                <a:spcBef>
                  <a:spcPct val="0"/>
                </a:spcBef>
                <a:spcAft>
                  <a:spcPct val="0"/>
                </a:spcAft>
                <a:defRPr/>
              </a:pPr>
              <a:endParaRPr lang="zh-CN" altLang="en-US" sz="1350">
                <a:solidFill>
                  <a:prstClr val="white"/>
                </a:solidFill>
                <a:latin typeface="微软雅黑"/>
                <a:ea typeface="微软雅黑"/>
              </a:endParaRPr>
            </a:p>
          </p:txBody>
        </p:sp>
        <p:sp>
          <p:nvSpPr>
            <p:cNvPr id="30" name="椭圆 29">
              <a:extLst>
                <a:ext uri="{FF2B5EF4-FFF2-40B4-BE49-F238E27FC236}">
                  <a16:creationId xmlns:a16="http://schemas.microsoft.com/office/drawing/2014/main" id="{E09E7360-1DB3-4405-A41E-1E01C2FA1674}"/>
                </a:ext>
              </a:extLst>
            </p:cNvPr>
            <p:cNvSpPr/>
            <p:nvPr/>
          </p:nvSpPr>
          <p:spPr>
            <a:xfrm>
              <a:off x="11411872" y="6126091"/>
              <a:ext cx="108000" cy="10800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eaLnBrk="0" fontAlgn="base" hangingPunct="0">
                <a:spcBef>
                  <a:spcPct val="0"/>
                </a:spcBef>
                <a:spcAft>
                  <a:spcPct val="0"/>
                </a:spcAft>
                <a:defRPr/>
              </a:pPr>
              <a:endParaRPr lang="zh-CN" altLang="en-US" sz="1350">
                <a:solidFill>
                  <a:prstClr val="white"/>
                </a:solidFill>
                <a:latin typeface="微软雅黑"/>
                <a:ea typeface="微软雅黑"/>
              </a:endParaRPr>
            </a:p>
          </p:txBody>
        </p:sp>
      </p:grpSp>
    </p:spTree>
    <p:extLst>
      <p:ext uri="{BB962C8B-B14F-4D97-AF65-F5344CB8AC3E}">
        <p14:creationId xmlns:p14="http://schemas.microsoft.com/office/powerpoint/2010/main" val="1984295699"/>
      </p:ext>
    </p:extLst>
  </p:cSld>
  <p:clrMapOvr>
    <a:masterClrMapping/>
  </p:clrMapOvr>
  <p:transition spd="med">
    <p:pull/>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zh-CN" altLang="en-US" dirty="0"/>
              <a:t>详细设计</a:t>
            </a:r>
            <a:r>
              <a:rPr lang="en-US" altLang="zh-CN" dirty="0"/>
              <a:t>——</a:t>
            </a:r>
            <a:r>
              <a:rPr lang="zh-CN" altLang="en-US" dirty="0"/>
              <a:t>整体架构</a:t>
            </a:r>
          </a:p>
        </p:txBody>
      </p:sp>
      <p:sp>
        <p:nvSpPr>
          <p:cNvPr id="8" name="平行四边形 7">
            <a:extLst>
              <a:ext uri="{FF2B5EF4-FFF2-40B4-BE49-F238E27FC236}">
                <a16:creationId xmlns:a16="http://schemas.microsoft.com/office/drawing/2014/main" id="{32348477-5D10-4901-9173-DC964BF89229}"/>
              </a:ext>
            </a:extLst>
          </p:cNvPr>
          <p:cNvSpPr/>
          <p:nvPr/>
        </p:nvSpPr>
        <p:spPr>
          <a:xfrm>
            <a:off x="505809" y="1219510"/>
            <a:ext cx="4293000" cy="2405744"/>
          </a:xfrm>
          <a:prstGeom prst="parallelogram">
            <a:avLst/>
          </a:prstGeom>
          <a:noFill/>
          <a:ln w="38100">
            <a:gradFill>
              <a:gsLst>
                <a:gs pos="20000">
                  <a:srgbClr val="003378">
                    <a:alpha val="0"/>
                  </a:srgbClr>
                </a:gs>
                <a:gs pos="0">
                  <a:schemeClr val="accent1">
                    <a:alpha val="0"/>
                  </a:schemeClr>
                </a:gs>
                <a:gs pos="100000">
                  <a:schemeClr val="accent1"/>
                </a:gs>
              </a:gsLst>
              <a:lin ang="12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0" fontAlgn="base" hangingPunct="0">
              <a:spcBef>
                <a:spcPct val="0"/>
              </a:spcBef>
              <a:spcAft>
                <a:spcPct val="0"/>
              </a:spcAft>
              <a:defRPr/>
            </a:pPr>
            <a:endParaRPr lang="zh-CN" altLang="en-US" sz="1350">
              <a:solidFill>
                <a:prstClr val="white"/>
              </a:solidFill>
              <a:latin typeface="微软雅黑"/>
              <a:ea typeface="微软雅黑"/>
            </a:endParaRPr>
          </a:p>
        </p:txBody>
      </p:sp>
      <p:sp>
        <p:nvSpPr>
          <p:cNvPr id="11" name="平行四边形 10">
            <a:extLst>
              <a:ext uri="{FF2B5EF4-FFF2-40B4-BE49-F238E27FC236}">
                <a16:creationId xmlns:a16="http://schemas.microsoft.com/office/drawing/2014/main" id="{0A034329-0ACC-472E-884C-4E78CC69A788}"/>
              </a:ext>
            </a:extLst>
          </p:cNvPr>
          <p:cNvSpPr/>
          <p:nvPr/>
        </p:nvSpPr>
        <p:spPr>
          <a:xfrm>
            <a:off x="4366535" y="1774683"/>
            <a:ext cx="4293000" cy="2405744"/>
          </a:xfrm>
          <a:prstGeom prst="parallelogram">
            <a:avLst/>
          </a:prstGeom>
          <a:noFill/>
          <a:ln w="38100">
            <a:gradFill>
              <a:gsLst>
                <a:gs pos="20000">
                  <a:srgbClr val="003378">
                    <a:alpha val="0"/>
                  </a:srgbClr>
                </a:gs>
                <a:gs pos="0">
                  <a:schemeClr val="accent1">
                    <a:alpha val="0"/>
                  </a:schemeClr>
                </a:gs>
                <a:gs pos="100000">
                  <a:schemeClr val="accent4"/>
                </a:gs>
              </a:gsLst>
              <a:lin ang="9600000" scaled="0"/>
            </a:gra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eaLnBrk="0" fontAlgn="base" hangingPunct="0">
              <a:spcBef>
                <a:spcPct val="0"/>
              </a:spcBef>
              <a:spcAft>
                <a:spcPct val="0"/>
              </a:spcAft>
              <a:defRPr/>
            </a:pPr>
            <a:endParaRPr lang="zh-CN" altLang="en-US" sz="1350">
              <a:solidFill>
                <a:prstClr val="white"/>
              </a:solidFill>
              <a:latin typeface="微软雅黑"/>
              <a:ea typeface="微软雅黑"/>
            </a:endParaRPr>
          </a:p>
        </p:txBody>
      </p:sp>
      <p:sp>
        <p:nvSpPr>
          <p:cNvPr id="16" name="文本框 15">
            <a:extLst>
              <a:ext uri="{FF2B5EF4-FFF2-40B4-BE49-F238E27FC236}">
                <a16:creationId xmlns:a16="http://schemas.microsoft.com/office/drawing/2014/main" id="{51AADF55-D27C-40F9-930F-99385A786CB9}"/>
              </a:ext>
            </a:extLst>
          </p:cNvPr>
          <p:cNvSpPr txBox="1"/>
          <p:nvPr/>
        </p:nvSpPr>
        <p:spPr>
          <a:xfrm>
            <a:off x="3733800" y="1919185"/>
            <a:ext cx="1676400" cy="1216936"/>
          </a:xfrm>
          <a:prstGeom prst="rect">
            <a:avLst/>
          </a:prstGeom>
          <a:noFill/>
        </p:spPr>
        <p:txBody>
          <a:bodyPr wrap="square" lIns="0" tIns="0" rIns="0" bIns="0" rtlCol="0">
            <a:spAutoFit/>
          </a:bodyPr>
          <a:lstStyle/>
          <a:p>
            <a:pPr algn="ctr" defTabSz="685800" eaLnBrk="0" fontAlgn="base" hangingPunct="0">
              <a:lnSpc>
                <a:spcPct val="120000"/>
              </a:lnSpc>
              <a:spcBef>
                <a:spcPct val="0"/>
              </a:spcBef>
              <a:spcAft>
                <a:spcPct val="0"/>
              </a:spcAft>
              <a:defRPr/>
            </a:pPr>
            <a:r>
              <a:rPr lang="en-US" altLang="zh-CN" sz="7200" i="1" spc="225" dirty="0">
                <a:solidFill>
                  <a:srgbClr val="006C39">
                    <a:alpha val="11000"/>
                  </a:srgbClr>
                </a:solidFill>
                <a:latin typeface="微软雅黑"/>
                <a:ea typeface="微软雅黑" panose="020B0503020204020204" pitchFamily="34" charset="-122"/>
              </a:rPr>
              <a:t>VS</a:t>
            </a:r>
            <a:endParaRPr lang="zh-CN" altLang="en-US" sz="7200" i="1" spc="225" dirty="0">
              <a:solidFill>
                <a:srgbClr val="006C39">
                  <a:alpha val="11000"/>
                </a:srgbClr>
              </a:solidFill>
              <a:latin typeface="微软雅黑"/>
              <a:ea typeface="微软雅黑" panose="020B0503020204020204" pitchFamily="34" charset="-122"/>
            </a:endParaRPr>
          </a:p>
        </p:txBody>
      </p:sp>
      <p:sp>
        <p:nvSpPr>
          <p:cNvPr id="17" name="文本框 16">
            <a:extLst>
              <a:ext uri="{FF2B5EF4-FFF2-40B4-BE49-F238E27FC236}">
                <a16:creationId xmlns:a16="http://schemas.microsoft.com/office/drawing/2014/main" id="{B84415BE-297A-4670-8F68-6825798EB1BD}"/>
              </a:ext>
            </a:extLst>
          </p:cNvPr>
          <p:cNvSpPr txBox="1"/>
          <p:nvPr/>
        </p:nvSpPr>
        <p:spPr>
          <a:xfrm>
            <a:off x="5042782" y="2688590"/>
            <a:ext cx="2928257" cy="870431"/>
          </a:xfrm>
          <a:prstGeom prst="rect">
            <a:avLst/>
          </a:prstGeom>
          <a:noFill/>
        </p:spPr>
        <p:txBody>
          <a:bodyPr wrap="square" lIns="0" tIns="0" rIns="0" bIns="0" rtlCol="0">
            <a:spAutoFit/>
          </a:bodyPr>
          <a:lstStyle>
            <a:defPPr>
              <a:defRPr lang="zh-CN"/>
            </a:defPPr>
            <a:lvl1pPr>
              <a:lnSpc>
                <a:spcPct val="130000"/>
              </a:lnSpc>
              <a:defRPr sz="1200" spc="300">
                <a:solidFill>
                  <a:schemeClr val="tx1">
                    <a:lumMod val="85000"/>
                    <a:lumOff val="15000"/>
                  </a:schemeClr>
                </a:solidFill>
              </a:defRPr>
            </a:lvl1pPr>
          </a:lstStyle>
          <a:p>
            <a:pPr algn="just" defTabSz="685800" eaLnBrk="0" fontAlgn="base" hangingPunct="0">
              <a:spcBef>
                <a:spcPct val="0"/>
              </a:spcBef>
              <a:spcAft>
                <a:spcPct val="0"/>
              </a:spcAft>
              <a:defRPr/>
            </a:pPr>
            <a:r>
              <a:rPr lang="zh-CN" altLang="en-US" sz="1500" spc="225" dirty="0">
                <a:solidFill>
                  <a:prstClr val="black">
                    <a:lumMod val="85000"/>
                    <a:lumOff val="15000"/>
                  </a:prstClr>
                </a:solidFill>
                <a:latin typeface="Century Gothic" panose="020B0502020202020204" pitchFamily="34" charset="0"/>
                <a:ea typeface="微软雅黑" panose="020B0503020204020204" pitchFamily="34" charset="-122"/>
              </a:rPr>
              <a:t>以</a:t>
            </a:r>
            <a:r>
              <a:rPr lang="en-US" altLang="zh-CN" sz="1500" spc="225" dirty="0">
                <a:solidFill>
                  <a:prstClr val="black">
                    <a:lumMod val="85000"/>
                    <a:lumOff val="15000"/>
                  </a:prstClr>
                </a:solidFill>
                <a:latin typeface="Century Gothic" panose="020B0502020202020204" pitchFamily="34" charset="0"/>
                <a:ea typeface="微软雅黑" panose="020B0503020204020204" pitchFamily="34" charset="-122"/>
              </a:rPr>
              <a:t>cookie</a:t>
            </a:r>
            <a:r>
              <a:rPr lang="zh-CN" altLang="en-US" sz="1500" spc="225" dirty="0">
                <a:solidFill>
                  <a:prstClr val="black">
                    <a:lumMod val="85000"/>
                    <a:lumOff val="15000"/>
                  </a:prstClr>
                </a:solidFill>
                <a:latin typeface="Century Gothic" panose="020B0502020202020204" pitchFamily="34" charset="0"/>
                <a:ea typeface="微软雅黑" panose="020B0503020204020204" pitchFamily="34" charset="-122"/>
              </a:rPr>
              <a:t>实现简单的单点登录系统，使得在登录页面登录后在其他子系统都不需再登录</a:t>
            </a:r>
          </a:p>
        </p:txBody>
      </p:sp>
      <p:sp>
        <p:nvSpPr>
          <p:cNvPr id="18" name="文本框 17">
            <a:extLst>
              <a:ext uri="{FF2B5EF4-FFF2-40B4-BE49-F238E27FC236}">
                <a16:creationId xmlns:a16="http://schemas.microsoft.com/office/drawing/2014/main" id="{24A929E3-FE8C-44A4-AA75-7D72577C71D4}"/>
              </a:ext>
            </a:extLst>
          </p:cNvPr>
          <p:cNvSpPr txBox="1"/>
          <p:nvPr/>
        </p:nvSpPr>
        <p:spPr>
          <a:xfrm>
            <a:off x="5042782" y="2169519"/>
            <a:ext cx="1992086" cy="379143"/>
          </a:xfrm>
          <a:prstGeom prst="rect">
            <a:avLst/>
          </a:prstGeom>
          <a:noFill/>
        </p:spPr>
        <p:txBody>
          <a:bodyPr wrap="square" lIns="0" tIns="0" rIns="0" bIns="0" rtlCol="0">
            <a:spAutoFit/>
          </a:bodyPr>
          <a:lstStyle/>
          <a:p>
            <a:pPr defTabSz="685800" eaLnBrk="0" fontAlgn="base" hangingPunct="0">
              <a:lnSpc>
                <a:spcPct val="130000"/>
              </a:lnSpc>
              <a:spcBef>
                <a:spcPct val="0"/>
              </a:spcBef>
              <a:spcAft>
                <a:spcPct val="0"/>
              </a:spcAft>
              <a:defRPr/>
            </a:pPr>
            <a:r>
              <a:rPr lang="zh-CN" altLang="en-US" sz="2100" b="1" spc="225" dirty="0">
                <a:solidFill>
                  <a:srgbClr val="A13F0B"/>
                </a:solidFill>
                <a:latin typeface="微软雅黑"/>
                <a:ea typeface="微软雅黑"/>
              </a:rPr>
              <a:t>单点登录系统</a:t>
            </a:r>
          </a:p>
        </p:txBody>
      </p:sp>
      <p:sp>
        <p:nvSpPr>
          <p:cNvPr id="19" name="文本框 18">
            <a:extLst>
              <a:ext uri="{FF2B5EF4-FFF2-40B4-BE49-F238E27FC236}">
                <a16:creationId xmlns:a16="http://schemas.microsoft.com/office/drawing/2014/main" id="{A9427E30-E0A0-458E-BE46-90E9D0AEE789}"/>
              </a:ext>
            </a:extLst>
          </p:cNvPr>
          <p:cNvSpPr txBox="1"/>
          <p:nvPr/>
        </p:nvSpPr>
        <p:spPr>
          <a:xfrm>
            <a:off x="1116721" y="2039363"/>
            <a:ext cx="2928257" cy="1468094"/>
          </a:xfrm>
          <a:prstGeom prst="rect">
            <a:avLst/>
          </a:prstGeom>
          <a:noFill/>
        </p:spPr>
        <p:txBody>
          <a:bodyPr wrap="square" lIns="0" tIns="0" rIns="0" bIns="0" rtlCol="0">
            <a:spAutoFit/>
          </a:bodyPr>
          <a:lstStyle>
            <a:defPPr>
              <a:defRPr lang="zh-CN"/>
            </a:defPPr>
            <a:lvl1pPr>
              <a:lnSpc>
                <a:spcPct val="130000"/>
              </a:lnSpc>
              <a:defRPr sz="1200" spc="300">
                <a:solidFill>
                  <a:schemeClr val="tx1">
                    <a:lumMod val="85000"/>
                    <a:lumOff val="15000"/>
                  </a:schemeClr>
                </a:solidFill>
              </a:defRPr>
            </a:lvl1pPr>
          </a:lstStyle>
          <a:p>
            <a:pPr algn="r" defTabSz="685800" eaLnBrk="0" fontAlgn="base" hangingPunct="0">
              <a:spcBef>
                <a:spcPct val="0"/>
              </a:spcBef>
              <a:spcAft>
                <a:spcPct val="0"/>
              </a:spcAft>
              <a:defRPr/>
            </a:pPr>
            <a:r>
              <a:rPr lang="zh-CN" altLang="en-US" sz="1500" spc="225" dirty="0">
                <a:solidFill>
                  <a:prstClr val="black">
                    <a:lumMod val="85000"/>
                    <a:lumOff val="15000"/>
                  </a:prstClr>
                </a:solidFill>
                <a:latin typeface="Century Gothic" panose="020B0502020202020204" pitchFamily="34" charset="0"/>
                <a:ea typeface="微软雅黑" panose="020B0503020204020204" pitchFamily="34" charset="-122"/>
              </a:rPr>
              <a:t>使用</a:t>
            </a:r>
            <a:r>
              <a:rPr lang="en-US" altLang="zh-CN" sz="1500" spc="225" dirty="0" err="1">
                <a:solidFill>
                  <a:prstClr val="black">
                    <a:lumMod val="85000"/>
                    <a:lumOff val="15000"/>
                  </a:prstClr>
                </a:solidFill>
                <a:latin typeface="Century Gothic" panose="020B0502020202020204" pitchFamily="34" charset="0"/>
                <a:ea typeface="微软雅黑" panose="020B0503020204020204" pitchFamily="34" charset="-122"/>
              </a:rPr>
              <a:t>SpringBoot</a:t>
            </a:r>
            <a:r>
              <a:rPr lang="zh-CN" altLang="en-US" sz="1500" spc="225" dirty="0">
                <a:solidFill>
                  <a:prstClr val="black">
                    <a:lumMod val="85000"/>
                    <a:lumOff val="15000"/>
                  </a:prstClr>
                </a:solidFill>
                <a:latin typeface="Century Gothic" panose="020B0502020202020204" pitchFamily="34" charset="0"/>
                <a:ea typeface="微软雅黑" panose="020B0503020204020204" pitchFamily="34" charset="-122"/>
              </a:rPr>
              <a:t>框架，通过对应注解来代替繁琐的</a:t>
            </a:r>
            <a:r>
              <a:rPr lang="en-US" altLang="zh-CN" sz="1500" spc="225" dirty="0">
                <a:solidFill>
                  <a:prstClr val="black">
                    <a:lumMod val="85000"/>
                    <a:lumOff val="15000"/>
                  </a:prstClr>
                </a:solidFill>
                <a:latin typeface="Century Gothic" panose="020B0502020202020204" pitchFamily="34" charset="0"/>
                <a:ea typeface="微软雅黑" panose="020B0503020204020204" pitchFamily="34" charset="-122"/>
              </a:rPr>
              <a:t>XML</a:t>
            </a:r>
            <a:r>
              <a:rPr lang="zh-CN" altLang="en-US" sz="1500" spc="225" dirty="0">
                <a:solidFill>
                  <a:prstClr val="black">
                    <a:lumMod val="85000"/>
                    <a:lumOff val="15000"/>
                  </a:prstClr>
                </a:solidFill>
                <a:latin typeface="Century Gothic" panose="020B0502020202020204" pitchFamily="34" charset="0"/>
                <a:ea typeface="微软雅黑" panose="020B0503020204020204" pitchFamily="34" charset="-122"/>
              </a:rPr>
              <a:t>配置文件以管理对象的生命周期，便于利用一些第三方库如</a:t>
            </a:r>
            <a:r>
              <a:rPr lang="en-US" altLang="zh-CN" sz="1500" spc="225" dirty="0" err="1">
                <a:solidFill>
                  <a:prstClr val="black">
                    <a:lumMod val="85000"/>
                    <a:lumOff val="15000"/>
                  </a:prstClr>
                </a:solidFill>
                <a:latin typeface="Century Gothic" panose="020B0502020202020204" pitchFamily="34" charset="0"/>
                <a:ea typeface="微软雅黑" panose="020B0503020204020204" pitchFamily="34" charset="-122"/>
              </a:rPr>
              <a:t>Httpservlet,HttpSession</a:t>
            </a:r>
            <a:endParaRPr lang="zh-CN" altLang="en-US" sz="1500" spc="225" dirty="0">
              <a:solidFill>
                <a:prstClr val="black">
                  <a:lumMod val="85000"/>
                  <a:lumOff val="15000"/>
                </a:prstClr>
              </a:solidFill>
              <a:latin typeface="Century Gothic" panose="020B0502020202020204" pitchFamily="34" charset="0"/>
              <a:ea typeface="微软雅黑" panose="020B0503020204020204" pitchFamily="34" charset="-122"/>
            </a:endParaRPr>
          </a:p>
        </p:txBody>
      </p:sp>
      <p:sp>
        <p:nvSpPr>
          <p:cNvPr id="20" name="文本框 19">
            <a:extLst>
              <a:ext uri="{FF2B5EF4-FFF2-40B4-BE49-F238E27FC236}">
                <a16:creationId xmlns:a16="http://schemas.microsoft.com/office/drawing/2014/main" id="{BFE2F0AC-FD39-4750-8D6D-33E078192640}"/>
              </a:ext>
            </a:extLst>
          </p:cNvPr>
          <p:cNvSpPr txBox="1"/>
          <p:nvPr/>
        </p:nvSpPr>
        <p:spPr>
          <a:xfrm>
            <a:off x="1116721" y="1520293"/>
            <a:ext cx="2928257" cy="379143"/>
          </a:xfrm>
          <a:prstGeom prst="rect">
            <a:avLst/>
          </a:prstGeom>
          <a:noFill/>
        </p:spPr>
        <p:txBody>
          <a:bodyPr wrap="square" lIns="0" tIns="0" rIns="0" bIns="0" rtlCol="0">
            <a:spAutoFit/>
          </a:bodyPr>
          <a:lstStyle/>
          <a:p>
            <a:pPr algn="r" defTabSz="685800" eaLnBrk="0" fontAlgn="base" hangingPunct="0">
              <a:lnSpc>
                <a:spcPct val="130000"/>
              </a:lnSpc>
              <a:spcBef>
                <a:spcPct val="0"/>
              </a:spcBef>
              <a:spcAft>
                <a:spcPct val="0"/>
              </a:spcAft>
              <a:defRPr/>
            </a:pPr>
            <a:r>
              <a:rPr lang="en-US" altLang="zh-CN" sz="2100" b="1" spc="225" dirty="0" err="1">
                <a:solidFill>
                  <a:srgbClr val="006C39"/>
                </a:solidFill>
                <a:latin typeface="微软雅黑"/>
                <a:ea typeface="微软雅黑"/>
              </a:rPr>
              <a:t>SpringBoot</a:t>
            </a:r>
            <a:r>
              <a:rPr lang="zh-CN" altLang="en-US" sz="2100" b="1" spc="225" dirty="0">
                <a:solidFill>
                  <a:srgbClr val="006C39"/>
                </a:solidFill>
                <a:latin typeface="微软雅黑"/>
                <a:ea typeface="微软雅黑"/>
              </a:rPr>
              <a:t>框架</a:t>
            </a:r>
          </a:p>
        </p:txBody>
      </p:sp>
      <p:sp>
        <p:nvSpPr>
          <p:cNvPr id="21" name="文本框 20"/>
          <p:cNvSpPr txBox="1">
            <a:spLocks noChangeArrowheads="1"/>
          </p:cNvSpPr>
          <p:nvPr/>
        </p:nvSpPr>
        <p:spPr bwMode="auto">
          <a:xfrm>
            <a:off x="268014" y="176334"/>
            <a:ext cx="727349"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marL="171450" indent="-171450" algn="ctr" defTabSz="685800" fontAlgn="base">
              <a:spcBef>
                <a:spcPct val="0"/>
              </a:spcBef>
              <a:spcAft>
                <a:spcPct val="0"/>
              </a:spcAft>
              <a:defRPr/>
            </a:pPr>
            <a:r>
              <a:rPr lang="en-US" altLang="zh-CN" sz="2700" b="1" dirty="0">
                <a:solidFill>
                  <a:prstClr val="white"/>
                </a:solidFill>
              </a:rPr>
              <a:t>4</a:t>
            </a:r>
            <a:endParaRPr lang="zh-CN" altLang="en-US" sz="2700" b="1" dirty="0">
              <a:solidFill>
                <a:prstClr val="white"/>
              </a:solidFill>
            </a:endParaRPr>
          </a:p>
        </p:txBody>
      </p:sp>
    </p:spTree>
    <p:extLst>
      <p:ext uri="{BB962C8B-B14F-4D97-AF65-F5344CB8AC3E}">
        <p14:creationId xmlns:p14="http://schemas.microsoft.com/office/powerpoint/2010/main" val="1603756412"/>
      </p:ext>
    </p:extLst>
  </p:cSld>
  <p:clrMapOvr>
    <a:masterClrMapping/>
  </p:clrMapOvr>
  <p:transition spd="med">
    <p:pull/>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B06E5854-4F38-46EE-9622-4DE320391694}"/>
              </a:ext>
            </a:extLst>
          </p:cNvPr>
          <p:cNvPicPr>
            <a:picLocks noChangeAspect="1"/>
          </p:cNvPicPr>
          <p:nvPr/>
        </p:nvPicPr>
        <p:blipFill>
          <a:blip r:embed="rId3"/>
          <a:stretch>
            <a:fillRect/>
          </a:stretch>
        </p:blipFill>
        <p:spPr>
          <a:xfrm>
            <a:off x="995363" y="933253"/>
            <a:ext cx="1861841" cy="3786041"/>
          </a:xfrm>
          <a:prstGeom prst="rect">
            <a:avLst/>
          </a:prstGeom>
        </p:spPr>
      </p:pic>
      <p:sp>
        <p:nvSpPr>
          <p:cNvPr id="10" name="标题 9"/>
          <p:cNvSpPr>
            <a:spLocks noGrp="1"/>
          </p:cNvSpPr>
          <p:nvPr>
            <p:ph type="title"/>
          </p:nvPr>
        </p:nvSpPr>
        <p:spPr/>
        <p:txBody>
          <a:bodyPr/>
          <a:lstStyle/>
          <a:p>
            <a:r>
              <a:rPr lang="zh-CN" altLang="en-US" dirty="0"/>
              <a:t>用户界面层</a:t>
            </a:r>
          </a:p>
        </p:txBody>
      </p:sp>
      <p:sp>
        <p:nvSpPr>
          <p:cNvPr id="21" name="文本框 20"/>
          <p:cNvSpPr txBox="1">
            <a:spLocks noChangeArrowheads="1"/>
          </p:cNvSpPr>
          <p:nvPr/>
        </p:nvSpPr>
        <p:spPr bwMode="auto">
          <a:xfrm>
            <a:off x="268014" y="176334"/>
            <a:ext cx="727349"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marL="171450" indent="-171450" algn="ctr" defTabSz="685800" fontAlgn="base">
              <a:spcBef>
                <a:spcPct val="0"/>
              </a:spcBef>
              <a:spcAft>
                <a:spcPct val="0"/>
              </a:spcAft>
              <a:defRPr/>
            </a:pPr>
            <a:r>
              <a:rPr lang="en-US" altLang="zh-CN" sz="2700" b="1" dirty="0">
                <a:solidFill>
                  <a:prstClr val="white"/>
                </a:solidFill>
              </a:rPr>
              <a:t>4</a:t>
            </a:r>
            <a:endParaRPr lang="zh-CN" altLang="en-US" sz="2700" b="1" dirty="0">
              <a:solidFill>
                <a:prstClr val="white"/>
              </a:solidFill>
            </a:endParaRPr>
          </a:p>
        </p:txBody>
      </p:sp>
      <p:pic>
        <p:nvPicPr>
          <p:cNvPr id="4" name="图片 3">
            <a:extLst>
              <a:ext uri="{FF2B5EF4-FFF2-40B4-BE49-F238E27FC236}">
                <a16:creationId xmlns:a16="http://schemas.microsoft.com/office/drawing/2014/main" id="{E31F99C0-71D4-4983-8318-BAECB81E0B83}"/>
              </a:ext>
            </a:extLst>
          </p:cNvPr>
          <p:cNvPicPr>
            <a:picLocks noChangeAspect="1"/>
          </p:cNvPicPr>
          <p:nvPr/>
        </p:nvPicPr>
        <p:blipFill>
          <a:blip r:embed="rId4"/>
          <a:stretch>
            <a:fillRect/>
          </a:stretch>
        </p:blipFill>
        <p:spPr>
          <a:xfrm>
            <a:off x="3641080" y="933253"/>
            <a:ext cx="1861841" cy="3664694"/>
          </a:xfrm>
          <a:prstGeom prst="rect">
            <a:avLst/>
          </a:prstGeom>
        </p:spPr>
      </p:pic>
      <p:pic>
        <p:nvPicPr>
          <p:cNvPr id="5" name="图片 4">
            <a:extLst>
              <a:ext uri="{FF2B5EF4-FFF2-40B4-BE49-F238E27FC236}">
                <a16:creationId xmlns:a16="http://schemas.microsoft.com/office/drawing/2014/main" id="{4D03A0D6-DD85-47D4-B78D-564A46CD4E84}"/>
              </a:ext>
            </a:extLst>
          </p:cNvPr>
          <p:cNvPicPr>
            <a:picLocks noChangeAspect="1"/>
          </p:cNvPicPr>
          <p:nvPr/>
        </p:nvPicPr>
        <p:blipFill>
          <a:blip r:embed="rId5"/>
          <a:stretch>
            <a:fillRect/>
          </a:stretch>
        </p:blipFill>
        <p:spPr>
          <a:xfrm>
            <a:off x="6303534" y="933253"/>
            <a:ext cx="1861841" cy="3664694"/>
          </a:xfrm>
          <a:prstGeom prst="rect">
            <a:avLst/>
          </a:prstGeom>
        </p:spPr>
      </p:pic>
    </p:spTree>
    <p:extLst>
      <p:ext uri="{BB962C8B-B14F-4D97-AF65-F5344CB8AC3E}">
        <p14:creationId xmlns:p14="http://schemas.microsoft.com/office/powerpoint/2010/main" val="538057405"/>
      </p:ext>
    </p:extLst>
  </p:cSld>
  <p:clrMapOvr>
    <a:masterClrMapping/>
  </p:clrMapOvr>
  <p:transition spd="med">
    <p:pull/>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F9399C7E-A646-423A-A81A-33CB60BD2B9B}"/>
              </a:ext>
            </a:extLst>
          </p:cNvPr>
          <p:cNvSpPr/>
          <p:nvPr/>
        </p:nvSpPr>
        <p:spPr>
          <a:xfrm>
            <a:off x="4562475" y="999856"/>
            <a:ext cx="4076700" cy="3292032"/>
          </a:xfrm>
          <a:prstGeom prst="rect">
            <a:avLst/>
          </a:prstGeom>
          <a:no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0" fontAlgn="base" hangingPunct="0">
              <a:spcBef>
                <a:spcPct val="0"/>
              </a:spcBef>
              <a:spcAft>
                <a:spcPct val="0"/>
              </a:spcAft>
              <a:defRPr/>
            </a:pPr>
            <a:endParaRPr lang="zh-CN" altLang="en-US" sz="1350">
              <a:solidFill>
                <a:prstClr val="white"/>
              </a:solidFill>
              <a:latin typeface="微软雅黑"/>
              <a:ea typeface="微软雅黑"/>
            </a:endParaRPr>
          </a:p>
        </p:txBody>
      </p:sp>
      <p:sp>
        <p:nvSpPr>
          <p:cNvPr id="10" name="标题 9"/>
          <p:cNvSpPr>
            <a:spLocks noGrp="1"/>
          </p:cNvSpPr>
          <p:nvPr>
            <p:ph type="title"/>
          </p:nvPr>
        </p:nvSpPr>
        <p:spPr/>
        <p:txBody>
          <a:bodyPr/>
          <a:lstStyle/>
          <a:p>
            <a:r>
              <a:rPr lang="zh-CN" altLang="en-US" dirty="0"/>
              <a:t>控制层</a:t>
            </a:r>
          </a:p>
        </p:txBody>
      </p:sp>
      <p:sp>
        <p:nvSpPr>
          <p:cNvPr id="12" name="矩形 11">
            <a:extLst>
              <a:ext uri="{FF2B5EF4-FFF2-40B4-BE49-F238E27FC236}">
                <a16:creationId xmlns:a16="http://schemas.microsoft.com/office/drawing/2014/main" id="{639F7488-70A1-4EFE-B7FB-1D1F5A9136B3}"/>
              </a:ext>
            </a:extLst>
          </p:cNvPr>
          <p:cNvSpPr/>
          <p:nvPr/>
        </p:nvSpPr>
        <p:spPr>
          <a:xfrm>
            <a:off x="495300" y="999856"/>
            <a:ext cx="4076700" cy="3292032"/>
          </a:xfrm>
          <a:prstGeom prst="rect">
            <a:avLst/>
          </a:prstGeom>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0" fontAlgn="base" hangingPunct="0">
              <a:spcBef>
                <a:spcPct val="0"/>
              </a:spcBef>
              <a:spcAft>
                <a:spcPct val="0"/>
              </a:spcAft>
              <a:defRPr/>
            </a:pPr>
            <a:endParaRPr lang="zh-CN" altLang="en-US" sz="1350">
              <a:solidFill>
                <a:prstClr val="white"/>
              </a:solidFill>
              <a:latin typeface="微软雅黑"/>
              <a:ea typeface="微软雅黑"/>
            </a:endParaRPr>
          </a:p>
        </p:txBody>
      </p:sp>
      <p:sp>
        <p:nvSpPr>
          <p:cNvPr id="14" name="等腰三角形 13">
            <a:extLst>
              <a:ext uri="{FF2B5EF4-FFF2-40B4-BE49-F238E27FC236}">
                <a16:creationId xmlns:a16="http://schemas.microsoft.com/office/drawing/2014/main" id="{D82B473C-24BC-4079-8D28-B96C26E2642F}"/>
              </a:ext>
            </a:extLst>
          </p:cNvPr>
          <p:cNvSpPr/>
          <p:nvPr/>
        </p:nvSpPr>
        <p:spPr>
          <a:xfrm rot="5400000">
            <a:off x="4538528" y="2572651"/>
            <a:ext cx="219530" cy="146354"/>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0" fontAlgn="base" hangingPunct="0">
              <a:spcBef>
                <a:spcPct val="0"/>
              </a:spcBef>
              <a:spcAft>
                <a:spcPct val="0"/>
              </a:spcAft>
              <a:defRPr/>
            </a:pPr>
            <a:endParaRPr lang="zh-CN" altLang="en-US" sz="1350">
              <a:solidFill>
                <a:prstClr val="white"/>
              </a:solidFill>
              <a:latin typeface="微软雅黑"/>
              <a:ea typeface="微软雅黑"/>
            </a:endParaRPr>
          </a:p>
        </p:txBody>
      </p:sp>
      <p:sp>
        <p:nvSpPr>
          <p:cNvPr id="15" name="文本框 14">
            <a:extLst>
              <a:ext uri="{FF2B5EF4-FFF2-40B4-BE49-F238E27FC236}">
                <a16:creationId xmlns:a16="http://schemas.microsoft.com/office/drawing/2014/main" id="{ED280140-DC9E-4158-9141-E017629EDCEF}"/>
              </a:ext>
            </a:extLst>
          </p:cNvPr>
          <p:cNvSpPr txBox="1"/>
          <p:nvPr/>
        </p:nvSpPr>
        <p:spPr>
          <a:xfrm>
            <a:off x="5006092" y="1309446"/>
            <a:ext cx="2429081" cy="379143"/>
          </a:xfrm>
          <a:prstGeom prst="rect">
            <a:avLst/>
          </a:prstGeom>
          <a:noFill/>
        </p:spPr>
        <p:txBody>
          <a:bodyPr wrap="square" lIns="0" tIns="0" rIns="0" bIns="0" rtlCol="0">
            <a:spAutoFit/>
          </a:bodyPr>
          <a:lstStyle/>
          <a:p>
            <a:pPr defTabSz="685800" eaLnBrk="0" fontAlgn="base" hangingPunct="0">
              <a:lnSpc>
                <a:spcPct val="130000"/>
              </a:lnSpc>
              <a:spcBef>
                <a:spcPct val="0"/>
              </a:spcBef>
              <a:spcAft>
                <a:spcPct val="0"/>
              </a:spcAft>
              <a:defRPr/>
            </a:pPr>
            <a:r>
              <a:rPr lang="en-US" altLang="zh-CN" sz="2100" b="1" spc="225" dirty="0" err="1">
                <a:solidFill>
                  <a:srgbClr val="A13F0B"/>
                </a:solidFill>
                <a:latin typeface="微软雅黑"/>
                <a:ea typeface="微软雅黑"/>
              </a:rPr>
              <a:t>ViewController</a:t>
            </a:r>
            <a:endParaRPr lang="zh-CN" altLang="en-US" sz="2100" b="1" spc="225" dirty="0">
              <a:solidFill>
                <a:srgbClr val="A13F0B"/>
              </a:solidFill>
              <a:latin typeface="微软雅黑"/>
              <a:ea typeface="微软雅黑"/>
            </a:endParaRPr>
          </a:p>
        </p:txBody>
      </p:sp>
      <p:cxnSp>
        <p:nvCxnSpPr>
          <p:cNvPr id="22" name="直接连接符 21">
            <a:extLst>
              <a:ext uri="{FF2B5EF4-FFF2-40B4-BE49-F238E27FC236}">
                <a16:creationId xmlns:a16="http://schemas.microsoft.com/office/drawing/2014/main" id="{058844B0-95A5-4EE9-93A4-81C5B7279E43}"/>
              </a:ext>
            </a:extLst>
          </p:cNvPr>
          <p:cNvCxnSpPr>
            <a:cxnSpLocks/>
          </p:cNvCxnSpPr>
          <p:nvPr/>
        </p:nvCxnSpPr>
        <p:spPr>
          <a:xfrm>
            <a:off x="5038829" y="1893138"/>
            <a:ext cx="419729" cy="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
        <p:nvSpPr>
          <p:cNvPr id="23" name="文本框 22">
            <a:extLst>
              <a:ext uri="{FF2B5EF4-FFF2-40B4-BE49-F238E27FC236}">
                <a16:creationId xmlns:a16="http://schemas.microsoft.com/office/drawing/2014/main" id="{2A293663-D3EA-41D6-B7D2-3C1270AE30EF}"/>
              </a:ext>
            </a:extLst>
          </p:cNvPr>
          <p:cNvSpPr txBox="1"/>
          <p:nvPr/>
        </p:nvSpPr>
        <p:spPr>
          <a:xfrm>
            <a:off x="5018495" y="2027477"/>
            <a:ext cx="3429000" cy="1656607"/>
          </a:xfrm>
          <a:prstGeom prst="rect">
            <a:avLst/>
          </a:prstGeom>
          <a:noFill/>
        </p:spPr>
        <p:txBody>
          <a:bodyPr wrap="square" lIns="0" tIns="0" rIns="0" bIns="0" rtlCol="0">
            <a:spAutoFit/>
          </a:bodyPr>
          <a:lstStyle/>
          <a:p>
            <a:pPr algn="just" defTabSz="685800" fontAlgn="base" hangingPunct="0">
              <a:lnSpc>
                <a:spcPct val="130000"/>
              </a:lnSpc>
              <a:spcBef>
                <a:spcPct val="0"/>
              </a:spcBef>
              <a:spcAft>
                <a:spcPct val="0"/>
              </a:spcAft>
              <a:defRPr/>
            </a:pPr>
            <a:r>
              <a:rPr lang="zh-CN" altLang="en-US" sz="1200" spc="225" dirty="0">
                <a:solidFill>
                  <a:prstClr val="black">
                    <a:lumMod val="85000"/>
                    <a:lumOff val="15000"/>
                  </a:prstClr>
                </a:solidFill>
                <a:latin typeface="Century Gothic" panose="020B0502020202020204" pitchFamily="34" charset="0"/>
                <a:ea typeface="微软雅黑" panose="020B0503020204020204" pitchFamily="34" charset="-122"/>
              </a:rPr>
              <a:t>所有功能模块都有</a:t>
            </a:r>
            <a:r>
              <a:rPr lang="en-US" altLang="zh-CN" sz="1200" spc="225" dirty="0" err="1">
                <a:solidFill>
                  <a:prstClr val="black">
                    <a:lumMod val="85000"/>
                    <a:lumOff val="15000"/>
                  </a:prstClr>
                </a:solidFill>
                <a:latin typeface="Century Gothic" panose="020B0502020202020204" pitchFamily="34" charset="0"/>
                <a:ea typeface="微软雅黑" panose="020B0503020204020204" pitchFamily="34" charset="-122"/>
              </a:rPr>
              <a:t>ViewController</a:t>
            </a:r>
            <a:r>
              <a:rPr lang="zh-CN" altLang="en-US" sz="1200" spc="225" dirty="0">
                <a:solidFill>
                  <a:prstClr val="black">
                    <a:lumMod val="85000"/>
                    <a:lumOff val="15000"/>
                  </a:prstClr>
                </a:solidFill>
                <a:latin typeface="Century Gothic" panose="020B0502020202020204" pitchFamily="34" charset="0"/>
                <a:ea typeface="微软雅黑" panose="020B0503020204020204" pitchFamily="34" charset="-122"/>
              </a:rPr>
              <a:t>，用于接受业务逻辑层传过来的</a:t>
            </a:r>
            <a:r>
              <a:rPr lang="en-US" altLang="zh-CN" sz="1200" spc="225" dirty="0">
                <a:solidFill>
                  <a:prstClr val="black">
                    <a:lumMod val="85000"/>
                    <a:lumOff val="15000"/>
                  </a:prstClr>
                </a:solidFill>
                <a:latin typeface="Century Gothic" panose="020B0502020202020204" pitchFamily="34" charset="0"/>
                <a:ea typeface="微软雅黑" panose="020B0503020204020204" pitchFamily="34" charset="-122"/>
              </a:rPr>
              <a:t>session</a:t>
            </a:r>
            <a:r>
              <a:rPr lang="zh-CN" altLang="en-US" sz="1200" spc="225" dirty="0">
                <a:solidFill>
                  <a:prstClr val="black">
                    <a:lumMod val="85000"/>
                    <a:lumOff val="15000"/>
                  </a:prstClr>
                </a:solidFill>
                <a:latin typeface="Century Gothic" panose="020B0502020202020204" pitchFamily="34" charset="0"/>
                <a:ea typeface="微软雅黑" panose="020B0503020204020204" pitchFamily="34" charset="-122"/>
              </a:rPr>
              <a:t>信息进行地址重定向以及展示要在用户界面层上展示的响应信息或错误信息。子系统的</a:t>
            </a:r>
            <a:r>
              <a:rPr lang="en-US" altLang="zh-CN" sz="1200" spc="225" dirty="0" err="1">
                <a:solidFill>
                  <a:prstClr val="black">
                    <a:lumMod val="85000"/>
                    <a:lumOff val="15000"/>
                  </a:prstClr>
                </a:solidFill>
                <a:latin typeface="Century Gothic" panose="020B0502020202020204" pitchFamily="34" charset="0"/>
                <a:ea typeface="微软雅黑" panose="020B0503020204020204" pitchFamily="34" charset="-122"/>
              </a:rPr>
              <a:t>ViewController</a:t>
            </a:r>
            <a:r>
              <a:rPr lang="zh-CN" altLang="en-US" sz="1200" spc="225" dirty="0">
                <a:solidFill>
                  <a:prstClr val="black">
                    <a:lumMod val="85000"/>
                    <a:lumOff val="15000"/>
                  </a:prstClr>
                </a:solidFill>
                <a:latin typeface="Century Gothic" panose="020B0502020202020204" pitchFamily="34" charset="0"/>
                <a:ea typeface="微软雅黑" panose="020B0503020204020204" pitchFamily="34" charset="-122"/>
              </a:rPr>
              <a:t>还会对接收</a:t>
            </a:r>
            <a:r>
              <a:rPr lang="en-US" altLang="zh-CN" sz="1200" spc="225" dirty="0">
                <a:solidFill>
                  <a:prstClr val="black">
                    <a:lumMod val="85000"/>
                    <a:lumOff val="15000"/>
                  </a:prstClr>
                </a:solidFill>
                <a:latin typeface="Century Gothic" panose="020B0502020202020204" pitchFamily="34" charset="0"/>
                <a:ea typeface="微软雅黑" panose="020B0503020204020204" pitchFamily="34" charset="-122"/>
              </a:rPr>
              <a:t>cookie</a:t>
            </a:r>
            <a:r>
              <a:rPr lang="zh-CN" altLang="en-US" sz="1200" spc="225" dirty="0">
                <a:solidFill>
                  <a:prstClr val="black">
                    <a:lumMod val="85000"/>
                    <a:lumOff val="15000"/>
                  </a:prstClr>
                </a:solidFill>
                <a:latin typeface="Century Gothic" panose="020B0502020202020204" pitchFamily="34" charset="0"/>
                <a:ea typeface="微软雅黑" panose="020B0503020204020204" pitchFamily="34" charset="-122"/>
              </a:rPr>
              <a:t>，对其中的</a:t>
            </a:r>
            <a:r>
              <a:rPr lang="en-US" altLang="zh-CN" sz="1200" spc="225" dirty="0">
                <a:solidFill>
                  <a:prstClr val="black">
                    <a:lumMod val="85000"/>
                    <a:lumOff val="15000"/>
                  </a:prstClr>
                </a:solidFill>
                <a:latin typeface="Century Gothic" panose="020B0502020202020204" pitchFamily="34" charset="0"/>
                <a:ea typeface="微软雅黑" panose="020B0503020204020204" pitchFamily="34" charset="-122"/>
              </a:rPr>
              <a:t>token</a:t>
            </a:r>
            <a:r>
              <a:rPr lang="zh-CN" altLang="en-US" sz="1200" spc="225" dirty="0">
                <a:solidFill>
                  <a:prstClr val="black">
                    <a:lumMod val="85000"/>
                    <a:lumOff val="15000"/>
                  </a:prstClr>
                </a:solidFill>
                <a:latin typeface="Century Gothic" panose="020B0502020202020204" pitchFamily="34" charset="0"/>
                <a:ea typeface="微软雅黑" panose="020B0503020204020204" pitchFamily="34" charset="-122"/>
              </a:rPr>
              <a:t>进行判断，以判断用户是否已经登录</a:t>
            </a:r>
          </a:p>
        </p:txBody>
      </p:sp>
      <p:sp>
        <p:nvSpPr>
          <p:cNvPr id="24" name="文本框 23">
            <a:extLst>
              <a:ext uri="{FF2B5EF4-FFF2-40B4-BE49-F238E27FC236}">
                <a16:creationId xmlns:a16="http://schemas.microsoft.com/office/drawing/2014/main" id="{ACFFC922-C1F3-419D-B1E7-D7E0BBB372A6}"/>
              </a:ext>
            </a:extLst>
          </p:cNvPr>
          <p:cNvSpPr txBox="1"/>
          <p:nvPr/>
        </p:nvSpPr>
        <p:spPr>
          <a:xfrm>
            <a:off x="852971" y="1309446"/>
            <a:ext cx="3334689" cy="379143"/>
          </a:xfrm>
          <a:prstGeom prst="rect">
            <a:avLst/>
          </a:prstGeom>
          <a:noFill/>
        </p:spPr>
        <p:txBody>
          <a:bodyPr wrap="square" lIns="0" tIns="0" rIns="0" bIns="0" rtlCol="0">
            <a:spAutoFit/>
          </a:bodyPr>
          <a:lstStyle/>
          <a:p>
            <a:pPr defTabSz="685800" eaLnBrk="0" fontAlgn="base" hangingPunct="0">
              <a:lnSpc>
                <a:spcPct val="130000"/>
              </a:lnSpc>
              <a:spcBef>
                <a:spcPct val="0"/>
              </a:spcBef>
              <a:spcAft>
                <a:spcPct val="0"/>
              </a:spcAft>
              <a:defRPr/>
            </a:pPr>
            <a:r>
              <a:rPr lang="zh-CN" altLang="en-US" sz="2100" b="1" spc="225" dirty="0">
                <a:solidFill>
                  <a:prstClr val="white"/>
                </a:solidFill>
                <a:latin typeface="微软雅黑"/>
                <a:ea typeface="微软雅黑"/>
              </a:rPr>
              <a:t>以修改个人信息模块为例</a:t>
            </a:r>
          </a:p>
        </p:txBody>
      </p:sp>
      <p:cxnSp>
        <p:nvCxnSpPr>
          <p:cNvPr id="26" name="直接连接符 25">
            <a:extLst>
              <a:ext uri="{FF2B5EF4-FFF2-40B4-BE49-F238E27FC236}">
                <a16:creationId xmlns:a16="http://schemas.microsoft.com/office/drawing/2014/main" id="{B0702481-5665-4A69-8FB5-75A4186979DC}"/>
              </a:ext>
            </a:extLst>
          </p:cNvPr>
          <p:cNvCxnSpPr>
            <a:cxnSpLocks/>
          </p:cNvCxnSpPr>
          <p:nvPr/>
        </p:nvCxnSpPr>
        <p:spPr>
          <a:xfrm>
            <a:off x="895233" y="1893138"/>
            <a:ext cx="419729"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32" name="文本框 31"/>
          <p:cNvSpPr txBox="1">
            <a:spLocks noChangeArrowheads="1"/>
          </p:cNvSpPr>
          <p:nvPr/>
        </p:nvSpPr>
        <p:spPr bwMode="auto">
          <a:xfrm>
            <a:off x="268014" y="176334"/>
            <a:ext cx="727349"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marL="171450" indent="-171450" algn="ctr" defTabSz="685800" fontAlgn="base">
              <a:spcBef>
                <a:spcPct val="0"/>
              </a:spcBef>
              <a:spcAft>
                <a:spcPct val="0"/>
              </a:spcAft>
              <a:defRPr/>
            </a:pPr>
            <a:r>
              <a:rPr lang="en-US" altLang="zh-CN" sz="2700" b="1" dirty="0">
                <a:solidFill>
                  <a:prstClr val="white"/>
                </a:solidFill>
              </a:rPr>
              <a:t>4</a:t>
            </a:r>
            <a:endParaRPr lang="zh-CN" altLang="en-US" sz="2700" b="1" dirty="0">
              <a:solidFill>
                <a:prstClr val="white"/>
              </a:solidFill>
            </a:endParaRPr>
          </a:p>
        </p:txBody>
      </p:sp>
      <p:pic>
        <p:nvPicPr>
          <p:cNvPr id="2" name="图片 1">
            <a:extLst>
              <a:ext uri="{FF2B5EF4-FFF2-40B4-BE49-F238E27FC236}">
                <a16:creationId xmlns:a16="http://schemas.microsoft.com/office/drawing/2014/main" id="{4121F6A9-C60E-4481-B7BF-481826D02FFF}"/>
              </a:ext>
            </a:extLst>
          </p:cNvPr>
          <p:cNvPicPr>
            <a:picLocks noChangeAspect="1"/>
          </p:cNvPicPr>
          <p:nvPr/>
        </p:nvPicPr>
        <p:blipFill>
          <a:blip r:embed="rId3"/>
          <a:stretch>
            <a:fillRect/>
          </a:stretch>
        </p:blipFill>
        <p:spPr>
          <a:xfrm>
            <a:off x="895233" y="2097640"/>
            <a:ext cx="3292427" cy="1818674"/>
          </a:xfrm>
          <a:prstGeom prst="rect">
            <a:avLst/>
          </a:prstGeom>
        </p:spPr>
      </p:pic>
    </p:spTree>
    <p:extLst>
      <p:ext uri="{BB962C8B-B14F-4D97-AF65-F5344CB8AC3E}">
        <p14:creationId xmlns:p14="http://schemas.microsoft.com/office/powerpoint/2010/main" val="1696967614"/>
      </p:ext>
    </p:extLst>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15" name="Freeform 11"/>
          <p:cNvSpPr/>
          <p:nvPr/>
        </p:nvSpPr>
        <p:spPr bwMode="auto">
          <a:xfrm>
            <a:off x="755650" y="2582866"/>
            <a:ext cx="2085975" cy="503393"/>
          </a:xfrm>
          <a:custGeom>
            <a:avLst/>
            <a:gdLst>
              <a:gd name="T0" fmla="*/ 856 w 878"/>
              <a:gd name="T1" fmla="*/ 33 h 210"/>
              <a:gd name="T2" fmla="*/ 418 w 878"/>
              <a:gd name="T3" fmla="*/ 33 h 210"/>
              <a:gd name="T4" fmla="*/ 396 w 878"/>
              <a:gd name="T5" fmla="*/ 0 h 210"/>
              <a:gd name="T6" fmla="*/ 375 w 878"/>
              <a:gd name="T7" fmla="*/ 33 h 210"/>
              <a:gd name="T8" fmla="*/ 22 w 878"/>
              <a:gd name="T9" fmla="*/ 33 h 210"/>
              <a:gd name="T10" fmla="*/ 0 w 878"/>
              <a:gd name="T11" fmla="*/ 56 h 210"/>
              <a:gd name="T12" fmla="*/ 0 w 878"/>
              <a:gd name="T13" fmla="*/ 187 h 210"/>
              <a:gd name="T14" fmla="*/ 22 w 878"/>
              <a:gd name="T15" fmla="*/ 210 h 210"/>
              <a:gd name="T16" fmla="*/ 856 w 878"/>
              <a:gd name="T17" fmla="*/ 210 h 210"/>
              <a:gd name="T18" fmla="*/ 878 w 878"/>
              <a:gd name="T19" fmla="*/ 187 h 210"/>
              <a:gd name="T20" fmla="*/ 878 w 878"/>
              <a:gd name="T21" fmla="*/ 56 h 210"/>
              <a:gd name="T22" fmla="*/ 856 w 878"/>
              <a:gd name="T23" fmla="*/ 33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78" h="210">
                <a:moveTo>
                  <a:pt x="856" y="33"/>
                </a:moveTo>
                <a:cubicBezTo>
                  <a:pt x="418" y="33"/>
                  <a:pt x="418" y="33"/>
                  <a:pt x="418" y="33"/>
                </a:cubicBezTo>
                <a:cubicBezTo>
                  <a:pt x="396" y="0"/>
                  <a:pt x="396" y="0"/>
                  <a:pt x="396" y="0"/>
                </a:cubicBezTo>
                <a:cubicBezTo>
                  <a:pt x="375" y="33"/>
                  <a:pt x="375" y="33"/>
                  <a:pt x="375" y="33"/>
                </a:cubicBezTo>
                <a:cubicBezTo>
                  <a:pt x="22" y="33"/>
                  <a:pt x="22" y="33"/>
                  <a:pt x="22" y="33"/>
                </a:cubicBezTo>
                <a:cubicBezTo>
                  <a:pt x="10" y="33"/>
                  <a:pt x="0" y="43"/>
                  <a:pt x="0" y="56"/>
                </a:cubicBezTo>
                <a:cubicBezTo>
                  <a:pt x="0" y="187"/>
                  <a:pt x="0" y="187"/>
                  <a:pt x="0" y="187"/>
                </a:cubicBezTo>
                <a:cubicBezTo>
                  <a:pt x="0" y="200"/>
                  <a:pt x="10" y="210"/>
                  <a:pt x="22" y="210"/>
                </a:cubicBezTo>
                <a:cubicBezTo>
                  <a:pt x="856" y="210"/>
                  <a:pt x="856" y="210"/>
                  <a:pt x="856" y="210"/>
                </a:cubicBezTo>
                <a:cubicBezTo>
                  <a:pt x="868" y="210"/>
                  <a:pt x="878" y="200"/>
                  <a:pt x="878" y="187"/>
                </a:cubicBezTo>
                <a:cubicBezTo>
                  <a:pt x="878" y="56"/>
                  <a:pt x="878" y="56"/>
                  <a:pt x="878" y="56"/>
                </a:cubicBezTo>
                <a:cubicBezTo>
                  <a:pt x="878" y="43"/>
                  <a:pt x="868" y="33"/>
                  <a:pt x="856" y="33"/>
                </a:cubicBezTo>
                <a:close/>
              </a:path>
            </a:pathLst>
          </a:custGeom>
          <a:solidFill>
            <a:schemeClr val="accent2"/>
          </a:solidFill>
          <a:ln>
            <a:noFill/>
          </a:ln>
        </p:spPr>
        <p:txBody>
          <a:bodyPr/>
          <a:lstStyle/>
          <a:p>
            <a:endParaRPr lang="zh-CN" altLang="en-US">
              <a:solidFill>
                <a:schemeClr val="bg1">
                  <a:lumMod val="50000"/>
                </a:schemeClr>
              </a:solidFill>
            </a:endParaRPr>
          </a:p>
        </p:txBody>
      </p:sp>
      <p:sp>
        <p:nvSpPr>
          <p:cNvPr id="21516" name="Freeform 12"/>
          <p:cNvSpPr/>
          <p:nvPr/>
        </p:nvSpPr>
        <p:spPr bwMode="auto">
          <a:xfrm>
            <a:off x="2622550" y="2662266"/>
            <a:ext cx="2089150" cy="503393"/>
          </a:xfrm>
          <a:custGeom>
            <a:avLst/>
            <a:gdLst>
              <a:gd name="T0" fmla="*/ 856 w 879"/>
              <a:gd name="T1" fmla="*/ 0 h 210"/>
              <a:gd name="T2" fmla="*/ 23 w 879"/>
              <a:gd name="T3" fmla="*/ 0 h 210"/>
              <a:gd name="T4" fmla="*/ 0 w 879"/>
              <a:gd name="T5" fmla="*/ 23 h 210"/>
              <a:gd name="T6" fmla="*/ 0 w 879"/>
              <a:gd name="T7" fmla="*/ 154 h 210"/>
              <a:gd name="T8" fmla="*/ 23 w 879"/>
              <a:gd name="T9" fmla="*/ 177 h 210"/>
              <a:gd name="T10" fmla="*/ 397 w 879"/>
              <a:gd name="T11" fmla="*/ 177 h 210"/>
              <a:gd name="T12" fmla="*/ 418 w 879"/>
              <a:gd name="T13" fmla="*/ 210 h 210"/>
              <a:gd name="T14" fmla="*/ 440 w 879"/>
              <a:gd name="T15" fmla="*/ 177 h 210"/>
              <a:gd name="T16" fmla="*/ 856 w 879"/>
              <a:gd name="T17" fmla="*/ 177 h 210"/>
              <a:gd name="T18" fmla="*/ 879 w 879"/>
              <a:gd name="T19" fmla="*/ 154 h 210"/>
              <a:gd name="T20" fmla="*/ 879 w 879"/>
              <a:gd name="T21" fmla="*/ 23 h 210"/>
              <a:gd name="T22" fmla="*/ 856 w 879"/>
              <a:gd name="T23"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79" h="210">
                <a:moveTo>
                  <a:pt x="856" y="0"/>
                </a:moveTo>
                <a:cubicBezTo>
                  <a:pt x="23" y="0"/>
                  <a:pt x="23" y="0"/>
                  <a:pt x="23" y="0"/>
                </a:cubicBezTo>
                <a:cubicBezTo>
                  <a:pt x="10" y="0"/>
                  <a:pt x="0" y="10"/>
                  <a:pt x="0" y="23"/>
                </a:cubicBezTo>
                <a:cubicBezTo>
                  <a:pt x="0" y="154"/>
                  <a:pt x="0" y="154"/>
                  <a:pt x="0" y="154"/>
                </a:cubicBezTo>
                <a:cubicBezTo>
                  <a:pt x="0" y="167"/>
                  <a:pt x="10" y="177"/>
                  <a:pt x="23" y="177"/>
                </a:cubicBezTo>
                <a:cubicBezTo>
                  <a:pt x="397" y="177"/>
                  <a:pt x="397" y="177"/>
                  <a:pt x="397" y="177"/>
                </a:cubicBezTo>
                <a:cubicBezTo>
                  <a:pt x="418" y="210"/>
                  <a:pt x="418" y="210"/>
                  <a:pt x="418" y="210"/>
                </a:cubicBezTo>
                <a:cubicBezTo>
                  <a:pt x="440" y="177"/>
                  <a:pt x="440" y="177"/>
                  <a:pt x="440" y="177"/>
                </a:cubicBezTo>
                <a:cubicBezTo>
                  <a:pt x="856" y="177"/>
                  <a:pt x="856" y="177"/>
                  <a:pt x="856" y="177"/>
                </a:cubicBezTo>
                <a:cubicBezTo>
                  <a:pt x="869" y="177"/>
                  <a:pt x="879" y="167"/>
                  <a:pt x="879" y="154"/>
                </a:cubicBezTo>
                <a:cubicBezTo>
                  <a:pt x="879" y="23"/>
                  <a:pt x="879" y="23"/>
                  <a:pt x="879" y="23"/>
                </a:cubicBezTo>
                <a:cubicBezTo>
                  <a:pt x="879" y="10"/>
                  <a:pt x="869" y="0"/>
                  <a:pt x="856" y="0"/>
                </a:cubicBezTo>
                <a:close/>
              </a:path>
            </a:pathLst>
          </a:custGeom>
          <a:solidFill>
            <a:schemeClr val="accent1"/>
          </a:solidFill>
          <a:ln>
            <a:noFill/>
          </a:ln>
        </p:spPr>
        <p:txBody>
          <a:bodyPr/>
          <a:lstStyle/>
          <a:p>
            <a:endParaRPr lang="zh-CN" altLang="en-US">
              <a:solidFill>
                <a:schemeClr val="bg1">
                  <a:lumMod val="50000"/>
                </a:schemeClr>
              </a:solidFill>
            </a:endParaRPr>
          </a:p>
        </p:txBody>
      </p:sp>
      <p:sp>
        <p:nvSpPr>
          <p:cNvPr id="21517" name="Freeform 13"/>
          <p:cNvSpPr/>
          <p:nvPr/>
        </p:nvSpPr>
        <p:spPr bwMode="auto">
          <a:xfrm>
            <a:off x="4433889" y="2582866"/>
            <a:ext cx="2084387" cy="503393"/>
          </a:xfrm>
          <a:custGeom>
            <a:avLst/>
            <a:gdLst>
              <a:gd name="T0" fmla="*/ 856 w 878"/>
              <a:gd name="T1" fmla="*/ 33 h 210"/>
              <a:gd name="T2" fmla="*/ 418 w 878"/>
              <a:gd name="T3" fmla="*/ 33 h 210"/>
              <a:gd name="T4" fmla="*/ 396 w 878"/>
              <a:gd name="T5" fmla="*/ 0 h 210"/>
              <a:gd name="T6" fmla="*/ 375 w 878"/>
              <a:gd name="T7" fmla="*/ 33 h 210"/>
              <a:gd name="T8" fmla="*/ 22 w 878"/>
              <a:gd name="T9" fmla="*/ 33 h 210"/>
              <a:gd name="T10" fmla="*/ 0 w 878"/>
              <a:gd name="T11" fmla="*/ 56 h 210"/>
              <a:gd name="T12" fmla="*/ 0 w 878"/>
              <a:gd name="T13" fmla="*/ 187 h 210"/>
              <a:gd name="T14" fmla="*/ 22 w 878"/>
              <a:gd name="T15" fmla="*/ 210 h 210"/>
              <a:gd name="T16" fmla="*/ 856 w 878"/>
              <a:gd name="T17" fmla="*/ 210 h 210"/>
              <a:gd name="T18" fmla="*/ 878 w 878"/>
              <a:gd name="T19" fmla="*/ 187 h 210"/>
              <a:gd name="T20" fmla="*/ 878 w 878"/>
              <a:gd name="T21" fmla="*/ 56 h 210"/>
              <a:gd name="T22" fmla="*/ 856 w 878"/>
              <a:gd name="T23" fmla="*/ 33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78" h="210">
                <a:moveTo>
                  <a:pt x="856" y="33"/>
                </a:moveTo>
                <a:cubicBezTo>
                  <a:pt x="418" y="33"/>
                  <a:pt x="418" y="33"/>
                  <a:pt x="418" y="33"/>
                </a:cubicBezTo>
                <a:cubicBezTo>
                  <a:pt x="396" y="0"/>
                  <a:pt x="396" y="0"/>
                  <a:pt x="396" y="0"/>
                </a:cubicBezTo>
                <a:cubicBezTo>
                  <a:pt x="375" y="33"/>
                  <a:pt x="375" y="33"/>
                  <a:pt x="375" y="33"/>
                </a:cubicBezTo>
                <a:cubicBezTo>
                  <a:pt x="22" y="33"/>
                  <a:pt x="22" y="33"/>
                  <a:pt x="22" y="33"/>
                </a:cubicBezTo>
                <a:cubicBezTo>
                  <a:pt x="10" y="33"/>
                  <a:pt x="0" y="43"/>
                  <a:pt x="0" y="56"/>
                </a:cubicBezTo>
                <a:cubicBezTo>
                  <a:pt x="0" y="187"/>
                  <a:pt x="0" y="187"/>
                  <a:pt x="0" y="187"/>
                </a:cubicBezTo>
                <a:cubicBezTo>
                  <a:pt x="0" y="200"/>
                  <a:pt x="10" y="210"/>
                  <a:pt x="22" y="210"/>
                </a:cubicBezTo>
                <a:cubicBezTo>
                  <a:pt x="856" y="210"/>
                  <a:pt x="856" y="210"/>
                  <a:pt x="856" y="210"/>
                </a:cubicBezTo>
                <a:cubicBezTo>
                  <a:pt x="868" y="210"/>
                  <a:pt x="878" y="200"/>
                  <a:pt x="878" y="187"/>
                </a:cubicBezTo>
                <a:cubicBezTo>
                  <a:pt x="878" y="56"/>
                  <a:pt x="878" y="56"/>
                  <a:pt x="878" y="56"/>
                </a:cubicBezTo>
                <a:cubicBezTo>
                  <a:pt x="878" y="43"/>
                  <a:pt x="868" y="33"/>
                  <a:pt x="856" y="33"/>
                </a:cubicBezTo>
                <a:close/>
              </a:path>
            </a:pathLst>
          </a:custGeom>
          <a:solidFill>
            <a:schemeClr val="accent2"/>
          </a:solidFill>
          <a:ln>
            <a:noFill/>
          </a:ln>
        </p:spPr>
        <p:txBody>
          <a:bodyPr/>
          <a:lstStyle/>
          <a:p>
            <a:endParaRPr lang="zh-CN" altLang="en-US">
              <a:solidFill>
                <a:schemeClr val="bg1">
                  <a:lumMod val="50000"/>
                </a:schemeClr>
              </a:solidFill>
            </a:endParaRPr>
          </a:p>
        </p:txBody>
      </p:sp>
      <p:sp>
        <p:nvSpPr>
          <p:cNvPr id="21518" name="Freeform 14"/>
          <p:cNvSpPr/>
          <p:nvPr/>
        </p:nvSpPr>
        <p:spPr bwMode="auto">
          <a:xfrm>
            <a:off x="6302376" y="2662266"/>
            <a:ext cx="2085975" cy="503393"/>
          </a:xfrm>
          <a:custGeom>
            <a:avLst/>
            <a:gdLst>
              <a:gd name="T0" fmla="*/ 856 w 878"/>
              <a:gd name="T1" fmla="*/ 0 h 210"/>
              <a:gd name="T2" fmla="*/ 22 w 878"/>
              <a:gd name="T3" fmla="*/ 0 h 210"/>
              <a:gd name="T4" fmla="*/ 0 w 878"/>
              <a:gd name="T5" fmla="*/ 23 h 210"/>
              <a:gd name="T6" fmla="*/ 0 w 878"/>
              <a:gd name="T7" fmla="*/ 154 h 210"/>
              <a:gd name="T8" fmla="*/ 22 w 878"/>
              <a:gd name="T9" fmla="*/ 177 h 210"/>
              <a:gd name="T10" fmla="*/ 396 w 878"/>
              <a:gd name="T11" fmla="*/ 177 h 210"/>
              <a:gd name="T12" fmla="*/ 417 w 878"/>
              <a:gd name="T13" fmla="*/ 210 h 210"/>
              <a:gd name="T14" fmla="*/ 439 w 878"/>
              <a:gd name="T15" fmla="*/ 177 h 210"/>
              <a:gd name="T16" fmla="*/ 856 w 878"/>
              <a:gd name="T17" fmla="*/ 177 h 210"/>
              <a:gd name="T18" fmla="*/ 878 w 878"/>
              <a:gd name="T19" fmla="*/ 154 h 210"/>
              <a:gd name="T20" fmla="*/ 878 w 878"/>
              <a:gd name="T21" fmla="*/ 23 h 210"/>
              <a:gd name="T22" fmla="*/ 856 w 878"/>
              <a:gd name="T23"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78" h="210">
                <a:moveTo>
                  <a:pt x="856" y="0"/>
                </a:moveTo>
                <a:cubicBezTo>
                  <a:pt x="22" y="0"/>
                  <a:pt x="22" y="0"/>
                  <a:pt x="22" y="0"/>
                </a:cubicBezTo>
                <a:cubicBezTo>
                  <a:pt x="10" y="0"/>
                  <a:pt x="0" y="10"/>
                  <a:pt x="0" y="23"/>
                </a:cubicBezTo>
                <a:cubicBezTo>
                  <a:pt x="0" y="154"/>
                  <a:pt x="0" y="154"/>
                  <a:pt x="0" y="154"/>
                </a:cubicBezTo>
                <a:cubicBezTo>
                  <a:pt x="0" y="167"/>
                  <a:pt x="10" y="177"/>
                  <a:pt x="22" y="177"/>
                </a:cubicBezTo>
                <a:cubicBezTo>
                  <a:pt x="396" y="177"/>
                  <a:pt x="396" y="177"/>
                  <a:pt x="396" y="177"/>
                </a:cubicBezTo>
                <a:cubicBezTo>
                  <a:pt x="417" y="210"/>
                  <a:pt x="417" y="210"/>
                  <a:pt x="417" y="210"/>
                </a:cubicBezTo>
                <a:cubicBezTo>
                  <a:pt x="439" y="177"/>
                  <a:pt x="439" y="177"/>
                  <a:pt x="439" y="177"/>
                </a:cubicBezTo>
                <a:cubicBezTo>
                  <a:pt x="856" y="177"/>
                  <a:pt x="856" y="177"/>
                  <a:pt x="856" y="177"/>
                </a:cubicBezTo>
                <a:cubicBezTo>
                  <a:pt x="868" y="177"/>
                  <a:pt x="878" y="167"/>
                  <a:pt x="878" y="154"/>
                </a:cubicBezTo>
                <a:cubicBezTo>
                  <a:pt x="878" y="23"/>
                  <a:pt x="878" y="23"/>
                  <a:pt x="878" y="23"/>
                </a:cubicBezTo>
                <a:cubicBezTo>
                  <a:pt x="878" y="10"/>
                  <a:pt x="868" y="0"/>
                  <a:pt x="856" y="0"/>
                </a:cubicBezTo>
                <a:close/>
              </a:path>
            </a:pathLst>
          </a:custGeom>
          <a:solidFill>
            <a:schemeClr val="accent1"/>
          </a:solidFill>
          <a:ln>
            <a:noFill/>
          </a:ln>
        </p:spPr>
        <p:txBody>
          <a:bodyPr/>
          <a:lstStyle/>
          <a:p>
            <a:endParaRPr lang="zh-CN" altLang="en-US">
              <a:solidFill>
                <a:schemeClr val="bg1">
                  <a:lumMod val="50000"/>
                </a:schemeClr>
              </a:solidFill>
            </a:endParaRPr>
          </a:p>
        </p:txBody>
      </p:sp>
      <p:grpSp>
        <p:nvGrpSpPr>
          <p:cNvPr id="21519" name="Group 15"/>
          <p:cNvGrpSpPr/>
          <p:nvPr/>
        </p:nvGrpSpPr>
        <p:grpSpPr bwMode="auto">
          <a:xfrm>
            <a:off x="4611688" y="2781365"/>
            <a:ext cx="152400" cy="190559"/>
            <a:chOff x="0" y="0"/>
            <a:chExt cx="96" cy="120"/>
          </a:xfrm>
        </p:grpSpPr>
        <p:sp>
          <p:nvSpPr>
            <p:cNvPr id="21520" name="Freeform 16"/>
            <p:cNvSpPr>
              <a:spLocks noEditPoints="1"/>
            </p:cNvSpPr>
            <p:nvPr/>
          </p:nvSpPr>
          <p:spPr bwMode="auto">
            <a:xfrm>
              <a:off x="0" y="0"/>
              <a:ext cx="96" cy="120"/>
            </a:xfrm>
            <a:custGeom>
              <a:avLst/>
              <a:gdLst>
                <a:gd name="T0" fmla="*/ 0 w 96"/>
                <a:gd name="T1" fmla="*/ 0 h 120"/>
                <a:gd name="T2" fmla="*/ 0 w 96"/>
                <a:gd name="T3" fmla="*/ 120 h 120"/>
                <a:gd name="T4" fmla="*/ 66 w 96"/>
                <a:gd name="T5" fmla="*/ 120 h 120"/>
                <a:gd name="T6" fmla="*/ 96 w 96"/>
                <a:gd name="T7" fmla="*/ 89 h 120"/>
                <a:gd name="T8" fmla="*/ 96 w 96"/>
                <a:gd name="T9" fmla="*/ 0 h 120"/>
                <a:gd name="T10" fmla="*/ 0 w 96"/>
                <a:gd name="T11" fmla="*/ 0 h 120"/>
                <a:gd name="T12" fmla="*/ 9 w 96"/>
                <a:gd name="T13" fmla="*/ 11 h 120"/>
                <a:gd name="T14" fmla="*/ 86 w 96"/>
                <a:gd name="T15" fmla="*/ 11 h 120"/>
                <a:gd name="T16" fmla="*/ 86 w 96"/>
                <a:gd name="T17" fmla="*/ 82 h 120"/>
                <a:gd name="T18" fmla="*/ 60 w 96"/>
                <a:gd name="T19" fmla="*/ 82 h 120"/>
                <a:gd name="T20" fmla="*/ 60 w 96"/>
                <a:gd name="T21" fmla="*/ 109 h 120"/>
                <a:gd name="T22" fmla="*/ 9 w 96"/>
                <a:gd name="T23" fmla="*/ 109 h 120"/>
                <a:gd name="T24" fmla="*/ 9 w 96"/>
                <a:gd name="T25" fmla="*/ 11 h 120"/>
                <a:gd name="T26" fmla="*/ 80 w 96"/>
                <a:gd name="T27" fmla="*/ 92 h 120"/>
                <a:gd name="T28" fmla="*/ 69 w 96"/>
                <a:gd name="T29" fmla="*/ 101 h 120"/>
                <a:gd name="T30" fmla="*/ 69 w 96"/>
                <a:gd name="T31" fmla="*/ 92 h 120"/>
                <a:gd name="T32" fmla="*/ 80 w 96"/>
                <a:gd name="T33" fmla="*/ 9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 h="120">
                  <a:moveTo>
                    <a:pt x="0" y="0"/>
                  </a:moveTo>
                  <a:lnTo>
                    <a:pt x="0" y="120"/>
                  </a:lnTo>
                  <a:lnTo>
                    <a:pt x="66" y="120"/>
                  </a:lnTo>
                  <a:lnTo>
                    <a:pt x="96" y="89"/>
                  </a:lnTo>
                  <a:lnTo>
                    <a:pt x="96" y="0"/>
                  </a:lnTo>
                  <a:lnTo>
                    <a:pt x="0" y="0"/>
                  </a:lnTo>
                  <a:close/>
                  <a:moveTo>
                    <a:pt x="9" y="11"/>
                  </a:moveTo>
                  <a:lnTo>
                    <a:pt x="86" y="11"/>
                  </a:lnTo>
                  <a:lnTo>
                    <a:pt x="86" y="82"/>
                  </a:lnTo>
                  <a:lnTo>
                    <a:pt x="60" y="82"/>
                  </a:lnTo>
                  <a:lnTo>
                    <a:pt x="60" y="109"/>
                  </a:lnTo>
                  <a:lnTo>
                    <a:pt x="9" y="109"/>
                  </a:lnTo>
                  <a:lnTo>
                    <a:pt x="9" y="11"/>
                  </a:lnTo>
                  <a:close/>
                  <a:moveTo>
                    <a:pt x="80" y="92"/>
                  </a:moveTo>
                  <a:lnTo>
                    <a:pt x="69" y="101"/>
                  </a:lnTo>
                  <a:lnTo>
                    <a:pt x="69" y="92"/>
                  </a:lnTo>
                  <a:lnTo>
                    <a:pt x="80" y="9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lumMod val="50000"/>
                  </a:schemeClr>
                </a:solidFill>
              </a:endParaRPr>
            </a:p>
          </p:txBody>
        </p:sp>
        <p:sp>
          <p:nvSpPr>
            <p:cNvPr id="21521" name="Rectangle 17"/>
            <p:cNvSpPr>
              <a:spLocks noChangeArrowheads="1"/>
            </p:cNvSpPr>
            <p:nvPr/>
          </p:nvSpPr>
          <p:spPr bwMode="auto">
            <a:xfrm>
              <a:off x="27" y="33"/>
              <a:ext cx="42" cy="1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schemeClr val="bg1">
                    <a:lumMod val="50000"/>
                  </a:schemeClr>
                </a:solidFill>
              </a:endParaRPr>
            </a:p>
          </p:txBody>
        </p:sp>
        <p:sp>
          <p:nvSpPr>
            <p:cNvPr id="21522" name="Rectangle 18"/>
            <p:cNvSpPr>
              <a:spLocks noChangeArrowheads="1"/>
            </p:cNvSpPr>
            <p:nvPr/>
          </p:nvSpPr>
          <p:spPr bwMode="auto">
            <a:xfrm>
              <a:off x="27" y="61"/>
              <a:ext cx="27" cy="1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schemeClr val="bg1">
                    <a:lumMod val="50000"/>
                  </a:schemeClr>
                </a:solidFill>
              </a:endParaRPr>
            </a:p>
          </p:txBody>
        </p:sp>
      </p:grpSp>
      <p:grpSp>
        <p:nvGrpSpPr>
          <p:cNvPr id="21523" name="Group 19"/>
          <p:cNvGrpSpPr/>
          <p:nvPr/>
        </p:nvGrpSpPr>
        <p:grpSpPr bwMode="auto">
          <a:xfrm>
            <a:off x="6484939" y="2789305"/>
            <a:ext cx="185737" cy="173091"/>
            <a:chOff x="0" y="0"/>
            <a:chExt cx="117" cy="109"/>
          </a:xfrm>
        </p:grpSpPr>
        <p:sp>
          <p:nvSpPr>
            <p:cNvPr id="21524" name="Freeform 20"/>
            <p:cNvSpPr>
              <a:spLocks noEditPoints="1"/>
            </p:cNvSpPr>
            <p:nvPr/>
          </p:nvSpPr>
          <p:spPr bwMode="auto">
            <a:xfrm>
              <a:off x="0" y="0"/>
              <a:ext cx="117" cy="109"/>
            </a:xfrm>
            <a:custGeom>
              <a:avLst/>
              <a:gdLst>
                <a:gd name="T0" fmla="*/ 100 w 117"/>
                <a:gd name="T1" fmla="*/ 38 h 109"/>
                <a:gd name="T2" fmla="*/ 100 w 117"/>
                <a:gd name="T3" fmla="*/ 0 h 109"/>
                <a:gd name="T4" fmla="*/ 0 w 117"/>
                <a:gd name="T5" fmla="*/ 0 h 109"/>
                <a:gd name="T6" fmla="*/ 0 w 117"/>
                <a:gd name="T7" fmla="*/ 82 h 109"/>
                <a:gd name="T8" fmla="*/ 24 w 117"/>
                <a:gd name="T9" fmla="*/ 82 h 109"/>
                <a:gd name="T10" fmla="*/ 24 w 117"/>
                <a:gd name="T11" fmla="*/ 109 h 109"/>
                <a:gd name="T12" fmla="*/ 54 w 117"/>
                <a:gd name="T13" fmla="*/ 82 h 109"/>
                <a:gd name="T14" fmla="*/ 57 w 117"/>
                <a:gd name="T15" fmla="*/ 82 h 109"/>
                <a:gd name="T16" fmla="*/ 57 w 117"/>
                <a:gd name="T17" fmla="*/ 99 h 109"/>
                <a:gd name="T18" fmla="*/ 60 w 117"/>
                <a:gd name="T19" fmla="*/ 99 h 109"/>
                <a:gd name="T20" fmla="*/ 117 w 117"/>
                <a:gd name="T21" fmla="*/ 99 h 109"/>
                <a:gd name="T22" fmla="*/ 117 w 117"/>
                <a:gd name="T23" fmla="*/ 43 h 109"/>
                <a:gd name="T24" fmla="*/ 117 w 117"/>
                <a:gd name="T25" fmla="*/ 38 h 109"/>
                <a:gd name="T26" fmla="*/ 100 w 117"/>
                <a:gd name="T27" fmla="*/ 38 h 109"/>
                <a:gd name="T28" fmla="*/ 51 w 117"/>
                <a:gd name="T29" fmla="*/ 71 h 109"/>
                <a:gd name="T30" fmla="*/ 34 w 117"/>
                <a:gd name="T31" fmla="*/ 86 h 109"/>
                <a:gd name="T32" fmla="*/ 34 w 117"/>
                <a:gd name="T33" fmla="*/ 71 h 109"/>
                <a:gd name="T34" fmla="*/ 10 w 117"/>
                <a:gd name="T35" fmla="*/ 71 h 109"/>
                <a:gd name="T36" fmla="*/ 10 w 117"/>
                <a:gd name="T37" fmla="*/ 9 h 109"/>
                <a:gd name="T38" fmla="*/ 90 w 117"/>
                <a:gd name="T39" fmla="*/ 9 h 109"/>
                <a:gd name="T40" fmla="*/ 90 w 117"/>
                <a:gd name="T41" fmla="*/ 38 h 109"/>
                <a:gd name="T42" fmla="*/ 57 w 117"/>
                <a:gd name="T43" fmla="*/ 38 h 109"/>
                <a:gd name="T44" fmla="*/ 57 w 117"/>
                <a:gd name="T45" fmla="*/ 71 h 109"/>
                <a:gd name="T46" fmla="*/ 51 w 117"/>
                <a:gd name="T47" fmla="*/ 71 h 109"/>
                <a:gd name="T48" fmla="*/ 108 w 117"/>
                <a:gd name="T49" fmla="*/ 89 h 109"/>
                <a:gd name="T50" fmla="*/ 67 w 117"/>
                <a:gd name="T51" fmla="*/ 89 h 109"/>
                <a:gd name="T52" fmla="*/ 67 w 117"/>
                <a:gd name="T53" fmla="*/ 47 h 109"/>
                <a:gd name="T54" fmla="*/ 108 w 117"/>
                <a:gd name="T55" fmla="*/ 47 h 109"/>
                <a:gd name="T56" fmla="*/ 108 w 117"/>
                <a:gd name="T57" fmla="*/ 89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7" h="109">
                  <a:moveTo>
                    <a:pt x="100" y="38"/>
                  </a:moveTo>
                  <a:lnTo>
                    <a:pt x="100" y="0"/>
                  </a:lnTo>
                  <a:lnTo>
                    <a:pt x="0" y="0"/>
                  </a:lnTo>
                  <a:lnTo>
                    <a:pt x="0" y="82"/>
                  </a:lnTo>
                  <a:lnTo>
                    <a:pt x="24" y="82"/>
                  </a:lnTo>
                  <a:lnTo>
                    <a:pt x="24" y="109"/>
                  </a:lnTo>
                  <a:lnTo>
                    <a:pt x="54" y="82"/>
                  </a:lnTo>
                  <a:lnTo>
                    <a:pt x="57" y="82"/>
                  </a:lnTo>
                  <a:lnTo>
                    <a:pt x="57" y="99"/>
                  </a:lnTo>
                  <a:lnTo>
                    <a:pt x="60" y="99"/>
                  </a:lnTo>
                  <a:lnTo>
                    <a:pt x="117" y="99"/>
                  </a:lnTo>
                  <a:lnTo>
                    <a:pt x="117" y="43"/>
                  </a:lnTo>
                  <a:lnTo>
                    <a:pt x="117" y="38"/>
                  </a:lnTo>
                  <a:lnTo>
                    <a:pt x="100" y="38"/>
                  </a:lnTo>
                  <a:close/>
                  <a:moveTo>
                    <a:pt x="51" y="71"/>
                  </a:moveTo>
                  <a:lnTo>
                    <a:pt x="34" y="86"/>
                  </a:lnTo>
                  <a:lnTo>
                    <a:pt x="34" y="71"/>
                  </a:lnTo>
                  <a:lnTo>
                    <a:pt x="10" y="71"/>
                  </a:lnTo>
                  <a:lnTo>
                    <a:pt x="10" y="9"/>
                  </a:lnTo>
                  <a:lnTo>
                    <a:pt x="90" y="9"/>
                  </a:lnTo>
                  <a:lnTo>
                    <a:pt x="90" y="38"/>
                  </a:lnTo>
                  <a:lnTo>
                    <a:pt x="57" y="38"/>
                  </a:lnTo>
                  <a:lnTo>
                    <a:pt x="57" y="71"/>
                  </a:lnTo>
                  <a:lnTo>
                    <a:pt x="51" y="71"/>
                  </a:lnTo>
                  <a:close/>
                  <a:moveTo>
                    <a:pt x="108" y="89"/>
                  </a:moveTo>
                  <a:lnTo>
                    <a:pt x="67" y="89"/>
                  </a:lnTo>
                  <a:lnTo>
                    <a:pt x="67" y="47"/>
                  </a:lnTo>
                  <a:lnTo>
                    <a:pt x="108" y="47"/>
                  </a:lnTo>
                  <a:lnTo>
                    <a:pt x="108" y="8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lumMod val="50000"/>
                  </a:schemeClr>
                </a:solidFill>
              </a:endParaRPr>
            </a:p>
          </p:txBody>
        </p:sp>
        <p:sp>
          <p:nvSpPr>
            <p:cNvPr id="21525" name="Rectangle 21"/>
            <p:cNvSpPr>
              <a:spLocks noChangeArrowheads="1"/>
            </p:cNvSpPr>
            <p:nvPr/>
          </p:nvSpPr>
          <p:spPr bwMode="auto">
            <a:xfrm>
              <a:off x="75" y="64"/>
              <a:ext cx="10" cy="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schemeClr val="bg1">
                    <a:lumMod val="50000"/>
                  </a:schemeClr>
                </a:solidFill>
              </a:endParaRPr>
            </a:p>
          </p:txBody>
        </p:sp>
        <p:sp>
          <p:nvSpPr>
            <p:cNvPr id="21526" name="Rectangle 22"/>
            <p:cNvSpPr>
              <a:spLocks noChangeArrowheads="1"/>
            </p:cNvSpPr>
            <p:nvPr/>
          </p:nvSpPr>
          <p:spPr bwMode="auto">
            <a:xfrm>
              <a:off x="90" y="64"/>
              <a:ext cx="9" cy="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schemeClr val="bg1">
                    <a:lumMod val="50000"/>
                  </a:schemeClr>
                </a:solidFill>
              </a:endParaRPr>
            </a:p>
          </p:txBody>
        </p:sp>
      </p:grpSp>
      <p:grpSp>
        <p:nvGrpSpPr>
          <p:cNvPr id="21527" name="Group 23"/>
          <p:cNvGrpSpPr/>
          <p:nvPr/>
        </p:nvGrpSpPr>
        <p:grpSpPr bwMode="auto">
          <a:xfrm>
            <a:off x="2771775" y="2782953"/>
            <a:ext cx="185738" cy="187383"/>
            <a:chOff x="0" y="0"/>
            <a:chExt cx="117" cy="118"/>
          </a:xfrm>
        </p:grpSpPr>
        <p:sp>
          <p:nvSpPr>
            <p:cNvPr id="21528" name="Freeform 24"/>
            <p:cNvSpPr>
              <a:spLocks noEditPoints="1"/>
            </p:cNvSpPr>
            <p:nvPr/>
          </p:nvSpPr>
          <p:spPr bwMode="auto">
            <a:xfrm>
              <a:off x="0" y="0"/>
              <a:ext cx="117" cy="118"/>
            </a:xfrm>
            <a:custGeom>
              <a:avLst/>
              <a:gdLst>
                <a:gd name="T0" fmla="*/ 117 w 117"/>
                <a:gd name="T1" fmla="*/ 21 h 118"/>
                <a:gd name="T2" fmla="*/ 107 w 117"/>
                <a:gd name="T3" fmla="*/ 21 h 118"/>
                <a:gd name="T4" fmla="*/ 78 w 117"/>
                <a:gd name="T5" fmla="*/ 21 h 118"/>
                <a:gd name="T6" fmla="*/ 78 w 117"/>
                <a:gd name="T7" fmla="*/ 0 h 118"/>
                <a:gd name="T8" fmla="*/ 39 w 117"/>
                <a:gd name="T9" fmla="*/ 0 h 118"/>
                <a:gd name="T10" fmla="*/ 39 w 117"/>
                <a:gd name="T11" fmla="*/ 21 h 118"/>
                <a:gd name="T12" fmla="*/ 11 w 117"/>
                <a:gd name="T13" fmla="*/ 21 h 118"/>
                <a:gd name="T14" fmla="*/ 0 w 117"/>
                <a:gd name="T15" fmla="*/ 21 h 118"/>
                <a:gd name="T16" fmla="*/ 0 w 117"/>
                <a:gd name="T17" fmla="*/ 31 h 118"/>
                <a:gd name="T18" fmla="*/ 11 w 117"/>
                <a:gd name="T19" fmla="*/ 31 h 118"/>
                <a:gd name="T20" fmla="*/ 11 w 117"/>
                <a:gd name="T21" fmla="*/ 118 h 118"/>
                <a:gd name="T22" fmla="*/ 107 w 117"/>
                <a:gd name="T23" fmla="*/ 118 h 118"/>
                <a:gd name="T24" fmla="*/ 107 w 117"/>
                <a:gd name="T25" fmla="*/ 31 h 118"/>
                <a:gd name="T26" fmla="*/ 117 w 117"/>
                <a:gd name="T27" fmla="*/ 31 h 118"/>
                <a:gd name="T28" fmla="*/ 117 w 117"/>
                <a:gd name="T29" fmla="*/ 21 h 118"/>
                <a:gd name="T30" fmla="*/ 50 w 117"/>
                <a:gd name="T31" fmla="*/ 10 h 118"/>
                <a:gd name="T32" fmla="*/ 68 w 117"/>
                <a:gd name="T33" fmla="*/ 10 h 118"/>
                <a:gd name="T34" fmla="*/ 68 w 117"/>
                <a:gd name="T35" fmla="*/ 21 h 118"/>
                <a:gd name="T36" fmla="*/ 50 w 117"/>
                <a:gd name="T37" fmla="*/ 21 h 118"/>
                <a:gd name="T38" fmla="*/ 50 w 117"/>
                <a:gd name="T39" fmla="*/ 10 h 118"/>
                <a:gd name="T40" fmla="*/ 95 w 117"/>
                <a:gd name="T41" fmla="*/ 105 h 118"/>
                <a:gd name="T42" fmla="*/ 21 w 117"/>
                <a:gd name="T43" fmla="*/ 105 h 118"/>
                <a:gd name="T44" fmla="*/ 21 w 117"/>
                <a:gd name="T45" fmla="*/ 31 h 118"/>
                <a:gd name="T46" fmla="*/ 39 w 117"/>
                <a:gd name="T47" fmla="*/ 31 h 118"/>
                <a:gd name="T48" fmla="*/ 78 w 117"/>
                <a:gd name="T49" fmla="*/ 31 h 118"/>
                <a:gd name="T50" fmla="*/ 95 w 117"/>
                <a:gd name="T51" fmla="*/ 31 h 118"/>
                <a:gd name="T52" fmla="*/ 95 w 117"/>
                <a:gd name="T53" fmla="*/ 105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17" h="118">
                  <a:moveTo>
                    <a:pt x="117" y="21"/>
                  </a:moveTo>
                  <a:lnTo>
                    <a:pt x="107" y="21"/>
                  </a:lnTo>
                  <a:lnTo>
                    <a:pt x="78" y="21"/>
                  </a:lnTo>
                  <a:lnTo>
                    <a:pt x="78" y="0"/>
                  </a:lnTo>
                  <a:lnTo>
                    <a:pt x="39" y="0"/>
                  </a:lnTo>
                  <a:lnTo>
                    <a:pt x="39" y="21"/>
                  </a:lnTo>
                  <a:lnTo>
                    <a:pt x="11" y="21"/>
                  </a:lnTo>
                  <a:lnTo>
                    <a:pt x="0" y="21"/>
                  </a:lnTo>
                  <a:lnTo>
                    <a:pt x="0" y="31"/>
                  </a:lnTo>
                  <a:lnTo>
                    <a:pt x="11" y="31"/>
                  </a:lnTo>
                  <a:lnTo>
                    <a:pt x="11" y="118"/>
                  </a:lnTo>
                  <a:lnTo>
                    <a:pt x="107" y="118"/>
                  </a:lnTo>
                  <a:lnTo>
                    <a:pt x="107" y="31"/>
                  </a:lnTo>
                  <a:lnTo>
                    <a:pt x="117" y="31"/>
                  </a:lnTo>
                  <a:lnTo>
                    <a:pt x="117" y="21"/>
                  </a:lnTo>
                  <a:close/>
                  <a:moveTo>
                    <a:pt x="50" y="10"/>
                  </a:moveTo>
                  <a:lnTo>
                    <a:pt x="68" y="10"/>
                  </a:lnTo>
                  <a:lnTo>
                    <a:pt x="68" y="21"/>
                  </a:lnTo>
                  <a:lnTo>
                    <a:pt x="50" y="21"/>
                  </a:lnTo>
                  <a:lnTo>
                    <a:pt x="50" y="10"/>
                  </a:lnTo>
                  <a:close/>
                  <a:moveTo>
                    <a:pt x="95" y="105"/>
                  </a:moveTo>
                  <a:lnTo>
                    <a:pt x="21" y="105"/>
                  </a:lnTo>
                  <a:lnTo>
                    <a:pt x="21" y="31"/>
                  </a:lnTo>
                  <a:lnTo>
                    <a:pt x="39" y="31"/>
                  </a:lnTo>
                  <a:lnTo>
                    <a:pt x="78" y="31"/>
                  </a:lnTo>
                  <a:lnTo>
                    <a:pt x="95" y="31"/>
                  </a:lnTo>
                  <a:lnTo>
                    <a:pt x="95" y="10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lumMod val="50000"/>
                  </a:schemeClr>
                </a:solidFill>
              </a:endParaRPr>
            </a:p>
          </p:txBody>
        </p:sp>
        <p:sp>
          <p:nvSpPr>
            <p:cNvPr id="21529" name="Rectangle 25"/>
            <p:cNvSpPr>
              <a:spLocks noChangeArrowheads="1"/>
            </p:cNvSpPr>
            <p:nvPr/>
          </p:nvSpPr>
          <p:spPr bwMode="auto">
            <a:xfrm>
              <a:off x="36" y="48"/>
              <a:ext cx="12" cy="4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schemeClr val="bg1">
                    <a:lumMod val="50000"/>
                  </a:schemeClr>
                </a:solidFill>
              </a:endParaRPr>
            </a:p>
          </p:txBody>
        </p:sp>
        <p:sp>
          <p:nvSpPr>
            <p:cNvPr id="21530" name="Rectangle 26"/>
            <p:cNvSpPr>
              <a:spLocks noChangeArrowheads="1"/>
            </p:cNvSpPr>
            <p:nvPr/>
          </p:nvSpPr>
          <p:spPr bwMode="auto">
            <a:xfrm>
              <a:off x="69" y="48"/>
              <a:ext cx="11" cy="4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schemeClr val="bg1">
                    <a:lumMod val="50000"/>
                  </a:schemeClr>
                </a:solidFill>
              </a:endParaRPr>
            </a:p>
          </p:txBody>
        </p:sp>
      </p:grpSp>
      <p:grpSp>
        <p:nvGrpSpPr>
          <p:cNvPr id="21531" name="Group 27"/>
          <p:cNvGrpSpPr/>
          <p:nvPr/>
        </p:nvGrpSpPr>
        <p:grpSpPr bwMode="auto">
          <a:xfrm>
            <a:off x="900114" y="2781365"/>
            <a:ext cx="166687" cy="190559"/>
            <a:chOff x="0" y="0"/>
            <a:chExt cx="105" cy="120"/>
          </a:xfrm>
        </p:grpSpPr>
        <p:sp>
          <p:nvSpPr>
            <p:cNvPr id="21532" name="Freeform 28"/>
            <p:cNvSpPr/>
            <p:nvPr/>
          </p:nvSpPr>
          <p:spPr bwMode="auto">
            <a:xfrm>
              <a:off x="18" y="47"/>
              <a:ext cx="53" cy="26"/>
            </a:xfrm>
            <a:custGeom>
              <a:avLst/>
              <a:gdLst>
                <a:gd name="T0" fmla="*/ 18 w 35"/>
                <a:gd name="T1" fmla="*/ 11 h 17"/>
                <a:gd name="T2" fmla="*/ 7 w 35"/>
                <a:gd name="T3" fmla="*/ 0 h 17"/>
                <a:gd name="T4" fmla="*/ 0 w 35"/>
                <a:gd name="T5" fmla="*/ 0 h 17"/>
                <a:gd name="T6" fmla="*/ 18 w 35"/>
                <a:gd name="T7" fmla="*/ 17 h 17"/>
                <a:gd name="T8" fmla="*/ 35 w 35"/>
                <a:gd name="T9" fmla="*/ 0 h 17"/>
                <a:gd name="T10" fmla="*/ 28 w 35"/>
                <a:gd name="T11" fmla="*/ 0 h 17"/>
                <a:gd name="T12" fmla="*/ 18 w 35"/>
                <a:gd name="T13" fmla="*/ 11 h 17"/>
              </a:gdLst>
              <a:ahLst/>
              <a:cxnLst>
                <a:cxn ang="0">
                  <a:pos x="T0" y="T1"/>
                </a:cxn>
                <a:cxn ang="0">
                  <a:pos x="T2" y="T3"/>
                </a:cxn>
                <a:cxn ang="0">
                  <a:pos x="T4" y="T5"/>
                </a:cxn>
                <a:cxn ang="0">
                  <a:pos x="T6" y="T7"/>
                </a:cxn>
                <a:cxn ang="0">
                  <a:pos x="T8" y="T9"/>
                </a:cxn>
                <a:cxn ang="0">
                  <a:pos x="T10" y="T11"/>
                </a:cxn>
                <a:cxn ang="0">
                  <a:pos x="T12" y="T13"/>
                </a:cxn>
              </a:cxnLst>
              <a:rect l="0" t="0" r="r" b="b"/>
              <a:pathLst>
                <a:path w="35" h="17">
                  <a:moveTo>
                    <a:pt x="18" y="11"/>
                  </a:moveTo>
                  <a:cubicBezTo>
                    <a:pt x="12" y="11"/>
                    <a:pt x="7" y="6"/>
                    <a:pt x="7" y="0"/>
                  </a:cubicBezTo>
                  <a:cubicBezTo>
                    <a:pt x="0" y="0"/>
                    <a:pt x="0" y="0"/>
                    <a:pt x="0" y="0"/>
                  </a:cubicBezTo>
                  <a:cubicBezTo>
                    <a:pt x="0" y="10"/>
                    <a:pt x="8" y="17"/>
                    <a:pt x="18" y="17"/>
                  </a:cubicBezTo>
                  <a:cubicBezTo>
                    <a:pt x="27" y="17"/>
                    <a:pt x="35" y="10"/>
                    <a:pt x="35" y="0"/>
                  </a:cubicBezTo>
                  <a:cubicBezTo>
                    <a:pt x="28" y="0"/>
                    <a:pt x="28" y="0"/>
                    <a:pt x="28" y="0"/>
                  </a:cubicBezTo>
                  <a:cubicBezTo>
                    <a:pt x="28" y="6"/>
                    <a:pt x="23" y="11"/>
                    <a:pt x="18" y="1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lumMod val="50000"/>
                  </a:schemeClr>
                </a:solidFill>
              </a:endParaRPr>
            </a:p>
          </p:txBody>
        </p:sp>
        <p:sp>
          <p:nvSpPr>
            <p:cNvPr id="21533" name="Freeform 29"/>
            <p:cNvSpPr>
              <a:spLocks noEditPoints="1"/>
            </p:cNvSpPr>
            <p:nvPr/>
          </p:nvSpPr>
          <p:spPr bwMode="auto">
            <a:xfrm>
              <a:off x="0" y="0"/>
              <a:ext cx="105" cy="120"/>
            </a:xfrm>
            <a:custGeom>
              <a:avLst/>
              <a:gdLst>
                <a:gd name="T0" fmla="*/ 105 w 105"/>
                <a:gd name="T1" fmla="*/ 0 h 120"/>
                <a:gd name="T2" fmla="*/ 23 w 105"/>
                <a:gd name="T3" fmla="*/ 0 h 120"/>
                <a:gd name="T4" fmla="*/ 23 w 105"/>
                <a:gd name="T5" fmla="*/ 18 h 120"/>
                <a:gd name="T6" fmla="*/ 0 w 105"/>
                <a:gd name="T7" fmla="*/ 18 h 120"/>
                <a:gd name="T8" fmla="*/ 0 w 105"/>
                <a:gd name="T9" fmla="*/ 120 h 120"/>
                <a:gd name="T10" fmla="*/ 89 w 105"/>
                <a:gd name="T11" fmla="*/ 120 h 120"/>
                <a:gd name="T12" fmla="*/ 89 w 105"/>
                <a:gd name="T13" fmla="*/ 97 h 120"/>
                <a:gd name="T14" fmla="*/ 105 w 105"/>
                <a:gd name="T15" fmla="*/ 97 h 120"/>
                <a:gd name="T16" fmla="*/ 105 w 105"/>
                <a:gd name="T17" fmla="*/ 0 h 120"/>
                <a:gd name="T18" fmla="*/ 78 w 105"/>
                <a:gd name="T19" fmla="*/ 109 h 120"/>
                <a:gd name="T20" fmla="*/ 11 w 105"/>
                <a:gd name="T21" fmla="*/ 109 h 120"/>
                <a:gd name="T22" fmla="*/ 11 w 105"/>
                <a:gd name="T23" fmla="*/ 29 h 120"/>
                <a:gd name="T24" fmla="*/ 23 w 105"/>
                <a:gd name="T25" fmla="*/ 29 h 120"/>
                <a:gd name="T26" fmla="*/ 78 w 105"/>
                <a:gd name="T27" fmla="*/ 29 h 120"/>
                <a:gd name="T28" fmla="*/ 78 w 105"/>
                <a:gd name="T29" fmla="*/ 97 h 120"/>
                <a:gd name="T30" fmla="*/ 78 w 105"/>
                <a:gd name="T31" fmla="*/ 109 h 120"/>
                <a:gd name="T32" fmla="*/ 96 w 105"/>
                <a:gd name="T33" fmla="*/ 86 h 120"/>
                <a:gd name="T34" fmla="*/ 89 w 105"/>
                <a:gd name="T35" fmla="*/ 86 h 120"/>
                <a:gd name="T36" fmla="*/ 89 w 105"/>
                <a:gd name="T37" fmla="*/ 18 h 120"/>
                <a:gd name="T38" fmla="*/ 32 w 105"/>
                <a:gd name="T39" fmla="*/ 18 h 120"/>
                <a:gd name="T40" fmla="*/ 32 w 105"/>
                <a:gd name="T41" fmla="*/ 11 h 120"/>
                <a:gd name="T42" fmla="*/ 96 w 105"/>
                <a:gd name="T43" fmla="*/ 11 h 120"/>
                <a:gd name="T44" fmla="*/ 96 w 105"/>
                <a:gd name="T45" fmla="*/ 8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5" h="120">
                  <a:moveTo>
                    <a:pt x="105" y="0"/>
                  </a:moveTo>
                  <a:lnTo>
                    <a:pt x="23" y="0"/>
                  </a:lnTo>
                  <a:lnTo>
                    <a:pt x="23" y="18"/>
                  </a:lnTo>
                  <a:lnTo>
                    <a:pt x="0" y="18"/>
                  </a:lnTo>
                  <a:lnTo>
                    <a:pt x="0" y="120"/>
                  </a:lnTo>
                  <a:lnTo>
                    <a:pt x="89" y="120"/>
                  </a:lnTo>
                  <a:lnTo>
                    <a:pt x="89" y="97"/>
                  </a:lnTo>
                  <a:lnTo>
                    <a:pt x="105" y="97"/>
                  </a:lnTo>
                  <a:lnTo>
                    <a:pt x="105" y="0"/>
                  </a:lnTo>
                  <a:close/>
                  <a:moveTo>
                    <a:pt x="78" y="109"/>
                  </a:moveTo>
                  <a:lnTo>
                    <a:pt x="11" y="109"/>
                  </a:lnTo>
                  <a:lnTo>
                    <a:pt x="11" y="29"/>
                  </a:lnTo>
                  <a:lnTo>
                    <a:pt x="23" y="29"/>
                  </a:lnTo>
                  <a:lnTo>
                    <a:pt x="78" y="29"/>
                  </a:lnTo>
                  <a:lnTo>
                    <a:pt x="78" y="97"/>
                  </a:lnTo>
                  <a:lnTo>
                    <a:pt x="78" y="109"/>
                  </a:lnTo>
                  <a:close/>
                  <a:moveTo>
                    <a:pt x="96" y="86"/>
                  </a:moveTo>
                  <a:lnTo>
                    <a:pt x="89" y="86"/>
                  </a:lnTo>
                  <a:lnTo>
                    <a:pt x="89" y="18"/>
                  </a:lnTo>
                  <a:lnTo>
                    <a:pt x="32" y="18"/>
                  </a:lnTo>
                  <a:lnTo>
                    <a:pt x="32" y="11"/>
                  </a:lnTo>
                  <a:lnTo>
                    <a:pt x="96" y="11"/>
                  </a:lnTo>
                  <a:lnTo>
                    <a:pt x="96" y="86"/>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lumMod val="50000"/>
                  </a:schemeClr>
                </a:solidFill>
              </a:endParaRPr>
            </a:p>
          </p:txBody>
        </p:sp>
      </p:grpSp>
      <p:sp>
        <p:nvSpPr>
          <p:cNvPr id="21534" name="Text Box 30"/>
          <p:cNvSpPr txBox="1">
            <a:spLocks noChangeArrowheads="1"/>
          </p:cNvSpPr>
          <p:nvPr/>
        </p:nvSpPr>
        <p:spPr bwMode="auto">
          <a:xfrm>
            <a:off x="1116013" y="2768662"/>
            <a:ext cx="697627"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charset="0"/>
              <a:buNone/>
            </a:pPr>
            <a:r>
              <a:rPr lang="zh-CN" altLang="en-US" sz="800" dirty="0">
                <a:solidFill>
                  <a:schemeClr val="bg1"/>
                </a:solidFill>
              </a:rPr>
              <a:t>用户界面层</a:t>
            </a:r>
            <a:endParaRPr lang="en-US" altLang="zh-CN" sz="800" dirty="0">
              <a:solidFill>
                <a:schemeClr val="bg1"/>
              </a:solidFill>
            </a:endParaRPr>
          </a:p>
        </p:txBody>
      </p:sp>
      <p:sp>
        <p:nvSpPr>
          <p:cNvPr id="21535" name="Text Box 31"/>
          <p:cNvSpPr txBox="1">
            <a:spLocks noChangeArrowheads="1"/>
          </p:cNvSpPr>
          <p:nvPr/>
        </p:nvSpPr>
        <p:spPr bwMode="auto">
          <a:xfrm>
            <a:off x="3001963" y="2768662"/>
            <a:ext cx="492443"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charset="0"/>
              <a:buNone/>
            </a:pPr>
            <a:r>
              <a:rPr lang="zh-CN" altLang="en-US" sz="800" dirty="0">
                <a:solidFill>
                  <a:schemeClr val="bg1"/>
                </a:solidFill>
              </a:rPr>
              <a:t>控制层</a:t>
            </a:r>
            <a:endParaRPr lang="en-US" altLang="zh-CN" sz="800" dirty="0">
              <a:solidFill>
                <a:schemeClr val="bg1"/>
              </a:solidFill>
            </a:endParaRPr>
          </a:p>
        </p:txBody>
      </p:sp>
      <p:sp>
        <p:nvSpPr>
          <p:cNvPr id="21536" name="Text Box 32"/>
          <p:cNvSpPr txBox="1">
            <a:spLocks noChangeArrowheads="1"/>
          </p:cNvSpPr>
          <p:nvPr/>
        </p:nvSpPr>
        <p:spPr bwMode="auto">
          <a:xfrm>
            <a:off x="4837113" y="2768662"/>
            <a:ext cx="697627"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charset="0"/>
              <a:buNone/>
            </a:pPr>
            <a:r>
              <a:rPr lang="zh-CN" altLang="en-US" sz="800" dirty="0">
                <a:solidFill>
                  <a:schemeClr val="bg1"/>
                </a:solidFill>
              </a:rPr>
              <a:t>业务逻辑层</a:t>
            </a:r>
            <a:endParaRPr lang="en-US" altLang="zh-CN" sz="800" dirty="0">
              <a:solidFill>
                <a:schemeClr val="bg1"/>
              </a:solidFill>
            </a:endParaRPr>
          </a:p>
        </p:txBody>
      </p:sp>
      <p:sp>
        <p:nvSpPr>
          <p:cNvPr id="21537" name="Text Box 33"/>
          <p:cNvSpPr txBox="1">
            <a:spLocks noChangeArrowheads="1"/>
          </p:cNvSpPr>
          <p:nvPr/>
        </p:nvSpPr>
        <p:spPr bwMode="auto">
          <a:xfrm>
            <a:off x="6742113" y="2768662"/>
            <a:ext cx="697627"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charset="0"/>
              <a:buNone/>
            </a:pPr>
            <a:r>
              <a:rPr lang="zh-CN" altLang="en-US" sz="800" dirty="0">
                <a:solidFill>
                  <a:schemeClr val="bg1"/>
                </a:solidFill>
              </a:rPr>
              <a:t>数据持久层</a:t>
            </a:r>
            <a:endParaRPr lang="en-US" altLang="zh-CN" sz="800" dirty="0">
              <a:solidFill>
                <a:schemeClr val="bg1"/>
              </a:solidFill>
            </a:endParaRPr>
          </a:p>
        </p:txBody>
      </p:sp>
      <p:sp>
        <p:nvSpPr>
          <p:cNvPr id="21538" name="Rectangle 34"/>
          <p:cNvSpPr>
            <a:spLocks noChangeArrowheads="1"/>
          </p:cNvSpPr>
          <p:nvPr/>
        </p:nvSpPr>
        <p:spPr bwMode="auto">
          <a:xfrm>
            <a:off x="971551" y="1725352"/>
            <a:ext cx="1439863"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buFont typeface="Arial" charset="0"/>
              <a:buNone/>
            </a:pPr>
            <a:r>
              <a:rPr lang="zh-CN" altLang="en-US" sz="800" dirty="0">
                <a:solidFill>
                  <a:schemeClr val="bg1">
                    <a:lumMod val="50000"/>
                  </a:schemeClr>
                </a:solidFill>
              </a:rPr>
              <a:t>与用户进行直接交互</a:t>
            </a:r>
          </a:p>
        </p:txBody>
      </p:sp>
      <p:sp>
        <p:nvSpPr>
          <p:cNvPr id="21539" name="Rectangle 35"/>
          <p:cNvSpPr>
            <a:spLocks noChangeArrowheads="1"/>
          </p:cNvSpPr>
          <p:nvPr/>
        </p:nvSpPr>
        <p:spPr bwMode="auto">
          <a:xfrm>
            <a:off x="4651376" y="1725352"/>
            <a:ext cx="1439863"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buFont typeface="Arial" charset="0"/>
              <a:buNone/>
            </a:pPr>
            <a:r>
              <a:rPr lang="zh-CN" altLang="en-US" sz="800" dirty="0">
                <a:solidFill>
                  <a:schemeClr val="bg1">
                    <a:lumMod val="50000"/>
                  </a:schemeClr>
                </a:solidFill>
              </a:rPr>
              <a:t>系统用例的功能的实现</a:t>
            </a:r>
          </a:p>
        </p:txBody>
      </p:sp>
      <p:sp>
        <p:nvSpPr>
          <p:cNvPr id="21540" name="Rectangle 36"/>
          <p:cNvSpPr>
            <a:spLocks noChangeArrowheads="1"/>
          </p:cNvSpPr>
          <p:nvPr/>
        </p:nvSpPr>
        <p:spPr bwMode="auto">
          <a:xfrm>
            <a:off x="2886076" y="3272055"/>
            <a:ext cx="14398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buFont typeface="Arial" charset="0"/>
              <a:buNone/>
            </a:pPr>
            <a:r>
              <a:rPr lang="zh-CN" altLang="en-US" sz="800" dirty="0">
                <a:solidFill>
                  <a:schemeClr val="bg1">
                    <a:lumMod val="50000"/>
                  </a:schemeClr>
                </a:solidFill>
              </a:rPr>
              <a:t>控制界面和功能的实现，在用户界面和业务逻辑两层之间充当连接的角色</a:t>
            </a:r>
          </a:p>
        </p:txBody>
      </p:sp>
      <p:sp>
        <p:nvSpPr>
          <p:cNvPr id="21541" name="Rectangle 37"/>
          <p:cNvSpPr>
            <a:spLocks noChangeArrowheads="1"/>
          </p:cNvSpPr>
          <p:nvPr/>
        </p:nvSpPr>
        <p:spPr bwMode="auto">
          <a:xfrm>
            <a:off x="6565901" y="3272055"/>
            <a:ext cx="1439863"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buFont typeface="Arial" charset="0"/>
              <a:buNone/>
            </a:pPr>
            <a:r>
              <a:rPr lang="zh-CN" altLang="en-US" sz="800" dirty="0">
                <a:solidFill>
                  <a:schemeClr val="bg1">
                    <a:lumMod val="50000"/>
                  </a:schemeClr>
                </a:solidFill>
              </a:rPr>
              <a:t>对系统产生的数据进行操作，直接与数据库对接</a:t>
            </a:r>
          </a:p>
        </p:txBody>
      </p:sp>
      <p:sp>
        <p:nvSpPr>
          <p:cNvPr id="21542" name="Text Box 38"/>
          <p:cNvSpPr txBox="1">
            <a:spLocks noChangeArrowheads="1"/>
          </p:cNvSpPr>
          <p:nvPr/>
        </p:nvSpPr>
        <p:spPr bwMode="auto">
          <a:xfrm>
            <a:off x="1358900" y="3316518"/>
            <a:ext cx="65274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charset="0"/>
              <a:buNone/>
            </a:pPr>
            <a:r>
              <a:rPr lang="en-US" altLang="zh-CN" sz="3600">
                <a:solidFill>
                  <a:schemeClr val="bg1">
                    <a:lumMod val="50000"/>
                  </a:schemeClr>
                </a:solidFill>
              </a:rPr>
              <a:t>01</a:t>
            </a:r>
          </a:p>
        </p:txBody>
      </p:sp>
      <p:sp>
        <p:nvSpPr>
          <p:cNvPr id="21543" name="Text Box 39"/>
          <p:cNvSpPr txBox="1">
            <a:spLocks noChangeArrowheads="1"/>
          </p:cNvSpPr>
          <p:nvPr/>
        </p:nvSpPr>
        <p:spPr bwMode="auto">
          <a:xfrm>
            <a:off x="5059363" y="3316518"/>
            <a:ext cx="65274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charset="0"/>
              <a:buNone/>
            </a:pPr>
            <a:r>
              <a:rPr lang="en-US" altLang="zh-CN" sz="3600">
                <a:solidFill>
                  <a:schemeClr val="bg1">
                    <a:lumMod val="50000"/>
                  </a:schemeClr>
                </a:solidFill>
              </a:rPr>
              <a:t>03</a:t>
            </a:r>
          </a:p>
        </p:txBody>
      </p:sp>
      <p:sp>
        <p:nvSpPr>
          <p:cNvPr id="21544" name="Text Box 40"/>
          <p:cNvSpPr txBox="1">
            <a:spLocks noChangeArrowheads="1"/>
          </p:cNvSpPr>
          <p:nvPr/>
        </p:nvSpPr>
        <p:spPr bwMode="auto">
          <a:xfrm>
            <a:off x="3262313" y="1782519"/>
            <a:ext cx="65274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charset="0"/>
              <a:buNone/>
            </a:pPr>
            <a:r>
              <a:rPr lang="en-US" altLang="zh-CN" sz="3600">
                <a:solidFill>
                  <a:schemeClr val="bg1">
                    <a:lumMod val="50000"/>
                  </a:schemeClr>
                </a:solidFill>
              </a:rPr>
              <a:t>02</a:t>
            </a:r>
          </a:p>
        </p:txBody>
      </p:sp>
      <p:sp>
        <p:nvSpPr>
          <p:cNvPr id="21545" name="Text Box 41"/>
          <p:cNvSpPr txBox="1">
            <a:spLocks noChangeArrowheads="1"/>
          </p:cNvSpPr>
          <p:nvPr/>
        </p:nvSpPr>
        <p:spPr bwMode="auto">
          <a:xfrm>
            <a:off x="6962775" y="1782519"/>
            <a:ext cx="65274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charset="0"/>
              <a:buNone/>
            </a:pPr>
            <a:r>
              <a:rPr lang="en-US" altLang="zh-CN" sz="3600">
                <a:solidFill>
                  <a:schemeClr val="bg1">
                    <a:lumMod val="50000"/>
                  </a:schemeClr>
                </a:solidFill>
              </a:rPr>
              <a:t>04</a:t>
            </a:r>
          </a:p>
        </p:txBody>
      </p:sp>
      <p:sp>
        <p:nvSpPr>
          <p:cNvPr id="39" name="Text Box 42"/>
          <p:cNvSpPr txBox="1">
            <a:spLocks noChangeArrowheads="1"/>
          </p:cNvSpPr>
          <p:nvPr/>
        </p:nvSpPr>
        <p:spPr bwMode="auto">
          <a:xfrm>
            <a:off x="4014794" y="290122"/>
            <a:ext cx="111440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 typeface="Arial" charset="0"/>
              <a:buNone/>
            </a:pPr>
            <a:r>
              <a:rPr lang="zh-CN" altLang="en-US" b="1" dirty="0">
                <a:solidFill>
                  <a:schemeClr val="bg1">
                    <a:lumMod val="50000"/>
                  </a:schemeClr>
                </a:solidFill>
              </a:rPr>
              <a:t>系统</a:t>
            </a:r>
            <a:r>
              <a:rPr lang="zh-CN" altLang="en-US" b="1" dirty="0">
                <a:solidFill>
                  <a:schemeClr val="accent2"/>
                </a:solidFill>
              </a:rPr>
              <a:t>架构</a:t>
            </a:r>
            <a:endParaRPr lang="en-US" altLang="zh-CN" b="1" dirty="0">
              <a:solidFill>
                <a:schemeClr val="accent2"/>
              </a:solidFill>
            </a:endParaRPr>
          </a:p>
        </p:txBody>
      </p:sp>
      <p:sp>
        <p:nvSpPr>
          <p:cNvPr id="40" name="Text Box 43"/>
          <p:cNvSpPr txBox="1">
            <a:spLocks noChangeArrowheads="1"/>
          </p:cNvSpPr>
          <p:nvPr/>
        </p:nvSpPr>
        <p:spPr bwMode="auto">
          <a:xfrm>
            <a:off x="3666843" y="567934"/>
            <a:ext cx="1802096"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 typeface="Arial" charset="0"/>
              <a:buNone/>
            </a:pPr>
            <a:r>
              <a:rPr lang="en-US" altLang="zh-CN" sz="800" dirty="0">
                <a:solidFill>
                  <a:schemeClr val="bg1">
                    <a:lumMod val="50000"/>
                  </a:schemeClr>
                </a:solidFill>
              </a:rPr>
              <a:t>This is a good space for a short subtitle</a:t>
            </a:r>
          </a:p>
        </p:txBody>
      </p:sp>
      <p:cxnSp>
        <p:nvCxnSpPr>
          <p:cNvPr id="41" name="直接连接符 40"/>
          <p:cNvCxnSpPr/>
          <p:nvPr/>
        </p:nvCxnSpPr>
        <p:spPr>
          <a:xfrm>
            <a:off x="4226801" y="837031"/>
            <a:ext cx="690398"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F9399C7E-A646-423A-A81A-33CB60BD2B9B}"/>
              </a:ext>
            </a:extLst>
          </p:cNvPr>
          <p:cNvSpPr/>
          <p:nvPr/>
        </p:nvSpPr>
        <p:spPr>
          <a:xfrm>
            <a:off x="4562475" y="999856"/>
            <a:ext cx="4076700" cy="3292032"/>
          </a:xfrm>
          <a:prstGeom prst="rect">
            <a:avLst/>
          </a:prstGeom>
          <a:no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0" fontAlgn="base" hangingPunct="0">
              <a:spcBef>
                <a:spcPct val="0"/>
              </a:spcBef>
              <a:spcAft>
                <a:spcPct val="0"/>
              </a:spcAft>
              <a:defRPr/>
            </a:pPr>
            <a:endParaRPr lang="zh-CN" altLang="en-US" sz="1350">
              <a:solidFill>
                <a:prstClr val="white"/>
              </a:solidFill>
              <a:latin typeface="微软雅黑"/>
              <a:ea typeface="微软雅黑"/>
            </a:endParaRPr>
          </a:p>
        </p:txBody>
      </p:sp>
      <p:sp>
        <p:nvSpPr>
          <p:cNvPr id="10" name="标题 9"/>
          <p:cNvSpPr>
            <a:spLocks noGrp="1"/>
          </p:cNvSpPr>
          <p:nvPr>
            <p:ph type="title"/>
          </p:nvPr>
        </p:nvSpPr>
        <p:spPr/>
        <p:txBody>
          <a:bodyPr/>
          <a:lstStyle/>
          <a:p>
            <a:r>
              <a:rPr lang="zh-CN" altLang="en-US" dirty="0"/>
              <a:t>业务逻辑层</a:t>
            </a:r>
          </a:p>
        </p:txBody>
      </p:sp>
      <p:sp>
        <p:nvSpPr>
          <p:cNvPr id="12" name="矩形 11">
            <a:extLst>
              <a:ext uri="{FF2B5EF4-FFF2-40B4-BE49-F238E27FC236}">
                <a16:creationId xmlns:a16="http://schemas.microsoft.com/office/drawing/2014/main" id="{639F7488-70A1-4EFE-B7FB-1D1F5A9136B3}"/>
              </a:ext>
            </a:extLst>
          </p:cNvPr>
          <p:cNvSpPr/>
          <p:nvPr/>
        </p:nvSpPr>
        <p:spPr>
          <a:xfrm>
            <a:off x="495300" y="999856"/>
            <a:ext cx="4076700" cy="3292032"/>
          </a:xfrm>
          <a:prstGeom prst="rect">
            <a:avLst/>
          </a:prstGeom>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0" fontAlgn="base" hangingPunct="0">
              <a:spcBef>
                <a:spcPct val="0"/>
              </a:spcBef>
              <a:spcAft>
                <a:spcPct val="0"/>
              </a:spcAft>
              <a:defRPr/>
            </a:pPr>
            <a:endParaRPr lang="zh-CN" altLang="en-US" sz="1350">
              <a:solidFill>
                <a:prstClr val="white"/>
              </a:solidFill>
              <a:latin typeface="微软雅黑"/>
              <a:ea typeface="微软雅黑"/>
            </a:endParaRPr>
          </a:p>
        </p:txBody>
      </p:sp>
      <p:sp>
        <p:nvSpPr>
          <p:cNvPr id="14" name="等腰三角形 13">
            <a:extLst>
              <a:ext uri="{FF2B5EF4-FFF2-40B4-BE49-F238E27FC236}">
                <a16:creationId xmlns:a16="http://schemas.microsoft.com/office/drawing/2014/main" id="{D82B473C-24BC-4079-8D28-B96C26E2642F}"/>
              </a:ext>
            </a:extLst>
          </p:cNvPr>
          <p:cNvSpPr/>
          <p:nvPr/>
        </p:nvSpPr>
        <p:spPr>
          <a:xfrm rot="5400000">
            <a:off x="4538528" y="2572651"/>
            <a:ext cx="219530" cy="146354"/>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0" fontAlgn="base" hangingPunct="0">
              <a:spcBef>
                <a:spcPct val="0"/>
              </a:spcBef>
              <a:spcAft>
                <a:spcPct val="0"/>
              </a:spcAft>
              <a:defRPr/>
            </a:pPr>
            <a:endParaRPr lang="zh-CN" altLang="en-US" sz="1350">
              <a:solidFill>
                <a:prstClr val="white"/>
              </a:solidFill>
              <a:latin typeface="微软雅黑"/>
              <a:ea typeface="微软雅黑"/>
            </a:endParaRPr>
          </a:p>
        </p:txBody>
      </p:sp>
      <p:sp>
        <p:nvSpPr>
          <p:cNvPr id="15" name="文本框 14">
            <a:extLst>
              <a:ext uri="{FF2B5EF4-FFF2-40B4-BE49-F238E27FC236}">
                <a16:creationId xmlns:a16="http://schemas.microsoft.com/office/drawing/2014/main" id="{ED280140-DC9E-4158-9141-E017629EDCEF}"/>
              </a:ext>
            </a:extLst>
          </p:cNvPr>
          <p:cNvSpPr txBox="1"/>
          <p:nvPr/>
        </p:nvSpPr>
        <p:spPr>
          <a:xfrm>
            <a:off x="5006093" y="1309446"/>
            <a:ext cx="2681706" cy="379143"/>
          </a:xfrm>
          <a:prstGeom prst="rect">
            <a:avLst/>
          </a:prstGeom>
          <a:noFill/>
        </p:spPr>
        <p:txBody>
          <a:bodyPr wrap="square" lIns="0" tIns="0" rIns="0" bIns="0" rtlCol="0">
            <a:spAutoFit/>
          </a:bodyPr>
          <a:lstStyle/>
          <a:p>
            <a:pPr defTabSz="685800" eaLnBrk="0" fontAlgn="base" hangingPunct="0">
              <a:lnSpc>
                <a:spcPct val="130000"/>
              </a:lnSpc>
              <a:spcBef>
                <a:spcPct val="0"/>
              </a:spcBef>
              <a:spcAft>
                <a:spcPct val="0"/>
              </a:spcAft>
              <a:defRPr/>
            </a:pPr>
            <a:r>
              <a:rPr lang="en-US" altLang="zh-CN" sz="2100" b="1" spc="225" dirty="0" err="1">
                <a:solidFill>
                  <a:srgbClr val="A13F0B"/>
                </a:solidFill>
                <a:latin typeface="微软雅黑"/>
                <a:ea typeface="微软雅黑"/>
              </a:rPr>
              <a:t>LoginController</a:t>
            </a:r>
            <a:endParaRPr lang="zh-CN" altLang="en-US" sz="2100" b="1" spc="225" dirty="0">
              <a:solidFill>
                <a:srgbClr val="A13F0B"/>
              </a:solidFill>
              <a:latin typeface="微软雅黑"/>
              <a:ea typeface="微软雅黑"/>
            </a:endParaRPr>
          </a:p>
        </p:txBody>
      </p:sp>
      <p:cxnSp>
        <p:nvCxnSpPr>
          <p:cNvPr id="22" name="直接连接符 21">
            <a:extLst>
              <a:ext uri="{FF2B5EF4-FFF2-40B4-BE49-F238E27FC236}">
                <a16:creationId xmlns:a16="http://schemas.microsoft.com/office/drawing/2014/main" id="{058844B0-95A5-4EE9-93A4-81C5B7279E43}"/>
              </a:ext>
            </a:extLst>
          </p:cNvPr>
          <p:cNvCxnSpPr>
            <a:cxnSpLocks/>
          </p:cNvCxnSpPr>
          <p:nvPr/>
        </p:nvCxnSpPr>
        <p:spPr>
          <a:xfrm>
            <a:off x="5038829" y="1893138"/>
            <a:ext cx="419729" cy="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
        <p:nvSpPr>
          <p:cNvPr id="23" name="文本框 22">
            <a:extLst>
              <a:ext uri="{FF2B5EF4-FFF2-40B4-BE49-F238E27FC236}">
                <a16:creationId xmlns:a16="http://schemas.microsoft.com/office/drawing/2014/main" id="{2A293663-D3EA-41D6-B7D2-3C1270AE30EF}"/>
              </a:ext>
            </a:extLst>
          </p:cNvPr>
          <p:cNvSpPr txBox="1"/>
          <p:nvPr/>
        </p:nvSpPr>
        <p:spPr>
          <a:xfrm>
            <a:off x="5018495" y="2027477"/>
            <a:ext cx="3429000" cy="2136739"/>
          </a:xfrm>
          <a:prstGeom prst="rect">
            <a:avLst/>
          </a:prstGeom>
          <a:noFill/>
        </p:spPr>
        <p:txBody>
          <a:bodyPr wrap="square" lIns="0" tIns="0" rIns="0" bIns="0" rtlCol="0">
            <a:spAutoFit/>
          </a:bodyPr>
          <a:lstStyle/>
          <a:p>
            <a:pPr algn="just" defTabSz="685800" fontAlgn="base" hangingPunct="0">
              <a:lnSpc>
                <a:spcPct val="130000"/>
              </a:lnSpc>
              <a:spcBef>
                <a:spcPct val="0"/>
              </a:spcBef>
              <a:spcAft>
                <a:spcPct val="0"/>
              </a:spcAft>
              <a:defRPr/>
            </a:pPr>
            <a:r>
              <a:rPr lang="zh-CN" altLang="en-US" sz="1200" spc="225" dirty="0">
                <a:solidFill>
                  <a:prstClr val="black">
                    <a:lumMod val="85000"/>
                    <a:lumOff val="15000"/>
                  </a:prstClr>
                </a:solidFill>
                <a:latin typeface="Century Gothic" panose="020B0502020202020204" pitchFamily="34" charset="0"/>
                <a:ea typeface="微软雅黑" panose="020B0503020204020204" pitchFamily="34" charset="-122"/>
              </a:rPr>
              <a:t>所有功能模块的业务逻辑层都有对应的功能实现</a:t>
            </a:r>
            <a:r>
              <a:rPr lang="en-US" altLang="zh-CN" sz="1200" spc="225" dirty="0">
                <a:solidFill>
                  <a:prstClr val="black">
                    <a:lumMod val="85000"/>
                    <a:lumOff val="15000"/>
                  </a:prstClr>
                </a:solidFill>
                <a:latin typeface="Century Gothic" panose="020B0502020202020204" pitchFamily="34" charset="0"/>
                <a:ea typeface="微软雅黑" panose="020B0503020204020204" pitchFamily="34" charset="-122"/>
              </a:rPr>
              <a:t>Controller</a:t>
            </a:r>
            <a:r>
              <a:rPr lang="zh-CN" altLang="en-US" sz="1200" spc="225" dirty="0">
                <a:solidFill>
                  <a:prstClr val="black">
                    <a:lumMod val="85000"/>
                    <a:lumOff val="15000"/>
                  </a:prstClr>
                </a:solidFill>
                <a:latin typeface="Century Gothic" panose="020B0502020202020204" pitchFamily="34" charset="0"/>
                <a:ea typeface="微软雅黑" panose="020B0503020204020204" pitchFamily="34" charset="-122"/>
              </a:rPr>
              <a:t>，都有对应的</a:t>
            </a:r>
            <a:r>
              <a:rPr lang="en-US" altLang="zh-CN" sz="1200" spc="225" dirty="0">
                <a:solidFill>
                  <a:prstClr val="black">
                    <a:lumMod val="85000"/>
                    <a:lumOff val="15000"/>
                  </a:prstClr>
                </a:solidFill>
                <a:latin typeface="Century Gothic" panose="020B0502020202020204" pitchFamily="34" charset="0"/>
                <a:ea typeface="微软雅黑" panose="020B0503020204020204" pitchFamily="34" charset="-122"/>
              </a:rPr>
              <a:t>do</a:t>
            </a:r>
            <a:r>
              <a:rPr lang="zh-CN" altLang="en-US" sz="1200" spc="225" dirty="0">
                <a:solidFill>
                  <a:prstClr val="black">
                    <a:lumMod val="85000"/>
                    <a:lumOff val="15000"/>
                  </a:prstClr>
                </a:solidFill>
                <a:latin typeface="Century Gothic" panose="020B0502020202020204" pitchFamily="34" charset="0"/>
                <a:ea typeface="微软雅黑" panose="020B0503020204020204" pitchFamily="34" charset="-122"/>
              </a:rPr>
              <a:t>方法用于实现模块对应的功能。</a:t>
            </a:r>
            <a:r>
              <a:rPr lang="en-US" altLang="zh-CN" sz="1200" spc="225" dirty="0">
                <a:solidFill>
                  <a:prstClr val="black">
                    <a:lumMod val="85000"/>
                    <a:lumOff val="15000"/>
                  </a:prstClr>
                </a:solidFill>
                <a:latin typeface="Century Gothic" panose="020B0502020202020204" pitchFamily="34" charset="0"/>
                <a:ea typeface="微软雅黑" panose="020B0503020204020204" pitchFamily="34" charset="-122"/>
              </a:rPr>
              <a:t>session</a:t>
            </a:r>
            <a:r>
              <a:rPr lang="zh-CN" altLang="en-US" sz="1200" spc="225" dirty="0">
                <a:solidFill>
                  <a:prstClr val="black">
                    <a:lumMod val="85000"/>
                    <a:lumOff val="15000"/>
                  </a:prstClr>
                </a:solidFill>
                <a:latin typeface="Century Gothic" panose="020B0502020202020204" pitchFamily="34" charset="0"/>
                <a:ea typeface="微软雅黑" panose="020B0503020204020204" pitchFamily="34" charset="-122"/>
              </a:rPr>
              <a:t>保存用户与服务器的交互信息与响应结果交给控制层。</a:t>
            </a:r>
            <a:r>
              <a:rPr lang="en-US" altLang="zh-CN" sz="1200" spc="225" dirty="0">
                <a:solidFill>
                  <a:prstClr val="black">
                    <a:lumMod val="85000"/>
                    <a:lumOff val="15000"/>
                  </a:prstClr>
                </a:solidFill>
                <a:latin typeface="Century Gothic" panose="020B0502020202020204" pitchFamily="34" charset="0"/>
                <a:ea typeface="微软雅黑" panose="020B0503020204020204" pitchFamily="34" charset="-122"/>
              </a:rPr>
              <a:t>Cookie</a:t>
            </a:r>
            <a:r>
              <a:rPr lang="zh-CN" altLang="en-US" sz="1200" spc="225" dirty="0">
                <a:solidFill>
                  <a:prstClr val="black">
                    <a:lumMod val="85000"/>
                    <a:lumOff val="15000"/>
                  </a:prstClr>
                </a:solidFill>
                <a:latin typeface="Century Gothic" panose="020B0502020202020204" pitchFamily="34" charset="0"/>
                <a:ea typeface="微软雅黑" panose="020B0503020204020204" pitchFamily="34" charset="-122"/>
              </a:rPr>
              <a:t>则是保存客户端的登录信息。</a:t>
            </a:r>
            <a:r>
              <a:rPr lang="en-US" altLang="zh-CN" sz="1200" spc="225" dirty="0" err="1">
                <a:solidFill>
                  <a:prstClr val="black">
                    <a:lumMod val="85000"/>
                    <a:lumOff val="15000"/>
                  </a:prstClr>
                </a:solidFill>
                <a:latin typeface="Century Gothic" panose="020B0502020202020204" pitchFamily="34" charset="0"/>
                <a:ea typeface="微软雅黑" panose="020B0503020204020204" pitchFamily="34" charset="-122"/>
              </a:rPr>
              <a:t>userMapper</a:t>
            </a:r>
            <a:r>
              <a:rPr lang="zh-CN" altLang="en-US" sz="1200" spc="225" dirty="0">
                <a:solidFill>
                  <a:prstClr val="black">
                    <a:lumMod val="85000"/>
                    <a:lumOff val="15000"/>
                  </a:prstClr>
                </a:solidFill>
                <a:latin typeface="Century Gothic" panose="020B0502020202020204" pitchFamily="34" charset="0"/>
                <a:ea typeface="微软雅黑" panose="020B0503020204020204" pitchFamily="34" charset="-122"/>
              </a:rPr>
              <a:t>实现与数据库的接口</a:t>
            </a:r>
            <a:endParaRPr lang="en-US" altLang="zh-CN" sz="1200" spc="225" dirty="0">
              <a:solidFill>
                <a:prstClr val="black">
                  <a:lumMod val="85000"/>
                  <a:lumOff val="15000"/>
                </a:prstClr>
              </a:solidFill>
              <a:latin typeface="Century Gothic" panose="020B0502020202020204" pitchFamily="34" charset="0"/>
              <a:ea typeface="微软雅黑" panose="020B0503020204020204" pitchFamily="34" charset="-122"/>
            </a:endParaRPr>
          </a:p>
          <a:p>
            <a:pPr algn="just" defTabSz="685800" fontAlgn="base" hangingPunct="0">
              <a:lnSpc>
                <a:spcPct val="130000"/>
              </a:lnSpc>
              <a:spcBef>
                <a:spcPct val="0"/>
              </a:spcBef>
              <a:spcAft>
                <a:spcPct val="0"/>
              </a:spcAft>
              <a:defRPr/>
            </a:pPr>
            <a:endParaRPr lang="en-US" altLang="zh-CN" sz="1200" spc="225" dirty="0">
              <a:solidFill>
                <a:prstClr val="black">
                  <a:lumMod val="85000"/>
                  <a:lumOff val="15000"/>
                </a:prstClr>
              </a:solidFill>
              <a:latin typeface="Century Gothic" panose="020B0502020202020204" pitchFamily="34" charset="0"/>
              <a:ea typeface="微软雅黑" panose="020B0503020204020204" pitchFamily="34" charset="-122"/>
            </a:endParaRPr>
          </a:p>
          <a:p>
            <a:pPr algn="just" defTabSz="685800" fontAlgn="base" hangingPunct="0">
              <a:lnSpc>
                <a:spcPct val="130000"/>
              </a:lnSpc>
              <a:spcBef>
                <a:spcPct val="0"/>
              </a:spcBef>
              <a:spcAft>
                <a:spcPct val="0"/>
              </a:spcAft>
              <a:defRPr/>
            </a:pPr>
            <a:r>
              <a:rPr lang="zh-CN" altLang="en-US" sz="1200" spc="225" dirty="0">
                <a:solidFill>
                  <a:prstClr val="black">
                    <a:lumMod val="85000"/>
                    <a:lumOff val="15000"/>
                  </a:prstClr>
                </a:solidFill>
                <a:latin typeface="Century Gothic" panose="020B0502020202020204" pitchFamily="34" charset="0"/>
                <a:ea typeface="微软雅黑" panose="020B0503020204020204" pitchFamily="34" charset="-122"/>
              </a:rPr>
              <a:t>在登录模块中，还有</a:t>
            </a:r>
            <a:r>
              <a:rPr lang="en-US" altLang="zh-CN" sz="1200" spc="225" dirty="0" err="1">
                <a:solidFill>
                  <a:prstClr val="black">
                    <a:lumMod val="85000"/>
                    <a:lumOff val="15000"/>
                  </a:prstClr>
                </a:solidFill>
                <a:latin typeface="Century Gothic" panose="020B0502020202020204" pitchFamily="34" charset="0"/>
                <a:ea typeface="微软雅黑" panose="020B0503020204020204" pitchFamily="34" charset="-122"/>
              </a:rPr>
              <a:t>LoginCacheUtil</a:t>
            </a:r>
            <a:r>
              <a:rPr lang="zh-CN" altLang="en-US" sz="1200" spc="225" dirty="0">
                <a:solidFill>
                  <a:prstClr val="black">
                    <a:lumMod val="85000"/>
                    <a:lumOff val="15000"/>
                  </a:prstClr>
                </a:solidFill>
                <a:latin typeface="Century Gothic" panose="020B0502020202020204" pitchFamily="34" charset="0"/>
                <a:ea typeface="微软雅黑" panose="020B0503020204020204" pitchFamily="34" charset="-122"/>
              </a:rPr>
              <a:t>类用于保存用户登录信息的</a:t>
            </a:r>
            <a:r>
              <a:rPr lang="en-US" altLang="zh-CN" sz="1200" spc="225" dirty="0">
                <a:solidFill>
                  <a:prstClr val="black">
                    <a:lumMod val="85000"/>
                    <a:lumOff val="15000"/>
                  </a:prstClr>
                </a:solidFill>
                <a:latin typeface="Century Gothic" panose="020B0502020202020204" pitchFamily="34" charset="0"/>
                <a:ea typeface="微软雅黑" panose="020B0503020204020204" pitchFamily="34" charset="-122"/>
              </a:rPr>
              <a:t>token</a:t>
            </a:r>
            <a:endParaRPr lang="zh-CN" altLang="en-US" sz="1200" spc="225" dirty="0">
              <a:solidFill>
                <a:prstClr val="black">
                  <a:lumMod val="85000"/>
                  <a:lumOff val="15000"/>
                </a:prstClr>
              </a:solidFill>
              <a:latin typeface="Century Gothic" panose="020B0502020202020204" pitchFamily="34" charset="0"/>
              <a:ea typeface="微软雅黑" panose="020B0503020204020204" pitchFamily="34" charset="-122"/>
            </a:endParaRPr>
          </a:p>
        </p:txBody>
      </p:sp>
      <p:sp>
        <p:nvSpPr>
          <p:cNvPr id="24" name="文本框 23">
            <a:extLst>
              <a:ext uri="{FF2B5EF4-FFF2-40B4-BE49-F238E27FC236}">
                <a16:creationId xmlns:a16="http://schemas.microsoft.com/office/drawing/2014/main" id="{ACFFC922-C1F3-419D-B1E7-D7E0BBB372A6}"/>
              </a:ext>
            </a:extLst>
          </p:cNvPr>
          <p:cNvSpPr txBox="1"/>
          <p:nvPr/>
        </p:nvSpPr>
        <p:spPr>
          <a:xfrm>
            <a:off x="852971" y="1309446"/>
            <a:ext cx="3334689" cy="379143"/>
          </a:xfrm>
          <a:prstGeom prst="rect">
            <a:avLst/>
          </a:prstGeom>
          <a:noFill/>
        </p:spPr>
        <p:txBody>
          <a:bodyPr wrap="square" lIns="0" tIns="0" rIns="0" bIns="0" rtlCol="0">
            <a:spAutoFit/>
          </a:bodyPr>
          <a:lstStyle/>
          <a:p>
            <a:pPr defTabSz="685800" eaLnBrk="0" fontAlgn="base" hangingPunct="0">
              <a:lnSpc>
                <a:spcPct val="130000"/>
              </a:lnSpc>
              <a:spcBef>
                <a:spcPct val="0"/>
              </a:spcBef>
              <a:spcAft>
                <a:spcPct val="0"/>
              </a:spcAft>
              <a:defRPr/>
            </a:pPr>
            <a:r>
              <a:rPr lang="zh-CN" altLang="en-US" sz="2100" b="1" spc="225" dirty="0">
                <a:solidFill>
                  <a:prstClr val="white"/>
                </a:solidFill>
                <a:latin typeface="微软雅黑"/>
                <a:ea typeface="微软雅黑"/>
              </a:rPr>
              <a:t>以登录模块为例</a:t>
            </a:r>
          </a:p>
        </p:txBody>
      </p:sp>
      <p:cxnSp>
        <p:nvCxnSpPr>
          <p:cNvPr id="26" name="直接连接符 25">
            <a:extLst>
              <a:ext uri="{FF2B5EF4-FFF2-40B4-BE49-F238E27FC236}">
                <a16:creationId xmlns:a16="http://schemas.microsoft.com/office/drawing/2014/main" id="{B0702481-5665-4A69-8FB5-75A4186979DC}"/>
              </a:ext>
            </a:extLst>
          </p:cNvPr>
          <p:cNvCxnSpPr>
            <a:cxnSpLocks/>
          </p:cNvCxnSpPr>
          <p:nvPr/>
        </p:nvCxnSpPr>
        <p:spPr>
          <a:xfrm>
            <a:off x="895233" y="1893138"/>
            <a:ext cx="419729"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32" name="文本框 31"/>
          <p:cNvSpPr txBox="1">
            <a:spLocks noChangeArrowheads="1"/>
          </p:cNvSpPr>
          <p:nvPr/>
        </p:nvSpPr>
        <p:spPr bwMode="auto">
          <a:xfrm>
            <a:off x="268014" y="176334"/>
            <a:ext cx="727349"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marL="171450" indent="-171450" algn="ctr" defTabSz="685800" fontAlgn="base">
              <a:spcBef>
                <a:spcPct val="0"/>
              </a:spcBef>
              <a:spcAft>
                <a:spcPct val="0"/>
              </a:spcAft>
              <a:defRPr/>
            </a:pPr>
            <a:r>
              <a:rPr lang="en-US" altLang="zh-CN" sz="2700" b="1" dirty="0">
                <a:solidFill>
                  <a:prstClr val="white"/>
                </a:solidFill>
              </a:rPr>
              <a:t>4</a:t>
            </a:r>
            <a:endParaRPr lang="zh-CN" altLang="en-US" sz="2700" b="1" dirty="0">
              <a:solidFill>
                <a:prstClr val="white"/>
              </a:solidFill>
            </a:endParaRPr>
          </a:p>
        </p:txBody>
      </p:sp>
      <p:pic>
        <p:nvPicPr>
          <p:cNvPr id="3" name="图片 2">
            <a:extLst>
              <a:ext uri="{FF2B5EF4-FFF2-40B4-BE49-F238E27FC236}">
                <a16:creationId xmlns:a16="http://schemas.microsoft.com/office/drawing/2014/main" id="{8F1CA80E-5554-41BB-A429-F1056D850EEB}"/>
              </a:ext>
            </a:extLst>
          </p:cNvPr>
          <p:cNvPicPr>
            <a:picLocks noChangeAspect="1"/>
          </p:cNvPicPr>
          <p:nvPr/>
        </p:nvPicPr>
        <p:blipFill>
          <a:blip r:embed="rId3"/>
          <a:stretch>
            <a:fillRect/>
          </a:stretch>
        </p:blipFill>
        <p:spPr>
          <a:xfrm>
            <a:off x="1548324" y="1823008"/>
            <a:ext cx="1800225" cy="2468880"/>
          </a:xfrm>
          <a:prstGeom prst="rect">
            <a:avLst/>
          </a:prstGeom>
        </p:spPr>
      </p:pic>
    </p:spTree>
    <p:extLst>
      <p:ext uri="{BB962C8B-B14F-4D97-AF65-F5344CB8AC3E}">
        <p14:creationId xmlns:p14="http://schemas.microsoft.com/office/powerpoint/2010/main" val="1604570756"/>
      </p:ext>
    </p:extLst>
  </p:cSld>
  <p:clrMapOvr>
    <a:masterClrMapping/>
  </p:clrMapOvr>
  <p:transition spd="med">
    <p:pull/>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F9399C7E-A646-423A-A81A-33CB60BD2B9B}"/>
              </a:ext>
            </a:extLst>
          </p:cNvPr>
          <p:cNvSpPr/>
          <p:nvPr/>
        </p:nvSpPr>
        <p:spPr>
          <a:xfrm>
            <a:off x="4562475" y="999856"/>
            <a:ext cx="4076700" cy="3292032"/>
          </a:xfrm>
          <a:prstGeom prst="rect">
            <a:avLst/>
          </a:prstGeom>
          <a:no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0" fontAlgn="base" hangingPunct="0">
              <a:spcBef>
                <a:spcPct val="0"/>
              </a:spcBef>
              <a:spcAft>
                <a:spcPct val="0"/>
              </a:spcAft>
              <a:defRPr/>
            </a:pPr>
            <a:endParaRPr lang="zh-CN" altLang="en-US" sz="1350">
              <a:solidFill>
                <a:prstClr val="white"/>
              </a:solidFill>
              <a:latin typeface="微软雅黑"/>
              <a:ea typeface="微软雅黑"/>
            </a:endParaRPr>
          </a:p>
        </p:txBody>
      </p:sp>
      <p:sp>
        <p:nvSpPr>
          <p:cNvPr id="10" name="标题 9"/>
          <p:cNvSpPr>
            <a:spLocks noGrp="1"/>
          </p:cNvSpPr>
          <p:nvPr>
            <p:ph type="title"/>
          </p:nvPr>
        </p:nvSpPr>
        <p:spPr/>
        <p:txBody>
          <a:bodyPr/>
          <a:lstStyle/>
          <a:p>
            <a:r>
              <a:rPr lang="zh-CN" altLang="en-US" dirty="0"/>
              <a:t>数据持久层</a:t>
            </a:r>
          </a:p>
        </p:txBody>
      </p:sp>
      <p:sp>
        <p:nvSpPr>
          <p:cNvPr id="12" name="矩形 11">
            <a:extLst>
              <a:ext uri="{FF2B5EF4-FFF2-40B4-BE49-F238E27FC236}">
                <a16:creationId xmlns:a16="http://schemas.microsoft.com/office/drawing/2014/main" id="{639F7488-70A1-4EFE-B7FB-1D1F5A9136B3}"/>
              </a:ext>
            </a:extLst>
          </p:cNvPr>
          <p:cNvSpPr/>
          <p:nvPr/>
        </p:nvSpPr>
        <p:spPr>
          <a:xfrm>
            <a:off x="495300" y="999856"/>
            <a:ext cx="4076700" cy="3292032"/>
          </a:xfrm>
          <a:prstGeom prst="rect">
            <a:avLst/>
          </a:prstGeom>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0" fontAlgn="base" hangingPunct="0">
              <a:spcBef>
                <a:spcPct val="0"/>
              </a:spcBef>
              <a:spcAft>
                <a:spcPct val="0"/>
              </a:spcAft>
              <a:defRPr/>
            </a:pPr>
            <a:endParaRPr lang="zh-CN" altLang="en-US" sz="1350">
              <a:solidFill>
                <a:prstClr val="white"/>
              </a:solidFill>
              <a:latin typeface="微软雅黑"/>
              <a:ea typeface="微软雅黑"/>
            </a:endParaRPr>
          </a:p>
        </p:txBody>
      </p:sp>
      <p:sp>
        <p:nvSpPr>
          <p:cNvPr id="14" name="等腰三角形 13">
            <a:extLst>
              <a:ext uri="{FF2B5EF4-FFF2-40B4-BE49-F238E27FC236}">
                <a16:creationId xmlns:a16="http://schemas.microsoft.com/office/drawing/2014/main" id="{D82B473C-24BC-4079-8D28-B96C26E2642F}"/>
              </a:ext>
            </a:extLst>
          </p:cNvPr>
          <p:cNvSpPr/>
          <p:nvPr/>
        </p:nvSpPr>
        <p:spPr>
          <a:xfrm rot="5400000">
            <a:off x="4538528" y="2572651"/>
            <a:ext cx="219530" cy="146354"/>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0" fontAlgn="base" hangingPunct="0">
              <a:spcBef>
                <a:spcPct val="0"/>
              </a:spcBef>
              <a:spcAft>
                <a:spcPct val="0"/>
              </a:spcAft>
              <a:defRPr/>
            </a:pPr>
            <a:endParaRPr lang="zh-CN" altLang="en-US" sz="1350">
              <a:solidFill>
                <a:prstClr val="white"/>
              </a:solidFill>
              <a:latin typeface="微软雅黑"/>
              <a:ea typeface="微软雅黑"/>
            </a:endParaRPr>
          </a:p>
        </p:txBody>
      </p:sp>
      <p:sp>
        <p:nvSpPr>
          <p:cNvPr id="15" name="文本框 14">
            <a:extLst>
              <a:ext uri="{FF2B5EF4-FFF2-40B4-BE49-F238E27FC236}">
                <a16:creationId xmlns:a16="http://schemas.microsoft.com/office/drawing/2014/main" id="{ED280140-DC9E-4158-9141-E017629EDCEF}"/>
              </a:ext>
            </a:extLst>
          </p:cNvPr>
          <p:cNvSpPr txBox="1"/>
          <p:nvPr/>
        </p:nvSpPr>
        <p:spPr>
          <a:xfrm>
            <a:off x="5006093" y="1309446"/>
            <a:ext cx="2681706" cy="379143"/>
          </a:xfrm>
          <a:prstGeom prst="rect">
            <a:avLst/>
          </a:prstGeom>
          <a:noFill/>
        </p:spPr>
        <p:txBody>
          <a:bodyPr wrap="square" lIns="0" tIns="0" rIns="0" bIns="0" rtlCol="0">
            <a:spAutoFit/>
          </a:bodyPr>
          <a:lstStyle/>
          <a:p>
            <a:pPr defTabSz="685800" eaLnBrk="0" fontAlgn="base" hangingPunct="0">
              <a:lnSpc>
                <a:spcPct val="130000"/>
              </a:lnSpc>
              <a:spcBef>
                <a:spcPct val="0"/>
              </a:spcBef>
              <a:spcAft>
                <a:spcPct val="0"/>
              </a:spcAft>
              <a:defRPr/>
            </a:pPr>
            <a:r>
              <a:rPr lang="en-US" altLang="zh-CN" sz="2100" b="1" spc="225" dirty="0" err="1">
                <a:solidFill>
                  <a:srgbClr val="A13F0B"/>
                </a:solidFill>
                <a:latin typeface="微软雅黑"/>
                <a:ea typeface="微软雅黑"/>
              </a:rPr>
              <a:t>UserInfo</a:t>
            </a:r>
            <a:endParaRPr lang="zh-CN" altLang="en-US" sz="2100" b="1" spc="225" dirty="0">
              <a:solidFill>
                <a:srgbClr val="A13F0B"/>
              </a:solidFill>
              <a:latin typeface="微软雅黑"/>
              <a:ea typeface="微软雅黑"/>
            </a:endParaRPr>
          </a:p>
        </p:txBody>
      </p:sp>
      <p:cxnSp>
        <p:nvCxnSpPr>
          <p:cNvPr id="22" name="直接连接符 21">
            <a:extLst>
              <a:ext uri="{FF2B5EF4-FFF2-40B4-BE49-F238E27FC236}">
                <a16:creationId xmlns:a16="http://schemas.microsoft.com/office/drawing/2014/main" id="{058844B0-95A5-4EE9-93A4-81C5B7279E43}"/>
              </a:ext>
            </a:extLst>
          </p:cNvPr>
          <p:cNvCxnSpPr>
            <a:cxnSpLocks/>
          </p:cNvCxnSpPr>
          <p:nvPr/>
        </p:nvCxnSpPr>
        <p:spPr>
          <a:xfrm>
            <a:off x="5038829" y="1893138"/>
            <a:ext cx="419729" cy="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
        <p:nvSpPr>
          <p:cNvPr id="23" name="文本框 22">
            <a:extLst>
              <a:ext uri="{FF2B5EF4-FFF2-40B4-BE49-F238E27FC236}">
                <a16:creationId xmlns:a16="http://schemas.microsoft.com/office/drawing/2014/main" id="{2A293663-D3EA-41D6-B7D2-3C1270AE30EF}"/>
              </a:ext>
            </a:extLst>
          </p:cNvPr>
          <p:cNvSpPr txBox="1"/>
          <p:nvPr/>
        </p:nvSpPr>
        <p:spPr>
          <a:xfrm>
            <a:off x="5018495" y="2027477"/>
            <a:ext cx="3429000" cy="456279"/>
          </a:xfrm>
          <a:prstGeom prst="rect">
            <a:avLst/>
          </a:prstGeom>
          <a:noFill/>
        </p:spPr>
        <p:txBody>
          <a:bodyPr wrap="square" lIns="0" tIns="0" rIns="0" bIns="0" rtlCol="0">
            <a:spAutoFit/>
          </a:bodyPr>
          <a:lstStyle/>
          <a:p>
            <a:pPr algn="just" defTabSz="685800" fontAlgn="base" hangingPunct="0">
              <a:lnSpc>
                <a:spcPct val="130000"/>
              </a:lnSpc>
              <a:spcBef>
                <a:spcPct val="0"/>
              </a:spcBef>
              <a:spcAft>
                <a:spcPct val="0"/>
              </a:spcAft>
              <a:defRPr/>
            </a:pPr>
            <a:r>
              <a:rPr lang="zh-CN" altLang="en-US" sz="1200" spc="225" dirty="0">
                <a:solidFill>
                  <a:prstClr val="black">
                    <a:lumMod val="85000"/>
                    <a:lumOff val="15000"/>
                  </a:prstClr>
                </a:solidFill>
                <a:latin typeface="Century Gothic" panose="020B0502020202020204" pitchFamily="34" charset="0"/>
                <a:ea typeface="微软雅黑" panose="020B0503020204020204" pitchFamily="34" charset="-122"/>
              </a:rPr>
              <a:t>保存用户实体类，方便后续各个功能模块的操作</a:t>
            </a:r>
          </a:p>
        </p:txBody>
      </p:sp>
      <p:sp>
        <p:nvSpPr>
          <p:cNvPr id="24" name="文本框 23">
            <a:extLst>
              <a:ext uri="{FF2B5EF4-FFF2-40B4-BE49-F238E27FC236}">
                <a16:creationId xmlns:a16="http://schemas.microsoft.com/office/drawing/2014/main" id="{ACFFC922-C1F3-419D-B1E7-D7E0BBB372A6}"/>
              </a:ext>
            </a:extLst>
          </p:cNvPr>
          <p:cNvSpPr txBox="1"/>
          <p:nvPr/>
        </p:nvSpPr>
        <p:spPr>
          <a:xfrm>
            <a:off x="852971" y="1309446"/>
            <a:ext cx="3334689" cy="379143"/>
          </a:xfrm>
          <a:prstGeom prst="rect">
            <a:avLst/>
          </a:prstGeom>
          <a:noFill/>
        </p:spPr>
        <p:txBody>
          <a:bodyPr wrap="square" lIns="0" tIns="0" rIns="0" bIns="0" rtlCol="0">
            <a:spAutoFit/>
          </a:bodyPr>
          <a:lstStyle/>
          <a:p>
            <a:pPr defTabSz="685800" eaLnBrk="0" fontAlgn="base" hangingPunct="0">
              <a:lnSpc>
                <a:spcPct val="130000"/>
              </a:lnSpc>
              <a:spcBef>
                <a:spcPct val="0"/>
              </a:spcBef>
              <a:spcAft>
                <a:spcPct val="0"/>
              </a:spcAft>
              <a:defRPr/>
            </a:pPr>
            <a:r>
              <a:rPr lang="zh-CN" altLang="en-US" sz="2100" b="1" spc="225" dirty="0">
                <a:solidFill>
                  <a:prstClr val="white"/>
                </a:solidFill>
                <a:latin typeface="微软雅黑"/>
                <a:ea typeface="微软雅黑"/>
              </a:rPr>
              <a:t>用户个人信息表单</a:t>
            </a:r>
          </a:p>
        </p:txBody>
      </p:sp>
      <p:cxnSp>
        <p:nvCxnSpPr>
          <p:cNvPr id="26" name="直接连接符 25">
            <a:extLst>
              <a:ext uri="{FF2B5EF4-FFF2-40B4-BE49-F238E27FC236}">
                <a16:creationId xmlns:a16="http://schemas.microsoft.com/office/drawing/2014/main" id="{B0702481-5665-4A69-8FB5-75A4186979DC}"/>
              </a:ext>
            </a:extLst>
          </p:cNvPr>
          <p:cNvCxnSpPr>
            <a:cxnSpLocks/>
          </p:cNvCxnSpPr>
          <p:nvPr/>
        </p:nvCxnSpPr>
        <p:spPr>
          <a:xfrm>
            <a:off x="895233" y="1893138"/>
            <a:ext cx="419729"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32" name="文本框 31"/>
          <p:cNvSpPr txBox="1">
            <a:spLocks noChangeArrowheads="1"/>
          </p:cNvSpPr>
          <p:nvPr/>
        </p:nvSpPr>
        <p:spPr bwMode="auto">
          <a:xfrm>
            <a:off x="268014" y="176334"/>
            <a:ext cx="727349"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marL="171450" indent="-171450" algn="ctr" defTabSz="685800" fontAlgn="base">
              <a:spcBef>
                <a:spcPct val="0"/>
              </a:spcBef>
              <a:spcAft>
                <a:spcPct val="0"/>
              </a:spcAft>
              <a:defRPr/>
            </a:pPr>
            <a:r>
              <a:rPr lang="en-US" altLang="zh-CN" sz="2700" b="1" dirty="0">
                <a:solidFill>
                  <a:prstClr val="white"/>
                </a:solidFill>
              </a:rPr>
              <a:t>4</a:t>
            </a:r>
            <a:endParaRPr lang="zh-CN" altLang="en-US" sz="2700" b="1" dirty="0">
              <a:solidFill>
                <a:prstClr val="white"/>
              </a:solidFill>
            </a:endParaRPr>
          </a:p>
        </p:txBody>
      </p:sp>
      <p:pic>
        <p:nvPicPr>
          <p:cNvPr id="2" name="图片 1">
            <a:extLst>
              <a:ext uri="{FF2B5EF4-FFF2-40B4-BE49-F238E27FC236}">
                <a16:creationId xmlns:a16="http://schemas.microsoft.com/office/drawing/2014/main" id="{5FA860C6-892A-49D4-800E-DF9F94DED8CD}"/>
              </a:ext>
            </a:extLst>
          </p:cNvPr>
          <p:cNvPicPr>
            <a:picLocks noChangeAspect="1"/>
          </p:cNvPicPr>
          <p:nvPr/>
        </p:nvPicPr>
        <p:blipFill>
          <a:blip r:embed="rId3"/>
          <a:stretch>
            <a:fillRect/>
          </a:stretch>
        </p:blipFill>
        <p:spPr>
          <a:xfrm>
            <a:off x="1494296" y="1893138"/>
            <a:ext cx="2262288" cy="2398744"/>
          </a:xfrm>
          <a:prstGeom prst="rect">
            <a:avLst/>
          </a:prstGeom>
        </p:spPr>
      </p:pic>
    </p:spTree>
    <p:extLst>
      <p:ext uri="{BB962C8B-B14F-4D97-AF65-F5344CB8AC3E}">
        <p14:creationId xmlns:p14="http://schemas.microsoft.com/office/powerpoint/2010/main" val="4271670704"/>
      </p:ext>
    </p:extLst>
  </p:cSld>
  <p:clrMapOvr>
    <a:masterClrMapping/>
  </p:clrMapOvr>
  <p:transition spd="med">
    <p:pull/>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F9399C7E-A646-423A-A81A-33CB60BD2B9B}"/>
              </a:ext>
            </a:extLst>
          </p:cNvPr>
          <p:cNvSpPr/>
          <p:nvPr/>
        </p:nvSpPr>
        <p:spPr>
          <a:xfrm>
            <a:off x="4562475" y="999856"/>
            <a:ext cx="4076700" cy="3292032"/>
          </a:xfrm>
          <a:prstGeom prst="rect">
            <a:avLst/>
          </a:prstGeom>
          <a:no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0" fontAlgn="base" hangingPunct="0">
              <a:spcBef>
                <a:spcPct val="0"/>
              </a:spcBef>
              <a:spcAft>
                <a:spcPct val="0"/>
              </a:spcAft>
              <a:defRPr/>
            </a:pPr>
            <a:endParaRPr lang="zh-CN" altLang="en-US" sz="1350">
              <a:solidFill>
                <a:prstClr val="white"/>
              </a:solidFill>
              <a:latin typeface="微软雅黑"/>
              <a:ea typeface="微软雅黑"/>
            </a:endParaRPr>
          </a:p>
        </p:txBody>
      </p:sp>
      <p:sp>
        <p:nvSpPr>
          <p:cNvPr id="10" name="标题 9"/>
          <p:cNvSpPr>
            <a:spLocks noGrp="1"/>
          </p:cNvSpPr>
          <p:nvPr>
            <p:ph type="title"/>
          </p:nvPr>
        </p:nvSpPr>
        <p:spPr/>
        <p:txBody>
          <a:bodyPr/>
          <a:lstStyle/>
          <a:p>
            <a:r>
              <a:rPr lang="zh-CN" altLang="en-US" dirty="0"/>
              <a:t>接口设计</a:t>
            </a:r>
          </a:p>
        </p:txBody>
      </p:sp>
      <p:sp>
        <p:nvSpPr>
          <p:cNvPr id="12" name="矩形 11">
            <a:extLst>
              <a:ext uri="{FF2B5EF4-FFF2-40B4-BE49-F238E27FC236}">
                <a16:creationId xmlns:a16="http://schemas.microsoft.com/office/drawing/2014/main" id="{639F7488-70A1-4EFE-B7FB-1D1F5A9136B3}"/>
              </a:ext>
            </a:extLst>
          </p:cNvPr>
          <p:cNvSpPr/>
          <p:nvPr/>
        </p:nvSpPr>
        <p:spPr>
          <a:xfrm>
            <a:off x="495300" y="999856"/>
            <a:ext cx="4076700" cy="3292032"/>
          </a:xfrm>
          <a:prstGeom prst="rect">
            <a:avLst/>
          </a:prstGeom>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0" fontAlgn="base" hangingPunct="0">
              <a:spcBef>
                <a:spcPct val="0"/>
              </a:spcBef>
              <a:spcAft>
                <a:spcPct val="0"/>
              </a:spcAft>
              <a:defRPr/>
            </a:pPr>
            <a:endParaRPr lang="zh-CN" altLang="en-US" sz="1350">
              <a:solidFill>
                <a:prstClr val="white"/>
              </a:solidFill>
              <a:latin typeface="微软雅黑"/>
              <a:ea typeface="微软雅黑"/>
            </a:endParaRPr>
          </a:p>
        </p:txBody>
      </p:sp>
      <p:sp>
        <p:nvSpPr>
          <p:cNvPr id="14" name="等腰三角形 13">
            <a:extLst>
              <a:ext uri="{FF2B5EF4-FFF2-40B4-BE49-F238E27FC236}">
                <a16:creationId xmlns:a16="http://schemas.microsoft.com/office/drawing/2014/main" id="{D82B473C-24BC-4079-8D28-B96C26E2642F}"/>
              </a:ext>
            </a:extLst>
          </p:cNvPr>
          <p:cNvSpPr/>
          <p:nvPr/>
        </p:nvSpPr>
        <p:spPr>
          <a:xfrm rot="5400000">
            <a:off x="4538528" y="2572651"/>
            <a:ext cx="219530" cy="146354"/>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0" fontAlgn="base" hangingPunct="0">
              <a:spcBef>
                <a:spcPct val="0"/>
              </a:spcBef>
              <a:spcAft>
                <a:spcPct val="0"/>
              </a:spcAft>
              <a:defRPr/>
            </a:pPr>
            <a:endParaRPr lang="zh-CN" altLang="en-US" sz="1350">
              <a:solidFill>
                <a:prstClr val="white"/>
              </a:solidFill>
              <a:latin typeface="微软雅黑"/>
              <a:ea typeface="微软雅黑"/>
            </a:endParaRPr>
          </a:p>
        </p:txBody>
      </p:sp>
      <p:sp>
        <p:nvSpPr>
          <p:cNvPr id="15" name="文本框 14">
            <a:extLst>
              <a:ext uri="{FF2B5EF4-FFF2-40B4-BE49-F238E27FC236}">
                <a16:creationId xmlns:a16="http://schemas.microsoft.com/office/drawing/2014/main" id="{ED280140-DC9E-4158-9141-E017629EDCEF}"/>
              </a:ext>
            </a:extLst>
          </p:cNvPr>
          <p:cNvSpPr txBox="1"/>
          <p:nvPr/>
        </p:nvSpPr>
        <p:spPr>
          <a:xfrm>
            <a:off x="5006093" y="1309446"/>
            <a:ext cx="2681706" cy="379143"/>
          </a:xfrm>
          <a:prstGeom prst="rect">
            <a:avLst/>
          </a:prstGeom>
          <a:noFill/>
        </p:spPr>
        <p:txBody>
          <a:bodyPr wrap="square" lIns="0" tIns="0" rIns="0" bIns="0" rtlCol="0">
            <a:spAutoFit/>
          </a:bodyPr>
          <a:lstStyle/>
          <a:p>
            <a:pPr defTabSz="685800" eaLnBrk="0" fontAlgn="base" hangingPunct="0">
              <a:lnSpc>
                <a:spcPct val="130000"/>
              </a:lnSpc>
              <a:spcBef>
                <a:spcPct val="0"/>
              </a:spcBef>
              <a:spcAft>
                <a:spcPct val="0"/>
              </a:spcAft>
              <a:defRPr/>
            </a:pPr>
            <a:r>
              <a:rPr lang="en-US" altLang="zh-CN" sz="2100" b="1" spc="225" dirty="0" err="1">
                <a:solidFill>
                  <a:srgbClr val="A13F0B"/>
                </a:solidFill>
                <a:latin typeface="微软雅黑"/>
                <a:ea typeface="微软雅黑"/>
              </a:rPr>
              <a:t>UserMapper</a:t>
            </a:r>
            <a:endParaRPr lang="zh-CN" altLang="en-US" sz="2100" b="1" spc="225" dirty="0">
              <a:solidFill>
                <a:srgbClr val="A13F0B"/>
              </a:solidFill>
              <a:latin typeface="微软雅黑"/>
              <a:ea typeface="微软雅黑"/>
            </a:endParaRPr>
          </a:p>
        </p:txBody>
      </p:sp>
      <p:cxnSp>
        <p:nvCxnSpPr>
          <p:cNvPr id="22" name="直接连接符 21">
            <a:extLst>
              <a:ext uri="{FF2B5EF4-FFF2-40B4-BE49-F238E27FC236}">
                <a16:creationId xmlns:a16="http://schemas.microsoft.com/office/drawing/2014/main" id="{058844B0-95A5-4EE9-93A4-81C5B7279E43}"/>
              </a:ext>
            </a:extLst>
          </p:cNvPr>
          <p:cNvCxnSpPr>
            <a:cxnSpLocks/>
          </p:cNvCxnSpPr>
          <p:nvPr/>
        </p:nvCxnSpPr>
        <p:spPr>
          <a:xfrm>
            <a:off x="5038829" y="1893138"/>
            <a:ext cx="419729" cy="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
        <p:nvSpPr>
          <p:cNvPr id="23" name="文本框 22">
            <a:extLst>
              <a:ext uri="{FF2B5EF4-FFF2-40B4-BE49-F238E27FC236}">
                <a16:creationId xmlns:a16="http://schemas.microsoft.com/office/drawing/2014/main" id="{2A293663-D3EA-41D6-B7D2-3C1270AE30EF}"/>
              </a:ext>
            </a:extLst>
          </p:cNvPr>
          <p:cNvSpPr txBox="1"/>
          <p:nvPr/>
        </p:nvSpPr>
        <p:spPr>
          <a:xfrm>
            <a:off x="5018495" y="2027477"/>
            <a:ext cx="3429000" cy="456279"/>
          </a:xfrm>
          <a:prstGeom prst="rect">
            <a:avLst/>
          </a:prstGeom>
          <a:noFill/>
        </p:spPr>
        <p:txBody>
          <a:bodyPr wrap="square" lIns="0" tIns="0" rIns="0" bIns="0" rtlCol="0">
            <a:spAutoFit/>
          </a:bodyPr>
          <a:lstStyle/>
          <a:p>
            <a:pPr algn="just" defTabSz="685800" fontAlgn="base" hangingPunct="0">
              <a:lnSpc>
                <a:spcPct val="130000"/>
              </a:lnSpc>
              <a:spcBef>
                <a:spcPct val="0"/>
              </a:spcBef>
              <a:spcAft>
                <a:spcPct val="0"/>
              </a:spcAft>
              <a:defRPr/>
            </a:pPr>
            <a:r>
              <a:rPr lang="zh-CN" altLang="en-US" sz="1200" spc="225" dirty="0">
                <a:solidFill>
                  <a:prstClr val="black">
                    <a:lumMod val="85000"/>
                    <a:lumOff val="15000"/>
                  </a:prstClr>
                </a:solidFill>
                <a:latin typeface="Century Gothic" panose="020B0502020202020204" pitchFamily="34" charset="0"/>
                <a:ea typeface="微软雅黑" panose="020B0503020204020204" pitchFamily="34" charset="-122"/>
              </a:rPr>
              <a:t>提供与数据库的接口</a:t>
            </a:r>
            <a:endParaRPr lang="en-US" altLang="zh-CN" sz="1200" spc="225" dirty="0">
              <a:solidFill>
                <a:prstClr val="black">
                  <a:lumMod val="85000"/>
                  <a:lumOff val="15000"/>
                </a:prstClr>
              </a:solidFill>
              <a:latin typeface="Century Gothic" panose="020B0502020202020204" pitchFamily="34" charset="0"/>
              <a:ea typeface="微软雅黑" panose="020B0503020204020204" pitchFamily="34" charset="-122"/>
            </a:endParaRPr>
          </a:p>
          <a:p>
            <a:pPr algn="just" defTabSz="685800" fontAlgn="base" hangingPunct="0">
              <a:lnSpc>
                <a:spcPct val="130000"/>
              </a:lnSpc>
              <a:spcBef>
                <a:spcPct val="0"/>
              </a:spcBef>
              <a:spcAft>
                <a:spcPct val="0"/>
              </a:spcAft>
              <a:defRPr/>
            </a:pPr>
            <a:r>
              <a:rPr lang="zh-CN" altLang="en-US" sz="1200" spc="225" dirty="0">
                <a:solidFill>
                  <a:prstClr val="black">
                    <a:lumMod val="85000"/>
                    <a:lumOff val="15000"/>
                  </a:prstClr>
                </a:solidFill>
                <a:latin typeface="Century Gothic" panose="020B0502020202020204" pitchFamily="34" charset="0"/>
                <a:ea typeface="微软雅黑" panose="020B0503020204020204" pitchFamily="34" charset="-122"/>
              </a:rPr>
              <a:t>实现查询、增、删、改的功能</a:t>
            </a:r>
            <a:endParaRPr lang="en-US" altLang="zh-CN" sz="1200" spc="225" dirty="0">
              <a:solidFill>
                <a:prstClr val="black">
                  <a:lumMod val="85000"/>
                  <a:lumOff val="15000"/>
                </a:prstClr>
              </a:solidFill>
              <a:latin typeface="Century Gothic" panose="020B0502020202020204" pitchFamily="34" charset="0"/>
              <a:ea typeface="微软雅黑" panose="020B0503020204020204" pitchFamily="34" charset="-122"/>
            </a:endParaRPr>
          </a:p>
        </p:txBody>
      </p:sp>
      <p:sp>
        <p:nvSpPr>
          <p:cNvPr id="24" name="文本框 23">
            <a:extLst>
              <a:ext uri="{FF2B5EF4-FFF2-40B4-BE49-F238E27FC236}">
                <a16:creationId xmlns:a16="http://schemas.microsoft.com/office/drawing/2014/main" id="{ACFFC922-C1F3-419D-B1E7-D7E0BBB372A6}"/>
              </a:ext>
            </a:extLst>
          </p:cNvPr>
          <p:cNvSpPr txBox="1"/>
          <p:nvPr/>
        </p:nvSpPr>
        <p:spPr>
          <a:xfrm>
            <a:off x="852971" y="1309446"/>
            <a:ext cx="3334689" cy="379143"/>
          </a:xfrm>
          <a:prstGeom prst="rect">
            <a:avLst/>
          </a:prstGeom>
          <a:noFill/>
        </p:spPr>
        <p:txBody>
          <a:bodyPr wrap="square" lIns="0" tIns="0" rIns="0" bIns="0" rtlCol="0">
            <a:spAutoFit/>
          </a:bodyPr>
          <a:lstStyle/>
          <a:p>
            <a:pPr defTabSz="685800" eaLnBrk="0" fontAlgn="base" hangingPunct="0">
              <a:lnSpc>
                <a:spcPct val="130000"/>
              </a:lnSpc>
              <a:spcBef>
                <a:spcPct val="0"/>
              </a:spcBef>
              <a:spcAft>
                <a:spcPct val="0"/>
              </a:spcAft>
              <a:defRPr/>
            </a:pPr>
            <a:r>
              <a:rPr lang="zh-CN" altLang="en-US" sz="2100" b="1" spc="225" dirty="0">
                <a:solidFill>
                  <a:prstClr val="white"/>
                </a:solidFill>
                <a:latin typeface="微软雅黑"/>
                <a:ea typeface="微软雅黑"/>
              </a:rPr>
              <a:t>与数据库的接口</a:t>
            </a:r>
          </a:p>
        </p:txBody>
      </p:sp>
      <p:cxnSp>
        <p:nvCxnSpPr>
          <p:cNvPr id="26" name="直接连接符 25">
            <a:extLst>
              <a:ext uri="{FF2B5EF4-FFF2-40B4-BE49-F238E27FC236}">
                <a16:creationId xmlns:a16="http://schemas.microsoft.com/office/drawing/2014/main" id="{B0702481-5665-4A69-8FB5-75A4186979DC}"/>
              </a:ext>
            </a:extLst>
          </p:cNvPr>
          <p:cNvCxnSpPr>
            <a:cxnSpLocks/>
          </p:cNvCxnSpPr>
          <p:nvPr/>
        </p:nvCxnSpPr>
        <p:spPr>
          <a:xfrm>
            <a:off x="895233" y="1893138"/>
            <a:ext cx="419729"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32" name="文本框 31"/>
          <p:cNvSpPr txBox="1">
            <a:spLocks noChangeArrowheads="1"/>
          </p:cNvSpPr>
          <p:nvPr/>
        </p:nvSpPr>
        <p:spPr bwMode="auto">
          <a:xfrm>
            <a:off x="268014" y="176334"/>
            <a:ext cx="727349"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marL="171450" indent="-171450" algn="ctr" defTabSz="685800" fontAlgn="base">
              <a:spcBef>
                <a:spcPct val="0"/>
              </a:spcBef>
              <a:spcAft>
                <a:spcPct val="0"/>
              </a:spcAft>
              <a:defRPr/>
            </a:pPr>
            <a:r>
              <a:rPr lang="en-US" altLang="zh-CN" sz="2700" b="1" dirty="0">
                <a:solidFill>
                  <a:prstClr val="white"/>
                </a:solidFill>
              </a:rPr>
              <a:t>4</a:t>
            </a:r>
            <a:endParaRPr lang="zh-CN" altLang="en-US" sz="2700" b="1" dirty="0">
              <a:solidFill>
                <a:prstClr val="white"/>
              </a:solidFill>
            </a:endParaRPr>
          </a:p>
        </p:txBody>
      </p:sp>
      <p:pic>
        <p:nvPicPr>
          <p:cNvPr id="5" name="图片 4">
            <a:extLst>
              <a:ext uri="{FF2B5EF4-FFF2-40B4-BE49-F238E27FC236}">
                <a16:creationId xmlns:a16="http://schemas.microsoft.com/office/drawing/2014/main" id="{CA8307F2-793C-4E64-BEEB-9D6E70F87C2E}"/>
              </a:ext>
            </a:extLst>
          </p:cNvPr>
          <p:cNvPicPr>
            <a:picLocks noChangeAspect="1"/>
          </p:cNvPicPr>
          <p:nvPr/>
        </p:nvPicPr>
        <p:blipFill>
          <a:blip r:embed="rId3"/>
          <a:stretch>
            <a:fillRect/>
          </a:stretch>
        </p:blipFill>
        <p:spPr>
          <a:xfrm>
            <a:off x="1660657" y="1893138"/>
            <a:ext cx="2051036" cy="2313569"/>
          </a:xfrm>
          <a:prstGeom prst="rect">
            <a:avLst/>
          </a:prstGeom>
        </p:spPr>
      </p:pic>
    </p:spTree>
    <p:extLst>
      <p:ext uri="{BB962C8B-B14F-4D97-AF65-F5344CB8AC3E}">
        <p14:creationId xmlns:p14="http://schemas.microsoft.com/office/powerpoint/2010/main" val="3765031011"/>
      </p:ext>
    </p:extLst>
  </p:cSld>
  <p:clrMapOvr>
    <a:masterClrMapping/>
  </p:clrMapOvr>
  <p:transition spd="med">
    <p:pull/>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p:txBody>
          <a:bodyPr/>
          <a:lstStyle/>
          <a:p>
            <a:r>
              <a:rPr lang="zh-CN" altLang="en-US" dirty="0"/>
              <a:t>数据库设计</a:t>
            </a:r>
          </a:p>
        </p:txBody>
      </p:sp>
      <p:sp>
        <p:nvSpPr>
          <p:cNvPr id="10" name="文本框 9"/>
          <p:cNvSpPr txBox="1">
            <a:spLocks noChangeArrowheads="1"/>
          </p:cNvSpPr>
          <p:nvPr/>
        </p:nvSpPr>
        <p:spPr bwMode="auto">
          <a:xfrm>
            <a:off x="268014" y="176334"/>
            <a:ext cx="727349"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marL="171450" indent="-171450" algn="ctr" defTabSz="685800" fontAlgn="base">
              <a:spcBef>
                <a:spcPct val="0"/>
              </a:spcBef>
              <a:spcAft>
                <a:spcPct val="0"/>
              </a:spcAft>
              <a:defRPr/>
            </a:pPr>
            <a:r>
              <a:rPr lang="en-US" altLang="zh-CN" sz="2700" b="1" dirty="0">
                <a:solidFill>
                  <a:prstClr val="white"/>
                </a:solidFill>
              </a:rPr>
              <a:t>4</a:t>
            </a:r>
            <a:endParaRPr lang="zh-CN" altLang="en-US" sz="2700" b="1" dirty="0">
              <a:solidFill>
                <a:prstClr val="white"/>
              </a:solidFill>
            </a:endParaRPr>
          </a:p>
        </p:txBody>
      </p:sp>
      <p:sp>
        <p:nvSpPr>
          <p:cNvPr id="12" name="半闭框 11">
            <a:extLst>
              <a:ext uri="{FF2B5EF4-FFF2-40B4-BE49-F238E27FC236}">
                <a16:creationId xmlns:a16="http://schemas.microsoft.com/office/drawing/2014/main" id="{0D90A06A-B605-4CDB-9B13-1BB6C4658928}"/>
              </a:ext>
            </a:extLst>
          </p:cNvPr>
          <p:cNvSpPr/>
          <p:nvPr/>
        </p:nvSpPr>
        <p:spPr>
          <a:xfrm>
            <a:off x="794239" y="1094906"/>
            <a:ext cx="360485" cy="360485"/>
          </a:xfrm>
          <a:prstGeom prst="halfFrame">
            <a:avLst>
              <a:gd name="adj1" fmla="val 17948"/>
              <a:gd name="adj2" fmla="val 17949"/>
            </a:avLst>
          </a:prstGeom>
          <a:solidFill>
            <a:schemeClr val="accent4"/>
          </a:solidFill>
          <a:ln w="12700" cap="flat" cmpd="sng" algn="ctr">
            <a:noFill/>
            <a:prstDash val="solid"/>
            <a:miter lim="800000"/>
          </a:ln>
          <a:effectLst/>
        </p:spPr>
        <p:txBody>
          <a:bodyPr rtlCol="0" anchor="ctr"/>
          <a:lstStyle/>
          <a:p>
            <a:pPr algn="ctr" defTabSz="685800">
              <a:defRPr/>
            </a:pPr>
            <a:endParaRPr lang="zh-CN" altLang="en-US" sz="1350" kern="0">
              <a:solidFill>
                <a:srgbClr val="000000"/>
              </a:solidFill>
              <a:latin typeface="微软雅黑"/>
              <a:ea typeface="微软雅黑"/>
            </a:endParaRPr>
          </a:p>
        </p:txBody>
      </p:sp>
      <p:sp>
        <p:nvSpPr>
          <p:cNvPr id="13" name="半闭框 12">
            <a:extLst>
              <a:ext uri="{FF2B5EF4-FFF2-40B4-BE49-F238E27FC236}">
                <a16:creationId xmlns:a16="http://schemas.microsoft.com/office/drawing/2014/main" id="{F77F212D-4F59-4957-9187-E73A42BE8E9D}"/>
              </a:ext>
            </a:extLst>
          </p:cNvPr>
          <p:cNvSpPr/>
          <p:nvPr/>
        </p:nvSpPr>
        <p:spPr>
          <a:xfrm flipH="1" flipV="1">
            <a:off x="7979752" y="3889394"/>
            <a:ext cx="360485" cy="360485"/>
          </a:xfrm>
          <a:prstGeom prst="halfFrame">
            <a:avLst>
              <a:gd name="adj1" fmla="val 17948"/>
              <a:gd name="adj2" fmla="val 17949"/>
            </a:avLst>
          </a:prstGeom>
          <a:solidFill>
            <a:schemeClr val="accent4"/>
          </a:solidFill>
          <a:ln w="12700" cap="flat" cmpd="sng" algn="ctr">
            <a:noFill/>
            <a:prstDash val="solid"/>
            <a:miter lim="800000"/>
          </a:ln>
          <a:effectLst/>
        </p:spPr>
        <p:txBody>
          <a:bodyPr rtlCol="0" anchor="ctr"/>
          <a:lstStyle/>
          <a:p>
            <a:pPr algn="ctr" defTabSz="685800">
              <a:defRPr/>
            </a:pPr>
            <a:endParaRPr lang="zh-CN" altLang="en-US" sz="1350" kern="0">
              <a:solidFill>
                <a:srgbClr val="000000"/>
              </a:solidFill>
              <a:latin typeface="微软雅黑"/>
              <a:ea typeface="微软雅黑"/>
            </a:endParaRPr>
          </a:p>
        </p:txBody>
      </p:sp>
      <p:graphicFrame>
        <p:nvGraphicFramePr>
          <p:cNvPr id="2" name="表格 1">
            <a:extLst>
              <a:ext uri="{FF2B5EF4-FFF2-40B4-BE49-F238E27FC236}">
                <a16:creationId xmlns:a16="http://schemas.microsoft.com/office/drawing/2014/main" id="{A0347F98-F290-4371-A680-05D63B79631E}"/>
              </a:ext>
            </a:extLst>
          </p:cNvPr>
          <p:cNvGraphicFramePr>
            <a:graphicFrameLocks noGrp="1"/>
          </p:cNvGraphicFramePr>
          <p:nvPr/>
        </p:nvGraphicFramePr>
        <p:xfrm>
          <a:off x="1626124" y="1293829"/>
          <a:ext cx="5620732" cy="2778546"/>
        </p:xfrm>
        <a:graphic>
          <a:graphicData uri="http://schemas.openxmlformats.org/drawingml/2006/table">
            <a:tbl>
              <a:tblPr firstRow="1" firstCol="1" bandRow="1">
                <a:tableStyleId>{5C22544A-7EE6-4342-B048-85BDC9FD1C3A}</a:tableStyleId>
              </a:tblPr>
              <a:tblGrid>
                <a:gridCol w="1497362">
                  <a:extLst>
                    <a:ext uri="{9D8B030D-6E8A-4147-A177-3AD203B41FA5}">
                      <a16:colId xmlns:a16="http://schemas.microsoft.com/office/drawing/2014/main" val="22038419"/>
                    </a:ext>
                  </a:extLst>
                </a:gridCol>
                <a:gridCol w="1144381">
                  <a:extLst>
                    <a:ext uri="{9D8B030D-6E8A-4147-A177-3AD203B41FA5}">
                      <a16:colId xmlns:a16="http://schemas.microsoft.com/office/drawing/2014/main" val="2100847336"/>
                    </a:ext>
                  </a:extLst>
                </a:gridCol>
                <a:gridCol w="823625">
                  <a:extLst>
                    <a:ext uri="{9D8B030D-6E8A-4147-A177-3AD203B41FA5}">
                      <a16:colId xmlns:a16="http://schemas.microsoft.com/office/drawing/2014/main" val="1697471060"/>
                    </a:ext>
                  </a:extLst>
                </a:gridCol>
                <a:gridCol w="2155364">
                  <a:extLst>
                    <a:ext uri="{9D8B030D-6E8A-4147-A177-3AD203B41FA5}">
                      <a16:colId xmlns:a16="http://schemas.microsoft.com/office/drawing/2014/main" val="1810765821"/>
                    </a:ext>
                  </a:extLst>
                </a:gridCol>
              </a:tblGrid>
              <a:tr h="198467">
                <a:tc gridSpan="4">
                  <a:txBody>
                    <a:bodyPr/>
                    <a:lstStyle/>
                    <a:p>
                      <a:pPr algn="just"/>
                      <a:r>
                        <a:rPr lang="zh-CN" sz="900" kern="100">
                          <a:effectLst/>
                        </a:rPr>
                        <a:t>用户个人信息表</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51435" marR="51435"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90894081"/>
                  </a:ext>
                </a:extLst>
              </a:tr>
              <a:tr h="198467">
                <a:tc>
                  <a:txBody>
                    <a:bodyPr/>
                    <a:lstStyle/>
                    <a:p>
                      <a:pPr algn="just"/>
                      <a:r>
                        <a:rPr lang="zh-CN" sz="900" kern="100">
                          <a:effectLst/>
                        </a:rPr>
                        <a:t>字段名</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51435" marR="51435" marT="0" marB="0"/>
                </a:tc>
                <a:tc>
                  <a:txBody>
                    <a:bodyPr/>
                    <a:lstStyle/>
                    <a:p>
                      <a:pPr algn="just"/>
                      <a:r>
                        <a:rPr lang="zh-CN" sz="900" kern="100">
                          <a:effectLst/>
                        </a:rPr>
                        <a:t>类型</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51435" marR="51435" marT="0" marB="0"/>
                </a:tc>
                <a:tc>
                  <a:txBody>
                    <a:bodyPr/>
                    <a:lstStyle/>
                    <a:p>
                      <a:pPr algn="just"/>
                      <a:r>
                        <a:rPr lang="zh-CN" sz="900" kern="100">
                          <a:effectLst/>
                        </a:rPr>
                        <a:t>说明</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51435" marR="51435" marT="0" marB="0"/>
                </a:tc>
                <a:tc>
                  <a:txBody>
                    <a:bodyPr/>
                    <a:lstStyle/>
                    <a:p>
                      <a:pPr algn="just"/>
                      <a:r>
                        <a:rPr lang="zh-CN" sz="900" kern="100">
                          <a:effectLst/>
                        </a:rPr>
                        <a:t>属性</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51435" marR="51435" marT="0" marB="0"/>
                </a:tc>
                <a:extLst>
                  <a:ext uri="{0D108BD9-81ED-4DB2-BD59-A6C34878D82A}">
                    <a16:rowId xmlns:a16="http://schemas.microsoft.com/office/drawing/2014/main" val="3670323788"/>
                  </a:ext>
                </a:extLst>
              </a:tr>
              <a:tr h="396936">
                <a:tc>
                  <a:txBody>
                    <a:bodyPr/>
                    <a:lstStyle/>
                    <a:p>
                      <a:pPr algn="just"/>
                      <a:r>
                        <a:rPr lang="en-US" sz="900" kern="100">
                          <a:effectLst/>
                        </a:rPr>
                        <a:t>user_id</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51435" marR="51435" marT="0" marB="0"/>
                </a:tc>
                <a:tc>
                  <a:txBody>
                    <a:bodyPr/>
                    <a:lstStyle/>
                    <a:p>
                      <a:pPr algn="just"/>
                      <a:r>
                        <a:rPr lang="en-US" sz="900" kern="100">
                          <a:effectLst/>
                        </a:rPr>
                        <a:t>int</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51435" marR="51435" marT="0" marB="0"/>
                </a:tc>
                <a:tc>
                  <a:txBody>
                    <a:bodyPr/>
                    <a:lstStyle/>
                    <a:p>
                      <a:pPr algn="just"/>
                      <a:r>
                        <a:rPr lang="zh-CN" sz="900" kern="100">
                          <a:effectLst/>
                        </a:rPr>
                        <a:t>用户</a:t>
                      </a:r>
                      <a:r>
                        <a:rPr lang="en-US" sz="900" kern="100">
                          <a:effectLst/>
                        </a:rPr>
                        <a:t>id</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51435" marR="51435" marT="0" marB="0"/>
                </a:tc>
                <a:tc>
                  <a:txBody>
                    <a:bodyPr/>
                    <a:lstStyle/>
                    <a:p>
                      <a:pPr algn="just"/>
                      <a:r>
                        <a:rPr lang="en-US" sz="900" kern="100">
                          <a:effectLst/>
                        </a:rPr>
                        <a:t>PK, NOT NULL, IDENTITY</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51435" marR="51435" marT="0" marB="0"/>
                </a:tc>
                <a:extLst>
                  <a:ext uri="{0D108BD9-81ED-4DB2-BD59-A6C34878D82A}">
                    <a16:rowId xmlns:a16="http://schemas.microsoft.com/office/drawing/2014/main" val="3319773317"/>
                  </a:ext>
                </a:extLst>
              </a:tr>
              <a:tr h="198467">
                <a:tc>
                  <a:txBody>
                    <a:bodyPr/>
                    <a:lstStyle/>
                    <a:p>
                      <a:pPr algn="just"/>
                      <a:r>
                        <a:rPr lang="en-US" sz="900" kern="100">
                          <a:effectLst/>
                        </a:rPr>
                        <a:t>user_name</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51435" marR="51435" marT="0" marB="0"/>
                </a:tc>
                <a:tc>
                  <a:txBody>
                    <a:bodyPr/>
                    <a:lstStyle/>
                    <a:p>
                      <a:pPr algn="just"/>
                      <a:r>
                        <a:rPr lang="en-US" sz="900" kern="100">
                          <a:effectLst/>
                        </a:rPr>
                        <a:t>Varchar(32)</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51435" marR="51435" marT="0" marB="0"/>
                </a:tc>
                <a:tc>
                  <a:txBody>
                    <a:bodyPr/>
                    <a:lstStyle/>
                    <a:p>
                      <a:pPr algn="just"/>
                      <a:r>
                        <a:rPr lang="zh-CN" sz="900" kern="100">
                          <a:effectLst/>
                        </a:rPr>
                        <a:t>账号</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51435" marR="51435" marT="0" marB="0"/>
                </a:tc>
                <a:tc>
                  <a:txBody>
                    <a:bodyPr/>
                    <a:lstStyle/>
                    <a:p>
                      <a:pPr algn="just"/>
                      <a:r>
                        <a:rPr lang="en-US" sz="900" kern="100">
                          <a:effectLst/>
                        </a:rPr>
                        <a:t>NOT NULL</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51435" marR="51435" marT="0" marB="0"/>
                </a:tc>
                <a:extLst>
                  <a:ext uri="{0D108BD9-81ED-4DB2-BD59-A6C34878D82A}">
                    <a16:rowId xmlns:a16="http://schemas.microsoft.com/office/drawing/2014/main" val="2306933489"/>
                  </a:ext>
                </a:extLst>
              </a:tr>
              <a:tr h="198467">
                <a:tc>
                  <a:txBody>
                    <a:bodyPr/>
                    <a:lstStyle/>
                    <a:p>
                      <a:pPr algn="just"/>
                      <a:r>
                        <a:rPr lang="en-US" sz="900" kern="100">
                          <a:effectLst/>
                        </a:rPr>
                        <a:t>user_password</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51435" marR="51435" marT="0" marB="0"/>
                </a:tc>
                <a:tc>
                  <a:txBody>
                    <a:bodyPr/>
                    <a:lstStyle/>
                    <a:p>
                      <a:pPr algn="just"/>
                      <a:r>
                        <a:rPr lang="en-US" sz="900" kern="100">
                          <a:effectLst/>
                        </a:rPr>
                        <a:t>Varchar(32)</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51435" marR="51435" marT="0" marB="0"/>
                </a:tc>
                <a:tc>
                  <a:txBody>
                    <a:bodyPr/>
                    <a:lstStyle/>
                    <a:p>
                      <a:pPr algn="just"/>
                      <a:r>
                        <a:rPr lang="zh-CN" sz="900" kern="100">
                          <a:effectLst/>
                        </a:rPr>
                        <a:t>密码</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51435" marR="51435" marT="0" marB="0"/>
                </a:tc>
                <a:tc>
                  <a:txBody>
                    <a:bodyPr/>
                    <a:lstStyle/>
                    <a:p>
                      <a:pPr algn="just"/>
                      <a:r>
                        <a:rPr lang="en-US" sz="900" kern="100">
                          <a:effectLst/>
                        </a:rPr>
                        <a:t>NOT NULL</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51435" marR="51435" marT="0" marB="0"/>
                </a:tc>
                <a:extLst>
                  <a:ext uri="{0D108BD9-81ED-4DB2-BD59-A6C34878D82A}">
                    <a16:rowId xmlns:a16="http://schemas.microsoft.com/office/drawing/2014/main" val="1222551834"/>
                  </a:ext>
                </a:extLst>
              </a:tr>
              <a:tr h="396936">
                <a:tc>
                  <a:txBody>
                    <a:bodyPr/>
                    <a:lstStyle/>
                    <a:p>
                      <a:pPr algn="just"/>
                      <a:r>
                        <a:rPr lang="en-US" sz="900" kern="100">
                          <a:effectLst/>
                        </a:rPr>
                        <a:t>user_email</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51435" marR="51435" marT="0" marB="0"/>
                </a:tc>
                <a:tc>
                  <a:txBody>
                    <a:bodyPr/>
                    <a:lstStyle/>
                    <a:p>
                      <a:pPr algn="just"/>
                      <a:r>
                        <a:rPr lang="en-US" sz="900" kern="100">
                          <a:effectLst/>
                        </a:rPr>
                        <a:t>Varchar(32)</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51435" marR="51435" marT="0" marB="0"/>
                </a:tc>
                <a:tc>
                  <a:txBody>
                    <a:bodyPr/>
                    <a:lstStyle/>
                    <a:p>
                      <a:pPr algn="just"/>
                      <a:r>
                        <a:rPr lang="zh-CN" sz="900" kern="100">
                          <a:effectLst/>
                        </a:rPr>
                        <a:t>邮件地址</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51435" marR="51435" marT="0" marB="0"/>
                </a:tc>
                <a:tc>
                  <a:txBody>
                    <a:bodyPr/>
                    <a:lstStyle/>
                    <a:p>
                      <a:pPr algn="just"/>
                      <a:r>
                        <a:rPr lang="zh-CN" sz="900" kern="100">
                          <a:effectLst/>
                        </a:rPr>
                        <a:t>　</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51435" marR="51435" marT="0" marB="0"/>
                </a:tc>
                <a:extLst>
                  <a:ext uri="{0D108BD9-81ED-4DB2-BD59-A6C34878D82A}">
                    <a16:rowId xmlns:a16="http://schemas.microsoft.com/office/drawing/2014/main" val="750363928"/>
                  </a:ext>
                </a:extLst>
              </a:tr>
              <a:tr h="396936">
                <a:tc>
                  <a:txBody>
                    <a:bodyPr/>
                    <a:lstStyle/>
                    <a:p>
                      <a:pPr algn="just"/>
                      <a:r>
                        <a:rPr lang="en-US" sz="900" kern="100">
                          <a:effectLst/>
                        </a:rPr>
                        <a:t>user_phone</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51435" marR="51435" marT="0" marB="0"/>
                </a:tc>
                <a:tc>
                  <a:txBody>
                    <a:bodyPr/>
                    <a:lstStyle/>
                    <a:p>
                      <a:pPr algn="just"/>
                      <a:r>
                        <a:rPr lang="en-US" sz="900" kern="100">
                          <a:effectLst/>
                        </a:rPr>
                        <a:t>int</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51435" marR="51435" marT="0" marB="0"/>
                </a:tc>
                <a:tc>
                  <a:txBody>
                    <a:bodyPr/>
                    <a:lstStyle/>
                    <a:p>
                      <a:pPr algn="just"/>
                      <a:r>
                        <a:rPr lang="zh-CN" sz="900" kern="100">
                          <a:effectLst/>
                        </a:rPr>
                        <a:t>电话号码</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51435" marR="51435" marT="0" marB="0"/>
                </a:tc>
                <a:tc>
                  <a:txBody>
                    <a:bodyPr/>
                    <a:lstStyle/>
                    <a:p>
                      <a:pPr algn="just"/>
                      <a:r>
                        <a:rPr lang="en-US" sz="900" kern="100">
                          <a:effectLst/>
                        </a:rPr>
                        <a:t>NOT NULL</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51435" marR="51435" marT="0" marB="0"/>
                </a:tc>
                <a:extLst>
                  <a:ext uri="{0D108BD9-81ED-4DB2-BD59-A6C34878D82A}">
                    <a16:rowId xmlns:a16="http://schemas.microsoft.com/office/drawing/2014/main" val="920421418"/>
                  </a:ext>
                </a:extLst>
              </a:tr>
              <a:tr h="198467">
                <a:tc>
                  <a:txBody>
                    <a:bodyPr/>
                    <a:lstStyle/>
                    <a:p>
                      <a:pPr algn="just"/>
                      <a:r>
                        <a:rPr lang="en-US" sz="900" kern="100">
                          <a:effectLst/>
                        </a:rPr>
                        <a:t>user_age</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51435" marR="51435" marT="0" marB="0"/>
                </a:tc>
                <a:tc>
                  <a:txBody>
                    <a:bodyPr/>
                    <a:lstStyle/>
                    <a:p>
                      <a:pPr algn="just"/>
                      <a:r>
                        <a:rPr lang="en-US" sz="900" kern="100">
                          <a:effectLst/>
                        </a:rPr>
                        <a:t>int</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51435" marR="51435" marT="0" marB="0"/>
                </a:tc>
                <a:tc>
                  <a:txBody>
                    <a:bodyPr/>
                    <a:lstStyle/>
                    <a:p>
                      <a:pPr algn="just"/>
                      <a:r>
                        <a:rPr lang="zh-CN" sz="900" kern="100">
                          <a:effectLst/>
                        </a:rPr>
                        <a:t>年龄</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51435" marR="51435" marT="0" marB="0"/>
                </a:tc>
                <a:tc>
                  <a:txBody>
                    <a:bodyPr/>
                    <a:lstStyle/>
                    <a:p>
                      <a:pPr algn="just"/>
                      <a:r>
                        <a:rPr lang="en-US" sz="900" kern="100">
                          <a:effectLst/>
                        </a:rPr>
                        <a:t>NOT NULL</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51435" marR="51435" marT="0" marB="0"/>
                </a:tc>
                <a:extLst>
                  <a:ext uri="{0D108BD9-81ED-4DB2-BD59-A6C34878D82A}">
                    <a16:rowId xmlns:a16="http://schemas.microsoft.com/office/drawing/2014/main" val="868915760"/>
                  </a:ext>
                </a:extLst>
              </a:tr>
              <a:tr h="198467">
                <a:tc>
                  <a:txBody>
                    <a:bodyPr/>
                    <a:lstStyle/>
                    <a:p>
                      <a:pPr algn="just"/>
                      <a:r>
                        <a:rPr lang="en-US" sz="900" kern="100">
                          <a:effectLst/>
                        </a:rPr>
                        <a:t>user_gender</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51435" marR="51435" marT="0" marB="0"/>
                </a:tc>
                <a:tc>
                  <a:txBody>
                    <a:bodyPr/>
                    <a:lstStyle/>
                    <a:p>
                      <a:pPr algn="just"/>
                      <a:r>
                        <a:rPr lang="en-US" sz="900" kern="100">
                          <a:effectLst/>
                        </a:rPr>
                        <a:t>Tinyint</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51435" marR="51435" marT="0" marB="0"/>
                </a:tc>
                <a:tc>
                  <a:txBody>
                    <a:bodyPr/>
                    <a:lstStyle/>
                    <a:p>
                      <a:pPr algn="just"/>
                      <a:r>
                        <a:rPr lang="zh-CN" sz="900" kern="100">
                          <a:effectLst/>
                        </a:rPr>
                        <a:t>性别</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51435" marR="51435" marT="0" marB="0"/>
                </a:tc>
                <a:tc>
                  <a:txBody>
                    <a:bodyPr/>
                    <a:lstStyle/>
                    <a:p>
                      <a:pPr algn="just"/>
                      <a:r>
                        <a:rPr lang="en-US" sz="900" kern="100">
                          <a:effectLst/>
                        </a:rPr>
                        <a:t>NOT NULL</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51435" marR="51435" marT="0" marB="0"/>
                </a:tc>
                <a:extLst>
                  <a:ext uri="{0D108BD9-81ED-4DB2-BD59-A6C34878D82A}">
                    <a16:rowId xmlns:a16="http://schemas.microsoft.com/office/drawing/2014/main" val="2586232093"/>
                  </a:ext>
                </a:extLst>
              </a:tr>
              <a:tr h="396936">
                <a:tc>
                  <a:txBody>
                    <a:bodyPr/>
                    <a:lstStyle/>
                    <a:p>
                      <a:pPr algn="just"/>
                      <a:r>
                        <a:rPr lang="en-US" sz="900" kern="100">
                          <a:effectLst/>
                        </a:rPr>
                        <a:t>user_background</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51435" marR="51435" marT="0" marB="0"/>
                </a:tc>
                <a:tc>
                  <a:txBody>
                    <a:bodyPr/>
                    <a:lstStyle/>
                    <a:p>
                      <a:pPr algn="just"/>
                      <a:r>
                        <a:rPr lang="en-US" sz="900" kern="100">
                          <a:effectLst/>
                        </a:rPr>
                        <a:t>Varchar(500)</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51435" marR="51435" marT="0" marB="0"/>
                </a:tc>
                <a:tc>
                  <a:txBody>
                    <a:bodyPr/>
                    <a:lstStyle/>
                    <a:p>
                      <a:pPr algn="just"/>
                      <a:r>
                        <a:rPr lang="zh-CN" sz="900" kern="100">
                          <a:effectLst/>
                        </a:rPr>
                        <a:t>既往病史</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51435" marR="51435" marT="0" marB="0"/>
                </a:tc>
                <a:tc>
                  <a:txBody>
                    <a:bodyPr/>
                    <a:lstStyle/>
                    <a:p>
                      <a:pPr algn="just"/>
                      <a:r>
                        <a:rPr lang="zh-CN" sz="900" kern="100" dirty="0">
                          <a:effectLst/>
                        </a:rPr>
                        <a:t>　</a:t>
                      </a:r>
                      <a:endParaRPr lang="zh-CN" sz="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1435" marR="51435" marT="0" marB="0"/>
                </a:tc>
                <a:extLst>
                  <a:ext uri="{0D108BD9-81ED-4DB2-BD59-A6C34878D82A}">
                    <a16:rowId xmlns:a16="http://schemas.microsoft.com/office/drawing/2014/main" val="55893067"/>
                  </a:ext>
                </a:extLst>
              </a:tr>
            </a:tbl>
          </a:graphicData>
        </a:graphic>
      </p:graphicFrame>
    </p:spTree>
    <p:extLst>
      <p:ext uri="{BB962C8B-B14F-4D97-AF65-F5344CB8AC3E}">
        <p14:creationId xmlns:p14="http://schemas.microsoft.com/office/powerpoint/2010/main" val="1978511085"/>
      </p:ext>
    </p:extLst>
  </p:cSld>
  <p:clrMapOvr>
    <a:masterClrMapping/>
  </p:clrMapOvr>
  <p:transition spd="med">
    <p:pull/>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50" name="组合 1049"/>
          <p:cNvGrpSpPr/>
          <p:nvPr/>
        </p:nvGrpSpPr>
        <p:grpSpPr>
          <a:xfrm>
            <a:off x="3514164" y="769326"/>
            <a:ext cx="2107144" cy="1550082"/>
            <a:chOff x="3326607" y="947688"/>
            <a:chExt cx="2140743" cy="1574800"/>
          </a:xfrm>
        </p:grpSpPr>
        <p:grpSp>
          <p:nvGrpSpPr>
            <p:cNvPr id="1045" name="组合 1044"/>
            <p:cNvGrpSpPr/>
            <p:nvPr/>
          </p:nvGrpSpPr>
          <p:grpSpPr>
            <a:xfrm>
              <a:off x="3813175" y="947688"/>
              <a:ext cx="1500187" cy="1498600"/>
              <a:chOff x="1978025" y="1323975"/>
              <a:chExt cx="1500187" cy="1498600"/>
            </a:xfrm>
          </p:grpSpPr>
          <p:sp>
            <p:nvSpPr>
              <p:cNvPr id="10" name="Oval 6"/>
              <p:cNvSpPr>
                <a:spLocks noChangeArrowheads="1"/>
              </p:cNvSpPr>
              <p:nvPr/>
            </p:nvSpPr>
            <p:spPr bwMode="auto">
              <a:xfrm>
                <a:off x="1978025" y="1323975"/>
                <a:ext cx="1500187" cy="1498600"/>
              </a:xfrm>
              <a:prstGeom prst="ellipse">
                <a:avLst/>
              </a:prstGeom>
              <a:solidFill>
                <a:srgbClr val="DEEDF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7"/>
              <p:cNvSpPr/>
              <p:nvPr/>
            </p:nvSpPr>
            <p:spPr bwMode="auto">
              <a:xfrm>
                <a:off x="1978025" y="2073275"/>
                <a:ext cx="1409700" cy="749300"/>
              </a:xfrm>
              <a:custGeom>
                <a:avLst/>
                <a:gdLst>
                  <a:gd name="T0" fmla="*/ 354 w 376"/>
                  <a:gd name="T1" fmla="*/ 94 h 200"/>
                  <a:gd name="T2" fmla="*/ 242 w 376"/>
                  <a:gd name="T3" fmla="*/ 120 h 200"/>
                  <a:gd name="T4" fmla="*/ 25 w 376"/>
                  <a:gd name="T5" fmla="*/ 0 h 200"/>
                  <a:gd name="T6" fmla="*/ 0 w 376"/>
                  <a:gd name="T7" fmla="*/ 1 h 200"/>
                  <a:gd name="T8" fmla="*/ 151 w 376"/>
                  <a:gd name="T9" fmla="*/ 194 h 200"/>
                  <a:gd name="T10" fmla="*/ 200 w 376"/>
                  <a:gd name="T11" fmla="*/ 200 h 200"/>
                  <a:gd name="T12" fmla="*/ 271 w 376"/>
                  <a:gd name="T13" fmla="*/ 187 h 200"/>
                  <a:gd name="T14" fmla="*/ 376 w 376"/>
                  <a:gd name="T15" fmla="*/ 95 h 200"/>
                  <a:gd name="T16" fmla="*/ 354 w 376"/>
                  <a:gd name="T17" fmla="*/ 94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6" h="200">
                    <a:moveTo>
                      <a:pt x="354" y="94"/>
                    </a:moveTo>
                    <a:cubicBezTo>
                      <a:pt x="314" y="94"/>
                      <a:pt x="276" y="103"/>
                      <a:pt x="242" y="120"/>
                    </a:cubicBezTo>
                    <a:cubicBezTo>
                      <a:pt x="196" y="48"/>
                      <a:pt x="116" y="0"/>
                      <a:pt x="25" y="0"/>
                    </a:cubicBezTo>
                    <a:cubicBezTo>
                      <a:pt x="16" y="0"/>
                      <a:pt x="8" y="0"/>
                      <a:pt x="0" y="1"/>
                    </a:cubicBezTo>
                    <a:cubicBezTo>
                      <a:pt x="1" y="94"/>
                      <a:pt x="65" y="172"/>
                      <a:pt x="151" y="194"/>
                    </a:cubicBezTo>
                    <a:cubicBezTo>
                      <a:pt x="167" y="198"/>
                      <a:pt x="183" y="200"/>
                      <a:pt x="200" y="200"/>
                    </a:cubicBezTo>
                    <a:cubicBezTo>
                      <a:pt x="225" y="200"/>
                      <a:pt x="249" y="195"/>
                      <a:pt x="271" y="187"/>
                    </a:cubicBezTo>
                    <a:cubicBezTo>
                      <a:pt x="316" y="169"/>
                      <a:pt x="353" y="137"/>
                      <a:pt x="376" y="95"/>
                    </a:cubicBezTo>
                    <a:cubicBezTo>
                      <a:pt x="369" y="94"/>
                      <a:pt x="362" y="94"/>
                      <a:pt x="354" y="94"/>
                    </a:cubicBezTo>
                    <a:close/>
                  </a:path>
                </a:pathLst>
              </a:custGeom>
              <a:solidFill>
                <a:srgbClr val="C6E6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8"/>
              <p:cNvSpPr/>
              <p:nvPr/>
            </p:nvSpPr>
            <p:spPr bwMode="auto">
              <a:xfrm>
                <a:off x="2120900" y="1841500"/>
                <a:ext cx="93662" cy="254000"/>
              </a:xfrm>
              <a:custGeom>
                <a:avLst/>
                <a:gdLst>
                  <a:gd name="T0" fmla="*/ 25 w 25"/>
                  <a:gd name="T1" fmla="*/ 25 h 68"/>
                  <a:gd name="T2" fmla="*/ 13 w 25"/>
                  <a:gd name="T3" fmla="*/ 0 h 68"/>
                  <a:gd name="T4" fmla="*/ 0 w 25"/>
                  <a:gd name="T5" fmla="*/ 25 h 68"/>
                  <a:gd name="T6" fmla="*/ 11 w 25"/>
                  <a:gd name="T7" fmla="*/ 50 h 68"/>
                  <a:gd name="T8" fmla="*/ 11 w 25"/>
                  <a:gd name="T9" fmla="*/ 68 h 68"/>
                  <a:gd name="T10" fmla="*/ 15 w 25"/>
                  <a:gd name="T11" fmla="*/ 68 h 68"/>
                  <a:gd name="T12" fmla="*/ 15 w 25"/>
                  <a:gd name="T13" fmla="*/ 50 h 68"/>
                  <a:gd name="T14" fmla="*/ 25 w 25"/>
                  <a:gd name="T15" fmla="*/ 25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68">
                    <a:moveTo>
                      <a:pt x="25" y="25"/>
                    </a:moveTo>
                    <a:cubicBezTo>
                      <a:pt x="25" y="17"/>
                      <a:pt x="21" y="0"/>
                      <a:pt x="13" y="0"/>
                    </a:cubicBezTo>
                    <a:cubicBezTo>
                      <a:pt x="4" y="0"/>
                      <a:pt x="0" y="17"/>
                      <a:pt x="0" y="25"/>
                    </a:cubicBezTo>
                    <a:cubicBezTo>
                      <a:pt x="0" y="32"/>
                      <a:pt x="2" y="48"/>
                      <a:pt x="11" y="50"/>
                    </a:cubicBezTo>
                    <a:cubicBezTo>
                      <a:pt x="11" y="68"/>
                      <a:pt x="11" y="68"/>
                      <a:pt x="11" y="68"/>
                    </a:cubicBezTo>
                    <a:cubicBezTo>
                      <a:pt x="15" y="68"/>
                      <a:pt x="15" y="68"/>
                      <a:pt x="15" y="68"/>
                    </a:cubicBezTo>
                    <a:cubicBezTo>
                      <a:pt x="15" y="50"/>
                      <a:pt x="15" y="50"/>
                      <a:pt x="15" y="50"/>
                    </a:cubicBezTo>
                    <a:cubicBezTo>
                      <a:pt x="24" y="48"/>
                      <a:pt x="25" y="32"/>
                      <a:pt x="25" y="25"/>
                    </a:cubicBezTo>
                    <a:close/>
                  </a:path>
                </a:pathLst>
              </a:custGeom>
              <a:solidFill>
                <a:srgbClr val="C6E6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9"/>
              <p:cNvSpPr/>
              <p:nvPr/>
            </p:nvSpPr>
            <p:spPr bwMode="auto">
              <a:xfrm>
                <a:off x="3246438" y="1773238"/>
                <a:ext cx="74612" cy="206375"/>
              </a:xfrm>
              <a:custGeom>
                <a:avLst/>
                <a:gdLst>
                  <a:gd name="T0" fmla="*/ 20 w 20"/>
                  <a:gd name="T1" fmla="*/ 20 h 55"/>
                  <a:gd name="T2" fmla="*/ 10 w 20"/>
                  <a:gd name="T3" fmla="*/ 0 h 55"/>
                  <a:gd name="T4" fmla="*/ 0 w 20"/>
                  <a:gd name="T5" fmla="*/ 20 h 55"/>
                  <a:gd name="T6" fmla="*/ 9 w 20"/>
                  <a:gd name="T7" fmla="*/ 41 h 55"/>
                  <a:gd name="T8" fmla="*/ 9 w 20"/>
                  <a:gd name="T9" fmla="*/ 55 h 55"/>
                  <a:gd name="T10" fmla="*/ 12 w 20"/>
                  <a:gd name="T11" fmla="*/ 55 h 55"/>
                  <a:gd name="T12" fmla="*/ 12 w 20"/>
                  <a:gd name="T13" fmla="*/ 41 h 55"/>
                  <a:gd name="T14" fmla="*/ 20 w 20"/>
                  <a:gd name="T15" fmla="*/ 2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55">
                    <a:moveTo>
                      <a:pt x="20" y="20"/>
                    </a:moveTo>
                    <a:cubicBezTo>
                      <a:pt x="20" y="14"/>
                      <a:pt x="17" y="0"/>
                      <a:pt x="10" y="0"/>
                    </a:cubicBezTo>
                    <a:cubicBezTo>
                      <a:pt x="4" y="0"/>
                      <a:pt x="0" y="14"/>
                      <a:pt x="0" y="20"/>
                    </a:cubicBezTo>
                    <a:cubicBezTo>
                      <a:pt x="0" y="26"/>
                      <a:pt x="2" y="39"/>
                      <a:pt x="9" y="41"/>
                    </a:cubicBezTo>
                    <a:cubicBezTo>
                      <a:pt x="9" y="55"/>
                      <a:pt x="9" y="55"/>
                      <a:pt x="9" y="55"/>
                    </a:cubicBezTo>
                    <a:cubicBezTo>
                      <a:pt x="12" y="55"/>
                      <a:pt x="12" y="55"/>
                      <a:pt x="12" y="55"/>
                    </a:cubicBezTo>
                    <a:cubicBezTo>
                      <a:pt x="12" y="41"/>
                      <a:pt x="12" y="41"/>
                      <a:pt x="12" y="41"/>
                    </a:cubicBezTo>
                    <a:cubicBezTo>
                      <a:pt x="19" y="39"/>
                      <a:pt x="20" y="26"/>
                      <a:pt x="20" y="20"/>
                    </a:cubicBezTo>
                    <a:close/>
                  </a:path>
                </a:pathLst>
              </a:custGeom>
              <a:solidFill>
                <a:srgbClr val="C6E6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1047" name="组合 1046"/>
            <p:cNvGrpSpPr/>
            <p:nvPr/>
          </p:nvGrpSpPr>
          <p:grpSpPr>
            <a:xfrm>
              <a:off x="3326607" y="1922413"/>
              <a:ext cx="446087" cy="581026"/>
              <a:chOff x="3326607" y="2279650"/>
              <a:chExt cx="446087" cy="581026"/>
            </a:xfrm>
          </p:grpSpPr>
          <p:sp>
            <p:nvSpPr>
              <p:cNvPr id="1024" name="Line 28"/>
              <p:cNvSpPr>
                <a:spLocks noChangeShapeType="1"/>
              </p:cNvSpPr>
              <p:nvPr/>
            </p:nvSpPr>
            <p:spPr bwMode="auto">
              <a:xfrm>
                <a:off x="3328988" y="2859782"/>
                <a:ext cx="230187" cy="0"/>
              </a:xfrm>
              <a:prstGeom prst="line">
                <a:avLst/>
              </a:prstGeom>
              <a:noFill/>
              <a:ln w="6350" cap="rnd">
                <a:solidFill>
                  <a:srgbClr val="12B789"/>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025" name="Line 29"/>
              <p:cNvSpPr>
                <a:spLocks noChangeShapeType="1"/>
              </p:cNvSpPr>
              <p:nvPr/>
            </p:nvSpPr>
            <p:spPr bwMode="auto">
              <a:xfrm>
                <a:off x="3592512" y="2859782"/>
                <a:ext cx="49212" cy="0"/>
              </a:xfrm>
              <a:prstGeom prst="line">
                <a:avLst/>
              </a:prstGeom>
              <a:noFill/>
              <a:ln w="6350" cap="rnd">
                <a:solidFill>
                  <a:srgbClr val="12B789"/>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grpSp>
            <p:nvGrpSpPr>
              <p:cNvPr id="1043" name="组合 1042"/>
              <p:cNvGrpSpPr/>
              <p:nvPr/>
            </p:nvGrpSpPr>
            <p:grpSpPr>
              <a:xfrm>
                <a:off x="3326607" y="2279650"/>
                <a:ext cx="446087" cy="581026"/>
                <a:chOff x="1493838" y="2298700"/>
                <a:chExt cx="446087" cy="581026"/>
              </a:xfrm>
            </p:grpSpPr>
            <p:sp>
              <p:nvSpPr>
                <p:cNvPr id="1027" name="Freeform 30"/>
                <p:cNvSpPr/>
                <p:nvPr/>
              </p:nvSpPr>
              <p:spPr bwMode="auto">
                <a:xfrm>
                  <a:off x="1520825" y="2317750"/>
                  <a:ext cx="400050" cy="512763"/>
                </a:xfrm>
                <a:custGeom>
                  <a:avLst/>
                  <a:gdLst>
                    <a:gd name="T0" fmla="*/ 37 w 252"/>
                    <a:gd name="T1" fmla="*/ 323 h 323"/>
                    <a:gd name="T2" fmla="*/ 0 w 252"/>
                    <a:gd name="T3" fmla="*/ 295 h 323"/>
                    <a:gd name="T4" fmla="*/ 215 w 252"/>
                    <a:gd name="T5" fmla="*/ 0 h 323"/>
                    <a:gd name="T6" fmla="*/ 252 w 252"/>
                    <a:gd name="T7" fmla="*/ 28 h 323"/>
                    <a:gd name="T8" fmla="*/ 37 w 252"/>
                    <a:gd name="T9" fmla="*/ 323 h 323"/>
                  </a:gdLst>
                  <a:ahLst/>
                  <a:cxnLst>
                    <a:cxn ang="0">
                      <a:pos x="T0" y="T1"/>
                    </a:cxn>
                    <a:cxn ang="0">
                      <a:pos x="T2" y="T3"/>
                    </a:cxn>
                    <a:cxn ang="0">
                      <a:pos x="T4" y="T5"/>
                    </a:cxn>
                    <a:cxn ang="0">
                      <a:pos x="T6" y="T7"/>
                    </a:cxn>
                    <a:cxn ang="0">
                      <a:pos x="T8" y="T9"/>
                    </a:cxn>
                  </a:cxnLst>
                  <a:rect l="0" t="0" r="r" b="b"/>
                  <a:pathLst>
                    <a:path w="252" h="323">
                      <a:moveTo>
                        <a:pt x="37" y="323"/>
                      </a:moveTo>
                      <a:lnTo>
                        <a:pt x="0" y="295"/>
                      </a:lnTo>
                      <a:lnTo>
                        <a:pt x="215" y="0"/>
                      </a:lnTo>
                      <a:lnTo>
                        <a:pt x="252" y="28"/>
                      </a:lnTo>
                      <a:lnTo>
                        <a:pt x="37" y="323"/>
                      </a:lnTo>
                      <a:close/>
                    </a:path>
                  </a:pathLst>
                </a:custGeom>
                <a:solidFill>
                  <a:srgbClr val="FFBC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8" name="Freeform 31"/>
                <p:cNvSpPr/>
                <p:nvPr/>
              </p:nvSpPr>
              <p:spPr bwMode="auto">
                <a:xfrm>
                  <a:off x="1768475" y="2317750"/>
                  <a:ext cx="152400" cy="171450"/>
                </a:xfrm>
                <a:custGeom>
                  <a:avLst/>
                  <a:gdLst>
                    <a:gd name="T0" fmla="*/ 40 w 96"/>
                    <a:gd name="T1" fmla="*/ 108 h 108"/>
                    <a:gd name="T2" fmla="*/ 0 w 96"/>
                    <a:gd name="T3" fmla="*/ 80 h 108"/>
                    <a:gd name="T4" fmla="*/ 59 w 96"/>
                    <a:gd name="T5" fmla="*/ 0 h 108"/>
                    <a:gd name="T6" fmla="*/ 96 w 96"/>
                    <a:gd name="T7" fmla="*/ 28 h 108"/>
                    <a:gd name="T8" fmla="*/ 40 w 96"/>
                    <a:gd name="T9" fmla="*/ 108 h 108"/>
                  </a:gdLst>
                  <a:ahLst/>
                  <a:cxnLst>
                    <a:cxn ang="0">
                      <a:pos x="T0" y="T1"/>
                    </a:cxn>
                    <a:cxn ang="0">
                      <a:pos x="T2" y="T3"/>
                    </a:cxn>
                    <a:cxn ang="0">
                      <a:pos x="T4" y="T5"/>
                    </a:cxn>
                    <a:cxn ang="0">
                      <a:pos x="T6" y="T7"/>
                    </a:cxn>
                    <a:cxn ang="0">
                      <a:pos x="T8" y="T9"/>
                    </a:cxn>
                  </a:cxnLst>
                  <a:rect l="0" t="0" r="r" b="b"/>
                  <a:pathLst>
                    <a:path w="96" h="108">
                      <a:moveTo>
                        <a:pt x="40" y="108"/>
                      </a:moveTo>
                      <a:lnTo>
                        <a:pt x="0" y="80"/>
                      </a:lnTo>
                      <a:lnTo>
                        <a:pt x="59" y="0"/>
                      </a:lnTo>
                      <a:lnTo>
                        <a:pt x="96" y="28"/>
                      </a:lnTo>
                      <a:lnTo>
                        <a:pt x="40" y="108"/>
                      </a:lnTo>
                      <a:close/>
                    </a:path>
                  </a:pathLst>
                </a:custGeom>
                <a:solidFill>
                  <a:srgbClr val="FF910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9" name="Freeform 32"/>
                <p:cNvSpPr/>
                <p:nvPr/>
              </p:nvSpPr>
              <p:spPr bwMode="auto">
                <a:xfrm>
                  <a:off x="1738313" y="2376488"/>
                  <a:ext cx="130175" cy="169863"/>
                </a:xfrm>
                <a:custGeom>
                  <a:avLst/>
                  <a:gdLst>
                    <a:gd name="T0" fmla="*/ 4 w 35"/>
                    <a:gd name="T1" fmla="*/ 44 h 45"/>
                    <a:gd name="T2" fmla="*/ 1 w 35"/>
                    <a:gd name="T3" fmla="*/ 44 h 45"/>
                    <a:gd name="T4" fmla="*/ 1 w 35"/>
                    <a:gd name="T5" fmla="*/ 44 h 45"/>
                    <a:gd name="T6" fmla="*/ 1 w 35"/>
                    <a:gd name="T7" fmla="*/ 42 h 45"/>
                    <a:gd name="T8" fmla="*/ 31 w 35"/>
                    <a:gd name="T9" fmla="*/ 1 h 45"/>
                    <a:gd name="T10" fmla="*/ 33 w 35"/>
                    <a:gd name="T11" fmla="*/ 1 h 45"/>
                    <a:gd name="T12" fmla="*/ 33 w 35"/>
                    <a:gd name="T13" fmla="*/ 1 h 45"/>
                    <a:gd name="T14" fmla="*/ 34 w 35"/>
                    <a:gd name="T15" fmla="*/ 3 h 45"/>
                    <a:gd name="T16" fmla="*/ 4 w 35"/>
                    <a:gd name="T17" fmla="*/ 44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45">
                      <a:moveTo>
                        <a:pt x="4" y="44"/>
                      </a:moveTo>
                      <a:cubicBezTo>
                        <a:pt x="3" y="45"/>
                        <a:pt x="2" y="45"/>
                        <a:pt x="1" y="44"/>
                      </a:cubicBezTo>
                      <a:cubicBezTo>
                        <a:pt x="1" y="44"/>
                        <a:pt x="1" y="44"/>
                        <a:pt x="1" y="44"/>
                      </a:cubicBezTo>
                      <a:cubicBezTo>
                        <a:pt x="1" y="44"/>
                        <a:pt x="0" y="43"/>
                        <a:pt x="1" y="42"/>
                      </a:cubicBezTo>
                      <a:cubicBezTo>
                        <a:pt x="31" y="1"/>
                        <a:pt x="31" y="1"/>
                        <a:pt x="31" y="1"/>
                      </a:cubicBezTo>
                      <a:cubicBezTo>
                        <a:pt x="31" y="0"/>
                        <a:pt x="32" y="0"/>
                        <a:pt x="33" y="1"/>
                      </a:cubicBezTo>
                      <a:cubicBezTo>
                        <a:pt x="33" y="1"/>
                        <a:pt x="33" y="1"/>
                        <a:pt x="33" y="1"/>
                      </a:cubicBezTo>
                      <a:cubicBezTo>
                        <a:pt x="34" y="2"/>
                        <a:pt x="35" y="3"/>
                        <a:pt x="34" y="3"/>
                      </a:cubicBezTo>
                      <a:lnTo>
                        <a:pt x="4" y="4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0" name="Freeform 33"/>
                <p:cNvSpPr/>
                <p:nvPr/>
              </p:nvSpPr>
              <p:spPr bwMode="auto">
                <a:xfrm>
                  <a:off x="1854200" y="2298700"/>
                  <a:ext cx="85725" cy="66675"/>
                </a:xfrm>
                <a:custGeom>
                  <a:avLst/>
                  <a:gdLst>
                    <a:gd name="T0" fmla="*/ 22 w 23"/>
                    <a:gd name="T1" fmla="*/ 17 h 18"/>
                    <a:gd name="T2" fmla="*/ 18 w 23"/>
                    <a:gd name="T3" fmla="*/ 17 h 18"/>
                    <a:gd name="T4" fmla="*/ 2 w 23"/>
                    <a:gd name="T5" fmla="*/ 5 h 18"/>
                    <a:gd name="T6" fmla="*/ 1 w 23"/>
                    <a:gd name="T7" fmla="*/ 1 h 18"/>
                    <a:gd name="T8" fmla="*/ 1 w 23"/>
                    <a:gd name="T9" fmla="*/ 1 h 18"/>
                    <a:gd name="T10" fmla="*/ 5 w 23"/>
                    <a:gd name="T11" fmla="*/ 1 h 18"/>
                    <a:gd name="T12" fmla="*/ 22 w 23"/>
                    <a:gd name="T13" fmla="*/ 13 h 18"/>
                    <a:gd name="T14" fmla="*/ 22 w 23"/>
                    <a:gd name="T15" fmla="*/ 17 h 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18">
                      <a:moveTo>
                        <a:pt x="22" y="17"/>
                      </a:moveTo>
                      <a:cubicBezTo>
                        <a:pt x="21" y="18"/>
                        <a:pt x="20" y="18"/>
                        <a:pt x="18" y="17"/>
                      </a:cubicBezTo>
                      <a:cubicBezTo>
                        <a:pt x="2" y="5"/>
                        <a:pt x="2" y="5"/>
                        <a:pt x="2" y="5"/>
                      </a:cubicBezTo>
                      <a:cubicBezTo>
                        <a:pt x="1" y="4"/>
                        <a:pt x="0" y="3"/>
                        <a:pt x="1" y="1"/>
                      </a:cubicBezTo>
                      <a:cubicBezTo>
                        <a:pt x="1" y="1"/>
                        <a:pt x="1" y="1"/>
                        <a:pt x="1" y="1"/>
                      </a:cubicBezTo>
                      <a:cubicBezTo>
                        <a:pt x="2" y="0"/>
                        <a:pt x="4" y="0"/>
                        <a:pt x="5" y="1"/>
                      </a:cubicBezTo>
                      <a:cubicBezTo>
                        <a:pt x="22" y="13"/>
                        <a:pt x="22" y="13"/>
                        <a:pt x="22" y="13"/>
                      </a:cubicBezTo>
                      <a:cubicBezTo>
                        <a:pt x="23" y="14"/>
                        <a:pt x="23" y="16"/>
                        <a:pt x="22" y="17"/>
                      </a:cubicBezTo>
                      <a:close/>
                    </a:path>
                  </a:pathLst>
                </a:custGeom>
                <a:solidFill>
                  <a:srgbClr val="502E1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1" name="Freeform 34"/>
                <p:cNvSpPr/>
                <p:nvPr/>
              </p:nvSpPr>
              <p:spPr bwMode="auto">
                <a:xfrm>
                  <a:off x="1493838" y="2786063"/>
                  <a:ext cx="85725" cy="93663"/>
                </a:xfrm>
                <a:custGeom>
                  <a:avLst/>
                  <a:gdLst>
                    <a:gd name="T0" fmla="*/ 0 w 54"/>
                    <a:gd name="T1" fmla="*/ 59 h 59"/>
                    <a:gd name="T2" fmla="*/ 17 w 54"/>
                    <a:gd name="T3" fmla="*/ 0 h 59"/>
                    <a:gd name="T4" fmla="*/ 54 w 54"/>
                    <a:gd name="T5" fmla="*/ 28 h 59"/>
                    <a:gd name="T6" fmla="*/ 0 w 54"/>
                    <a:gd name="T7" fmla="*/ 59 h 59"/>
                  </a:gdLst>
                  <a:ahLst/>
                  <a:cxnLst>
                    <a:cxn ang="0">
                      <a:pos x="T0" y="T1"/>
                    </a:cxn>
                    <a:cxn ang="0">
                      <a:pos x="T2" y="T3"/>
                    </a:cxn>
                    <a:cxn ang="0">
                      <a:pos x="T4" y="T5"/>
                    </a:cxn>
                    <a:cxn ang="0">
                      <a:pos x="T6" y="T7"/>
                    </a:cxn>
                  </a:cxnLst>
                  <a:rect l="0" t="0" r="r" b="b"/>
                  <a:pathLst>
                    <a:path w="54" h="59">
                      <a:moveTo>
                        <a:pt x="0" y="59"/>
                      </a:moveTo>
                      <a:lnTo>
                        <a:pt x="17" y="0"/>
                      </a:lnTo>
                      <a:lnTo>
                        <a:pt x="54" y="28"/>
                      </a:lnTo>
                      <a:lnTo>
                        <a:pt x="0" y="59"/>
                      </a:lnTo>
                      <a:close/>
                    </a:path>
                  </a:pathLst>
                </a:custGeom>
                <a:solidFill>
                  <a:srgbClr val="FDE1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2" name="Freeform 35"/>
                <p:cNvSpPr/>
                <p:nvPr/>
              </p:nvSpPr>
              <p:spPr bwMode="auto">
                <a:xfrm>
                  <a:off x="1520825" y="2778125"/>
                  <a:ext cx="66675" cy="52388"/>
                </a:xfrm>
                <a:custGeom>
                  <a:avLst/>
                  <a:gdLst>
                    <a:gd name="T0" fmla="*/ 42 w 42"/>
                    <a:gd name="T1" fmla="*/ 28 h 33"/>
                    <a:gd name="T2" fmla="*/ 2 w 42"/>
                    <a:gd name="T3" fmla="*/ 0 h 33"/>
                    <a:gd name="T4" fmla="*/ 0 w 42"/>
                    <a:gd name="T5" fmla="*/ 5 h 33"/>
                    <a:gd name="T6" fmla="*/ 37 w 42"/>
                    <a:gd name="T7" fmla="*/ 33 h 33"/>
                    <a:gd name="T8" fmla="*/ 42 w 42"/>
                    <a:gd name="T9" fmla="*/ 28 h 33"/>
                  </a:gdLst>
                  <a:ahLst/>
                  <a:cxnLst>
                    <a:cxn ang="0">
                      <a:pos x="T0" y="T1"/>
                    </a:cxn>
                    <a:cxn ang="0">
                      <a:pos x="T2" y="T3"/>
                    </a:cxn>
                    <a:cxn ang="0">
                      <a:pos x="T4" y="T5"/>
                    </a:cxn>
                    <a:cxn ang="0">
                      <a:pos x="T6" y="T7"/>
                    </a:cxn>
                    <a:cxn ang="0">
                      <a:pos x="T8" y="T9"/>
                    </a:cxn>
                  </a:cxnLst>
                  <a:rect l="0" t="0" r="r" b="b"/>
                  <a:pathLst>
                    <a:path w="42" h="33">
                      <a:moveTo>
                        <a:pt x="42" y="28"/>
                      </a:moveTo>
                      <a:lnTo>
                        <a:pt x="2" y="0"/>
                      </a:lnTo>
                      <a:lnTo>
                        <a:pt x="0" y="5"/>
                      </a:lnTo>
                      <a:lnTo>
                        <a:pt x="37" y="33"/>
                      </a:lnTo>
                      <a:lnTo>
                        <a:pt x="42" y="28"/>
                      </a:lnTo>
                      <a:close/>
                    </a:path>
                  </a:pathLst>
                </a:custGeom>
                <a:solidFill>
                  <a:srgbClr val="502E1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3" name="Freeform 36"/>
                <p:cNvSpPr/>
                <p:nvPr/>
              </p:nvSpPr>
              <p:spPr bwMode="auto">
                <a:xfrm>
                  <a:off x="1493838" y="2857500"/>
                  <a:ext cx="22225" cy="22225"/>
                </a:xfrm>
                <a:custGeom>
                  <a:avLst/>
                  <a:gdLst>
                    <a:gd name="T0" fmla="*/ 5 w 14"/>
                    <a:gd name="T1" fmla="*/ 0 h 14"/>
                    <a:gd name="T2" fmla="*/ 0 w 14"/>
                    <a:gd name="T3" fmla="*/ 14 h 14"/>
                    <a:gd name="T4" fmla="*/ 14 w 14"/>
                    <a:gd name="T5" fmla="*/ 7 h 14"/>
                    <a:gd name="T6" fmla="*/ 5 w 14"/>
                    <a:gd name="T7" fmla="*/ 0 h 14"/>
                  </a:gdLst>
                  <a:ahLst/>
                  <a:cxnLst>
                    <a:cxn ang="0">
                      <a:pos x="T0" y="T1"/>
                    </a:cxn>
                    <a:cxn ang="0">
                      <a:pos x="T2" y="T3"/>
                    </a:cxn>
                    <a:cxn ang="0">
                      <a:pos x="T4" y="T5"/>
                    </a:cxn>
                    <a:cxn ang="0">
                      <a:pos x="T6" y="T7"/>
                    </a:cxn>
                  </a:cxnLst>
                  <a:rect l="0" t="0" r="r" b="b"/>
                  <a:pathLst>
                    <a:path w="14" h="14">
                      <a:moveTo>
                        <a:pt x="5" y="0"/>
                      </a:moveTo>
                      <a:lnTo>
                        <a:pt x="0" y="14"/>
                      </a:lnTo>
                      <a:lnTo>
                        <a:pt x="14" y="7"/>
                      </a:lnTo>
                      <a:lnTo>
                        <a:pt x="5" y="0"/>
                      </a:lnTo>
                      <a:close/>
                    </a:path>
                  </a:pathLst>
                </a:custGeom>
                <a:solidFill>
                  <a:srgbClr val="12B78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1044" name="组合 1043"/>
            <p:cNvGrpSpPr/>
            <p:nvPr/>
          </p:nvGrpSpPr>
          <p:grpSpPr>
            <a:xfrm>
              <a:off x="4121150" y="1190576"/>
              <a:ext cx="1346200" cy="1114425"/>
              <a:chOff x="2286000" y="1566863"/>
              <a:chExt cx="1346200" cy="1114425"/>
            </a:xfrm>
          </p:grpSpPr>
          <p:sp>
            <p:nvSpPr>
              <p:cNvPr id="14" name="Freeform 10"/>
              <p:cNvSpPr/>
              <p:nvPr/>
            </p:nvSpPr>
            <p:spPr bwMode="auto">
              <a:xfrm>
                <a:off x="2878138" y="2343150"/>
                <a:ext cx="379412" cy="19050"/>
              </a:xfrm>
              <a:custGeom>
                <a:avLst/>
                <a:gdLst>
                  <a:gd name="T0" fmla="*/ 0 w 239"/>
                  <a:gd name="T1" fmla="*/ 12 h 12"/>
                  <a:gd name="T2" fmla="*/ 217 w 239"/>
                  <a:gd name="T3" fmla="*/ 12 h 12"/>
                  <a:gd name="T4" fmla="*/ 239 w 239"/>
                  <a:gd name="T5" fmla="*/ 0 h 12"/>
                  <a:gd name="T6" fmla="*/ 0 w 239"/>
                  <a:gd name="T7" fmla="*/ 0 h 12"/>
                  <a:gd name="T8" fmla="*/ 0 w 239"/>
                  <a:gd name="T9" fmla="*/ 12 h 12"/>
                </a:gdLst>
                <a:ahLst/>
                <a:cxnLst>
                  <a:cxn ang="0">
                    <a:pos x="T0" y="T1"/>
                  </a:cxn>
                  <a:cxn ang="0">
                    <a:pos x="T2" y="T3"/>
                  </a:cxn>
                  <a:cxn ang="0">
                    <a:pos x="T4" y="T5"/>
                  </a:cxn>
                  <a:cxn ang="0">
                    <a:pos x="T6" y="T7"/>
                  </a:cxn>
                  <a:cxn ang="0">
                    <a:pos x="T8" y="T9"/>
                  </a:cxn>
                </a:cxnLst>
                <a:rect l="0" t="0" r="r" b="b"/>
                <a:pathLst>
                  <a:path w="239" h="12">
                    <a:moveTo>
                      <a:pt x="0" y="12"/>
                    </a:moveTo>
                    <a:lnTo>
                      <a:pt x="217" y="12"/>
                    </a:lnTo>
                    <a:lnTo>
                      <a:pt x="239" y="0"/>
                    </a:lnTo>
                    <a:lnTo>
                      <a:pt x="0" y="0"/>
                    </a:lnTo>
                    <a:lnTo>
                      <a:pt x="0" y="12"/>
                    </a:lnTo>
                    <a:close/>
                  </a:path>
                </a:pathLst>
              </a:custGeom>
              <a:solidFill>
                <a:srgbClr val="B7C8D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11"/>
              <p:cNvSpPr/>
              <p:nvPr/>
            </p:nvSpPr>
            <p:spPr bwMode="auto">
              <a:xfrm>
                <a:off x="3257550" y="2241550"/>
                <a:ext cx="374650" cy="15875"/>
              </a:xfrm>
              <a:custGeom>
                <a:avLst/>
                <a:gdLst>
                  <a:gd name="T0" fmla="*/ 0 w 236"/>
                  <a:gd name="T1" fmla="*/ 10 h 10"/>
                  <a:gd name="T2" fmla="*/ 215 w 236"/>
                  <a:gd name="T3" fmla="*/ 10 h 10"/>
                  <a:gd name="T4" fmla="*/ 236 w 236"/>
                  <a:gd name="T5" fmla="*/ 0 h 10"/>
                  <a:gd name="T6" fmla="*/ 0 w 236"/>
                  <a:gd name="T7" fmla="*/ 0 h 10"/>
                  <a:gd name="T8" fmla="*/ 0 w 236"/>
                  <a:gd name="T9" fmla="*/ 10 h 10"/>
                </a:gdLst>
                <a:ahLst/>
                <a:cxnLst>
                  <a:cxn ang="0">
                    <a:pos x="T0" y="T1"/>
                  </a:cxn>
                  <a:cxn ang="0">
                    <a:pos x="T2" y="T3"/>
                  </a:cxn>
                  <a:cxn ang="0">
                    <a:pos x="T4" y="T5"/>
                  </a:cxn>
                  <a:cxn ang="0">
                    <a:pos x="T6" y="T7"/>
                  </a:cxn>
                  <a:cxn ang="0">
                    <a:pos x="T8" y="T9"/>
                  </a:cxn>
                </a:cxnLst>
                <a:rect l="0" t="0" r="r" b="b"/>
                <a:pathLst>
                  <a:path w="236" h="10">
                    <a:moveTo>
                      <a:pt x="0" y="10"/>
                    </a:moveTo>
                    <a:lnTo>
                      <a:pt x="215" y="10"/>
                    </a:lnTo>
                    <a:lnTo>
                      <a:pt x="236" y="0"/>
                    </a:lnTo>
                    <a:lnTo>
                      <a:pt x="0" y="0"/>
                    </a:lnTo>
                    <a:lnTo>
                      <a:pt x="0" y="10"/>
                    </a:lnTo>
                    <a:close/>
                  </a:path>
                </a:pathLst>
              </a:custGeom>
              <a:solidFill>
                <a:srgbClr val="B7C8D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13"/>
              <p:cNvSpPr/>
              <p:nvPr/>
            </p:nvSpPr>
            <p:spPr bwMode="auto">
              <a:xfrm>
                <a:off x="3128963" y="1968500"/>
                <a:ext cx="376237" cy="374650"/>
              </a:xfrm>
              <a:custGeom>
                <a:avLst/>
                <a:gdLst>
                  <a:gd name="T0" fmla="*/ 100 w 100"/>
                  <a:gd name="T1" fmla="*/ 0 h 100"/>
                  <a:gd name="T2" fmla="*/ 67 w 100"/>
                  <a:gd name="T3" fmla="*/ 0 h 100"/>
                  <a:gd name="T4" fmla="*/ 0 w 100"/>
                  <a:gd name="T5" fmla="*/ 0 h 100"/>
                  <a:gd name="T6" fmla="*/ 0 w 100"/>
                  <a:gd name="T7" fmla="*/ 67 h 100"/>
                  <a:gd name="T8" fmla="*/ 34 w 100"/>
                  <a:gd name="T9" fmla="*/ 100 h 100"/>
                  <a:gd name="T10" fmla="*/ 67 w 100"/>
                  <a:gd name="T11" fmla="*/ 67 h 100"/>
                  <a:gd name="T12" fmla="*/ 67 w 100"/>
                  <a:gd name="T13" fmla="*/ 34 h 100"/>
                  <a:gd name="T14" fmla="*/ 100 w 100"/>
                  <a:gd name="T15" fmla="*/ 0 h 1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0" h="100">
                    <a:moveTo>
                      <a:pt x="100" y="0"/>
                    </a:moveTo>
                    <a:cubicBezTo>
                      <a:pt x="67" y="0"/>
                      <a:pt x="67" y="0"/>
                      <a:pt x="67" y="0"/>
                    </a:cubicBezTo>
                    <a:cubicBezTo>
                      <a:pt x="0" y="0"/>
                      <a:pt x="0" y="0"/>
                      <a:pt x="0" y="0"/>
                    </a:cubicBezTo>
                    <a:cubicBezTo>
                      <a:pt x="0" y="67"/>
                      <a:pt x="0" y="67"/>
                      <a:pt x="0" y="67"/>
                    </a:cubicBezTo>
                    <a:cubicBezTo>
                      <a:pt x="0" y="85"/>
                      <a:pt x="15" y="100"/>
                      <a:pt x="34" y="100"/>
                    </a:cubicBezTo>
                    <a:cubicBezTo>
                      <a:pt x="52" y="100"/>
                      <a:pt x="67" y="85"/>
                      <a:pt x="67" y="67"/>
                    </a:cubicBezTo>
                    <a:cubicBezTo>
                      <a:pt x="67" y="34"/>
                      <a:pt x="67" y="34"/>
                      <a:pt x="67" y="34"/>
                    </a:cubicBezTo>
                    <a:cubicBezTo>
                      <a:pt x="67" y="15"/>
                      <a:pt x="82" y="0"/>
                      <a:pt x="100" y="0"/>
                    </a:cubicBezTo>
                    <a:close/>
                  </a:path>
                </a:pathLst>
              </a:custGeom>
              <a:solidFill>
                <a:srgbClr val="12B78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14"/>
              <p:cNvSpPr/>
              <p:nvPr/>
            </p:nvSpPr>
            <p:spPr bwMode="auto">
              <a:xfrm>
                <a:off x="3381375" y="1968500"/>
                <a:ext cx="250825" cy="273050"/>
              </a:xfrm>
              <a:custGeom>
                <a:avLst/>
                <a:gdLst>
                  <a:gd name="T0" fmla="*/ 33 w 67"/>
                  <a:gd name="T1" fmla="*/ 0 h 73"/>
                  <a:gd name="T2" fmla="*/ 0 w 67"/>
                  <a:gd name="T3" fmla="*/ 34 h 73"/>
                  <a:gd name="T4" fmla="*/ 0 w 67"/>
                  <a:gd name="T5" fmla="*/ 73 h 73"/>
                  <a:gd name="T6" fmla="*/ 67 w 67"/>
                  <a:gd name="T7" fmla="*/ 73 h 73"/>
                  <a:gd name="T8" fmla="*/ 67 w 67"/>
                  <a:gd name="T9" fmla="*/ 34 h 73"/>
                  <a:gd name="T10" fmla="*/ 33 w 67"/>
                  <a:gd name="T11" fmla="*/ 0 h 73"/>
                </a:gdLst>
                <a:ahLst/>
                <a:cxnLst>
                  <a:cxn ang="0">
                    <a:pos x="T0" y="T1"/>
                  </a:cxn>
                  <a:cxn ang="0">
                    <a:pos x="T2" y="T3"/>
                  </a:cxn>
                  <a:cxn ang="0">
                    <a:pos x="T4" y="T5"/>
                  </a:cxn>
                  <a:cxn ang="0">
                    <a:pos x="T6" y="T7"/>
                  </a:cxn>
                  <a:cxn ang="0">
                    <a:pos x="T8" y="T9"/>
                  </a:cxn>
                  <a:cxn ang="0">
                    <a:pos x="T10" y="T11"/>
                  </a:cxn>
                </a:cxnLst>
                <a:rect l="0" t="0" r="r" b="b"/>
                <a:pathLst>
                  <a:path w="67" h="73">
                    <a:moveTo>
                      <a:pt x="33" y="0"/>
                    </a:moveTo>
                    <a:cubicBezTo>
                      <a:pt x="15" y="0"/>
                      <a:pt x="0" y="15"/>
                      <a:pt x="0" y="34"/>
                    </a:cubicBezTo>
                    <a:cubicBezTo>
                      <a:pt x="0" y="73"/>
                      <a:pt x="0" y="73"/>
                      <a:pt x="0" y="73"/>
                    </a:cubicBezTo>
                    <a:cubicBezTo>
                      <a:pt x="67" y="73"/>
                      <a:pt x="67" y="73"/>
                      <a:pt x="67" y="73"/>
                    </a:cubicBezTo>
                    <a:cubicBezTo>
                      <a:pt x="67" y="34"/>
                      <a:pt x="67" y="34"/>
                      <a:pt x="67" y="34"/>
                    </a:cubicBezTo>
                    <a:cubicBezTo>
                      <a:pt x="67" y="15"/>
                      <a:pt x="52" y="0"/>
                      <a:pt x="33"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Line 25"/>
              <p:cNvSpPr>
                <a:spLocks noChangeShapeType="1"/>
              </p:cNvSpPr>
              <p:nvPr/>
            </p:nvSpPr>
            <p:spPr bwMode="auto">
              <a:xfrm>
                <a:off x="2905125" y="2073275"/>
                <a:ext cx="377825" cy="0"/>
              </a:xfrm>
              <a:prstGeom prst="line">
                <a:avLst/>
              </a:prstGeom>
              <a:noFill/>
              <a:ln w="6350" cap="rnd">
                <a:solidFill>
                  <a:srgbClr val="FFFFFF"/>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30" name="Line 26"/>
              <p:cNvSpPr>
                <a:spLocks noChangeShapeType="1"/>
              </p:cNvSpPr>
              <p:nvPr/>
            </p:nvSpPr>
            <p:spPr bwMode="auto">
              <a:xfrm>
                <a:off x="2905125" y="2216150"/>
                <a:ext cx="377825" cy="0"/>
              </a:xfrm>
              <a:prstGeom prst="line">
                <a:avLst/>
              </a:prstGeom>
              <a:noFill/>
              <a:ln w="6350" cap="rnd">
                <a:solidFill>
                  <a:srgbClr val="FFFFFF"/>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6" name="Freeform 12"/>
              <p:cNvSpPr/>
              <p:nvPr/>
            </p:nvSpPr>
            <p:spPr bwMode="auto">
              <a:xfrm>
                <a:off x="2878138" y="1566863"/>
                <a:ext cx="379412" cy="776288"/>
              </a:xfrm>
              <a:custGeom>
                <a:avLst/>
                <a:gdLst>
                  <a:gd name="T0" fmla="*/ 67 w 101"/>
                  <a:gd name="T1" fmla="*/ 174 h 207"/>
                  <a:gd name="T2" fmla="*/ 67 w 101"/>
                  <a:gd name="T3" fmla="*/ 33 h 207"/>
                  <a:gd name="T4" fmla="*/ 34 w 101"/>
                  <a:gd name="T5" fmla="*/ 0 h 207"/>
                  <a:gd name="T6" fmla="*/ 0 w 101"/>
                  <a:gd name="T7" fmla="*/ 33 h 207"/>
                  <a:gd name="T8" fmla="*/ 0 w 101"/>
                  <a:gd name="T9" fmla="*/ 207 h 207"/>
                  <a:gd name="T10" fmla="*/ 37 w 101"/>
                  <a:gd name="T11" fmla="*/ 207 h 207"/>
                  <a:gd name="T12" fmla="*/ 67 w 101"/>
                  <a:gd name="T13" fmla="*/ 207 h 207"/>
                  <a:gd name="T14" fmla="*/ 101 w 101"/>
                  <a:gd name="T15" fmla="*/ 207 h 207"/>
                  <a:gd name="T16" fmla="*/ 67 w 101"/>
                  <a:gd name="T17" fmla="*/ 174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1" h="207">
                    <a:moveTo>
                      <a:pt x="67" y="174"/>
                    </a:moveTo>
                    <a:cubicBezTo>
                      <a:pt x="67" y="33"/>
                      <a:pt x="67" y="33"/>
                      <a:pt x="67" y="33"/>
                    </a:cubicBezTo>
                    <a:cubicBezTo>
                      <a:pt x="67" y="15"/>
                      <a:pt x="52" y="0"/>
                      <a:pt x="34" y="0"/>
                    </a:cubicBezTo>
                    <a:cubicBezTo>
                      <a:pt x="15" y="0"/>
                      <a:pt x="0" y="15"/>
                      <a:pt x="0" y="33"/>
                    </a:cubicBezTo>
                    <a:cubicBezTo>
                      <a:pt x="0" y="207"/>
                      <a:pt x="0" y="207"/>
                      <a:pt x="0" y="207"/>
                    </a:cubicBezTo>
                    <a:cubicBezTo>
                      <a:pt x="37" y="207"/>
                      <a:pt x="37" y="207"/>
                      <a:pt x="37" y="207"/>
                    </a:cubicBezTo>
                    <a:cubicBezTo>
                      <a:pt x="67" y="207"/>
                      <a:pt x="67" y="207"/>
                      <a:pt x="67" y="207"/>
                    </a:cubicBezTo>
                    <a:cubicBezTo>
                      <a:pt x="101" y="207"/>
                      <a:pt x="101" y="207"/>
                      <a:pt x="101" y="207"/>
                    </a:cubicBezTo>
                    <a:cubicBezTo>
                      <a:pt x="82" y="207"/>
                      <a:pt x="67" y="192"/>
                      <a:pt x="67" y="17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Line 15"/>
              <p:cNvSpPr>
                <a:spLocks noChangeShapeType="1"/>
              </p:cNvSpPr>
              <p:nvPr/>
            </p:nvSpPr>
            <p:spPr bwMode="auto">
              <a:xfrm>
                <a:off x="2644775" y="1830388"/>
                <a:ext cx="379412" cy="0"/>
              </a:xfrm>
              <a:prstGeom prst="line">
                <a:avLst/>
              </a:prstGeom>
              <a:noFill/>
              <a:ln w="6350" cap="rnd">
                <a:solidFill>
                  <a:srgbClr val="EEEEEE"/>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0" name="Line 16"/>
              <p:cNvSpPr>
                <a:spLocks noChangeShapeType="1"/>
              </p:cNvSpPr>
              <p:nvPr/>
            </p:nvSpPr>
            <p:spPr bwMode="auto">
              <a:xfrm>
                <a:off x="2644775" y="1968500"/>
                <a:ext cx="379412" cy="0"/>
              </a:xfrm>
              <a:prstGeom prst="line">
                <a:avLst/>
              </a:prstGeom>
              <a:noFill/>
              <a:ln w="6350" cap="rnd">
                <a:solidFill>
                  <a:srgbClr val="EEEEEE"/>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1" name="Line 17"/>
              <p:cNvSpPr>
                <a:spLocks noChangeShapeType="1"/>
              </p:cNvSpPr>
              <p:nvPr/>
            </p:nvSpPr>
            <p:spPr bwMode="auto">
              <a:xfrm>
                <a:off x="2644775" y="2111375"/>
                <a:ext cx="379412" cy="0"/>
              </a:xfrm>
              <a:prstGeom prst="line">
                <a:avLst/>
              </a:prstGeom>
              <a:noFill/>
              <a:ln w="6350" cap="rnd">
                <a:solidFill>
                  <a:srgbClr val="EEEEEE"/>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2" name="Freeform 18"/>
              <p:cNvSpPr/>
              <p:nvPr/>
            </p:nvSpPr>
            <p:spPr bwMode="auto">
              <a:xfrm>
                <a:off x="2286000" y="1566863"/>
                <a:ext cx="719137" cy="1114425"/>
              </a:xfrm>
              <a:custGeom>
                <a:avLst/>
                <a:gdLst>
                  <a:gd name="T0" fmla="*/ 192 w 192"/>
                  <a:gd name="T1" fmla="*/ 0 h 297"/>
                  <a:gd name="T2" fmla="*/ 34 w 192"/>
                  <a:gd name="T3" fmla="*/ 0 h 297"/>
                  <a:gd name="T4" fmla="*/ 0 w 192"/>
                  <a:gd name="T5" fmla="*/ 33 h 297"/>
                  <a:gd name="T6" fmla="*/ 0 w 192"/>
                  <a:gd name="T7" fmla="*/ 297 h 297"/>
                  <a:gd name="T8" fmla="*/ 158 w 192"/>
                  <a:gd name="T9" fmla="*/ 297 h 297"/>
                  <a:gd name="T10" fmla="*/ 158 w 192"/>
                  <a:gd name="T11" fmla="*/ 33 h 297"/>
                  <a:gd name="T12" fmla="*/ 192 w 192"/>
                  <a:gd name="T13" fmla="*/ 0 h 297"/>
                </a:gdLst>
                <a:ahLst/>
                <a:cxnLst>
                  <a:cxn ang="0">
                    <a:pos x="T0" y="T1"/>
                  </a:cxn>
                  <a:cxn ang="0">
                    <a:pos x="T2" y="T3"/>
                  </a:cxn>
                  <a:cxn ang="0">
                    <a:pos x="T4" y="T5"/>
                  </a:cxn>
                  <a:cxn ang="0">
                    <a:pos x="T6" y="T7"/>
                  </a:cxn>
                  <a:cxn ang="0">
                    <a:pos x="T8" y="T9"/>
                  </a:cxn>
                  <a:cxn ang="0">
                    <a:pos x="T10" y="T11"/>
                  </a:cxn>
                  <a:cxn ang="0">
                    <a:pos x="T12" y="T13"/>
                  </a:cxn>
                </a:cxnLst>
                <a:rect l="0" t="0" r="r" b="b"/>
                <a:pathLst>
                  <a:path w="192" h="297">
                    <a:moveTo>
                      <a:pt x="192" y="0"/>
                    </a:moveTo>
                    <a:cubicBezTo>
                      <a:pt x="34" y="0"/>
                      <a:pt x="34" y="0"/>
                      <a:pt x="34" y="0"/>
                    </a:cubicBezTo>
                    <a:cubicBezTo>
                      <a:pt x="15" y="0"/>
                      <a:pt x="0" y="15"/>
                      <a:pt x="0" y="33"/>
                    </a:cubicBezTo>
                    <a:cubicBezTo>
                      <a:pt x="0" y="297"/>
                      <a:pt x="0" y="297"/>
                      <a:pt x="0" y="297"/>
                    </a:cubicBezTo>
                    <a:cubicBezTo>
                      <a:pt x="158" y="297"/>
                      <a:pt x="158" y="297"/>
                      <a:pt x="158" y="297"/>
                    </a:cubicBezTo>
                    <a:cubicBezTo>
                      <a:pt x="158" y="33"/>
                      <a:pt x="158" y="33"/>
                      <a:pt x="158" y="33"/>
                    </a:cubicBezTo>
                    <a:cubicBezTo>
                      <a:pt x="158" y="15"/>
                      <a:pt x="173" y="0"/>
                      <a:pt x="192" y="0"/>
                    </a:cubicBezTo>
                    <a:close/>
                  </a:path>
                </a:pathLst>
              </a:custGeom>
              <a:solidFill>
                <a:srgbClr val="12B78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Line 19"/>
              <p:cNvSpPr>
                <a:spLocks noChangeShapeType="1"/>
              </p:cNvSpPr>
              <p:nvPr/>
            </p:nvSpPr>
            <p:spPr bwMode="auto">
              <a:xfrm>
                <a:off x="2393950" y="2241550"/>
                <a:ext cx="379412" cy="0"/>
              </a:xfrm>
              <a:prstGeom prst="line">
                <a:avLst/>
              </a:prstGeom>
              <a:noFill/>
              <a:ln w="6350" cap="rnd">
                <a:solidFill>
                  <a:srgbClr val="FFFFFF"/>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4" name="Line 20"/>
              <p:cNvSpPr>
                <a:spLocks noChangeShapeType="1"/>
              </p:cNvSpPr>
              <p:nvPr/>
            </p:nvSpPr>
            <p:spPr bwMode="auto">
              <a:xfrm>
                <a:off x="2393950" y="2384425"/>
                <a:ext cx="379412" cy="0"/>
              </a:xfrm>
              <a:prstGeom prst="line">
                <a:avLst/>
              </a:prstGeom>
              <a:noFill/>
              <a:ln w="6350" cap="rnd">
                <a:solidFill>
                  <a:srgbClr val="FFFFFF"/>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5" name="Line 21"/>
              <p:cNvSpPr>
                <a:spLocks noChangeShapeType="1"/>
              </p:cNvSpPr>
              <p:nvPr/>
            </p:nvSpPr>
            <p:spPr bwMode="auto">
              <a:xfrm>
                <a:off x="2393950" y="2106613"/>
                <a:ext cx="379412" cy="0"/>
              </a:xfrm>
              <a:prstGeom prst="line">
                <a:avLst/>
              </a:prstGeom>
              <a:noFill/>
              <a:ln w="6350" cap="rnd">
                <a:solidFill>
                  <a:srgbClr val="FFFFFF"/>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6" name="Line 22"/>
              <p:cNvSpPr>
                <a:spLocks noChangeShapeType="1"/>
              </p:cNvSpPr>
              <p:nvPr/>
            </p:nvSpPr>
            <p:spPr bwMode="auto">
              <a:xfrm>
                <a:off x="2393950" y="1968500"/>
                <a:ext cx="379412" cy="0"/>
              </a:xfrm>
              <a:prstGeom prst="line">
                <a:avLst/>
              </a:prstGeom>
              <a:noFill/>
              <a:ln w="6350" cap="rnd">
                <a:solidFill>
                  <a:srgbClr val="FFFFFF"/>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7" name="Line 23"/>
              <p:cNvSpPr>
                <a:spLocks noChangeShapeType="1"/>
              </p:cNvSpPr>
              <p:nvPr/>
            </p:nvSpPr>
            <p:spPr bwMode="auto">
              <a:xfrm>
                <a:off x="2393950" y="1833563"/>
                <a:ext cx="379412" cy="0"/>
              </a:xfrm>
              <a:prstGeom prst="line">
                <a:avLst/>
              </a:prstGeom>
              <a:noFill/>
              <a:ln w="6350" cap="rnd">
                <a:solidFill>
                  <a:srgbClr val="FFFFFF"/>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8" name="Line 24"/>
              <p:cNvSpPr>
                <a:spLocks noChangeShapeType="1"/>
              </p:cNvSpPr>
              <p:nvPr/>
            </p:nvSpPr>
            <p:spPr bwMode="auto">
              <a:xfrm>
                <a:off x="2393950" y="1695450"/>
                <a:ext cx="379412" cy="0"/>
              </a:xfrm>
              <a:prstGeom prst="line">
                <a:avLst/>
              </a:prstGeom>
              <a:noFill/>
              <a:ln w="6350" cap="rnd">
                <a:solidFill>
                  <a:srgbClr val="FFFFFF"/>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31" name="Line 27"/>
              <p:cNvSpPr>
                <a:spLocks noChangeShapeType="1"/>
              </p:cNvSpPr>
              <p:nvPr/>
            </p:nvSpPr>
            <p:spPr bwMode="auto">
              <a:xfrm>
                <a:off x="2393950" y="2522538"/>
                <a:ext cx="379412" cy="0"/>
              </a:xfrm>
              <a:prstGeom prst="line">
                <a:avLst/>
              </a:prstGeom>
              <a:noFill/>
              <a:ln w="6350" cap="rnd">
                <a:solidFill>
                  <a:srgbClr val="FFFFFF"/>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grpSp>
        <p:grpSp>
          <p:nvGrpSpPr>
            <p:cNvPr id="1046" name="组合 1045"/>
            <p:cNvGrpSpPr/>
            <p:nvPr/>
          </p:nvGrpSpPr>
          <p:grpSpPr>
            <a:xfrm>
              <a:off x="3862388" y="2049413"/>
              <a:ext cx="561975" cy="473075"/>
              <a:chOff x="2027238" y="2425700"/>
              <a:chExt cx="561975" cy="473075"/>
            </a:xfrm>
          </p:grpSpPr>
          <p:sp>
            <p:nvSpPr>
              <p:cNvPr id="1034" name="Freeform 37"/>
              <p:cNvSpPr/>
              <p:nvPr/>
            </p:nvSpPr>
            <p:spPr bwMode="auto">
              <a:xfrm>
                <a:off x="2138363" y="2425700"/>
                <a:ext cx="338137" cy="228600"/>
              </a:xfrm>
              <a:custGeom>
                <a:avLst/>
                <a:gdLst>
                  <a:gd name="T0" fmla="*/ 90 w 90"/>
                  <a:gd name="T1" fmla="*/ 52 h 61"/>
                  <a:gd name="T2" fmla="*/ 81 w 90"/>
                  <a:gd name="T3" fmla="*/ 61 h 61"/>
                  <a:gd name="T4" fmla="*/ 9 w 90"/>
                  <a:gd name="T5" fmla="*/ 61 h 61"/>
                  <a:gd name="T6" fmla="*/ 0 w 90"/>
                  <a:gd name="T7" fmla="*/ 52 h 61"/>
                  <a:gd name="T8" fmla="*/ 0 w 90"/>
                  <a:gd name="T9" fmla="*/ 9 h 61"/>
                  <a:gd name="T10" fmla="*/ 9 w 90"/>
                  <a:gd name="T11" fmla="*/ 0 h 61"/>
                  <a:gd name="T12" fmla="*/ 81 w 90"/>
                  <a:gd name="T13" fmla="*/ 0 h 61"/>
                  <a:gd name="T14" fmla="*/ 90 w 90"/>
                  <a:gd name="T15" fmla="*/ 9 h 61"/>
                  <a:gd name="T16" fmla="*/ 90 w 90"/>
                  <a:gd name="T17" fmla="*/ 52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61">
                    <a:moveTo>
                      <a:pt x="90" y="52"/>
                    </a:moveTo>
                    <a:cubicBezTo>
                      <a:pt x="90" y="57"/>
                      <a:pt x="86" y="61"/>
                      <a:pt x="81" y="61"/>
                    </a:cubicBezTo>
                    <a:cubicBezTo>
                      <a:pt x="9" y="61"/>
                      <a:pt x="9" y="61"/>
                      <a:pt x="9" y="61"/>
                    </a:cubicBezTo>
                    <a:cubicBezTo>
                      <a:pt x="4" y="61"/>
                      <a:pt x="0" y="57"/>
                      <a:pt x="0" y="52"/>
                    </a:cubicBezTo>
                    <a:cubicBezTo>
                      <a:pt x="0" y="9"/>
                      <a:pt x="0" y="9"/>
                      <a:pt x="0" y="9"/>
                    </a:cubicBezTo>
                    <a:cubicBezTo>
                      <a:pt x="0" y="4"/>
                      <a:pt x="4" y="0"/>
                      <a:pt x="9" y="0"/>
                    </a:cubicBezTo>
                    <a:cubicBezTo>
                      <a:pt x="81" y="0"/>
                      <a:pt x="81" y="0"/>
                      <a:pt x="81" y="0"/>
                    </a:cubicBezTo>
                    <a:cubicBezTo>
                      <a:pt x="86" y="0"/>
                      <a:pt x="90" y="4"/>
                      <a:pt x="90" y="9"/>
                    </a:cubicBezTo>
                    <a:lnTo>
                      <a:pt x="90" y="52"/>
                    </a:lnTo>
                    <a:close/>
                  </a:path>
                </a:pathLst>
              </a:custGeom>
              <a:solidFill>
                <a:srgbClr val="8F65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5" name="Freeform 38"/>
              <p:cNvSpPr/>
              <p:nvPr/>
            </p:nvSpPr>
            <p:spPr bwMode="auto">
              <a:xfrm>
                <a:off x="2101850" y="2511425"/>
                <a:ext cx="412750" cy="57150"/>
              </a:xfrm>
              <a:custGeom>
                <a:avLst/>
                <a:gdLst>
                  <a:gd name="T0" fmla="*/ 110 w 110"/>
                  <a:gd name="T1" fmla="*/ 7 h 15"/>
                  <a:gd name="T2" fmla="*/ 103 w 110"/>
                  <a:gd name="T3" fmla="*/ 15 h 15"/>
                  <a:gd name="T4" fmla="*/ 7 w 110"/>
                  <a:gd name="T5" fmla="*/ 15 h 15"/>
                  <a:gd name="T6" fmla="*/ 0 w 110"/>
                  <a:gd name="T7" fmla="*/ 7 h 15"/>
                  <a:gd name="T8" fmla="*/ 0 w 110"/>
                  <a:gd name="T9" fmla="*/ 7 h 15"/>
                  <a:gd name="T10" fmla="*/ 7 w 110"/>
                  <a:gd name="T11" fmla="*/ 0 h 15"/>
                  <a:gd name="T12" fmla="*/ 103 w 110"/>
                  <a:gd name="T13" fmla="*/ 0 h 15"/>
                  <a:gd name="T14" fmla="*/ 110 w 110"/>
                  <a:gd name="T15" fmla="*/ 7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0" h="15">
                    <a:moveTo>
                      <a:pt x="110" y="7"/>
                    </a:moveTo>
                    <a:cubicBezTo>
                      <a:pt x="110" y="11"/>
                      <a:pt x="107" y="15"/>
                      <a:pt x="103" y="15"/>
                    </a:cubicBezTo>
                    <a:cubicBezTo>
                      <a:pt x="7" y="15"/>
                      <a:pt x="7" y="15"/>
                      <a:pt x="7" y="15"/>
                    </a:cubicBezTo>
                    <a:cubicBezTo>
                      <a:pt x="3" y="15"/>
                      <a:pt x="0" y="11"/>
                      <a:pt x="0" y="7"/>
                    </a:cubicBezTo>
                    <a:cubicBezTo>
                      <a:pt x="0" y="7"/>
                      <a:pt x="0" y="7"/>
                      <a:pt x="0" y="7"/>
                    </a:cubicBezTo>
                    <a:cubicBezTo>
                      <a:pt x="0" y="3"/>
                      <a:pt x="3" y="0"/>
                      <a:pt x="7" y="0"/>
                    </a:cubicBezTo>
                    <a:cubicBezTo>
                      <a:pt x="103" y="0"/>
                      <a:pt x="103" y="0"/>
                      <a:pt x="103" y="0"/>
                    </a:cubicBezTo>
                    <a:cubicBezTo>
                      <a:pt x="107" y="0"/>
                      <a:pt x="110" y="3"/>
                      <a:pt x="110" y="7"/>
                    </a:cubicBezTo>
                    <a:close/>
                  </a:path>
                </a:pathLst>
              </a:custGeom>
              <a:solidFill>
                <a:srgbClr val="FFBC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6" name="Freeform 39"/>
              <p:cNvSpPr/>
              <p:nvPr/>
            </p:nvSpPr>
            <p:spPr bwMode="auto">
              <a:xfrm>
                <a:off x="2027238" y="2613025"/>
                <a:ext cx="561975" cy="269875"/>
              </a:xfrm>
              <a:custGeom>
                <a:avLst/>
                <a:gdLst>
                  <a:gd name="T0" fmla="*/ 150 w 150"/>
                  <a:gd name="T1" fmla="*/ 63 h 72"/>
                  <a:gd name="T2" fmla="*/ 141 w 150"/>
                  <a:gd name="T3" fmla="*/ 72 h 72"/>
                  <a:gd name="T4" fmla="*/ 9 w 150"/>
                  <a:gd name="T5" fmla="*/ 72 h 72"/>
                  <a:gd name="T6" fmla="*/ 0 w 150"/>
                  <a:gd name="T7" fmla="*/ 63 h 72"/>
                  <a:gd name="T8" fmla="*/ 0 w 150"/>
                  <a:gd name="T9" fmla="*/ 9 h 72"/>
                  <a:gd name="T10" fmla="*/ 9 w 150"/>
                  <a:gd name="T11" fmla="*/ 0 h 72"/>
                  <a:gd name="T12" fmla="*/ 141 w 150"/>
                  <a:gd name="T13" fmla="*/ 0 h 72"/>
                  <a:gd name="T14" fmla="*/ 150 w 150"/>
                  <a:gd name="T15" fmla="*/ 9 h 72"/>
                  <a:gd name="T16" fmla="*/ 150 w 150"/>
                  <a:gd name="T17" fmla="*/ 63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0" h="72">
                    <a:moveTo>
                      <a:pt x="150" y="63"/>
                    </a:moveTo>
                    <a:cubicBezTo>
                      <a:pt x="150" y="68"/>
                      <a:pt x="146" y="72"/>
                      <a:pt x="141" y="72"/>
                    </a:cubicBezTo>
                    <a:cubicBezTo>
                      <a:pt x="9" y="72"/>
                      <a:pt x="9" y="72"/>
                      <a:pt x="9" y="72"/>
                    </a:cubicBezTo>
                    <a:cubicBezTo>
                      <a:pt x="4" y="72"/>
                      <a:pt x="0" y="68"/>
                      <a:pt x="0" y="63"/>
                    </a:cubicBezTo>
                    <a:cubicBezTo>
                      <a:pt x="0" y="9"/>
                      <a:pt x="0" y="9"/>
                      <a:pt x="0" y="9"/>
                    </a:cubicBezTo>
                    <a:cubicBezTo>
                      <a:pt x="0" y="4"/>
                      <a:pt x="4" y="0"/>
                      <a:pt x="9" y="0"/>
                    </a:cubicBezTo>
                    <a:cubicBezTo>
                      <a:pt x="141" y="0"/>
                      <a:pt x="141" y="0"/>
                      <a:pt x="141" y="0"/>
                    </a:cubicBezTo>
                    <a:cubicBezTo>
                      <a:pt x="146" y="0"/>
                      <a:pt x="150" y="4"/>
                      <a:pt x="150" y="9"/>
                    </a:cubicBezTo>
                    <a:lnTo>
                      <a:pt x="150" y="63"/>
                    </a:lnTo>
                    <a:close/>
                  </a:path>
                </a:pathLst>
              </a:custGeom>
              <a:solidFill>
                <a:srgbClr val="8F65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7" name="Freeform 40"/>
              <p:cNvSpPr/>
              <p:nvPr/>
            </p:nvSpPr>
            <p:spPr bwMode="auto">
              <a:xfrm>
                <a:off x="2085975" y="2654300"/>
                <a:ext cx="60325" cy="198438"/>
              </a:xfrm>
              <a:custGeom>
                <a:avLst/>
                <a:gdLst>
                  <a:gd name="T0" fmla="*/ 16 w 16"/>
                  <a:gd name="T1" fmla="*/ 45 h 53"/>
                  <a:gd name="T2" fmla="*/ 8 w 16"/>
                  <a:gd name="T3" fmla="*/ 53 h 53"/>
                  <a:gd name="T4" fmla="*/ 8 w 16"/>
                  <a:gd name="T5" fmla="*/ 53 h 53"/>
                  <a:gd name="T6" fmla="*/ 0 w 16"/>
                  <a:gd name="T7" fmla="*/ 45 h 53"/>
                  <a:gd name="T8" fmla="*/ 0 w 16"/>
                  <a:gd name="T9" fmla="*/ 8 h 53"/>
                  <a:gd name="T10" fmla="*/ 8 w 16"/>
                  <a:gd name="T11" fmla="*/ 0 h 53"/>
                  <a:gd name="T12" fmla="*/ 8 w 16"/>
                  <a:gd name="T13" fmla="*/ 0 h 53"/>
                  <a:gd name="T14" fmla="*/ 16 w 16"/>
                  <a:gd name="T15" fmla="*/ 8 h 53"/>
                  <a:gd name="T16" fmla="*/ 16 w 16"/>
                  <a:gd name="T17" fmla="*/ 4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53">
                    <a:moveTo>
                      <a:pt x="16" y="45"/>
                    </a:moveTo>
                    <a:cubicBezTo>
                      <a:pt x="16" y="49"/>
                      <a:pt x="12" y="53"/>
                      <a:pt x="8" y="53"/>
                    </a:cubicBezTo>
                    <a:cubicBezTo>
                      <a:pt x="8" y="53"/>
                      <a:pt x="8" y="53"/>
                      <a:pt x="8" y="53"/>
                    </a:cubicBezTo>
                    <a:cubicBezTo>
                      <a:pt x="4" y="53"/>
                      <a:pt x="0" y="49"/>
                      <a:pt x="0" y="45"/>
                    </a:cubicBezTo>
                    <a:cubicBezTo>
                      <a:pt x="0" y="8"/>
                      <a:pt x="0" y="8"/>
                      <a:pt x="0" y="8"/>
                    </a:cubicBezTo>
                    <a:cubicBezTo>
                      <a:pt x="0" y="4"/>
                      <a:pt x="4" y="0"/>
                      <a:pt x="8" y="0"/>
                    </a:cubicBezTo>
                    <a:cubicBezTo>
                      <a:pt x="8" y="0"/>
                      <a:pt x="8" y="0"/>
                      <a:pt x="8" y="0"/>
                    </a:cubicBezTo>
                    <a:cubicBezTo>
                      <a:pt x="12" y="0"/>
                      <a:pt x="16" y="4"/>
                      <a:pt x="16" y="8"/>
                    </a:cubicBezTo>
                    <a:lnTo>
                      <a:pt x="16" y="45"/>
                    </a:lnTo>
                    <a:close/>
                  </a:path>
                </a:pathLst>
              </a:custGeom>
              <a:solidFill>
                <a:srgbClr val="77563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8" name="Freeform 41"/>
              <p:cNvSpPr/>
              <p:nvPr/>
            </p:nvSpPr>
            <p:spPr bwMode="auto">
              <a:xfrm>
                <a:off x="2214563" y="2654300"/>
                <a:ext cx="60325" cy="198438"/>
              </a:xfrm>
              <a:custGeom>
                <a:avLst/>
                <a:gdLst>
                  <a:gd name="T0" fmla="*/ 16 w 16"/>
                  <a:gd name="T1" fmla="*/ 45 h 53"/>
                  <a:gd name="T2" fmla="*/ 8 w 16"/>
                  <a:gd name="T3" fmla="*/ 53 h 53"/>
                  <a:gd name="T4" fmla="*/ 8 w 16"/>
                  <a:gd name="T5" fmla="*/ 53 h 53"/>
                  <a:gd name="T6" fmla="*/ 0 w 16"/>
                  <a:gd name="T7" fmla="*/ 45 h 53"/>
                  <a:gd name="T8" fmla="*/ 0 w 16"/>
                  <a:gd name="T9" fmla="*/ 8 h 53"/>
                  <a:gd name="T10" fmla="*/ 8 w 16"/>
                  <a:gd name="T11" fmla="*/ 0 h 53"/>
                  <a:gd name="T12" fmla="*/ 8 w 16"/>
                  <a:gd name="T13" fmla="*/ 0 h 53"/>
                  <a:gd name="T14" fmla="*/ 16 w 16"/>
                  <a:gd name="T15" fmla="*/ 8 h 53"/>
                  <a:gd name="T16" fmla="*/ 16 w 16"/>
                  <a:gd name="T17" fmla="*/ 4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53">
                    <a:moveTo>
                      <a:pt x="16" y="45"/>
                    </a:moveTo>
                    <a:cubicBezTo>
                      <a:pt x="16" y="49"/>
                      <a:pt x="12" y="53"/>
                      <a:pt x="8" y="53"/>
                    </a:cubicBezTo>
                    <a:cubicBezTo>
                      <a:pt x="8" y="53"/>
                      <a:pt x="8" y="53"/>
                      <a:pt x="8" y="53"/>
                    </a:cubicBezTo>
                    <a:cubicBezTo>
                      <a:pt x="4" y="53"/>
                      <a:pt x="0" y="49"/>
                      <a:pt x="0" y="45"/>
                    </a:cubicBezTo>
                    <a:cubicBezTo>
                      <a:pt x="0" y="8"/>
                      <a:pt x="0" y="8"/>
                      <a:pt x="0" y="8"/>
                    </a:cubicBezTo>
                    <a:cubicBezTo>
                      <a:pt x="0" y="4"/>
                      <a:pt x="4" y="0"/>
                      <a:pt x="8" y="0"/>
                    </a:cubicBezTo>
                    <a:cubicBezTo>
                      <a:pt x="8" y="0"/>
                      <a:pt x="8" y="0"/>
                      <a:pt x="8" y="0"/>
                    </a:cubicBezTo>
                    <a:cubicBezTo>
                      <a:pt x="12" y="0"/>
                      <a:pt x="16" y="4"/>
                      <a:pt x="16" y="8"/>
                    </a:cubicBezTo>
                    <a:lnTo>
                      <a:pt x="16" y="45"/>
                    </a:lnTo>
                    <a:close/>
                  </a:path>
                </a:pathLst>
              </a:custGeom>
              <a:solidFill>
                <a:srgbClr val="77563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9" name="Freeform 42"/>
              <p:cNvSpPr/>
              <p:nvPr/>
            </p:nvSpPr>
            <p:spPr bwMode="auto">
              <a:xfrm>
                <a:off x="2341563" y="2654300"/>
                <a:ext cx="60325" cy="198438"/>
              </a:xfrm>
              <a:custGeom>
                <a:avLst/>
                <a:gdLst>
                  <a:gd name="T0" fmla="*/ 16 w 16"/>
                  <a:gd name="T1" fmla="*/ 45 h 53"/>
                  <a:gd name="T2" fmla="*/ 8 w 16"/>
                  <a:gd name="T3" fmla="*/ 53 h 53"/>
                  <a:gd name="T4" fmla="*/ 8 w 16"/>
                  <a:gd name="T5" fmla="*/ 53 h 53"/>
                  <a:gd name="T6" fmla="*/ 0 w 16"/>
                  <a:gd name="T7" fmla="*/ 45 h 53"/>
                  <a:gd name="T8" fmla="*/ 0 w 16"/>
                  <a:gd name="T9" fmla="*/ 8 h 53"/>
                  <a:gd name="T10" fmla="*/ 8 w 16"/>
                  <a:gd name="T11" fmla="*/ 0 h 53"/>
                  <a:gd name="T12" fmla="*/ 8 w 16"/>
                  <a:gd name="T13" fmla="*/ 0 h 53"/>
                  <a:gd name="T14" fmla="*/ 16 w 16"/>
                  <a:gd name="T15" fmla="*/ 8 h 53"/>
                  <a:gd name="T16" fmla="*/ 16 w 16"/>
                  <a:gd name="T17" fmla="*/ 4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53">
                    <a:moveTo>
                      <a:pt x="16" y="45"/>
                    </a:moveTo>
                    <a:cubicBezTo>
                      <a:pt x="16" y="49"/>
                      <a:pt x="12" y="53"/>
                      <a:pt x="8" y="53"/>
                    </a:cubicBezTo>
                    <a:cubicBezTo>
                      <a:pt x="8" y="53"/>
                      <a:pt x="8" y="53"/>
                      <a:pt x="8" y="53"/>
                    </a:cubicBezTo>
                    <a:cubicBezTo>
                      <a:pt x="4" y="53"/>
                      <a:pt x="0" y="49"/>
                      <a:pt x="0" y="45"/>
                    </a:cubicBezTo>
                    <a:cubicBezTo>
                      <a:pt x="0" y="8"/>
                      <a:pt x="0" y="8"/>
                      <a:pt x="0" y="8"/>
                    </a:cubicBezTo>
                    <a:cubicBezTo>
                      <a:pt x="0" y="4"/>
                      <a:pt x="4" y="0"/>
                      <a:pt x="8" y="0"/>
                    </a:cubicBezTo>
                    <a:cubicBezTo>
                      <a:pt x="8" y="0"/>
                      <a:pt x="8" y="0"/>
                      <a:pt x="8" y="0"/>
                    </a:cubicBezTo>
                    <a:cubicBezTo>
                      <a:pt x="12" y="0"/>
                      <a:pt x="16" y="4"/>
                      <a:pt x="16" y="8"/>
                    </a:cubicBezTo>
                    <a:lnTo>
                      <a:pt x="16" y="45"/>
                    </a:lnTo>
                    <a:close/>
                  </a:path>
                </a:pathLst>
              </a:custGeom>
              <a:solidFill>
                <a:srgbClr val="77563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0" name="Freeform 43"/>
              <p:cNvSpPr/>
              <p:nvPr/>
            </p:nvSpPr>
            <p:spPr bwMode="auto">
              <a:xfrm>
                <a:off x="2468563" y="2654300"/>
                <a:ext cx="60325" cy="198438"/>
              </a:xfrm>
              <a:custGeom>
                <a:avLst/>
                <a:gdLst>
                  <a:gd name="T0" fmla="*/ 16 w 16"/>
                  <a:gd name="T1" fmla="*/ 45 h 53"/>
                  <a:gd name="T2" fmla="*/ 8 w 16"/>
                  <a:gd name="T3" fmla="*/ 53 h 53"/>
                  <a:gd name="T4" fmla="*/ 8 w 16"/>
                  <a:gd name="T5" fmla="*/ 53 h 53"/>
                  <a:gd name="T6" fmla="*/ 0 w 16"/>
                  <a:gd name="T7" fmla="*/ 45 h 53"/>
                  <a:gd name="T8" fmla="*/ 0 w 16"/>
                  <a:gd name="T9" fmla="*/ 8 h 53"/>
                  <a:gd name="T10" fmla="*/ 8 w 16"/>
                  <a:gd name="T11" fmla="*/ 0 h 53"/>
                  <a:gd name="T12" fmla="*/ 8 w 16"/>
                  <a:gd name="T13" fmla="*/ 0 h 53"/>
                  <a:gd name="T14" fmla="*/ 16 w 16"/>
                  <a:gd name="T15" fmla="*/ 8 h 53"/>
                  <a:gd name="T16" fmla="*/ 16 w 16"/>
                  <a:gd name="T17" fmla="*/ 4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53">
                    <a:moveTo>
                      <a:pt x="16" y="45"/>
                    </a:moveTo>
                    <a:cubicBezTo>
                      <a:pt x="16" y="49"/>
                      <a:pt x="12" y="53"/>
                      <a:pt x="8" y="53"/>
                    </a:cubicBezTo>
                    <a:cubicBezTo>
                      <a:pt x="8" y="53"/>
                      <a:pt x="8" y="53"/>
                      <a:pt x="8" y="53"/>
                    </a:cubicBezTo>
                    <a:cubicBezTo>
                      <a:pt x="4" y="53"/>
                      <a:pt x="0" y="49"/>
                      <a:pt x="0" y="45"/>
                    </a:cubicBezTo>
                    <a:cubicBezTo>
                      <a:pt x="0" y="8"/>
                      <a:pt x="0" y="8"/>
                      <a:pt x="0" y="8"/>
                    </a:cubicBezTo>
                    <a:cubicBezTo>
                      <a:pt x="0" y="4"/>
                      <a:pt x="4" y="0"/>
                      <a:pt x="8" y="0"/>
                    </a:cubicBezTo>
                    <a:cubicBezTo>
                      <a:pt x="8" y="0"/>
                      <a:pt x="8" y="0"/>
                      <a:pt x="8" y="0"/>
                    </a:cubicBezTo>
                    <a:cubicBezTo>
                      <a:pt x="12" y="0"/>
                      <a:pt x="16" y="4"/>
                      <a:pt x="16" y="8"/>
                    </a:cubicBezTo>
                    <a:lnTo>
                      <a:pt x="16" y="45"/>
                    </a:lnTo>
                    <a:close/>
                  </a:path>
                </a:pathLst>
              </a:custGeom>
              <a:solidFill>
                <a:srgbClr val="77563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1" name="Freeform 44"/>
              <p:cNvSpPr/>
              <p:nvPr/>
            </p:nvSpPr>
            <p:spPr bwMode="auto">
              <a:xfrm>
                <a:off x="2074863" y="2882900"/>
                <a:ext cx="473075" cy="15875"/>
              </a:xfrm>
              <a:custGeom>
                <a:avLst/>
                <a:gdLst>
                  <a:gd name="T0" fmla="*/ 126 w 126"/>
                  <a:gd name="T1" fmla="*/ 2 h 4"/>
                  <a:gd name="T2" fmla="*/ 124 w 126"/>
                  <a:gd name="T3" fmla="*/ 4 h 4"/>
                  <a:gd name="T4" fmla="*/ 2 w 126"/>
                  <a:gd name="T5" fmla="*/ 4 h 4"/>
                  <a:gd name="T6" fmla="*/ 0 w 126"/>
                  <a:gd name="T7" fmla="*/ 2 h 4"/>
                  <a:gd name="T8" fmla="*/ 0 w 126"/>
                  <a:gd name="T9" fmla="*/ 2 h 4"/>
                  <a:gd name="T10" fmla="*/ 2 w 126"/>
                  <a:gd name="T11" fmla="*/ 0 h 4"/>
                  <a:gd name="T12" fmla="*/ 124 w 126"/>
                  <a:gd name="T13" fmla="*/ 0 h 4"/>
                  <a:gd name="T14" fmla="*/ 126 w 126"/>
                  <a:gd name="T15" fmla="*/ 2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6" h="4">
                    <a:moveTo>
                      <a:pt x="126" y="2"/>
                    </a:moveTo>
                    <a:cubicBezTo>
                      <a:pt x="126" y="3"/>
                      <a:pt x="125" y="4"/>
                      <a:pt x="124" y="4"/>
                    </a:cubicBezTo>
                    <a:cubicBezTo>
                      <a:pt x="2" y="4"/>
                      <a:pt x="2" y="4"/>
                      <a:pt x="2" y="4"/>
                    </a:cubicBezTo>
                    <a:cubicBezTo>
                      <a:pt x="1" y="4"/>
                      <a:pt x="0" y="3"/>
                      <a:pt x="0" y="2"/>
                    </a:cubicBezTo>
                    <a:cubicBezTo>
                      <a:pt x="0" y="2"/>
                      <a:pt x="0" y="2"/>
                      <a:pt x="0" y="2"/>
                    </a:cubicBezTo>
                    <a:cubicBezTo>
                      <a:pt x="0" y="1"/>
                      <a:pt x="1" y="0"/>
                      <a:pt x="2" y="0"/>
                    </a:cubicBezTo>
                    <a:cubicBezTo>
                      <a:pt x="124" y="0"/>
                      <a:pt x="124" y="0"/>
                      <a:pt x="124" y="0"/>
                    </a:cubicBezTo>
                    <a:cubicBezTo>
                      <a:pt x="125" y="0"/>
                      <a:pt x="126" y="1"/>
                      <a:pt x="126" y="2"/>
                    </a:cubicBezTo>
                    <a:close/>
                  </a:path>
                </a:pathLst>
              </a:custGeom>
              <a:solidFill>
                <a:srgbClr val="502E1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2" name="Rectangle 45"/>
              <p:cNvSpPr>
                <a:spLocks noChangeArrowheads="1"/>
              </p:cNvSpPr>
              <p:nvPr/>
            </p:nvSpPr>
            <p:spPr bwMode="auto">
              <a:xfrm>
                <a:off x="2138363" y="2568575"/>
                <a:ext cx="338137" cy="44450"/>
              </a:xfrm>
              <a:prstGeom prst="rect">
                <a:avLst/>
              </a:prstGeom>
              <a:solidFill>
                <a:srgbClr val="7756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grpSp>
      </p:grpSp>
      <p:sp>
        <p:nvSpPr>
          <p:cNvPr id="71" name="TextBox 70"/>
          <p:cNvSpPr txBox="1"/>
          <p:nvPr/>
        </p:nvSpPr>
        <p:spPr>
          <a:xfrm>
            <a:off x="1691680" y="2715766"/>
            <a:ext cx="5760640" cy="646331"/>
          </a:xfrm>
          <a:prstGeom prst="rect">
            <a:avLst/>
          </a:prstGeom>
          <a:noFill/>
        </p:spPr>
        <p:txBody>
          <a:bodyPr wrap="square" rtlCol="0">
            <a:spAutoFit/>
          </a:bodyPr>
          <a:lstStyle/>
          <a:p>
            <a:pPr algn="dist"/>
            <a:r>
              <a:rPr lang="zh-CN" altLang="en-US" sz="3600" dirty="0">
                <a:ln w="6350">
                  <a:noFill/>
                </a:ln>
                <a:latin typeface="宋体" pitchFamily="2" charset="-122"/>
                <a:ea typeface="宋体" pitchFamily="2" charset="-122"/>
              </a:rPr>
              <a:t>胡育铨负责部分</a:t>
            </a:r>
          </a:p>
        </p:txBody>
      </p:sp>
      <p:sp>
        <p:nvSpPr>
          <p:cNvPr id="72" name="圆角矩形 71"/>
          <p:cNvSpPr/>
          <p:nvPr/>
        </p:nvSpPr>
        <p:spPr>
          <a:xfrm>
            <a:off x="1763688" y="3440611"/>
            <a:ext cx="5616624" cy="202560"/>
          </a:xfrm>
          <a:prstGeom prst="roundRect">
            <a:avLst>
              <a:gd name="adj" fmla="val 0"/>
            </a:avLst>
          </a:prstGeom>
          <a:noFill/>
          <a:ln w="6350" cap="flat" cmpd="sng" algn="ctr">
            <a:noFill/>
            <a:prstDash val="solid"/>
          </a:ln>
          <a:effectLst/>
        </p:spPr>
        <p:txBody>
          <a:bodyPr rtlCol="0" anchor="ctr"/>
          <a:lstStyle/>
          <a:p>
            <a:pPr marL="0" marR="0" lvl="0" indent="0" algn="dist" defTabSz="914400" eaLnBrk="1" fontAlgn="auto" latinLnBrk="0" hangingPunct="1">
              <a:lnSpc>
                <a:spcPct val="100000"/>
              </a:lnSpc>
              <a:spcBef>
                <a:spcPts val="0"/>
              </a:spcBef>
              <a:spcAft>
                <a:spcPts val="0"/>
              </a:spcAft>
              <a:buClrTx/>
              <a:buSzTx/>
              <a:buFontTx/>
              <a:buNone/>
              <a:defRPr/>
            </a:pPr>
            <a:r>
              <a:rPr kumimoji="0" lang="en-US" altLang="zh-CN" sz="1200" b="0" i="0" u="none" strike="noStrike" kern="0" cap="none" spc="0" normalizeH="0" baseline="0" noProof="0" dirty="0">
                <a:ln>
                  <a:noFill/>
                </a:ln>
                <a:solidFill>
                  <a:schemeClr val="bg1">
                    <a:lumMod val="50000"/>
                  </a:schemeClr>
                </a:solidFill>
                <a:effectLst/>
                <a:uLnTx/>
                <a:uFillTx/>
                <a:latin typeface="宋体" pitchFamily="2" charset="-122"/>
                <a:ea typeface="宋体" pitchFamily="2" charset="-122"/>
              </a:rPr>
              <a:t>THESIS DEFENSE POWERPOINT TEMPLATE</a:t>
            </a:r>
            <a:endParaRPr kumimoji="0" lang="zh-CN" altLang="en-US" sz="1200" b="0" i="0" u="none" strike="noStrike" kern="0" cap="none" spc="0" normalizeH="0" baseline="0" noProof="0" dirty="0">
              <a:ln>
                <a:noFill/>
              </a:ln>
              <a:solidFill>
                <a:schemeClr val="bg1">
                  <a:lumMod val="50000"/>
                </a:schemeClr>
              </a:solidFill>
              <a:effectLst/>
              <a:uLnTx/>
              <a:uFillTx/>
              <a:latin typeface="宋体" pitchFamily="2" charset="-122"/>
              <a:ea typeface="宋体" pitchFamily="2" charset="-122"/>
            </a:endParaRPr>
          </a:p>
        </p:txBody>
      </p:sp>
      <p:cxnSp>
        <p:nvCxnSpPr>
          <p:cNvPr id="85" name="直接连接符 84"/>
          <p:cNvCxnSpPr/>
          <p:nvPr/>
        </p:nvCxnSpPr>
        <p:spPr>
          <a:xfrm>
            <a:off x="1763688" y="3401854"/>
            <a:ext cx="5616624" cy="0"/>
          </a:xfrm>
          <a:prstGeom prst="line">
            <a:avLst/>
          </a:prstGeom>
          <a:noFill/>
          <a:ln w="6350" cap="flat" cmpd="sng" algn="ctr">
            <a:solidFill>
              <a:schemeClr val="bg1">
                <a:lumMod val="50000"/>
              </a:schemeClr>
            </a:solidFill>
            <a:prstDash val="solid"/>
          </a:ln>
          <a:effectLst/>
        </p:spPr>
      </p:cxnSp>
      <p:sp>
        <p:nvSpPr>
          <p:cNvPr id="1053" name="矩形 1052"/>
          <p:cNvSpPr/>
          <p:nvPr/>
        </p:nvSpPr>
        <p:spPr>
          <a:xfrm>
            <a:off x="0" y="5071492"/>
            <a:ext cx="9144000" cy="72008"/>
          </a:xfrm>
          <a:prstGeom prst="rect">
            <a:avLst/>
          </a:prstGeom>
          <a:solidFill>
            <a:srgbClr val="FF9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1146013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 name="椭圆 582"/>
          <p:cNvSpPr/>
          <p:nvPr/>
        </p:nvSpPr>
        <p:spPr>
          <a:xfrm>
            <a:off x="7512655" y="1514899"/>
            <a:ext cx="589338" cy="5893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2" name="椭圆 581"/>
          <p:cNvSpPr/>
          <p:nvPr/>
        </p:nvSpPr>
        <p:spPr>
          <a:xfrm>
            <a:off x="5895173" y="1514899"/>
            <a:ext cx="589338" cy="58933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1" name="椭圆 580"/>
          <p:cNvSpPr/>
          <p:nvPr/>
        </p:nvSpPr>
        <p:spPr>
          <a:xfrm>
            <a:off x="4235709" y="1514899"/>
            <a:ext cx="589338" cy="5893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0" name="椭圆 579"/>
          <p:cNvSpPr/>
          <p:nvPr/>
        </p:nvSpPr>
        <p:spPr>
          <a:xfrm>
            <a:off x="2607372" y="1514899"/>
            <a:ext cx="589338" cy="58933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938447" y="1514899"/>
            <a:ext cx="589338" cy="589338"/>
          </a:xfrm>
          <a:prstGeom prst="ellipse">
            <a:avLst/>
          </a:prstGeom>
          <a:solidFill>
            <a:srgbClr val="FF9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6992070" y="4328397"/>
            <a:ext cx="677883" cy="370556"/>
            <a:chOff x="6992070" y="4328397"/>
            <a:chExt cx="677883" cy="370556"/>
          </a:xfrm>
        </p:grpSpPr>
        <p:grpSp>
          <p:nvGrpSpPr>
            <p:cNvPr id="522" name="组合 521"/>
            <p:cNvGrpSpPr/>
            <p:nvPr/>
          </p:nvGrpSpPr>
          <p:grpSpPr>
            <a:xfrm>
              <a:off x="6992070" y="4328397"/>
              <a:ext cx="275466" cy="358793"/>
              <a:chOff x="3326607" y="2279650"/>
              <a:chExt cx="446087" cy="581026"/>
            </a:xfrm>
          </p:grpSpPr>
          <p:sp>
            <p:nvSpPr>
              <p:cNvPr id="552" name="Line 28"/>
              <p:cNvSpPr>
                <a:spLocks noChangeShapeType="1"/>
              </p:cNvSpPr>
              <p:nvPr/>
            </p:nvSpPr>
            <p:spPr bwMode="auto">
              <a:xfrm>
                <a:off x="3328988" y="2859782"/>
                <a:ext cx="230187" cy="0"/>
              </a:xfrm>
              <a:prstGeom prst="line">
                <a:avLst/>
              </a:prstGeom>
              <a:noFill/>
              <a:ln w="6350" cap="rnd">
                <a:solidFill>
                  <a:srgbClr val="12B789"/>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553" name="Line 29"/>
              <p:cNvSpPr>
                <a:spLocks noChangeShapeType="1"/>
              </p:cNvSpPr>
              <p:nvPr/>
            </p:nvSpPr>
            <p:spPr bwMode="auto">
              <a:xfrm>
                <a:off x="3592512" y="2859782"/>
                <a:ext cx="49212" cy="0"/>
              </a:xfrm>
              <a:prstGeom prst="line">
                <a:avLst/>
              </a:prstGeom>
              <a:noFill/>
              <a:ln w="6350" cap="rnd">
                <a:solidFill>
                  <a:srgbClr val="12B789"/>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grpSp>
            <p:nvGrpSpPr>
              <p:cNvPr id="554" name="组合 553"/>
              <p:cNvGrpSpPr/>
              <p:nvPr/>
            </p:nvGrpSpPr>
            <p:grpSpPr>
              <a:xfrm>
                <a:off x="3326607" y="2279650"/>
                <a:ext cx="446087" cy="581026"/>
                <a:chOff x="1493838" y="2298700"/>
                <a:chExt cx="446087" cy="581026"/>
              </a:xfrm>
            </p:grpSpPr>
            <p:sp>
              <p:nvSpPr>
                <p:cNvPr id="555" name="Freeform 30"/>
                <p:cNvSpPr/>
                <p:nvPr/>
              </p:nvSpPr>
              <p:spPr bwMode="auto">
                <a:xfrm>
                  <a:off x="1520825" y="2317750"/>
                  <a:ext cx="400050" cy="512763"/>
                </a:xfrm>
                <a:custGeom>
                  <a:avLst/>
                  <a:gdLst>
                    <a:gd name="T0" fmla="*/ 37 w 252"/>
                    <a:gd name="T1" fmla="*/ 323 h 323"/>
                    <a:gd name="T2" fmla="*/ 0 w 252"/>
                    <a:gd name="T3" fmla="*/ 295 h 323"/>
                    <a:gd name="T4" fmla="*/ 215 w 252"/>
                    <a:gd name="T5" fmla="*/ 0 h 323"/>
                    <a:gd name="T6" fmla="*/ 252 w 252"/>
                    <a:gd name="T7" fmla="*/ 28 h 323"/>
                    <a:gd name="T8" fmla="*/ 37 w 252"/>
                    <a:gd name="T9" fmla="*/ 323 h 323"/>
                  </a:gdLst>
                  <a:ahLst/>
                  <a:cxnLst>
                    <a:cxn ang="0">
                      <a:pos x="T0" y="T1"/>
                    </a:cxn>
                    <a:cxn ang="0">
                      <a:pos x="T2" y="T3"/>
                    </a:cxn>
                    <a:cxn ang="0">
                      <a:pos x="T4" y="T5"/>
                    </a:cxn>
                    <a:cxn ang="0">
                      <a:pos x="T6" y="T7"/>
                    </a:cxn>
                    <a:cxn ang="0">
                      <a:pos x="T8" y="T9"/>
                    </a:cxn>
                  </a:cxnLst>
                  <a:rect l="0" t="0" r="r" b="b"/>
                  <a:pathLst>
                    <a:path w="252" h="323">
                      <a:moveTo>
                        <a:pt x="37" y="323"/>
                      </a:moveTo>
                      <a:lnTo>
                        <a:pt x="0" y="295"/>
                      </a:lnTo>
                      <a:lnTo>
                        <a:pt x="215" y="0"/>
                      </a:lnTo>
                      <a:lnTo>
                        <a:pt x="252" y="28"/>
                      </a:lnTo>
                      <a:lnTo>
                        <a:pt x="37" y="323"/>
                      </a:lnTo>
                      <a:close/>
                    </a:path>
                  </a:pathLst>
                </a:custGeom>
                <a:solidFill>
                  <a:srgbClr val="FFBC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6" name="Freeform 31"/>
                <p:cNvSpPr/>
                <p:nvPr/>
              </p:nvSpPr>
              <p:spPr bwMode="auto">
                <a:xfrm>
                  <a:off x="1768475" y="2317750"/>
                  <a:ext cx="152400" cy="171450"/>
                </a:xfrm>
                <a:custGeom>
                  <a:avLst/>
                  <a:gdLst>
                    <a:gd name="T0" fmla="*/ 40 w 96"/>
                    <a:gd name="T1" fmla="*/ 108 h 108"/>
                    <a:gd name="T2" fmla="*/ 0 w 96"/>
                    <a:gd name="T3" fmla="*/ 80 h 108"/>
                    <a:gd name="T4" fmla="*/ 59 w 96"/>
                    <a:gd name="T5" fmla="*/ 0 h 108"/>
                    <a:gd name="T6" fmla="*/ 96 w 96"/>
                    <a:gd name="T7" fmla="*/ 28 h 108"/>
                    <a:gd name="T8" fmla="*/ 40 w 96"/>
                    <a:gd name="T9" fmla="*/ 108 h 108"/>
                  </a:gdLst>
                  <a:ahLst/>
                  <a:cxnLst>
                    <a:cxn ang="0">
                      <a:pos x="T0" y="T1"/>
                    </a:cxn>
                    <a:cxn ang="0">
                      <a:pos x="T2" y="T3"/>
                    </a:cxn>
                    <a:cxn ang="0">
                      <a:pos x="T4" y="T5"/>
                    </a:cxn>
                    <a:cxn ang="0">
                      <a:pos x="T6" y="T7"/>
                    </a:cxn>
                    <a:cxn ang="0">
                      <a:pos x="T8" y="T9"/>
                    </a:cxn>
                  </a:cxnLst>
                  <a:rect l="0" t="0" r="r" b="b"/>
                  <a:pathLst>
                    <a:path w="96" h="108">
                      <a:moveTo>
                        <a:pt x="40" y="108"/>
                      </a:moveTo>
                      <a:lnTo>
                        <a:pt x="0" y="80"/>
                      </a:lnTo>
                      <a:lnTo>
                        <a:pt x="59" y="0"/>
                      </a:lnTo>
                      <a:lnTo>
                        <a:pt x="96" y="28"/>
                      </a:lnTo>
                      <a:lnTo>
                        <a:pt x="40" y="108"/>
                      </a:lnTo>
                      <a:close/>
                    </a:path>
                  </a:pathLst>
                </a:custGeom>
                <a:solidFill>
                  <a:srgbClr val="FF910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7" name="Freeform 32"/>
                <p:cNvSpPr/>
                <p:nvPr/>
              </p:nvSpPr>
              <p:spPr bwMode="auto">
                <a:xfrm>
                  <a:off x="1738313" y="2376488"/>
                  <a:ext cx="130175" cy="169863"/>
                </a:xfrm>
                <a:custGeom>
                  <a:avLst/>
                  <a:gdLst>
                    <a:gd name="T0" fmla="*/ 4 w 35"/>
                    <a:gd name="T1" fmla="*/ 44 h 45"/>
                    <a:gd name="T2" fmla="*/ 1 w 35"/>
                    <a:gd name="T3" fmla="*/ 44 h 45"/>
                    <a:gd name="T4" fmla="*/ 1 w 35"/>
                    <a:gd name="T5" fmla="*/ 44 h 45"/>
                    <a:gd name="T6" fmla="*/ 1 w 35"/>
                    <a:gd name="T7" fmla="*/ 42 h 45"/>
                    <a:gd name="T8" fmla="*/ 31 w 35"/>
                    <a:gd name="T9" fmla="*/ 1 h 45"/>
                    <a:gd name="T10" fmla="*/ 33 w 35"/>
                    <a:gd name="T11" fmla="*/ 1 h 45"/>
                    <a:gd name="T12" fmla="*/ 33 w 35"/>
                    <a:gd name="T13" fmla="*/ 1 h 45"/>
                    <a:gd name="T14" fmla="*/ 34 w 35"/>
                    <a:gd name="T15" fmla="*/ 3 h 45"/>
                    <a:gd name="T16" fmla="*/ 4 w 35"/>
                    <a:gd name="T17" fmla="*/ 44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45">
                      <a:moveTo>
                        <a:pt x="4" y="44"/>
                      </a:moveTo>
                      <a:cubicBezTo>
                        <a:pt x="3" y="45"/>
                        <a:pt x="2" y="45"/>
                        <a:pt x="1" y="44"/>
                      </a:cubicBezTo>
                      <a:cubicBezTo>
                        <a:pt x="1" y="44"/>
                        <a:pt x="1" y="44"/>
                        <a:pt x="1" y="44"/>
                      </a:cubicBezTo>
                      <a:cubicBezTo>
                        <a:pt x="1" y="44"/>
                        <a:pt x="0" y="43"/>
                        <a:pt x="1" y="42"/>
                      </a:cubicBezTo>
                      <a:cubicBezTo>
                        <a:pt x="31" y="1"/>
                        <a:pt x="31" y="1"/>
                        <a:pt x="31" y="1"/>
                      </a:cubicBezTo>
                      <a:cubicBezTo>
                        <a:pt x="31" y="0"/>
                        <a:pt x="32" y="0"/>
                        <a:pt x="33" y="1"/>
                      </a:cubicBezTo>
                      <a:cubicBezTo>
                        <a:pt x="33" y="1"/>
                        <a:pt x="33" y="1"/>
                        <a:pt x="33" y="1"/>
                      </a:cubicBezTo>
                      <a:cubicBezTo>
                        <a:pt x="34" y="2"/>
                        <a:pt x="35" y="3"/>
                        <a:pt x="34" y="3"/>
                      </a:cubicBezTo>
                      <a:lnTo>
                        <a:pt x="4" y="4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8" name="Freeform 33"/>
                <p:cNvSpPr/>
                <p:nvPr/>
              </p:nvSpPr>
              <p:spPr bwMode="auto">
                <a:xfrm>
                  <a:off x="1854200" y="2298700"/>
                  <a:ext cx="85725" cy="66675"/>
                </a:xfrm>
                <a:custGeom>
                  <a:avLst/>
                  <a:gdLst>
                    <a:gd name="T0" fmla="*/ 22 w 23"/>
                    <a:gd name="T1" fmla="*/ 17 h 18"/>
                    <a:gd name="T2" fmla="*/ 18 w 23"/>
                    <a:gd name="T3" fmla="*/ 17 h 18"/>
                    <a:gd name="T4" fmla="*/ 2 w 23"/>
                    <a:gd name="T5" fmla="*/ 5 h 18"/>
                    <a:gd name="T6" fmla="*/ 1 w 23"/>
                    <a:gd name="T7" fmla="*/ 1 h 18"/>
                    <a:gd name="T8" fmla="*/ 1 w 23"/>
                    <a:gd name="T9" fmla="*/ 1 h 18"/>
                    <a:gd name="T10" fmla="*/ 5 w 23"/>
                    <a:gd name="T11" fmla="*/ 1 h 18"/>
                    <a:gd name="T12" fmla="*/ 22 w 23"/>
                    <a:gd name="T13" fmla="*/ 13 h 18"/>
                    <a:gd name="T14" fmla="*/ 22 w 23"/>
                    <a:gd name="T15" fmla="*/ 17 h 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18">
                      <a:moveTo>
                        <a:pt x="22" y="17"/>
                      </a:moveTo>
                      <a:cubicBezTo>
                        <a:pt x="21" y="18"/>
                        <a:pt x="20" y="18"/>
                        <a:pt x="18" y="17"/>
                      </a:cubicBezTo>
                      <a:cubicBezTo>
                        <a:pt x="2" y="5"/>
                        <a:pt x="2" y="5"/>
                        <a:pt x="2" y="5"/>
                      </a:cubicBezTo>
                      <a:cubicBezTo>
                        <a:pt x="1" y="4"/>
                        <a:pt x="0" y="3"/>
                        <a:pt x="1" y="1"/>
                      </a:cubicBezTo>
                      <a:cubicBezTo>
                        <a:pt x="1" y="1"/>
                        <a:pt x="1" y="1"/>
                        <a:pt x="1" y="1"/>
                      </a:cubicBezTo>
                      <a:cubicBezTo>
                        <a:pt x="2" y="0"/>
                        <a:pt x="4" y="0"/>
                        <a:pt x="5" y="1"/>
                      </a:cubicBezTo>
                      <a:cubicBezTo>
                        <a:pt x="22" y="13"/>
                        <a:pt x="22" y="13"/>
                        <a:pt x="22" y="13"/>
                      </a:cubicBezTo>
                      <a:cubicBezTo>
                        <a:pt x="23" y="14"/>
                        <a:pt x="23" y="16"/>
                        <a:pt x="22" y="17"/>
                      </a:cubicBezTo>
                      <a:close/>
                    </a:path>
                  </a:pathLst>
                </a:custGeom>
                <a:solidFill>
                  <a:srgbClr val="502E1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9" name="Freeform 34"/>
                <p:cNvSpPr/>
                <p:nvPr/>
              </p:nvSpPr>
              <p:spPr bwMode="auto">
                <a:xfrm>
                  <a:off x="1493838" y="2786063"/>
                  <a:ext cx="85725" cy="93663"/>
                </a:xfrm>
                <a:custGeom>
                  <a:avLst/>
                  <a:gdLst>
                    <a:gd name="T0" fmla="*/ 0 w 54"/>
                    <a:gd name="T1" fmla="*/ 59 h 59"/>
                    <a:gd name="T2" fmla="*/ 17 w 54"/>
                    <a:gd name="T3" fmla="*/ 0 h 59"/>
                    <a:gd name="T4" fmla="*/ 54 w 54"/>
                    <a:gd name="T5" fmla="*/ 28 h 59"/>
                    <a:gd name="T6" fmla="*/ 0 w 54"/>
                    <a:gd name="T7" fmla="*/ 59 h 59"/>
                  </a:gdLst>
                  <a:ahLst/>
                  <a:cxnLst>
                    <a:cxn ang="0">
                      <a:pos x="T0" y="T1"/>
                    </a:cxn>
                    <a:cxn ang="0">
                      <a:pos x="T2" y="T3"/>
                    </a:cxn>
                    <a:cxn ang="0">
                      <a:pos x="T4" y="T5"/>
                    </a:cxn>
                    <a:cxn ang="0">
                      <a:pos x="T6" y="T7"/>
                    </a:cxn>
                  </a:cxnLst>
                  <a:rect l="0" t="0" r="r" b="b"/>
                  <a:pathLst>
                    <a:path w="54" h="59">
                      <a:moveTo>
                        <a:pt x="0" y="59"/>
                      </a:moveTo>
                      <a:lnTo>
                        <a:pt x="17" y="0"/>
                      </a:lnTo>
                      <a:lnTo>
                        <a:pt x="54" y="28"/>
                      </a:lnTo>
                      <a:lnTo>
                        <a:pt x="0" y="59"/>
                      </a:lnTo>
                      <a:close/>
                    </a:path>
                  </a:pathLst>
                </a:custGeom>
                <a:solidFill>
                  <a:srgbClr val="FDE1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0" name="Freeform 35"/>
                <p:cNvSpPr/>
                <p:nvPr/>
              </p:nvSpPr>
              <p:spPr bwMode="auto">
                <a:xfrm>
                  <a:off x="1520825" y="2778125"/>
                  <a:ext cx="66675" cy="52388"/>
                </a:xfrm>
                <a:custGeom>
                  <a:avLst/>
                  <a:gdLst>
                    <a:gd name="T0" fmla="*/ 42 w 42"/>
                    <a:gd name="T1" fmla="*/ 28 h 33"/>
                    <a:gd name="T2" fmla="*/ 2 w 42"/>
                    <a:gd name="T3" fmla="*/ 0 h 33"/>
                    <a:gd name="T4" fmla="*/ 0 w 42"/>
                    <a:gd name="T5" fmla="*/ 5 h 33"/>
                    <a:gd name="T6" fmla="*/ 37 w 42"/>
                    <a:gd name="T7" fmla="*/ 33 h 33"/>
                    <a:gd name="T8" fmla="*/ 42 w 42"/>
                    <a:gd name="T9" fmla="*/ 28 h 33"/>
                  </a:gdLst>
                  <a:ahLst/>
                  <a:cxnLst>
                    <a:cxn ang="0">
                      <a:pos x="T0" y="T1"/>
                    </a:cxn>
                    <a:cxn ang="0">
                      <a:pos x="T2" y="T3"/>
                    </a:cxn>
                    <a:cxn ang="0">
                      <a:pos x="T4" y="T5"/>
                    </a:cxn>
                    <a:cxn ang="0">
                      <a:pos x="T6" y="T7"/>
                    </a:cxn>
                    <a:cxn ang="0">
                      <a:pos x="T8" y="T9"/>
                    </a:cxn>
                  </a:cxnLst>
                  <a:rect l="0" t="0" r="r" b="b"/>
                  <a:pathLst>
                    <a:path w="42" h="33">
                      <a:moveTo>
                        <a:pt x="42" y="28"/>
                      </a:moveTo>
                      <a:lnTo>
                        <a:pt x="2" y="0"/>
                      </a:lnTo>
                      <a:lnTo>
                        <a:pt x="0" y="5"/>
                      </a:lnTo>
                      <a:lnTo>
                        <a:pt x="37" y="33"/>
                      </a:lnTo>
                      <a:lnTo>
                        <a:pt x="42" y="28"/>
                      </a:lnTo>
                      <a:close/>
                    </a:path>
                  </a:pathLst>
                </a:custGeom>
                <a:solidFill>
                  <a:srgbClr val="502E1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1" name="Freeform 36"/>
                <p:cNvSpPr/>
                <p:nvPr/>
              </p:nvSpPr>
              <p:spPr bwMode="auto">
                <a:xfrm>
                  <a:off x="1493838" y="2857500"/>
                  <a:ext cx="22225" cy="22225"/>
                </a:xfrm>
                <a:custGeom>
                  <a:avLst/>
                  <a:gdLst>
                    <a:gd name="T0" fmla="*/ 5 w 14"/>
                    <a:gd name="T1" fmla="*/ 0 h 14"/>
                    <a:gd name="T2" fmla="*/ 0 w 14"/>
                    <a:gd name="T3" fmla="*/ 14 h 14"/>
                    <a:gd name="T4" fmla="*/ 14 w 14"/>
                    <a:gd name="T5" fmla="*/ 7 h 14"/>
                    <a:gd name="T6" fmla="*/ 5 w 14"/>
                    <a:gd name="T7" fmla="*/ 0 h 14"/>
                  </a:gdLst>
                  <a:ahLst/>
                  <a:cxnLst>
                    <a:cxn ang="0">
                      <a:pos x="T0" y="T1"/>
                    </a:cxn>
                    <a:cxn ang="0">
                      <a:pos x="T2" y="T3"/>
                    </a:cxn>
                    <a:cxn ang="0">
                      <a:pos x="T4" y="T5"/>
                    </a:cxn>
                    <a:cxn ang="0">
                      <a:pos x="T6" y="T7"/>
                    </a:cxn>
                  </a:cxnLst>
                  <a:rect l="0" t="0" r="r" b="b"/>
                  <a:pathLst>
                    <a:path w="14" h="14">
                      <a:moveTo>
                        <a:pt x="5" y="0"/>
                      </a:moveTo>
                      <a:lnTo>
                        <a:pt x="0" y="14"/>
                      </a:lnTo>
                      <a:lnTo>
                        <a:pt x="14" y="7"/>
                      </a:lnTo>
                      <a:lnTo>
                        <a:pt x="5" y="0"/>
                      </a:lnTo>
                      <a:close/>
                    </a:path>
                  </a:pathLst>
                </a:custGeom>
                <a:solidFill>
                  <a:srgbClr val="12B78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524" name="组合 523"/>
            <p:cNvGrpSpPr/>
            <p:nvPr/>
          </p:nvGrpSpPr>
          <p:grpSpPr>
            <a:xfrm>
              <a:off x="7322924" y="4406821"/>
              <a:ext cx="347029" cy="292132"/>
              <a:chOff x="2027238" y="2425700"/>
              <a:chExt cx="561975" cy="473075"/>
            </a:xfrm>
          </p:grpSpPr>
          <p:sp>
            <p:nvSpPr>
              <p:cNvPr id="525" name="Freeform 37"/>
              <p:cNvSpPr/>
              <p:nvPr/>
            </p:nvSpPr>
            <p:spPr bwMode="auto">
              <a:xfrm>
                <a:off x="2138363" y="2425700"/>
                <a:ext cx="338137" cy="228600"/>
              </a:xfrm>
              <a:custGeom>
                <a:avLst/>
                <a:gdLst>
                  <a:gd name="T0" fmla="*/ 90 w 90"/>
                  <a:gd name="T1" fmla="*/ 52 h 61"/>
                  <a:gd name="T2" fmla="*/ 81 w 90"/>
                  <a:gd name="T3" fmla="*/ 61 h 61"/>
                  <a:gd name="T4" fmla="*/ 9 w 90"/>
                  <a:gd name="T5" fmla="*/ 61 h 61"/>
                  <a:gd name="T6" fmla="*/ 0 w 90"/>
                  <a:gd name="T7" fmla="*/ 52 h 61"/>
                  <a:gd name="T8" fmla="*/ 0 w 90"/>
                  <a:gd name="T9" fmla="*/ 9 h 61"/>
                  <a:gd name="T10" fmla="*/ 9 w 90"/>
                  <a:gd name="T11" fmla="*/ 0 h 61"/>
                  <a:gd name="T12" fmla="*/ 81 w 90"/>
                  <a:gd name="T13" fmla="*/ 0 h 61"/>
                  <a:gd name="T14" fmla="*/ 90 w 90"/>
                  <a:gd name="T15" fmla="*/ 9 h 61"/>
                  <a:gd name="T16" fmla="*/ 90 w 90"/>
                  <a:gd name="T17" fmla="*/ 52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61">
                    <a:moveTo>
                      <a:pt x="90" y="52"/>
                    </a:moveTo>
                    <a:cubicBezTo>
                      <a:pt x="90" y="57"/>
                      <a:pt x="86" y="61"/>
                      <a:pt x="81" y="61"/>
                    </a:cubicBezTo>
                    <a:cubicBezTo>
                      <a:pt x="9" y="61"/>
                      <a:pt x="9" y="61"/>
                      <a:pt x="9" y="61"/>
                    </a:cubicBezTo>
                    <a:cubicBezTo>
                      <a:pt x="4" y="61"/>
                      <a:pt x="0" y="57"/>
                      <a:pt x="0" y="52"/>
                    </a:cubicBezTo>
                    <a:cubicBezTo>
                      <a:pt x="0" y="9"/>
                      <a:pt x="0" y="9"/>
                      <a:pt x="0" y="9"/>
                    </a:cubicBezTo>
                    <a:cubicBezTo>
                      <a:pt x="0" y="4"/>
                      <a:pt x="4" y="0"/>
                      <a:pt x="9" y="0"/>
                    </a:cubicBezTo>
                    <a:cubicBezTo>
                      <a:pt x="81" y="0"/>
                      <a:pt x="81" y="0"/>
                      <a:pt x="81" y="0"/>
                    </a:cubicBezTo>
                    <a:cubicBezTo>
                      <a:pt x="86" y="0"/>
                      <a:pt x="90" y="4"/>
                      <a:pt x="90" y="9"/>
                    </a:cubicBezTo>
                    <a:lnTo>
                      <a:pt x="90" y="52"/>
                    </a:lnTo>
                    <a:close/>
                  </a:path>
                </a:pathLst>
              </a:custGeom>
              <a:solidFill>
                <a:srgbClr val="8F65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6" name="Freeform 38"/>
              <p:cNvSpPr/>
              <p:nvPr/>
            </p:nvSpPr>
            <p:spPr bwMode="auto">
              <a:xfrm>
                <a:off x="2101850" y="2511425"/>
                <a:ext cx="412750" cy="57150"/>
              </a:xfrm>
              <a:custGeom>
                <a:avLst/>
                <a:gdLst>
                  <a:gd name="T0" fmla="*/ 110 w 110"/>
                  <a:gd name="T1" fmla="*/ 7 h 15"/>
                  <a:gd name="T2" fmla="*/ 103 w 110"/>
                  <a:gd name="T3" fmla="*/ 15 h 15"/>
                  <a:gd name="T4" fmla="*/ 7 w 110"/>
                  <a:gd name="T5" fmla="*/ 15 h 15"/>
                  <a:gd name="T6" fmla="*/ 0 w 110"/>
                  <a:gd name="T7" fmla="*/ 7 h 15"/>
                  <a:gd name="T8" fmla="*/ 0 w 110"/>
                  <a:gd name="T9" fmla="*/ 7 h 15"/>
                  <a:gd name="T10" fmla="*/ 7 w 110"/>
                  <a:gd name="T11" fmla="*/ 0 h 15"/>
                  <a:gd name="T12" fmla="*/ 103 w 110"/>
                  <a:gd name="T13" fmla="*/ 0 h 15"/>
                  <a:gd name="T14" fmla="*/ 110 w 110"/>
                  <a:gd name="T15" fmla="*/ 7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0" h="15">
                    <a:moveTo>
                      <a:pt x="110" y="7"/>
                    </a:moveTo>
                    <a:cubicBezTo>
                      <a:pt x="110" y="11"/>
                      <a:pt x="107" y="15"/>
                      <a:pt x="103" y="15"/>
                    </a:cubicBezTo>
                    <a:cubicBezTo>
                      <a:pt x="7" y="15"/>
                      <a:pt x="7" y="15"/>
                      <a:pt x="7" y="15"/>
                    </a:cubicBezTo>
                    <a:cubicBezTo>
                      <a:pt x="3" y="15"/>
                      <a:pt x="0" y="11"/>
                      <a:pt x="0" y="7"/>
                    </a:cubicBezTo>
                    <a:cubicBezTo>
                      <a:pt x="0" y="7"/>
                      <a:pt x="0" y="7"/>
                      <a:pt x="0" y="7"/>
                    </a:cubicBezTo>
                    <a:cubicBezTo>
                      <a:pt x="0" y="3"/>
                      <a:pt x="3" y="0"/>
                      <a:pt x="7" y="0"/>
                    </a:cubicBezTo>
                    <a:cubicBezTo>
                      <a:pt x="103" y="0"/>
                      <a:pt x="103" y="0"/>
                      <a:pt x="103" y="0"/>
                    </a:cubicBezTo>
                    <a:cubicBezTo>
                      <a:pt x="107" y="0"/>
                      <a:pt x="110" y="3"/>
                      <a:pt x="110" y="7"/>
                    </a:cubicBezTo>
                    <a:close/>
                  </a:path>
                </a:pathLst>
              </a:custGeom>
              <a:solidFill>
                <a:srgbClr val="FFBC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7" name="Freeform 39"/>
              <p:cNvSpPr/>
              <p:nvPr/>
            </p:nvSpPr>
            <p:spPr bwMode="auto">
              <a:xfrm>
                <a:off x="2027238" y="2613025"/>
                <a:ext cx="561975" cy="269875"/>
              </a:xfrm>
              <a:custGeom>
                <a:avLst/>
                <a:gdLst>
                  <a:gd name="T0" fmla="*/ 150 w 150"/>
                  <a:gd name="T1" fmla="*/ 63 h 72"/>
                  <a:gd name="T2" fmla="*/ 141 w 150"/>
                  <a:gd name="T3" fmla="*/ 72 h 72"/>
                  <a:gd name="T4" fmla="*/ 9 w 150"/>
                  <a:gd name="T5" fmla="*/ 72 h 72"/>
                  <a:gd name="T6" fmla="*/ 0 w 150"/>
                  <a:gd name="T7" fmla="*/ 63 h 72"/>
                  <a:gd name="T8" fmla="*/ 0 w 150"/>
                  <a:gd name="T9" fmla="*/ 9 h 72"/>
                  <a:gd name="T10" fmla="*/ 9 w 150"/>
                  <a:gd name="T11" fmla="*/ 0 h 72"/>
                  <a:gd name="T12" fmla="*/ 141 w 150"/>
                  <a:gd name="T13" fmla="*/ 0 h 72"/>
                  <a:gd name="T14" fmla="*/ 150 w 150"/>
                  <a:gd name="T15" fmla="*/ 9 h 72"/>
                  <a:gd name="T16" fmla="*/ 150 w 150"/>
                  <a:gd name="T17" fmla="*/ 63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0" h="72">
                    <a:moveTo>
                      <a:pt x="150" y="63"/>
                    </a:moveTo>
                    <a:cubicBezTo>
                      <a:pt x="150" y="68"/>
                      <a:pt x="146" y="72"/>
                      <a:pt x="141" y="72"/>
                    </a:cubicBezTo>
                    <a:cubicBezTo>
                      <a:pt x="9" y="72"/>
                      <a:pt x="9" y="72"/>
                      <a:pt x="9" y="72"/>
                    </a:cubicBezTo>
                    <a:cubicBezTo>
                      <a:pt x="4" y="72"/>
                      <a:pt x="0" y="68"/>
                      <a:pt x="0" y="63"/>
                    </a:cubicBezTo>
                    <a:cubicBezTo>
                      <a:pt x="0" y="9"/>
                      <a:pt x="0" y="9"/>
                      <a:pt x="0" y="9"/>
                    </a:cubicBezTo>
                    <a:cubicBezTo>
                      <a:pt x="0" y="4"/>
                      <a:pt x="4" y="0"/>
                      <a:pt x="9" y="0"/>
                    </a:cubicBezTo>
                    <a:cubicBezTo>
                      <a:pt x="141" y="0"/>
                      <a:pt x="141" y="0"/>
                      <a:pt x="141" y="0"/>
                    </a:cubicBezTo>
                    <a:cubicBezTo>
                      <a:pt x="146" y="0"/>
                      <a:pt x="150" y="4"/>
                      <a:pt x="150" y="9"/>
                    </a:cubicBezTo>
                    <a:lnTo>
                      <a:pt x="150" y="63"/>
                    </a:lnTo>
                    <a:close/>
                  </a:path>
                </a:pathLst>
              </a:custGeom>
              <a:solidFill>
                <a:srgbClr val="8F65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8" name="Freeform 40"/>
              <p:cNvSpPr/>
              <p:nvPr/>
            </p:nvSpPr>
            <p:spPr bwMode="auto">
              <a:xfrm>
                <a:off x="2085975" y="2654300"/>
                <a:ext cx="60325" cy="198438"/>
              </a:xfrm>
              <a:custGeom>
                <a:avLst/>
                <a:gdLst>
                  <a:gd name="T0" fmla="*/ 16 w 16"/>
                  <a:gd name="T1" fmla="*/ 45 h 53"/>
                  <a:gd name="T2" fmla="*/ 8 w 16"/>
                  <a:gd name="T3" fmla="*/ 53 h 53"/>
                  <a:gd name="T4" fmla="*/ 8 w 16"/>
                  <a:gd name="T5" fmla="*/ 53 h 53"/>
                  <a:gd name="T6" fmla="*/ 0 w 16"/>
                  <a:gd name="T7" fmla="*/ 45 h 53"/>
                  <a:gd name="T8" fmla="*/ 0 w 16"/>
                  <a:gd name="T9" fmla="*/ 8 h 53"/>
                  <a:gd name="T10" fmla="*/ 8 w 16"/>
                  <a:gd name="T11" fmla="*/ 0 h 53"/>
                  <a:gd name="T12" fmla="*/ 8 w 16"/>
                  <a:gd name="T13" fmla="*/ 0 h 53"/>
                  <a:gd name="T14" fmla="*/ 16 w 16"/>
                  <a:gd name="T15" fmla="*/ 8 h 53"/>
                  <a:gd name="T16" fmla="*/ 16 w 16"/>
                  <a:gd name="T17" fmla="*/ 4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53">
                    <a:moveTo>
                      <a:pt x="16" y="45"/>
                    </a:moveTo>
                    <a:cubicBezTo>
                      <a:pt x="16" y="49"/>
                      <a:pt x="12" y="53"/>
                      <a:pt x="8" y="53"/>
                    </a:cubicBezTo>
                    <a:cubicBezTo>
                      <a:pt x="8" y="53"/>
                      <a:pt x="8" y="53"/>
                      <a:pt x="8" y="53"/>
                    </a:cubicBezTo>
                    <a:cubicBezTo>
                      <a:pt x="4" y="53"/>
                      <a:pt x="0" y="49"/>
                      <a:pt x="0" y="45"/>
                    </a:cubicBezTo>
                    <a:cubicBezTo>
                      <a:pt x="0" y="8"/>
                      <a:pt x="0" y="8"/>
                      <a:pt x="0" y="8"/>
                    </a:cubicBezTo>
                    <a:cubicBezTo>
                      <a:pt x="0" y="4"/>
                      <a:pt x="4" y="0"/>
                      <a:pt x="8" y="0"/>
                    </a:cubicBezTo>
                    <a:cubicBezTo>
                      <a:pt x="8" y="0"/>
                      <a:pt x="8" y="0"/>
                      <a:pt x="8" y="0"/>
                    </a:cubicBezTo>
                    <a:cubicBezTo>
                      <a:pt x="12" y="0"/>
                      <a:pt x="16" y="4"/>
                      <a:pt x="16" y="8"/>
                    </a:cubicBezTo>
                    <a:lnTo>
                      <a:pt x="16" y="45"/>
                    </a:lnTo>
                    <a:close/>
                  </a:path>
                </a:pathLst>
              </a:custGeom>
              <a:solidFill>
                <a:srgbClr val="77563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9" name="Freeform 41"/>
              <p:cNvSpPr/>
              <p:nvPr/>
            </p:nvSpPr>
            <p:spPr bwMode="auto">
              <a:xfrm>
                <a:off x="2214563" y="2654300"/>
                <a:ext cx="60325" cy="198438"/>
              </a:xfrm>
              <a:custGeom>
                <a:avLst/>
                <a:gdLst>
                  <a:gd name="T0" fmla="*/ 16 w 16"/>
                  <a:gd name="T1" fmla="*/ 45 h 53"/>
                  <a:gd name="T2" fmla="*/ 8 w 16"/>
                  <a:gd name="T3" fmla="*/ 53 h 53"/>
                  <a:gd name="T4" fmla="*/ 8 w 16"/>
                  <a:gd name="T5" fmla="*/ 53 h 53"/>
                  <a:gd name="T6" fmla="*/ 0 w 16"/>
                  <a:gd name="T7" fmla="*/ 45 h 53"/>
                  <a:gd name="T8" fmla="*/ 0 w 16"/>
                  <a:gd name="T9" fmla="*/ 8 h 53"/>
                  <a:gd name="T10" fmla="*/ 8 w 16"/>
                  <a:gd name="T11" fmla="*/ 0 h 53"/>
                  <a:gd name="T12" fmla="*/ 8 w 16"/>
                  <a:gd name="T13" fmla="*/ 0 h 53"/>
                  <a:gd name="T14" fmla="*/ 16 w 16"/>
                  <a:gd name="T15" fmla="*/ 8 h 53"/>
                  <a:gd name="T16" fmla="*/ 16 w 16"/>
                  <a:gd name="T17" fmla="*/ 4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53">
                    <a:moveTo>
                      <a:pt x="16" y="45"/>
                    </a:moveTo>
                    <a:cubicBezTo>
                      <a:pt x="16" y="49"/>
                      <a:pt x="12" y="53"/>
                      <a:pt x="8" y="53"/>
                    </a:cubicBezTo>
                    <a:cubicBezTo>
                      <a:pt x="8" y="53"/>
                      <a:pt x="8" y="53"/>
                      <a:pt x="8" y="53"/>
                    </a:cubicBezTo>
                    <a:cubicBezTo>
                      <a:pt x="4" y="53"/>
                      <a:pt x="0" y="49"/>
                      <a:pt x="0" y="45"/>
                    </a:cubicBezTo>
                    <a:cubicBezTo>
                      <a:pt x="0" y="8"/>
                      <a:pt x="0" y="8"/>
                      <a:pt x="0" y="8"/>
                    </a:cubicBezTo>
                    <a:cubicBezTo>
                      <a:pt x="0" y="4"/>
                      <a:pt x="4" y="0"/>
                      <a:pt x="8" y="0"/>
                    </a:cubicBezTo>
                    <a:cubicBezTo>
                      <a:pt x="8" y="0"/>
                      <a:pt x="8" y="0"/>
                      <a:pt x="8" y="0"/>
                    </a:cubicBezTo>
                    <a:cubicBezTo>
                      <a:pt x="12" y="0"/>
                      <a:pt x="16" y="4"/>
                      <a:pt x="16" y="8"/>
                    </a:cubicBezTo>
                    <a:lnTo>
                      <a:pt x="16" y="45"/>
                    </a:lnTo>
                    <a:close/>
                  </a:path>
                </a:pathLst>
              </a:custGeom>
              <a:solidFill>
                <a:srgbClr val="77563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0" name="Freeform 42"/>
              <p:cNvSpPr/>
              <p:nvPr/>
            </p:nvSpPr>
            <p:spPr bwMode="auto">
              <a:xfrm>
                <a:off x="2341563" y="2654300"/>
                <a:ext cx="60325" cy="198438"/>
              </a:xfrm>
              <a:custGeom>
                <a:avLst/>
                <a:gdLst>
                  <a:gd name="T0" fmla="*/ 16 w 16"/>
                  <a:gd name="T1" fmla="*/ 45 h 53"/>
                  <a:gd name="T2" fmla="*/ 8 w 16"/>
                  <a:gd name="T3" fmla="*/ 53 h 53"/>
                  <a:gd name="T4" fmla="*/ 8 w 16"/>
                  <a:gd name="T5" fmla="*/ 53 h 53"/>
                  <a:gd name="T6" fmla="*/ 0 w 16"/>
                  <a:gd name="T7" fmla="*/ 45 h 53"/>
                  <a:gd name="T8" fmla="*/ 0 w 16"/>
                  <a:gd name="T9" fmla="*/ 8 h 53"/>
                  <a:gd name="T10" fmla="*/ 8 w 16"/>
                  <a:gd name="T11" fmla="*/ 0 h 53"/>
                  <a:gd name="T12" fmla="*/ 8 w 16"/>
                  <a:gd name="T13" fmla="*/ 0 h 53"/>
                  <a:gd name="T14" fmla="*/ 16 w 16"/>
                  <a:gd name="T15" fmla="*/ 8 h 53"/>
                  <a:gd name="T16" fmla="*/ 16 w 16"/>
                  <a:gd name="T17" fmla="*/ 4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53">
                    <a:moveTo>
                      <a:pt x="16" y="45"/>
                    </a:moveTo>
                    <a:cubicBezTo>
                      <a:pt x="16" y="49"/>
                      <a:pt x="12" y="53"/>
                      <a:pt x="8" y="53"/>
                    </a:cubicBezTo>
                    <a:cubicBezTo>
                      <a:pt x="8" y="53"/>
                      <a:pt x="8" y="53"/>
                      <a:pt x="8" y="53"/>
                    </a:cubicBezTo>
                    <a:cubicBezTo>
                      <a:pt x="4" y="53"/>
                      <a:pt x="0" y="49"/>
                      <a:pt x="0" y="45"/>
                    </a:cubicBezTo>
                    <a:cubicBezTo>
                      <a:pt x="0" y="8"/>
                      <a:pt x="0" y="8"/>
                      <a:pt x="0" y="8"/>
                    </a:cubicBezTo>
                    <a:cubicBezTo>
                      <a:pt x="0" y="4"/>
                      <a:pt x="4" y="0"/>
                      <a:pt x="8" y="0"/>
                    </a:cubicBezTo>
                    <a:cubicBezTo>
                      <a:pt x="8" y="0"/>
                      <a:pt x="8" y="0"/>
                      <a:pt x="8" y="0"/>
                    </a:cubicBezTo>
                    <a:cubicBezTo>
                      <a:pt x="12" y="0"/>
                      <a:pt x="16" y="4"/>
                      <a:pt x="16" y="8"/>
                    </a:cubicBezTo>
                    <a:lnTo>
                      <a:pt x="16" y="45"/>
                    </a:lnTo>
                    <a:close/>
                  </a:path>
                </a:pathLst>
              </a:custGeom>
              <a:solidFill>
                <a:srgbClr val="77563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1" name="Freeform 43"/>
              <p:cNvSpPr/>
              <p:nvPr/>
            </p:nvSpPr>
            <p:spPr bwMode="auto">
              <a:xfrm>
                <a:off x="2468563" y="2654300"/>
                <a:ext cx="60325" cy="198438"/>
              </a:xfrm>
              <a:custGeom>
                <a:avLst/>
                <a:gdLst>
                  <a:gd name="T0" fmla="*/ 16 w 16"/>
                  <a:gd name="T1" fmla="*/ 45 h 53"/>
                  <a:gd name="T2" fmla="*/ 8 w 16"/>
                  <a:gd name="T3" fmla="*/ 53 h 53"/>
                  <a:gd name="T4" fmla="*/ 8 w 16"/>
                  <a:gd name="T5" fmla="*/ 53 h 53"/>
                  <a:gd name="T6" fmla="*/ 0 w 16"/>
                  <a:gd name="T7" fmla="*/ 45 h 53"/>
                  <a:gd name="T8" fmla="*/ 0 w 16"/>
                  <a:gd name="T9" fmla="*/ 8 h 53"/>
                  <a:gd name="T10" fmla="*/ 8 w 16"/>
                  <a:gd name="T11" fmla="*/ 0 h 53"/>
                  <a:gd name="T12" fmla="*/ 8 w 16"/>
                  <a:gd name="T13" fmla="*/ 0 h 53"/>
                  <a:gd name="T14" fmla="*/ 16 w 16"/>
                  <a:gd name="T15" fmla="*/ 8 h 53"/>
                  <a:gd name="T16" fmla="*/ 16 w 16"/>
                  <a:gd name="T17" fmla="*/ 4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53">
                    <a:moveTo>
                      <a:pt x="16" y="45"/>
                    </a:moveTo>
                    <a:cubicBezTo>
                      <a:pt x="16" y="49"/>
                      <a:pt x="12" y="53"/>
                      <a:pt x="8" y="53"/>
                    </a:cubicBezTo>
                    <a:cubicBezTo>
                      <a:pt x="8" y="53"/>
                      <a:pt x="8" y="53"/>
                      <a:pt x="8" y="53"/>
                    </a:cubicBezTo>
                    <a:cubicBezTo>
                      <a:pt x="4" y="53"/>
                      <a:pt x="0" y="49"/>
                      <a:pt x="0" y="45"/>
                    </a:cubicBezTo>
                    <a:cubicBezTo>
                      <a:pt x="0" y="8"/>
                      <a:pt x="0" y="8"/>
                      <a:pt x="0" y="8"/>
                    </a:cubicBezTo>
                    <a:cubicBezTo>
                      <a:pt x="0" y="4"/>
                      <a:pt x="4" y="0"/>
                      <a:pt x="8" y="0"/>
                    </a:cubicBezTo>
                    <a:cubicBezTo>
                      <a:pt x="8" y="0"/>
                      <a:pt x="8" y="0"/>
                      <a:pt x="8" y="0"/>
                    </a:cubicBezTo>
                    <a:cubicBezTo>
                      <a:pt x="12" y="0"/>
                      <a:pt x="16" y="4"/>
                      <a:pt x="16" y="8"/>
                    </a:cubicBezTo>
                    <a:lnTo>
                      <a:pt x="16" y="45"/>
                    </a:lnTo>
                    <a:close/>
                  </a:path>
                </a:pathLst>
              </a:custGeom>
              <a:solidFill>
                <a:srgbClr val="77563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2" name="Freeform 44"/>
              <p:cNvSpPr/>
              <p:nvPr/>
            </p:nvSpPr>
            <p:spPr bwMode="auto">
              <a:xfrm>
                <a:off x="2074863" y="2882900"/>
                <a:ext cx="473075" cy="15875"/>
              </a:xfrm>
              <a:custGeom>
                <a:avLst/>
                <a:gdLst>
                  <a:gd name="T0" fmla="*/ 126 w 126"/>
                  <a:gd name="T1" fmla="*/ 2 h 4"/>
                  <a:gd name="T2" fmla="*/ 124 w 126"/>
                  <a:gd name="T3" fmla="*/ 4 h 4"/>
                  <a:gd name="T4" fmla="*/ 2 w 126"/>
                  <a:gd name="T5" fmla="*/ 4 h 4"/>
                  <a:gd name="T6" fmla="*/ 0 w 126"/>
                  <a:gd name="T7" fmla="*/ 2 h 4"/>
                  <a:gd name="T8" fmla="*/ 0 w 126"/>
                  <a:gd name="T9" fmla="*/ 2 h 4"/>
                  <a:gd name="T10" fmla="*/ 2 w 126"/>
                  <a:gd name="T11" fmla="*/ 0 h 4"/>
                  <a:gd name="T12" fmla="*/ 124 w 126"/>
                  <a:gd name="T13" fmla="*/ 0 h 4"/>
                  <a:gd name="T14" fmla="*/ 126 w 126"/>
                  <a:gd name="T15" fmla="*/ 2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6" h="4">
                    <a:moveTo>
                      <a:pt x="126" y="2"/>
                    </a:moveTo>
                    <a:cubicBezTo>
                      <a:pt x="126" y="3"/>
                      <a:pt x="125" y="4"/>
                      <a:pt x="124" y="4"/>
                    </a:cubicBezTo>
                    <a:cubicBezTo>
                      <a:pt x="2" y="4"/>
                      <a:pt x="2" y="4"/>
                      <a:pt x="2" y="4"/>
                    </a:cubicBezTo>
                    <a:cubicBezTo>
                      <a:pt x="1" y="4"/>
                      <a:pt x="0" y="3"/>
                      <a:pt x="0" y="2"/>
                    </a:cubicBezTo>
                    <a:cubicBezTo>
                      <a:pt x="0" y="2"/>
                      <a:pt x="0" y="2"/>
                      <a:pt x="0" y="2"/>
                    </a:cubicBezTo>
                    <a:cubicBezTo>
                      <a:pt x="0" y="1"/>
                      <a:pt x="1" y="0"/>
                      <a:pt x="2" y="0"/>
                    </a:cubicBezTo>
                    <a:cubicBezTo>
                      <a:pt x="124" y="0"/>
                      <a:pt x="124" y="0"/>
                      <a:pt x="124" y="0"/>
                    </a:cubicBezTo>
                    <a:cubicBezTo>
                      <a:pt x="125" y="0"/>
                      <a:pt x="126" y="1"/>
                      <a:pt x="126" y="2"/>
                    </a:cubicBezTo>
                    <a:close/>
                  </a:path>
                </a:pathLst>
              </a:custGeom>
              <a:solidFill>
                <a:srgbClr val="502E1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3" name="Rectangle 45"/>
              <p:cNvSpPr>
                <a:spLocks noChangeArrowheads="1"/>
              </p:cNvSpPr>
              <p:nvPr/>
            </p:nvSpPr>
            <p:spPr bwMode="auto">
              <a:xfrm>
                <a:off x="2138363" y="2568575"/>
                <a:ext cx="338137" cy="44450"/>
              </a:xfrm>
              <a:prstGeom prst="rect">
                <a:avLst/>
              </a:prstGeom>
              <a:solidFill>
                <a:srgbClr val="7756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grpSp>
      </p:grpSp>
      <p:sp>
        <p:nvSpPr>
          <p:cNvPr id="566" name="矩形 565"/>
          <p:cNvSpPr/>
          <p:nvPr/>
        </p:nvSpPr>
        <p:spPr>
          <a:xfrm>
            <a:off x="0" y="5071492"/>
            <a:ext cx="9144000" cy="72008"/>
          </a:xfrm>
          <a:prstGeom prst="rect">
            <a:avLst/>
          </a:prstGeom>
          <a:solidFill>
            <a:srgbClr val="FF9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7" name="TextBox 566"/>
          <p:cNvSpPr txBox="1"/>
          <p:nvPr/>
        </p:nvSpPr>
        <p:spPr>
          <a:xfrm>
            <a:off x="7815487" y="4252258"/>
            <a:ext cx="864096" cy="492443"/>
          </a:xfrm>
          <a:prstGeom prst="rect">
            <a:avLst/>
          </a:prstGeom>
          <a:noFill/>
        </p:spPr>
        <p:txBody>
          <a:bodyPr wrap="square" lIns="0" tIns="0" rIns="0" bIns="0" rtlCol="0">
            <a:spAutoFit/>
          </a:bodyPr>
          <a:lstStyle/>
          <a:p>
            <a:pPr algn="dist"/>
            <a:r>
              <a:rPr lang="zh-CN" altLang="en-US" sz="2000" dirty="0">
                <a:ln w="6350">
                  <a:noFill/>
                </a:ln>
                <a:solidFill>
                  <a:srgbClr val="FF9101"/>
                </a:solidFill>
                <a:latin typeface="宋体" pitchFamily="2" charset="-122"/>
                <a:ea typeface="宋体" pitchFamily="2" charset="-122"/>
              </a:rPr>
              <a:t>目  录</a:t>
            </a:r>
            <a:endParaRPr lang="en-US" altLang="zh-CN" sz="2000" dirty="0">
              <a:ln w="6350">
                <a:noFill/>
              </a:ln>
              <a:solidFill>
                <a:srgbClr val="FF9101"/>
              </a:solidFill>
              <a:latin typeface="宋体" pitchFamily="2" charset="-122"/>
              <a:ea typeface="宋体" pitchFamily="2" charset="-122"/>
            </a:endParaRPr>
          </a:p>
          <a:p>
            <a:pPr algn="dist"/>
            <a:r>
              <a:rPr lang="en-US" altLang="zh-CN" sz="1200" dirty="0">
                <a:ln w="6350">
                  <a:noFill/>
                </a:ln>
                <a:solidFill>
                  <a:schemeClr val="tx1">
                    <a:lumMod val="65000"/>
                    <a:lumOff val="35000"/>
                  </a:schemeClr>
                </a:solidFill>
                <a:latin typeface="宋体" pitchFamily="2" charset="-122"/>
                <a:ea typeface="宋体" pitchFamily="2" charset="-122"/>
                <a:cs typeface="Arial" pitchFamily="34" charset="0"/>
              </a:rPr>
              <a:t>CONTENTS</a:t>
            </a:r>
            <a:endParaRPr lang="zh-CN" altLang="en-US" sz="1200" dirty="0">
              <a:ln w="6350">
                <a:noFill/>
              </a:ln>
              <a:solidFill>
                <a:schemeClr val="tx1">
                  <a:lumMod val="65000"/>
                  <a:lumOff val="35000"/>
                </a:schemeClr>
              </a:solidFill>
              <a:latin typeface="宋体" pitchFamily="2" charset="-122"/>
              <a:ea typeface="宋体" pitchFamily="2" charset="-122"/>
              <a:cs typeface="Arial" pitchFamily="34" charset="0"/>
            </a:endParaRPr>
          </a:p>
        </p:txBody>
      </p:sp>
      <p:sp>
        <p:nvSpPr>
          <p:cNvPr id="569" name="矩形 568"/>
          <p:cNvSpPr/>
          <p:nvPr/>
        </p:nvSpPr>
        <p:spPr>
          <a:xfrm>
            <a:off x="4130272" y="2355726"/>
            <a:ext cx="800219" cy="276999"/>
          </a:xfrm>
          <a:prstGeom prst="rect">
            <a:avLst/>
          </a:prstGeom>
        </p:spPr>
        <p:txBody>
          <a:bodyPr wrap="none">
            <a:spAutoFit/>
          </a:bodyPr>
          <a:lstStyle/>
          <a:p>
            <a:pPr algn="ctr"/>
            <a:r>
              <a:rPr lang="zh-CN" altLang="en-US" sz="1200" dirty="0">
                <a:ln w="6350">
                  <a:noFill/>
                </a:ln>
                <a:latin typeface="宋体" pitchFamily="2" charset="-122"/>
                <a:ea typeface="宋体" pitchFamily="2" charset="-122"/>
              </a:rPr>
              <a:t>用户界面</a:t>
            </a:r>
          </a:p>
        </p:txBody>
      </p:sp>
      <p:sp>
        <p:nvSpPr>
          <p:cNvPr id="570" name="矩形 569"/>
          <p:cNvSpPr/>
          <p:nvPr/>
        </p:nvSpPr>
        <p:spPr>
          <a:xfrm>
            <a:off x="2477580" y="2355726"/>
            <a:ext cx="800219" cy="276999"/>
          </a:xfrm>
          <a:prstGeom prst="rect">
            <a:avLst/>
          </a:prstGeom>
        </p:spPr>
        <p:txBody>
          <a:bodyPr wrap="none">
            <a:spAutoFit/>
          </a:bodyPr>
          <a:lstStyle/>
          <a:p>
            <a:pPr algn="ctr"/>
            <a:r>
              <a:rPr lang="zh-CN" altLang="en-US" sz="1200" dirty="0">
                <a:ln w="6350">
                  <a:noFill/>
                </a:ln>
                <a:latin typeface="宋体" pitchFamily="2" charset="-122"/>
                <a:ea typeface="宋体" pitchFamily="2" charset="-122"/>
              </a:rPr>
              <a:t>系统架构</a:t>
            </a:r>
          </a:p>
        </p:txBody>
      </p:sp>
      <p:sp>
        <p:nvSpPr>
          <p:cNvPr id="571" name="矩形 570"/>
          <p:cNvSpPr/>
          <p:nvPr/>
        </p:nvSpPr>
        <p:spPr>
          <a:xfrm>
            <a:off x="655905" y="2355726"/>
            <a:ext cx="1138170" cy="276999"/>
          </a:xfrm>
          <a:prstGeom prst="rect">
            <a:avLst/>
          </a:prstGeom>
        </p:spPr>
        <p:txBody>
          <a:bodyPr wrap="square">
            <a:spAutoFit/>
          </a:bodyPr>
          <a:lstStyle/>
          <a:p>
            <a:pPr algn="ctr"/>
            <a:r>
              <a:rPr lang="zh-CN" altLang="en-US" sz="1200" dirty="0">
                <a:ln w="6350">
                  <a:noFill/>
                </a:ln>
                <a:latin typeface="宋体" pitchFamily="2" charset="-122"/>
                <a:ea typeface="宋体" pitchFamily="2" charset="-122"/>
              </a:rPr>
              <a:t>思路</a:t>
            </a:r>
          </a:p>
        </p:txBody>
      </p:sp>
      <p:sp>
        <p:nvSpPr>
          <p:cNvPr id="572" name="矩形 571"/>
          <p:cNvSpPr/>
          <p:nvPr/>
        </p:nvSpPr>
        <p:spPr>
          <a:xfrm>
            <a:off x="7365489" y="2355726"/>
            <a:ext cx="954107" cy="276999"/>
          </a:xfrm>
          <a:prstGeom prst="rect">
            <a:avLst/>
          </a:prstGeom>
        </p:spPr>
        <p:txBody>
          <a:bodyPr wrap="none">
            <a:spAutoFit/>
          </a:bodyPr>
          <a:lstStyle/>
          <a:p>
            <a:pPr algn="ctr"/>
            <a:r>
              <a:rPr lang="zh-CN" altLang="en-US" sz="1200" dirty="0">
                <a:ln w="6350">
                  <a:noFill/>
                </a:ln>
                <a:latin typeface="宋体" pitchFamily="2" charset="-122"/>
                <a:ea typeface="宋体" pitchFamily="2" charset="-122"/>
              </a:rPr>
              <a:t>数据库设计</a:t>
            </a:r>
          </a:p>
        </p:txBody>
      </p:sp>
      <p:sp>
        <p:nvSpPr>
          <p:cNvPr id="573" name="矩形 572"/>
          <p:cNvSpPr/>
          <p:nvPr/>
        </p:nvSpPr>
        <p:spPr>
          <a:xfrm>
            <a:off x="5866680" y="2355726"/>
            <a:ext cx="646331" cy="276999"/>
          </a:xfrm>
          <a:prstGeom prst="rect">
            <a:avLst/>
          </a:prstGeom>
        </p:spPr>
        <p:txBody>
          <a:bodyPr wrap="none">
            <a:spAutoFit/>
          </a:bodyPr>
          <a:lstStyle/>
          <a:p>
            <a:pPr algn="ctr"/>
            <a:r>
              <a:rPr lang="zh-CN" altLang="en-US" sz="1200" dirty="0">
                <a:ln w="6350">
                  <a:noFill/>
                </a:ln>
                <a:latin typeface="宋体" pitchFamily="2" charset="-122"/>
                <a:ea typeface="宋体" pitchFamily="2" charset="-122"/>
              </a:rPr>
              <a:t>顺序图</a:t>
            </a:r>
          </a:p>
        </p:txBody>
      </p:sp>
      <p:sp>
        <p:nvSpPr>
          <p:cNvPr id="574" name="Freeform 9"/>
          <p:cNvSpPr>
            <a:spLocks noEditPoints="1"/>
          </p:cNvSpPr>
          <p:nvPr/>
        </p:nvSpPr>
        <p:spPr bwMode="auto">
          <a:xfrm>
            <a:off x="7617082" y="1686405"/>
            <a:ext cx="380484" cy="247914"/>
          </a:xfrm>
          <a:custGeom>
            <a:avLst/>
            <a:gdLst>
              <a:gd name="T0" fmla="*/ 58 w 215"/>
              <a:gd name="T1" fmla="*/ 83 h 140"/>
              <a:gd name="T2" fmla="*/ 58 w 215"/>
              <a:gd name="T3" fmla="*/ 91 h 140"/>
              <a:gd name="T4" fmla="*/ 161 w 215"/>
              <a:gd name="T5" fmla="*/ 87 h 140"/>
              <a:gd name="T6" fmla="*/ 58 w 215"/>
              <a:gd name="T7" fmla="*/ 73 h 140"/>
              <a:gd name="T8" fmla="*/ 98 w 215"/>
              <a:gd name="T9" fmla="*/ 73 h 140"/>
              <a:gd name="T10" fmla="*/ 102 w 215"/>
              <a:gd name="T11" fmla="*/ 34 h 140"/>
              <a:gd name="T12" fmla="*/ 58 w 215"/>
              <a:gd name="T13" fmla="*/ 30 h 140"/>
              <a:gd name="T14" fmla="*/ 54 w 215"/>
              <a:gd name="T15" fmla="*/ 69 h 140"/>
              <a:gd name="T16" fmla="*/ 63 w 215"/>
              <a:gd name="T17" fmla="*/ 38 h 140"/>
              <a:gd name="T18" fmla="*/ 94 w 215"/>
              <a:gd name="T19" fmla="*/ 38 h 140"/>
              <a:gd name="T20" fmla="*/ 63 w 215"/>
              <a:gd name="T21" fmla="*/ 65 h 140"/>
              <a:gd name="T22" fmla="*/ 27 w 215"/>
              <a:gd name="T23" fmla="*/ 121 h 140"/>
              <a:gd name="T24" fmla="*/ 189 w 215"/>
              <a:gd name="T25" fmla="*/ 121 h 140"/>
              <a:gd name="T26" fmla="*/ 196 w 215"/>
              <a:gd name="T27" fmla="*/ 7 h 140"/>
              <a:gd name="T28" fmla="*/ 27 w 215"/>
              <a:gd name="T29" fmla="*/ 0 h 140"/>
              <a:gd name="T30" fmla="*/ 20 w 215"/>
              <a:gd name="T31" fmla="*/ 114 h 140"/>
              <a:gd name="T32" fmla="*/ 33 w 215"/>
              <a:gd name="T33" fmla="*/ 13 h 140"/>
              <a:gd name="T34" fmla="*/ 182 w 215"/>
              <a:gd name="T35" fmla="*/ 13 h 140"/>
              <a:gd name="T36" fmla="*/ 33 w 215"/>
              <a:gd name="T37" fmla="*/ 107 h 140"/>
              <a:gd name="T38" fmla="*/ 157 w 215"/>
              <a:gd name="T39" fmla="*/ 48 h 140"/>
              <a:gd name="T40" fmla="*/ 111 w 215"/>
              <a:gd name="T41" fmla="*/ 48 h 140"/>
              <a:gd name="T42" fmla="*/ 111 w 215"/>
              <a:gd name="T43" fmla="*/ 56 h 140"/>
              <a:gd name="T44" fmla="*/ 161 w 215"/>
              <a:gd name="T45" fmla="*/ 52 h 140"/>
              <a:gd name="T46" fmla="*/ 157 w 215"/>
              <a:gd name="T47" fmla="*/ 65 h 140"/>
              <a:gd name="T48" fmla="*/ 111 w 215"/>
              <a:gd name="T49" fmla="*/ 65 h 140"/>
              <a:gd name="T50" fmla="*/ 111 w 215"/>
              <a:gd name="T51" fmla="*/ 73 h 140"/>
              <a:gd name="T52" fmla="*/ 161 w 215"/>
              <a:gd name="T53" fmla="*/ 69 h 140"/>
              <a:gd name="T54" fmla="*/ 157 w 215"/>
              <a:gd name="T55" fmla="*/ 30 h 140"/>
              <a:gd name="T56" fmla="*/ 111 w 215"/>
              <a:gd name="T57" fmla="*/ 30 h 140"/>
              <a:gd name="T58" fmla="*/ 111 w 215"/>
              <a:gd name="T59" fmla="*/ 38 h 140"/>
              <a:gd name="T60" fmla="*/ 161 w 215"/>
              <a:gd name="T61" fmla="*/ 34 h 140"/>
              <a:gd name="T62" fmla="*/ 209 w 215"/>
              <a:gd name="T63" fmla="*/ 127 h 140"/>
              <a:gd name="T64" fmla="*/ 7 w 215"/>
              <a:gd name="T65" fmla="*/ 127 h 140"/>
              <a:gd name="T66" fmla="*/ 7 w 215"/>
              <a:gd name="T67" fmla="*/ 140 h 140"/>
              <a:gd name="T68" fmla="*/ 215 w 215"/>
              <a:gd name="T69" fmla="*/ 13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5" h="140">
                <a:moveTo>
                  <a:pt x="157" y="83"/>
                </a:moveTo>
                <a:cubicBezTo>
                  <a:pt x="58" y="83"/>
                  <a:pt x="58" y="83"/>
                  <a:pt x="58" y="83"/>
                </a:cubicBezTo>
                <a:cubicBezTo>
                  <a:pt x="56" y="83"/>
                  <a:pt x="54" y="84"/>
                  <a:pt x="54" y="87"/>
                </a:cubicBezTo>
                <a:cubicBezTo>
                  <a:pt x="54" y="89"/>
                  <a:pt x="56" y="91"/>
                  <a:pt x="58" y="91"/>
                </a:cubicBezTo>
                <a:cubicBezTo>
                  <a:pt x="157" y="91"/>
                  <a:pt x="157" y="91"/>
                  <a:pt x="157" y="91"/>
                </a:cubicBezTo>
                <a:cubicBezTo>
                  <a:pt x="159" y="91"/>
                  <a:pt x="161" y="89"/>
                  <a:pt x="161" y="87"/>
                </a:cubicBezTo>
                <a:cubicBezTo>
                  <a:pt x="161" y="84"/>
                  <a:pt x="159" y="83"/>
                  <a:pt x="157" y="83"/>
                </a:cubicBezTo>
                <a:close/>
                <a:moveTo>
                  <a:pt x="58" y="73"/>
                </a:moveTo>
                <a:cubicBezTo>
                  <a:pt x="58" y="73"/>
                  <a:pt x="58" y="73"/>
                  <a:pt x="58" y="73"/>
                </a:cubicBezTo>
                <a:cubicBezTo>
                  <a:pt x="98" y="73"/>
                  <a:pt x="98" y="73"/>
                  <a:pt x="98" y="73"/>
                </a:cubicBezTo>
                <a:cubicBezTo>
                  <a:pt x="100" y="73"/>
                  <a:pt x="102" y="71"/>
                  <a:pt x="102" y="69"/>
                </a:cubicBezTo>
                <a:cubicBezTo>
                  <a:pt x="102" y="34"/>
                  <a:pt x="102" y="34"/>
                  <a:pt x="102" y="34"/>
                </a:cubicBezTo>
                <a:cubicBezTo>
                  <a:pt x="102" y="32"/>
                  <a:pt x="100" y="30"/>
                  <a:pt x="98" y="30"/>
                </a:cubicBezTo>
                <a:cubicBezTo>
                  <a:pt x="58" y="30"/>
                  <a:pt x="58" y="30"/>
                  <a:pt x="58" y="30"/>
                </a:cubicBezTo>
                <a:cubicBezTo>
                  <a:pt x="56" y="30"/>
                  <a:pt x="54" y="32"/>
                  <a:pt x="54" y="34"/>
                </a:cubicBezTo>
                <a:cubicBezTo>
                  <a:pt x="54" y="69"/>
                  <a:pt x="54" y="69"/>
                  <a:pt x="54" y="69"/>
                </a:cubicBezTo>
                <a:cubicBezTo>
                  <a:pt x="54" y="71"/>
                  <a:pt x="56" y="73"/>
                  <a:pt x="58" y="73"/>
                </a:cubicBezTo>
                <a:close/>
                <a:moveTo>
                  <a:pt x="63" y="38"/>
                </a:moveTo>
                <a:cubicBezTo>
                  <a:pt x="63" y="38"/>
                  <a:pt x="63" y="38"/>
                  <a:pt x="63" y="38"/>
                </a:cubicBezTo>
                <a:cubicBezTo>
                  <a:pt x="94" y="38"/>
                  <a:pt x="94" y="38"/>
                  <a:pt x="94" y="38"/>
                </a:cubicBezTo>
                <a:cubicBezTo>
                  <a:pt x="94" y="65"/>
                  <a:pt x="94" y="65"/>
                  <a:pt x="94" y="65"/>
                </a:cubicBezTo>
                <a:cubicBezTo>
                  <a:pt x="63" y="65"/>
                  <a:pt x="63" y="65"/>
                  <a:pt x="63" y="65"/>
                </a:cubicBezTo>
                <a:cubicBezTo>
                  <a:pt x="63" y="38"/>
                  <a:pt x="63" y="38"/>
                  <a:pt x="63" y="38"/>
                </a:cubicBezTo>
                <a:close/>
                <a:moveTo>
                  <a:pt x="27" y="121"/>
                </a:moveTo>
                <a:cubicBezTo>
                  <a:pt x="27" y="121"/>
                  <a:pt x="27" y="121"/>
                  <a:pt x="27" y="121"/>
                </a:cubicBezTo>
                <a:cubicBezTo>
                  <a:pt x="189" y="121"/>
                  <a:pt x="189" y="121"/>
                  <a:pt x="189" y="121"/>
                </a:cubicBezTo>
                <a:cubicBezTo>
                  <a:pt x="193" y="121"/>
                  <a:pt x="196" y="118"/>
                  <a:pt x="196" y="114"/>
                </a:cubicBezTo>
                <a:cubicBezTo>
                  <a:pt x="196" y="7"/>
                  <a:pt x="196" y="7"/>
                  <a:pt x="196" y="7"/>
                </a:cubicBezTo>
                <a:cubicBezTo>
                  <a:pt x="196" y="3"/>
                  <a:pt x="193" y="0"/>
                  <a:pt x="189" y="0"/>
                </a:cubicBezTo>
                <a:cubicBezTo>
                  <a:pt x="27" y="0"/>
                  <a:pt x="27" y="0"/>
                  <a:pt x="27" y="0"/>
                </a:cubicBezTo>
                <a:cubicBezTo>
                  <a:pt x="23" y="0"/>
                  <a:pt x="20" y="3"/>
                  <a:pt x="20" y="7"/>
                </a:cubicBezTo>
                <a:cubicBezTo>
                  <a:pt x="20" y="114"/>
                  <a:pt x="20" y="114"/>
                  <a:pt x="20" y="114"/>
                </a:cubicBezTo>
                <a:cubicBezTo>
                  <a:pt x="20" y="118"/>
                  <a:pt x="23" y="121"/>
                  <a:pt x="27" y="121"/>
                </a:cubicBezTo>
                <a:close/>
                <a:moveTo>
                  <a:pt x="33" y="13"/>
                </a:moveTo>
                <a:cubicBezTo>
                  <a:pt x="33" y="13"/>
                  <a:pt x="33" y="13"/>
                  <a:pt x="33" y="13"/>
                </a:cubicBezTo>
                <a:cubicBezTo>
                  <a:pt x="182" y="13"/>
                  <a:pt x="182" y="13"/>
                  <a:pt x="182" y="13"/>
                </a:cubicBezTo>
                <a:cubicBezTo>
                  <a:pt x="182" y="107"/>
                  <a:pt x="182" y="107"/>
                  <a:pt x="182" y="107"/>
                </a:cubicBezTo>
                <a:cubicBezTo>
                  <a:pt x="33" y="107"/>
                  <a:pt x="33" y="107"/>
                  <a:pt x="33" y="107"/>
                </a:cubicBezTo>
                <a:cubicBezTo>
                  <a:pt x="33" y="13"/>
                  <a:pt x="33" y="13"/>
                  <a:pt x="33" y="13"/>
                </a:cubicBezTo>
                <a:close/>
                <a:moveTo>
                  <a:pt x="157" y="48"/>
                </a:moveTo>
                <a:cubicBezTo>
                  <a:pt x="157" y="48"/>
                  <a:pt x="157" y="48"/>
                  <a:pt x="157" y="48"/>
                </a:cubicBezTo>
                <a:cubicBezTo>
                  <a:pt x="111" y="48"/>
                  <a:pt x="111" y="48"/>
                  <a:pt x="111" y="48"/>
                </a:cubicBezTo>
                <a:cubicBezTo>
                  <a:pt x="108" y="48"/>
                  <a:pt x="107" y="49"/>
                  <a:pt x="107" y="52"/>
                </a:cubicBezTo>
                <a:cubicBezTo>
                  <a:pt x="107" y="54"/>
                  <a:pt x="108" y="56"/>
                  <a:pt x="111" y="56"/>
                </a:cubicBezTo>
                <a:cubicBezTo>
                  <a:pt x="157" y="56"/>
                  <a:pt x="157" y="56"/>
                  <a:pt x="157" y="56"/>
                </a:cubicBezTo>
                <a:cubicBezTo>
                  <a:pt x="159" y="56"/>
                  <a:pt x="161" y="54"/>
                  <a:pt x="161" y="52"/>
                </a:cubicBezTo>
                <a:cubicBezTo>
                  <a:pt x="161" y="49"/>
                  <a:pt x="159" y="48"/>
                  <a:pt x="157" y="48"/>
                </a:cubicBezTo>
                <a:close/>
                <a:moveTo>
                  <a:pt x="157" y="65"/>
                </a:moveTo>
                <a:cubicBezTo>
                  <a:pt x="157" y="65"/>
                  <a:pt x="157" y="65"/>
                  <a:pt x="157" y="65"/>
                </a:cubicBezTo>
                <a:cubicBezTo>
                  <a:pt x="111" y="65"/>
                  <a:pt x="111" y="65"/>
                  <a:pt x="111" y="65"/>
                </a:cubicBezTo>
                <a:cubicBezTo>
                  <a:pt x="108" y="65"/>
                  <a:pt x="107" y="67"/>
                  <a:pt x="107" y="69"/>
                </a:cubicBezTo>
                <a:cubicBezTo>
                  <a:pt x="107" y="71"/>
                  <a:pt x="108" y="73"/>
                  <a:pt x="111" y="73"/>
                </a:cubicBezTo>
                <a:cubicBezTo>
                  <a:pt x="157" y="73"/>
                  <a:pt x="157" y="73"/>
                  <a:pt x="157" y="73"/>
                </a:cubicBezTo>
                <a:cubicBezTo>
                  <a:pt x="159" y="73"/>
                  <a:pt x="161" y="71"/>
                  <a:pt x="161" y="69"/>
                </a:cubicBezTo>
                <a:cubicBezTo>
                  <a:pt x="161" y="67"/>
                  <a:pt x="159" y="65"/>
                  <a:pt x="157" y="65"/>
                </a:cubicBezTo>
                <a:close/>
                <a:moveTo>
                  <a:pt x="157" y="30"/>
                </a:moveTo>
                <a:cubicBezTo>
                  <a:pt x="157" y="30"/>
                  <a:pt x="157" y="30"/>
                  <a:pt x="157" y="30"/>
                </a:cubicBezTo>
                <a:cubicBezTo>
                  <a:pt x="111" y="30"/>
                  <a:pt x="111" y="30"/>
                  <a:pt x="111" y="30"/>
                </a:cubicBezTo>
                <a:cubicBezTo>
                  <a:pt x="108" y="30"/>
                  <a:pt x="107" y="32"/>
                  <a:pt x="107" y="34"/>
                </a:cubicBezTo>
                <a:cubicBezTo>
                  <a:pt x="107" y="37"/>
                  <a:pt x="108" y="38"/>
                  <a:pt x="111" y="38"/>
                </a:cubicBezTo>
                <a:cubicBezTo>
                  <a:pt x="157" y="38"/>
                  <a:pt x="157" y="38"/>
                  <a:pt x="157" y="38"/>
                </a:cubicBezTo>
                <a:cubicBezTo>
                  <a:pt x="159" y="38"/>
                  <a:pt x="161" y="37"/>
                  <a:pt x="161" y="34"/>
                </a:cubicBezTo>
                <a:cubicBezTo>
                  <a:pt x="161" y="32"/>
                  <a:pt x="159" y="30"/>
                  <a:pt x="157" y="30"/>
                </a:cubicBezTo>
                <a:close/>
                <a:moveTo>
                  <a:pt x="209" y="127"/>
                </a:moveTo>
                <a:cubicBezTo>
                  <a:pt x="209" y="127"/>
                  <a:pt x="209" y="127"/>
                  <a:pt x="209" y="127"/>
                </a:cubicBezTo>
                <a:cubicBezTo>
                  <a:pt x="7" y="127"/>
                  <a:pt x="7" y="127"/>
                  <a:pt x="7" y="127"/>
                </a:cubicBezTo>
                <a:cubicBezTo>
                  <a:pt x="3" y="127"/>
                  <a:pt x="0" y="130"/>
                  <a:pt x="0" y="134"/>
                </a:cubicBezTo>
                <a:cubicBezTo>
                  <a:pt x="0" y="137"/>
                  <a:pt x="3" y="140"/>
                  <a:pt x="7" y="140"/>
                </a:cubicBezTo>
                <a:cubicBezTo>
                  <a:pt x="209" y="140"/>
                  <a:pt x="209" y="140"/>
                  <a:pt x="209" y="140"/>
                </a:cubicBezTo>
                <a:cubicBezTo>
                  <a:pt x="212" y="140"/>
                  <a:pt x="215" y="137"/>
                  <a:pt x="215" y="134"/>
                </a:cubicBezTo>
                <a:cubicBezTo>
                  <a:pt x="215" y="130"/>
                  <a:pt x="212" y="127"/>
                  <a:pt x="209" y="127"/>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575" name="Freeform 10"/>
          <p:cNvSpPr>
            <a:spLocks noEditPoints="1"/>
          </p:cNvSpPr>
          <p:nvPr/>
        </p:nvSpPr>
        <p:spPr bwMode="auto">
          <a:xfrm>
            <a:off x="2758420" y="1668936"/>
            <a:ext cx="286864" cy="287612"/>
          </a:xfrm>
          <a:custGeom>
            <a:avLst/>
            <a:gdLst>
              <a:gd name="T0" fmla="*/ 47 w 162"/>
              <a:gd name="T1" fmla="*/ 34 h 163"/>
              <a:gd name="T2" fmla="*/ 34 w 162"/>
              <a:gd name="T3" fmla="*/ 47 h 163"/>
              <a:gd name="T4" fmla="*/ 32 w 162"/>
              <a:gd name="T5" fmla="*/ 61 h 163"/>
              <a:gd name="T6" fmla="*/ 41 w 162"/>
              <a:gd name="T7" fmla="*/ 52 h 163"/>
              <a:gd name="T8" fmla="*/ 52 w 162"/>
              <a:gd name="T9" fmla="*/ 41 h 163"/>
              <a:gd name="T10" fmla="*/ 60 w 162"/>
              <a:gd name="T11" fmla="*/ 32 h 163"/>
              <a:gd name="T12" fmla="*/ 160 w 162"/>
              <a:gd name="T13" fmla="*/ 150 h 163"/>
              <a:gd name="T14" fmla="*/ 130 w 162"/>
              <a:gd name="T15" fmla="*/ 121 h 163"/>
              <a:gd name="T16" fmla="*/ 147 w 162"/>
              <a:gd name="T17" fmla="*/ 74 h 163"/>
              <a:gd name="T18" fmla="*/ 142 w 162"/>
              <a:gd name="T19" fmla="*/ 46 h 163"/>
              <a:gd name="T20" fmla="*/ 126 w 162"/>
              <a:gd name="T21" fmla="*/ 22 h 163"/>
              <a:gd name="T22" fmla="*/ 74 w 162"/>
              <a:gd name="T23" fmla="*/ 0 h 163"/>
              <a:gd name="T24" fmla="*/ 6 w 162"/>
              <a:gd name="T25" fmla="*/ 46 h 163"/>
              <a:gd name="T26" fmla="*/ 5 w 162"/>
              <a:gd name="T27" fmla="*/ 102 h 163"/>
              <a:gd name="T28" fmla="*/ 21 w 162"/>
              <a:gd name="T29" fmla="*/ 126 h 163"/>
              <a:gd name="T30" fmla="*/ 45 w 162"/>
              <a:gd name="T31" fmla="*/ 142 h 163"/>
              <a:gd name="T32" fmla="*/ 45 w 162"/>
              <a:gd name="T33" fmla="*/ 142 h 163"/>
              <a:gd name="T34" fmla="*/ 102 w 162"/>
              <a:gd name="T35" fmla="*/ 142 h 163"/>
              <a:gd name="T36" fmla="*/ 150 w 162"/>
              <a:gd name="T37" fmla="*/ 160 h 163"/>
              <a:gd name="T38" fmla="*/ 160 w 162"/>
              <a:gd name="T39" fmla="*/ 150 h 163"/>
              <a:gd name="T40" fmla="*/ 116 w 162"/>
              <a:gd name="T41" fmla="*/ 117 h 163"/>
              <a:gd name="T42" fmla="*/ 97 w 162"/>
              <a:gd name="T43" fmla="*/ 130 h 163"/>
              <a:gd name="T44" fmla="*/ 51 w 162"/>
              <a:gd name="T45" fmla="*/ 130 h 163"/>
              <a:gd name="T46" fmla="*/ 31 w 162"/>
              <a:gd name="T47" fmla="*/ 117 h 163"/>
              <a:gd name="T48" fmla="*/ 31 w 162"/>
              <a:gd name="T49" fmla="*/ 117 h 163"/>
              <a:gd name="T50" fmla="*/ 18 w 162"/>
              <a:gd name="T51" fmla="*/ 97 h 163"/>
              <a:gd name="T52" fmla="*/ 18 w 162"/>
              <a:gd name="T53" fmla="*/ 51 h 163"/>
              <a:gd name="T54" fmla="*/ 74 w 162"/>
              <a:gd name="T55" fmla="*/ 14 h 163"/>
              <a:gd name="T56" fmla="*/ 116 w 162"/>
              <a:gd name="T57" fmla="*/ 31 h 163"/>
              <a:gd name="T58" fmla="*/ 129 w 162"/>
              <a:gd name="T59" fmla="*/ 51 h 163"/>
              <a:gd name="T60" fmla="*/ 134 w 162"/>
              <a:gd name="T61" fmla="*/ 74 h 163"/>
              <a:gd name="T62" fmla="*/ 116 w 162"/>
              <a:gd name="T63" fmla="*/ 117 h 163"/>
              <a:gd name="T64" fmla="*/ 117 w 162"/>
              <a:gd name="T65" fmla="*/ 70 h 163"/>
              <a:gd name="T66" fmla="*/ 110 w 162"/>
              <a:gd name="T67" fmla="*/ 89 h 163"/>
              <a:gd name="T68" fmla="*/ 102 w 162"/>
              <a:gd name="T69" fmla="*/ 102 h 163"/>
              <a:gd name="T70" fmla="*/ 74 w 162"/>
              <a:gd name="T71" fmla="*/ 114 h 163"/>
              <a:gd name="T72" fmla="*/ 74 w 162"/>
              <a:gd name="T73" fmla="*/ 122 h 163"/>
              <a:gd name="T74" fmla="*/ 107 w 162"/>
              <a:gd name="T75" fmla="*/ 108 h 163"/>
              <a:gd name="T76" fmla="*/ 118 w 162"/>
              <a:gd name="T77" fmla="*/ 92 h 163"/>
              <a:gd name="T78" fmla="*/ 117 w 162"/>
              <a:gd name="T79" fmla="*/ 7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2" h="163">
                <a:moveTo>
                  <a:pt x="55" y="30"/>
                </a:moveTo>
                <a:cubicBezTo>
                  <a:pt x="52" y="31"/>
                  <a:pt x="50" y="33"/>
                  <a:pt x="47" y="34"/>
                </a:cubicBezTo>
                <a:cubicBezTo>
                  <a:pt x="44" y="36"/>
                  <a:pt x="42" y="38"/>
                  <a:pt x="40" y="40"/>
                </a:cubicBezTo>
                <a:cubicBezTo>
                  <a:pt x="38" y="42"/>
                  <a:pt x="36" y="45"/>
                  <a:pt x="34" y="47"/>
                </a:cubicBezTo>
                <a:cubicBezTo>
                  <a:pt x="32" y="50"/>
                  <a:pt x="31" y="53"/>
                  <a:pt x="30" y="55"/>
                </a:cubicBezTo>
                <a:cubicBezTo>
                  <a:pt x="29" y="57"/>
                  <a:pt x="30" y="60"/>
                  <a:pt x="32" y="61"/>
                </a:cubicBezTo>
                <a:cubicBezTo>
                  <a:pt x="34" y="62"/>
                  <a:pt x="36" y="61"/>
                  <a:pt x="37" y="59"/>
                </a:cubicBezTo>
                <a:cubicBezTo>
                  <a:pt x="38" y="56"/>
                  <a:pt x="39" y="54"/>
                  <a:pt x="41" y="52"/>
                </a:cubicBezTo>
                <a:cubicBezTo>
                  <a:pt x="42" y="50"/>
                  <a:pt x="44" y="48"/>
                  <a:pt x="46" y="46"/>
                </a:cubicBezTo>
                <a:cubicBezTo>
                  <a:pt x="48" y="44"/>
                  <a:pt x="49" y="43"/>
                  <a:pt x="52" y="41"/>
                </a:cubicBezTo>
                <a:cubicBezTo>
                  <a:pt x="54" y="40"/>
                  <a:pt x="56" y="38"/>
                  <a:pt x="58" y="37"/>
                </a:cubicBezTo>
                <a:cubicBezTo>
                  <a:pt x="60" y="37"/>
                  <a:pt x="61" y="34"/>
                  <a:pt x="60" y="32"/>
                </a:cubicBezTo>
                <a:cubicBezTo>
                  <a:pt x="59" y="30"/>
                  <a:pt x="57" y="29"/>
                  <a:pt x="55" y="30"/>
                </a:cubicBezTo>
                <a:close/>
                <a:moveTo>
                  <a:pt x="160" y="150"/>
                </a:moveTo>
                <a:cubicBezTo>
                  <a:pt x="160" y="150"/>
                  <a:pt x="160" y="150"/>
                  <a:pt x="160" y="150"/>
                </a:cubicBezTo>
                <a:cubicBezTo>
                  <a:pt x="130" y="121"/>
                  <a:pt x="130" y="121"/>
                  <a:pt x="130" y="121"/>
                </a:cubicBezTo>
                <a:cubicBezTo>
                  <a:pt x="135" y="115"/>
                  <a:pt x="139" y="109"/>
                  <a:pt x="142" y="102"/>
                </a:cubicBezTo>
                <a:cubicBezTo>
                  <a:pt x="145" y="93"/>
                  <a:pt x="147" y="84"/>
                  <a:pt x="147" y="74"/>
                </a:cubicBezTo>
                <a:cubicBezTo>
                  <a:pt x="147" y="64"/>
                  <a:pt x="145" y="55"/>
                  <a:pt x="142" y="46"/>
                </a:cubicBezTo>
                <a:cubicBezTo>
                  <a:pt x="142" y="46"/>
                  <a:pt x="142" y="46"/>
                  <a:pt x="142" y="46"/>
                </a:cubicBezTo>
                <a:cubicBezTo>
                  <a:pt x="138" y="37"/>
                  <a:pt x="133" y="29"/>
                  <a:pt x="126" y="22"/>
                </a:cubicBezTo>
                <a:cubicBezTo>
                  <a:pt x="126" y="22"/>
                  <a:pt x="126" y="22"/>
                  <a:pt x="126" y="22"/>
                </a:cubicBezTo>
                <a:cubicBezTo>
                  <a:pt x="119" y="15"/>
                  <a:pt x="111" y="10"/>
                  <a:pt x="102" y="6"/>
                </a:cubicBezTo>
                <a:cubicBezTo>
                  <a:pt x="93" y="2"/>
                  <a:pt x="84" y="0"/>
                  <a:pt x="74" y="0"/>
                </a:cubicBezTo>
                <a:cubicBezTo>
                  <a:pt x="53" y="0"/>
                  <a:pt x="35" y="8"/>
                  <a:pt x="21" y="22"/>
                </a:cubicBezTo>
                <a:cubicBezTo>
                  <a:pt x="15" y="29"/>
                  <a:pt x="9" y="37"/>
                  <a:pt x="6" y="46"/>
                </a:cubicBezTo>
                <a:cubicBezTo>
                  <a:pt x="2" y="55"/>
                  <a:pt x="0" y="64"/>
                  <a:pt x="0" y="74"/>
                </a:cubicBezTo>
                <a:cubicBezTo>
                  <a:pt x="0" y="84"/>
                  <a:pt x="2" y="93"/>
                  <a:pt x="5" y="102"/>
                </a:cubicBezTo>
                <a:cubicBezTo>
                  <a:pt x="6" y="102"/>
                  <a:pt x="6" y="102"/>
                  <a:pt x="6" y="102"/>
                </a:cubicBezTo>
                <a:cubicBezTo>
                  <a:pt x="9" y="111"/>
                  <a:pt x="15" y="119"/>
                  <a:pt x="21" y="126"/>
                </a:cubicBezTo>
                <a:cubicBezTo>
                  <a:pt x="22" y="126"/>
                  <a:pt x="22" y="126"/>
                  <a:pt x="22" y="126"/>
                </a:cubicBezTo>
                <a:cubicBezTo>
                  <a:pt x="28" y="133"/>
                  <a:pt x="36" y="138"/>
                  <a:pt x="45" y="142"/>
                </a:cubicBezTo>
                <a:cubicBezTo>
                  <a:pt x="45" y="142"/>
                  <a:pt x="45" y="142"/>
                  <a:pt x="45" y="142"/>
                </a:cubicBezTo>
                <a:cubicBezTo>
                  <a:pt x="45" y="142"/>
                  <a:pt x="45" y="142"/>
                  <a:pt x="45" y="142"/>
                </a:cubicBezTo>
                <a:cubicBezTo>
                  <a:pt x="54" y="146"/>
                  <a:pt x="64" y="148"/>
                  <a:pt x="74" y="148"/>
                </a:cubicBezTo>
                <a:cubicBezTo>
                  <a:pt x="84" y="148"/>
                  <a:pt x="93" y="146"/>
                  <a:pt x="102" y="142"/>
                </a:cubicBezTo>
                <a:cubicBezTo>
                  <a:pt x="109" y="139"/>
                  <a:pt x="115" y="135"/>
                  <a:pt x="121" y="131"/>
                </a:cubicBezTo>
                <a:cubicBezTo>
                  <a:pt x="150" y="160"/>
                  <a:pt x="150" y="160"/>
                  <a:pt x="150" y="160"/>
                </a:cubicBezTo>
                <a:cubicBezTo>
                  <a:pt x="153" y="163"/>
                  <a:pt x="157" y="163"/>
                  <a:pt x="160" y="160"/>
                </a:cubicBezTo>
                <a:cubicBezTo>
                  <a:pt x="162" y="157"/>
                  <a:pt x="162" y="153"/>
                  <a:pt x="160" y="150"/>
                </a:cubicBezTo>
                <a:close/>
                <a:moveTo>
                  <a:pt x="116" y="117"/>
                </a:moveTo>
                <a:cubicBezTo>
                  <a:pt x="116" y="117"/>
                  <a:pt x="116" y="117"/>
                  <a:pt x="116" y="117"/>
                </a:cubicBezTo>
                <a:cubicBezTo>
                  <a:pt x="116" y="117"/>
                  <a:pt x="116" y="117"/>
                  <a:pt x="116" y="117"/>
                </a:cubicBezTo>
                <a:cubicBezTo>
                  <a:pt x="111" y="122"/>
                  <a:pt x="104" y="127"/>
                  <a:pt x="97" y="130"/>
                </a:cubicBezTo>
                <a:cubicBezTo>
                  <a:pt x="90" y="133"/>
                  <a:pt x="82" y="134"/>
                  <a:pt x="74" y="134"/>
                </a:cubicBezTo>
                <a:cubicBezTo>
                  <a:pt x="65" y="134"/>
                  <a:pt x="58" y="133"/>
                  <a:pt x="51" y="130"/>
                </a:cubicBezTo>
                <a:cubicBezTo>
                  <a:pt x="51" y="130"/>
                  <a:pt x="51" y="130"/>
                  <a:pt x="51" y="130"/>
                </a:cubicBezTo>
                <a:cubicBezTo>
                  <a:pt x="43" y="127"/>
                  <a:pt x="37" y="122"/>
                  <a:pt x="31" y="117"/>
                </a:cubicBezTo>
                <a:cubicBezTo>
                  <a:pt x="31" y="117"/>
                  <a:pt x="31" y="117"/>
                  <a:pt x="31" y="117"/>
                </a:cubicBezTo>
                <a:cubicBezTo>
                  <a:pt x="31" y="117"/>
                  <a:pt x="31" y="117"/>
                  <a:pt x="31" y="117"/>
                </a:cubicBezTo>
                <a:cubicBezTo>
                  <a:pt x="26" y="111"/>
                  <a:pt x="21" y="104"/>
                  <a:pt x="18" y="97"/>
                </a:cubicBezTo>
                <a:cubicBezTo>
                  <a:pt x="18" y="97"/>
                  <a:pt x="18" y="97"/>
                  <a:pt x="18" y="97"/>
                </a:cubicBezTo>
                <a:cubicBezTo>
                  <a:pt x="15" y="90"/>
                  <a:pt x="13" y="82"/>
                  <a:pt x="13" y="74"/>
                </a:cubicBezTo>
                <a:cubicBezTo>
                  <a:pt x="13" y="66"/>
                  <a:pt x="15" y="58"/>
                  <a:pt x="18" y="51"/>
                </a:cubicBezTo>
                <a:cubicBezTo>
                  <a:pt x="21" y="44"/>
                  <a:pt x="26" y="37"/>
                  <a:pt x="31" y="31"/>
                </a:cubicBezTo>
                <a:cubicBezTo>
                  <a:pt x="42" y="21"/>
                  <a:pt x="57" y="14"/>
                  <a:pt x="74" y="14"/>
                </a:cubicBezTo>
                <a:cubicBezTo>
                  <a:pt x="82" y="14"/>
                  <a:pt x="90" y="15"/>
                  <a:pt x="97" y="18"/>
                </a:cubicBezTo>
                <a:cubicBezTo>
                  <a:pt x="104" y="21"/>
                  <a:pt x="111" y="26"/>
                  <a:pt x="116" y="31"/>
                </a:cubicBezTo>
                <a:cubicBezTo>
                  <a:pt x="117" y="32"/>
                  <a:pt x="117" y="32"/>
                  <a:pt x="117" y="32"/>
                </a:cubicBezTo>
                <a:cubicBezTo>
                  <a:pt x="122" y="37"/>
                  <a:pt x="126" y="44"/>
                  <a:pt x="129" y="51"/>
                </a:cubicBezTo>
                <a:cubicBezTo>
                  <a:pt x="129" y="51"/>
                  <a:pt x="129" y="51"/>
                  <a:pt x="129" y="51"/>
                </a:cubicBezTo>
                <a:cubicBezTo>
                  <a:pt x="132" y="58"/>
                  <a:pt x="134" y="66"/>
                  <a:pt x="134" y="74"/>
                </a:cubicBezTo>
                <a:cubicBezTo>
                  <a:pt x="134" y="82"/>
                  <a:pt x="132" y="90"/>
                  <a:pt x="129" y="97"/>
                </a:cubicBezTo>
                <a:cubicBezTo>
                  <a:pt x="126" y="104"/>
                  <a:pt x="122" y="111"/>
                  <a:pt x="116" y="117"/>
                </a:cubicBezTo>
                <a:close/>
                <a:moveTo>
                  <a:pt x="117" y="70"/>
                </a:moveTo>
                <a:cubicBezTo>
                  <a:pt x="117" y="70"/>
                  <a:pt x="117" y="70"/>
                  <a:pt x="117" y="70"/>
                </a:cubicBezTo>
                <a:cubicBezTo>
                  <a:pt x="115" y="70"/>
                  <a:pt x="113" y="72"/>
                  <a:pt x="113" y="74"/>
                </a:cubicBezTo>
                <a:cubicBezTo>
                  <a:pt x="113" y="79"/>
                  <a:pt x="112" y="84"/>
                  <a:pt x="110" y="89"/>
                </a:cubicBezTo>
                <a:cubicBezTo>
                  <a:pt x="110" y="89"/>
                  <a:pt x="110" y="89"/>
                  <a:pt x="110" y="89"/>
                </a:cubicBezTo>
                <a:cubicBezTo>
                  <a:pt x="108" y="94"/>
                  <a:pt x="105" y="98"/>
                  <a:pt x="102" y="102"/>
                </a:cubicBezTo>
                <a:cubicBezTo>
                  <a:pt x="98" y="106"/>
                  <a:pt x="94" y="109"/>
                  <a:pt x="89" y="111"/>
                </a:cubicBezTo>
                <a:cubicBezTo>
                  <a:pt x="84" y="113"/>
                  <a:pt x="79" y="114"/>
                  <a:pt x="74" y="114"/>
                </a:cubicBezTo>
                <a:cubicBezTo>
                  <a:pt x="71" y="114"/>
                  <a:pt x="70" y="115"/>
                  <a:pt x="70" y="118"/>
                </a:cubicBezTo>
                <a:cubicBezTo>
                  <a:pt x="70" y="120"/>
                  <a:pt x="71" y="122"/>
                  <a:pt x="74" y="122"/>
                </a:cubicBezTo>
                <a:cubicBezTo>
                  <a:pt x="80" y="122"/>
                  <a:pt x="86" y="120"/>
                  <a:pt x="92" y="118"/>
                </a:cubicBezTo>
                <a:cubicBezTo>
                  <a:pt x="98" y="116"/>
                  <a:pt x="103" y="112"/>
                  <a:pt x="107" y="108"/>
                </a:cubicBezTo>
                <a:cubicBezTo>
                  <a:pt x="112" y="103"/>
                  <a:pt x="115" y="98"/>
                  <a:pt x="118" y="92"/>
                </a:cubicBezTo>
                <a:cubicBezTo>
                  <a:pt x="118" y="92"/>
                  <a:pt x="118" y="92"/>
                  <a:pt x="118" y="92"/>
                </a:cubicBezTo>
                <a:cubicBezTo>
                  <a:pt x="120" y="86"/>
                  <a:pt x="121" y="80"/>
                  <a:pt x="121" y="74"/>
                </a:cubicBezTo>
                <a:cubicBezTo>
                  <a:pt x="121" y="72"/>
                  <a:pt x="120" y="70"/>
                  <a:pt x="117" y="70"/>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576" name="Freeform 11"/>
          <p:cNvSpPr>
            <a:spLocks noEditPoints="1"/>
          </p:cNvSpPr>
          <p:nvPr/>
        </p:nvSpPr>
        <p:spPr bwMode="auto">
          <a:xfrm>
            <a:off x="6066806" y="1653030"/>
            <a:ext cx="246418" cy="313076"/>
          </a:xfrm>
          <a:custGeom>
            <a:avLst/>
            <a:gdLst>
              <a:gd name="T0" fmla="*/ 104 w 139"/>
              <a:gd name="T1" fmla="*/ 99 h 177"/>
              <a:gd name="T2" fmla="*/ 91 w 139"/>
              <a:gd name="T3" fmla="*/ 160 h 177"/>
              <a:gd name="T4" fmla="*/ 133 w 139"/>
              <a:gd name="T5" fmla="*/ 164 h 177"/>
              <a:gd name="T6" fmla="*/ 133 w 139"/>
              <a:gd name="T7" fmla="*/ 177 h 177"/>
              <a:gd name="T8" fmla="*/ 0 w 139"/>
              <a:gd name="T9" fmla="*/ 170 h 177"/>
              <a:gd name="T10" fmla="*/ 51 w 139"/>
              <a:gd name="T11" fmla="*/ 164 h 177"/>
              <a:gd name="T12" fmla="*/ 81 w 139"/>
              <a:gd name="T13" fmla="*/ 151 h 177"/>
              <a:gd name="T14" fmla="*/ 10 w 139"/>
              <a:gd name="T15" fmla="*/ 147 h 177"/>
              <a:gd name="T16" fmla="*/ 10 w 139"/>
              <a:gd name="T17" fmla="*/ 139 h 177"/>
              <a:gd name="T18" fmla="*/ 94 w 139"/>
              <a:gd name="T19" fmla="*/ 120 h 177"/>
              <a:gd name="T20" fmla="*/ 84 w 139"/>
              <a:gd name="T21" fmla="*/ 92 h 177"/>
              <a:gd name="T22" fmla="*/ 69 w 139"/>
              <a:gd name="T23" fmla="*/ 94 h 177"/>
              <a:gd name="T24" fmla="*/ 53 w 139"/>
              <a:gd name="T25" fmla="*/ 113 h 177"/>
              <a:gd name="T26" fmla="*/ 46 w 139"/>
              <a:gd name="T27" fmla="*/ 117 h 177"/>
              <a:gd name="T28" fmla="*/ 24 w 139"/>
              <a:gd name="T29" fmla="*/ 109 h 177"/>
              <a:gd name="T30" fmla="*/ 26 w 139"/>
              <a:gd name="T31" fmla="*/ 97 h 177"/>
              <a:gd name="T32" fmla="*/ 21 w 139"/>
              <a:gd name="T33" fmla="*/ 89 h 177"/>
              <a:gd name="T34" fmla="*/ 63 w 139"/>
              <a:gd name="T35" fmla="*/ 24 h 177"/>
              <a:gd name="T36" fmla="*/ 67 w 139"/>
              <a:gd name="T37" fmla="*/ 26 h 177"/>
              <a:gd name="T38" fmla="*/ 69 w 139"/>
              <a:gd name="T39" fmla="*/ 14 h 177"/>
              <a:gd name="T40" fmla="*/ 76 w 139"/>
              <a:gd name="T41" fmla="*/ 2 h 177"/>
              <a:gd name="T42" fmla="*/ 109 w 139"/>
              <a:gd name="T43" fmla="*/ 29 h 177"/>
              <a:gd name="T44" fmla="*/ 96 w 139"/>
              <a:gd name="T45" fmla="*/ 30 h 177"/>
              <a:gd name="T46" fmla="*/ 94 w 139"/>
              <a:gd name="T47" fmla="*/ 42 h 177"/>
              <a:gd name="T48" fmla="*/ 87 w 139"/>
              <a:gd name="T49" fmla="*/ 63 h 177"/>
              <a:gd name="T50" fmla="*/ 92 w 139"/>
              <a:gd name="T51" fmla="*/ 81 h 177"/>
              <a:gd name="T52" fmla="*/ 89 w 139"/>
              <a:gd name="T53" fmla="*/ 26 h 177"/>
              <a:gd name="T54" fmla="*/ 74 w 139"/>
              <a:gd name="T55" fmla="*/ 30 h 177"/>
              <a:gd name="T56" fmla="*/ 89 w 139"/>
              <a:gd name="T57" fmla="*/ 26 h 177"/>
              <a:gd name="T58" fmla="*/ 80 w 139"/>
              <a:gd name="T59" fmla="*/ 59 h 177"/>
              <a:gd name="T60" fmla="*/ 62 w 139"/>
              <a:gd name="T61" fmla="*/ 33 h 177"/>
              <a:gd name="T62" fmla="*/ 54 w 139"/>
              <a:gd name="T63" fmla="*/ 104 h 177"/>
              <a:gd name="T64" fmla="*/ 56 w 139"/>
              <a:gd name="T65" fmla="*/ 76 h 177"/>
              <a:gd name="T66" fmla="*/ 62 w 139"/>
              <a:gd name="T67" fmla="*/ 63 h 177"/>
              <a:gd name="T68" fmla="*/ 82 w 139"/>
              <a:gd name="T69" fmla="*/ 69 h 177"/>
              <a:gd name="T70" fmla="*/ 67 w 139"/>
              <a:gd name="T71" fmla="*/ 69 h 177"/>
              <a:gd name="T72" fmla="*/ 67 w 139"/>
              <a:gd name="T73" fmla="*/ 69 h 177"/>
              <a:gd name="T74" fmla="*/ 75 w 139"/>
              <a:gd name="T75" fmla="*/ 86 h 177"/>
              <a:gd name="T76" fmla="*/ 82 w 139"/>
              <a:gd name="T77" fmla="*/ 83 h 177"/>
              <a:gd name="T78" fmla="*/ 82 w 139"/>
              <a:gd name="T79" fmla="*/ 69 h 177"/>
              <a:gd name="T80" fmla="*/ 33 w 139"/>
              <a:gd name="T81" fmla="*/ 101 h 177"/>
              <a:gd name="T82" fmla="*/ 31 w 139"/>
              <a:gd name="T83" fmla="*/ 104 h 177"/>
              <a:gd name="T84" fmla="*/ 42 w 139"/>
              <a:gd name="T85" fmla="*/ 10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9" h="177">
                <a:moveTo>
                  <a:pt x="92" y="81"/>
                </a:moveTo>
                <a:cubicBezTo>
                  <a:pt x="97" y="87"/>
                  <a:pt x="101" y="92"/>
                  <a:pt x="104" y="99"/>
                </a:cubicBezTo>
                <a:cubicBezTo>
                  <a:pt x="106" y="106"/>
                  <a:pt x="108" y="113"/>
                  <a:pt x="108" y="120"/>
                </a:cubicBezTo>
                <a:cubicBezTo>
                  <a:pt x="108" y="136"/>
                  <a:pt x="101" y="150"/>
                  <a:pt x="91" y="160"/>
                </a:cubicBezTo>
                <a:cubicBezTo>
                  <a:pt x="90" y="162"/>
                  <a:pt x="89" y="163"/>
                  <a:pt x="88" y="164"/>
                </a:cubicBezTo>
                <a:cubicBezTo>
                  <a:pt x="133" y="164"/>
                  <a:pt x="133" y="164"/>
                  <a:pt x="133" y="164"/>
                </a:cubicBezTo>
                <a:cubicBezTo>
                  <a:pt x="136" y="164"/>
                  <a:pt x="139" y="167"/>
                  <a:pt x="139" y="170"/>
                </a:cubicBezTo>
                <a:cubicBezTo>
                  <a:pt x="139" y="174"/>
                  <a:pt x="136" y="177"/>
                  <a:pt x="133" y="177"/>
                </a:cubicBezTo>
                <a:cubicBezTo>
                  <a:pt x="91" y="177"/>
                  <a:pt x="49" y="177"/>
                  <a:pt x="7" y="177"/>
                </a:cubicBezTo>
                <a:cubicBezTo>
                  <a:pt x="3" y="177"/>
                  <a:pt x="0" y="174"/>
                  <a:pt x="0" y="170"/>
                </a:cubicBezTo>
                <a:cubicBezTo>
                  <a:pt x="0" y="167"/>
                  <a:pt x="3" y="164"/>
                  <a:pt x="7" y="164"/>
                </a:cubicBezTo>
                <a:cubicBezTo>
                  <a:pt x="51" y="164"/>
                  <a:pt x="51" y="164"/>
                  <a:pt x="51" y="164"/>
                </a:cubicBezTo>
                <a:cubicBezTo>
                  <a:pt x="51" y="164"/>
                  <a:pt x="51" y="164"/>
                  <a:pt x="51" y="164"/>
                </a:cubicBezTo>
                <a:cubicBezTo>
                  <a:pt x="63" y="164"/>
                  <a:pt x="74" y="159"/>
                  <a:pt x="81" y="151"/>
                </a:cubicBezTo>
                <a:cubicBezTo>
                  <a:pt x="83" y="150"/>
                  <a:pt x="84" y="148"/>
                  <a:pt x="85" y="147"/>
                </a:cubicBezTo>
                <a:cubicBezTo>
                  <a:pt x="10" y="147"/>
                  <a:pt x="10" y="147"/>
                  <a:pt x="10" y="147"/>
                </a:cubicBezTo>
                <a:cubicBezTo>
                  <a:pt x="8" y="147"/>
                  <a:pt x="6" y="145"/>
                  <a:pt x="6" y="143"/>
                </a:cubicBezTo>
                <a:cubicBezTo>
                  <a:pt x="6" y="141"/>
                  <a:pt x="8" y="139"/>
                  <a:pt x="10" y="139"/>
                </a:cubicBezTo>
                <a:cubicBezTo>
                  <a:pt x="90" y="139"/>
                  <a:pt x="90" y="139"/>
                  <a:pt x="90" y="139"/>
                </a:cubicBezTo>
                <a:cubicBezTo>
                  <a:pt x="93" y="133"/>
                  <a:pt x="94" y="127"/>
                  <a:pt x="94" y="120"/>
                </a:cubicBezTo>
                <a:cubicBezTo>
                  <a:pt x="94" y="114"/>
                  <a:pt x="93" y="109"/>
                  <a:pt x="91" y="104"/>
                </a:cubicBezTo>
                <a:cubicBezTo>
                  <a:pt x="89" y="100"/>
                  <a:pt x="87" y="96"/>
                  <a:pt x="84" y="92"/>
                </a:cubicBezTo>
                <a:cubicBezTo>
                  <a:pt x="81" y="94"/>
                  <a:pt x="78" y="94"/>
                  <a:pt x="75" y="94"/>
                </a:cubicBezTo>
                <a:cubicBezTo>
                  <a:pt x="73" y="94"/>
                  <a:pt x="71" y="94"/>
                  <a:pt x="69" y="94"/>
                </a:cubicBezTo>
                <a:cubicBezTo>
                  <a:pt x="59" y="111"/>
                  <a:pt x="59" y="111"/>
                  <a:pt x="59" y="111"/>
                </a:cubicBezTo>
                <a:cubicBezTo>
                  <a:pt x="58" y="113"/>
                  <a:pt x="55" y="114"/>
                  <a:pt x="53" y="113"/>
                </a:cubicBezTo>
                <a:cubicBezTo>
                  <a:pt x="50" y="111"/>
                  <a:pt x="50" y="111"/>
                  <a:pt x="50" y="111"/>
                </a:cubicBezTo>
                <a:cubicBezTo>
                  <a:pt x="46" y="117"/>
                  <a:pt x="46" y="117"/>
                  <a:pt x="46" y="117"/>
                </a:cubicBezTo>
                <a:cubicBezTo>
                  <a:pt x="45" y="119"/>
                  <a:pt x="42" y="119"/>
                  <a:pt x="40" y="118"/>
                </a:cubicBezTo>
                <a:cubicBezTo>
                  <a:pt x="24" y="109"/>
                  <a:pt x="24" y="109"/>
                  <a:pt x="24" y="109"/>
                </a:cubicBezTo>
                <a:cubicBezTo>
                  <a:pt x="22" y="108"/>
                  <a:pt x="21" y="105"/>
                  <a:pt x="22" y="103"/>
                </a:cubicBezTo>
                <a:cubicBezTo>
                  <a:pt x="26" y="97"/>
                  <a:pt x="26" y="97"/>
                  <a:pt x="26" y="97"/>
                </a:cubicBezTo>
                <a:cubicBezTo>
                  <a:pt x="22" y="95"/>
                  <a:pt x="22" y="95"/>
                  <a:pt x="22" y="95"/>
                </a:cubicBezTo>
                <a:cubicBezTo>
                  <a:pt x="20" y="94"/>
                  <a:pt x="20" y="91"/>
                  <a:pt x="21" y="89"/>
                </a:cubicBezTo>
                <a:cubicBezTo>
                  <a:pt x="57" y="26"/>
                  <a:pt x="57" y="26"/>
                  <a:pt x="57" y="26"/>
                </a:cubicBezTo>
                <a:cubicBezTo>
                  <a:pt x="58" y="24"/>
                  <a:pt x="61" y="23"/>
                  <a:pt x="63" y="24"/>
                </a:cubicBezTo>
                <a:cubicBezTo>
                  <a:pt x="63" y="24"/>
                  <a:pt x="63" y="24"/>
                  <a:pt x="63" y="24"/>
                </a:cubicBezTo>
                <a:cubicBezTo>
                  <a:pt x="67" y="26"/>
                  <a:pt x="67" y="26"/>
                  <a:pt x="67" y="26"/>
                </a:cubicBezTo>
                <a:cubicBezTo>
                  <a:pt x="73" y="16"/>
                  <a:pt x="73" y="16"/>
                  <a:pt x="73" y="16"/>
                </a:cubicBezTo>
                <a:cubicBezTo>
                  <a:pt x="69" y="14"/>
                  <a:pt x="69" y="14"/>
                  <a:pt x="69" y="14"/>
                </a:cubicBezTo>
                <a:cubicBezTo>
                  <a:pt x="66" y="12"/>
                  <a:pt x="65" y="8"/>
                  <a:pt x="66" y="5"/>
                </a:cubicBezTo>
                <a:cubicBezTo>
                  <a:pt x="68" y="1"/>
                  <a:pt x="72" y="0"/>
                  <a:pt x="76" y="2"/>
                </a:cubicBezTo>
                <a:cubicBezTo>
                  <a:pt x="86" y="8"/>
                  <a:pt x="96" y="14"/>
                  <a:pt x="107" y="20"/>
                </a:cubicBezTo>
                <a:cubicBezTo>
                  <a:pt x="110" y="22"/>
                  <a:pt x="111" y="26"/>
                  <a:pt x="109" y="29"/>
                </a:cubicBezTo>
                <a:cubicBezTo>
                  <a:pt x="107" y="33"/>
                  <a:pt x="103" y="34"/>
                  <a:pt x="100" y="32"/>
                </a:cubicBezTo>
                <a:cubicBezTo>
                  <a:pt x="96" y="30"/>
                  <a:pt x="96" y="30"/>
                  <a:pt x="96" y="30"/>
                </a:cubicBezTo>
                <a:cubicBezTo>
                  <a:pt x="90" y="40"/>
                  <a:pt x="90" y="40"/>
                  <a:pt x="90" y="40"/>
                </a:cubicBezTo>
                <a:cubicBezTo>
                  <a:pt x="94" y="42"/>
                  <a:pt x="94" y="42"/>
                  <a:pt x="94" y="42"/>
                </a:cubicBezTo>
                <a:cubicBezTo>
                  <a:pt x="96" y="43"/>
                  <a:pt x="97" y="46"/>
                  <a:pt x="96" y="48"/>
                </a:cubicBezTo>
                <a:cubicBezTo>
                  <a:pt x="87" y="63"/>
                  <a:pt x="87" y="63"/>
                  <a:pt x="87" y="63"/>
                </a:cubicBezTo>
                <a:cubicBezTo>
                  <a:pt x="91" y="66"/>
                  <a:pt x="93" y="71"/>
                  <a:pt x="93" y="76"/>
                </a:cubicBezTo>
                <a:cubicBezTo>
                  <a:pt x="93" y="78"/>
                  <a:pt x="93" y="80"/>
                  <a:pt x="92" y="81"/>
                </a:cubicBezTo>
                <a:close/>
                <a:moveTo>
                  <a:pt x="89" y="26"/>
                </a:moveTo>
                <a:cubicBezTo>
                  <a:pt x="89" y="26"/>
                  <a:pt x="89" y="26"/>
                  <a:pt x="89" y="26"/>
                </a:cubicBezTo>
                <a:cubicBezTo>
                  <a:pt x="86" y="24"/>
                  <a:pt x="83" y="22"/>
                  <a:pt x="80" y="20"/>
                </a:cubicBezTo>
                <a:cubicBezTo>
                  <a:pt x="74" y="30"/>
                  <a:pt x="74" y="30"/>
                  <a:pt x="74" y="30"/>
                </a:cubicBezTo>
                <a:cubicBezTo>
                  <a:pt x="83" y="36"/>
                  <a:pt x="83" y="36"/>
                  <a:pt x="83" y="36"/>
                </a:cubicBezTo>
                <a:cubicBezTo>
                  <a:pt x="89" y="26"/>
                  <a:pt x="89" y="26"/>
                  <a:pt x="89" y="26"/>
                </a:cubicBezTo>
                <a:close/>
                <a:moveTo>
                  <a:pt x="80" y="59"/>
                </a:moveTo>
                <a:cubicBezTo>
                  <a:pt x="80" y="59"/>
                  <a:pt x="80" y="59"/>
                  <a:pt x="80" y="59"/>
                </a:cubicBezTo>
                <a:cubicBezTo>
                  <a:pt x="87" y="47"/>
                  <a:pt x="87" y="47"/>
                  <a:pt x="87" y="47"/>
                </a:cubicBezTo>
                <a:cubicBezTo>
                  <a:pt x="78" y="43"/>
                  <a:pt x="70" y="38"/>
                  <a:pt x="62" y="33"/>
                </a:cubicBezTo>
                <a:cubicBezTo>
                  <a:pt x="30" y="90"/>
                  <a:pt x="30" y="90"/>
                  <a:pt x="30" y="90"/>
                </a:cubicBezTo>
                <a:cubicBezTo>
                  <a:pt x="38" y="94"/>
                  <a:pt x="46" y="99"/>
                  <a:pt x="54" y="104"/>
                </a:cubicBezTo>
                <a:cubicBezTo>
                  <a:pt x="62" y="90"/>
                  <a:pt x="62" y="90"/>
                  <a:pt x="62" y="90"/>
                </a:cubicBezTo>
                <a:cubicBezTo>
                  <a:pt x="58" y="86"/>
                  <a:pt x="56" y="81"/>
                  <a:pt x="56" y="76"/>
                </a:cubicBezTo>
                <a:cubicBezTo>
                  <a:pt x="56" y="71"/>
                  <a:pt x="58" y="66"/>
                  <a:pt x="62" y="63"/>
                </a:cubicBezTo>
                <a:cubicBezTo>
                  <a:pt x="62" y="63"/>
                  <a:pt x="62" y="63"/>
                  <a:pt x="62" y="63"/>
                </a:cubicBezTo>
                <a:cubicBezTo>
                  <a:pt x="67" y="58"/>
                  <a:pt x="73" y="57"/>
                  <a:pt x="80" y="59"/>
                </a:cubicBezTo>
                <a:close/>
                <a:moveTo>
                  <a:pt x="82" y="69"/>
                </a:moveTo>
                <a:cubicBezTo>
                  <a:pt x="82" y="69"/>
                  <a:pt x="82" y="69"/>
                  <a:pt x="82" y="69"/>
                </a:cubicBezTo>
                <a:cubicBezTo>
                  <a:pt x="78" y="65"/>
                  <a:pt x="71" y="65"/>
                  <a:pt x="67" y="69"/>
                </a:cubicBezTo>
                <a:cubicBezTo>
                  <a:pt x="67" y="69"/>
                  <a:pt x="67" y="69"/>
                  <a:pt x="67" y="69"/>
                </a:cubicBezTo>
                <a:cubicBezTo>
                  <a:pt x="67" y="69"/>
                  <a:pt x="67" y="69"/>
                  <a:pt x="67" y="69"/>
                </a:cubicBezTo>
                <a:cubicBezTo>
                  <a:pt x="65" y="71"/>
                  <a:pt x="64" y="73"/>
                  <a:pt x="64" y="76"/>
                </a:cubicBezTo>
                <a:cubicBezTo>
                  <a:pt x="64" y="82"/>
                  <a:pt x="69" y="86"/>
                  <a:pt x="75" y="86"/>
                </a:cubicBezTo>
                <a:cubicBezTo>
                  <a:pt x="77" y="86"/>
                  <a:pt x="80" y="85"/>
                  <a:pt x="82" y="83"/>
                </a:cubicBezTo>
                <a:cubicBezTo>
                  <a:pt x="82" y="83"/>
                  <a:pt x="82" y="83"/>
                  <a:pt x="82" y="83"/>
                </a:cubicBezTo>
                <a:cubicBezTo>
                  <a:pt x="84" y="81"/>
                  <a:pt x="85" y="79"/>
                  <a:pt x="85" y="76"/>
                </a:cubicBezTo>
                <a:cubicBezTo>
                  <a:pt x="85" y="73"/>
                  <a:pt x="84" y="71"/>
                  <a:pt x="82" y="69"/>
                </a:cubicBezTo>
                <a:cubicBezTo>
                  <a:pt x="82" y="69"/>
                  <a:pt x="82" y="69"/>
                  <a:pt x="82" y="69"/>
                </a:cubicBezTo>
                <a:close/>
                <a:moveTo>
                  <a:pt x="33" y="101"/>
                </a:moveTo>
                <a:cubicBezTo>
                  <a:pt x="33" y="101"/>
                  <a:pt x="33" y="101"/>
                  <a:pt x="33" y="101"/>
                </a:cubicBezTo>
                <a:cubicBezTo>
                  <a:pt x="31" y="104"/>
                  <a:pt x="31" y="104"/>
                  <a:pt x="31" y="104"/>
                </a:cubicBezTo>
                <a:cubicBezTo>
                  <a:pt x="41" y="109"/>
                  <a:pt x="41" y="109"/>
                  <a:pt x="41" y="109"/>
                </a:cubicBezTo>
                <a:cubicBezTo>
                  <a:pt x="42" y="106"/>
                  <a:pt x="42" y="106"/>
                  <a:pt x="42" y="106"/>
                </a:cubicBezTo>
                <a:cubicBezTo>
                  <a:pt x="33" y="101"/>
                  <a:pt x="33" y="101"/>
                  <a:pt x="33" y="101"/>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577" name="Freeform 12"/>
          <p:cNvSpPr>
            <a:spLocks noEditPoints="1"/>
          </p:cNvSpPr>
          <p:nvPr/>
        </p:nvSpPr>
        <p:spPr bwMode="auto">
          <a:xfrm>
            <a:off x="4423273" y="1656445"/>
            <a:ext cx="214210" cy="307834"/>
          </a:xfrm>
          <a:custGeom>
            <a:avLst/>
            <a:gdLst>
              <a:gd name="T0" fmla="*/ 3 w 121"/>
              <a:gd name="T1" fmla="*/ 119 h 174"/>
              <a:gd name="T2" fmla="*/ 23 w 121"/>
              <a:gd name="T3" fmla="*/ 115 h 174"/>
              <a:gd name="T4" fmla="*/ 38 w 121"/>
              <a:gd name="T5" fmla="*/ 74 h 174"/>
              <a:gd name="T6" fmla="*/ 38 w 121"/>
              <a:gd name="T7" fmla="*/ 74 h 174"/>
              <a:gd name="T8" fmla="*/ 38 w 121"/>
              <a:gd name="T9" fmla="*/ 29 h 174"/>
              <a:gd name="T10" fmla="*/ 54 w 121"/>
              <a:gd name="T11" fmla="*/ 21 h 174"/>
              <a:gd name="T12" fmla="*/ 60 w 121"/>
              <a:gd name="T13" fmla="*/ 0 h 174"/>
              <a:gd name="T14" fmla="*/ 67 w 121"/>
              <a:gd name="T15" fmla="*/ 21 h 174"/>
              <a:gd name="T16" fmla="*/ 92 w 121"/>
              <a:gd name="T17" fmla="*/ 51 h 174"/>
              <a:gd name="T18" fmla="*/ 82 w 121"/>
              <a:gd name="T19" fmla="*/ 74 h 174"/>
              <a:gd name="T20" fmla="*/ 98 w 121"/>
              <a:gd name="T21" fmla="*/ 115 h 174"/>
              <a:gd name="T22" fmla="*/ 117 w 121"/>
              <a:gd name="T23" fmla="*/ 119 h 174"/>
              <a:gd name="T24" fmla="*/ 102 w 121"/>
              <a:gd name="T25" fmla="*/ 124 h 174"/>
              <a:gd name="T26" fmla="*/ 116 w 121"/>
              <a:gd name="T27" fmla="*/ 159 h 174"/>
              <a:gd name="T28" fmla="*/ 120 w 121"/>
              <a:gd name="T29" fmla="*/ 168 h 174"/>
              <a:gd name="T30" fmla="*/ 113 w 121"/>
              <a:gd name="T31" fmla="*/ 171 h 174"/>
              <a:gd name="T32" fmla="*/ 108 w 121"/>
              <a:gd name="T33" fmla="*/ 162 h 174"/>
              <a:gd name="T34" fmla="*/ 87 w 121"/>
              <a:gd name="T35" fmla="*/ 124 h 174"/>
              <a:gd name="T36" fmla="*/ 67 w 121"/>
              <a:gd name="T37" fmla="*/ 129 h 174"/>
              <a:gd name="T38" fmla="*/ 54 w 121"/>
              <a:gd name="T39" fmla="*/ 129 h 174"/>
              <a:gd name="T40" fmla="*/ 34 w 121"/>
              <a:gd name="T41" fmla="*/ 124 h 174"/>
              <a:gd name="T42" fmla="*/ 13 w 121"/>
              <a:gd name="T43" fmla="*/ 162 h 174"/>
              <a:gd name="T44" fmla="*/ 8 w 121"/>
              <a:gd name="T45" fmla="*/ 171 h 174"/>
              <a:gd name="T46" fmla="*/ 1 w 121"/>
              <a:gd name="T47" fmla="*/ 168 h 174"/>
              <a:gd name="T48" fmla="*/ 5 w 121"/>
              <a:gd name="T49" fmla="*/ 159 h 174"/>
              <a:gd name="T50" fmla="*/ 19 w 121"/>
              <a:gd name="T51" fmla="*/ 124 h 174"/>
              <a:gd name="T52" fmla="*/ 54 w 121"/>
              <a:gd name="T53" fmla="*/ 115 h 174"/>
              <a:gd name="T54" fmla="*/ 54 w 121"/>
              <a:gd name="T55" fmla="*/ 110 h 174"/>
              <a:gd name="T56" fmla="*/ 67 w 121"/>
              <a:gd name="T57" fmla="*/ 110 h 174"/>
              <a:gd name="T58" fmla="*/ 83 w 121"/>
              <a:gd name="T59" fmla="*/ 115 h 174"/>
              <a:gd name="T60" fmla="*/ 54 w 121"/>
              <a:gd name="T61" fmla="*/ 82 h 174"/>
              <a:gd name="T62" fmla="*/ 54 w 121"/>
              <a:gd name="T63" fmla="*/ 115 h 174"/>
              <a:gd name="T64" fmla="*/ 73 w 121"/>
              <a:gd name="T65" fmla="*/ 39 h 174"/>
              <a:gd name="T66" fmla="*/ 48 w 121"/>
              <a:gd name="T67" fmla="*/ 39 h 174"/>
              <a:gd name="T68" fmla="*/ 48 w 121"/>
              <a:gd name="T69" fmla="*/ 64 h 174"/>
              <a:gd name="T70" fmla="*/ 68 w 121"/>
              <a:gd name="T71" fmla="*/ 68 h 174"/>
              <a:gd name="T72" fmla="*/ 73 w 121"/>
              <a:gd name="T73" fmla="*/ 64 h 174"/>
              <a:gd name="T74" fmla="*/ 73 w 121"/>
              <a:gd name="T75" fmla="*/ 39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1" h="174">
                <a:moveTo>
                  <a:pt x="8" y="124"/>
                </a:moveTo>
                <a:cubicBezTo>
                  <a:pt x="5" y="124"/>
                  <a:pt x="3" y="122"/>
                  <a:pt x="3" y="119"/>
                </a:cubicBezTo>
                <a:cubicBezTo>
                  <a:pt x="3" y="117"/>
                  <a:pt x="5" y="115"/>
                  <a:pt x="8" y="115"/>
                </a:cubicBezTo>
                <a:cubicBezTo>
                  <a:pt x="23" y="115"/>
                  <a:pt x="23" y="115"/>
                  <a:pt x="23" y="115"/>
                </a:cubicBezTo>
                <a:cubicBezTo>
                  <a:pt x="42" y="77"/>
                  <a:pt x="42" y="77"/>
                  <a:pt x="42" y="77"/>
                </a:cubicBezTo>
                <a:cubicBezTo>
                  <a:pt x="41" y="76"/>
                  <a:pt x="40" y="75"/>
                  <a:pt x="38" y="74"/>
                </a:cubicBezTo>
                <a:cubicBezTo>
                  <a:pt x="38" y="74"/>
                  <a:pt x="38" y="74"/>
                  <a:pt x="38" y="74"/>
                </a:cubicBezTo>
                <a:cubicBezTo>
                  <a:pt x="38" y="74"/>
                  <a:pt x="38" y="74"/>
                  <a:pt x="38" y="74"/>
                </a:cubicBezTo>
                <a:cubicBezTo>
                  <a:pt x="33" y="68"/>
                  <a:pt x="29" y="60"/>
                  <a:pt x="29" y="51"/>
                </a:cubicBezTo>
                <a:cubicBezTo>
                  <a:pt x="29" y="43"/>
                  <a:pt x="33" y="35"/>
                  <a:pt x="38" y="29"/>
                </a:cubicBezTo>
                <a:cubicBezTo>
                  <a:pt x="39" y="29"/>
                  <a:pt x="39" y="29"/>
                  <a:pt x="39" y="29"/>
                </a:cubicBezTo>
                <a:cubicBezTo>
                  <a:pt x="43" y="25"/>
                  <a:pt x="48" y="22"/>
                  <a:pt x="54" y="21"/>
                </a:cubicBezTo>
                <a:cubicBezTo>
                  <a:pt x="54" y="7"/>
                  <a:pt x="54" y="7"/>
                  <a:pt x="54" y="7"/>
                </a:cubicBezTo>
                <a:cubicBezTo>
                  <a:pt x="54" y="3"/>
                  <a:pt x="57" y="0"/>
                  <a:pt x="60" y="0"/>
                </a:cubicBezTo>
                <a:cubicBezTo>
                  <a:pt x="64" y="0"/>
                  <a:pt x="67" y="3"/>
                  <a:pt x="67" y="7"/>
                </a:cubicBezTo>
                <a:cubicBezTo>
                  <a:pt x="67" y="21"/>
                  <a:pt x="67" y="21"/>
                  <a:pt x="67" y="21"/>
                </a:cubicBezTo>
                <a:cubicBezTo>
                  <a:pt x="73" y="22"/>
                  <a:pt x="78" y="25"/>
                  <a:pt x="82" y="29"/>
                </a:cubicBezTo>
                <a:cubicBezTo>
                  <a:pt x="88" y="35"/>
                  <a:pt x="92" y="43"/>
                  <a:pt x="92" y="51"/>
                </a:cubicBezTo>
                <a:cubicBezTo>
                  <a:pt x="92" y="60"/>
                  <a:pt x="88" y="68"/>
                  <a:pt x="82" y="74"/>
                </a:cubicBezTo>
                <a:cubicBezTo>
                  <a:pt x="82" y="74"/>
                  <a:pt x="82" y="74"/>
                  <a:pt x="82" y="74"/>
                </a:cubicBezTo>
                <a:cubicBezTo>
                  <a:pt x="81" y="75"/>
                  <a:pt x="80" y="76"/>
                  <a:pt x="79" y="77"/>
                </a:cubicBezTo>
                <a:cubicBezTo>
                  <a:pt x="98" y="115"/>
                  <a:pt x="98" y="115"/>
                  <a:pt x="98" y="115"/>
                </a:cubicBezTo>
                <a:cubicBezTo>
                  <a:pt x="113" y="115"/>
                  <a:pt x="113" y="115"/>
                  <a:pt x="113" y="115"/>
                </a:cubicBezTo>
                <a:cubicBezTo>
                  <a:pt x="116" y="115"/>
                  <a:pt x="117" y="117"/>
                  <a:pt x="117" y="119"/>
                </a:cubicBezTo>
                <a:cubicBezTo>
                  <a:pt x="117" y="122"/>
                  <a:pt x="116" y="124"/>
                  <a:pt x="113" y="124"/>
                </a:cubicBezTo>
                <a:cubicBezTo>
                  <a:pt x="102" y="124"/>
                  <a:pt x="102" y="124"/>
                  <a:pt x="102" y="124"/>
                </a:cubicBezTo>
                <a:cubicBezTo>
                  <a:pt x="116" y="153"/>
                  <a:pt x="116" y="153"/>
                  <a:pt x="116" y="153"/>
                </a:cubicBezTo>
                <a:cubicBezTo>
                  <a:pt x="117" y="155"/>
                  <a:pt x="117" y="157"/>
                  <a:pt x="116" y="159"/>
                </a:cubicBezTo>
                <a:cubicBezTo>
                  <a:pt x="117" y="162"/>
                  <a:pt x="117" y="162"/>
                  <a:pt x="117" y="162"/>
                </a:cubicBezTo>
                <a:cubicBezTo>
                  <a:pt x="120" y="168"/>
                  <a:pt x="120" y="168"/>
                  <a:pt x="120" y="168"/>
                </a:cubicBezTo>
                <a:cubicBezTo>
                  <a:pt x="121" y="170"/>
                  <a:pt x="120" y="172"/>
                  <a:pt x="118" y="173"/>
                </a:cubicBezTo>
                <a:cubicBezTo>
                  <a:pt x="116" y="174"/>
                  <a:pt x="114" y="173"/>
                  <a:pt x="113" y="171"/>
                </a:cubicBezTo>
                <a:cubicBezTo>
                  <a:pt x="110" y="165"/>
                  <a:pt x="110" y="165"/>
                  <a:pt x="110" y="165"/>
                </a:cubicBezTo>
                <a:cubicBezTo>
                  <a:pt x="108" y="162"/>
                  <a:pt x="108" y="162"/>
                  <a:pt x="108" y="162"/>
                </a:cubicBezTo>
                <a:cubicBezTo>
                  <a:pt x="106" y="162"/>
                  <a:pt x="104" y="160"/>
                  <a:pt x="103" y="158"/>
                </a:cubicBezTo>
                <a:cubicBezTo>
                  <a:pt x="87" y="124"/>
                  <a:pt x="87" y="124"/>
                  <a:pt x="87" y="124"/>
                </a:cubicBezTo>
                <a:cubicBezTo>
                  <a:pt x="67" y="124"/>
                  <a:pt x="67" y="124"/>
                  <a:pt x="67" y="124"/>
                </a:cubicBezTo>
                <a:cubicBezTo>
                  <a:pt x="67" y="129"/>
                  <a:pt x="67" y="129"/>
                  <a:pt x="67" y="129"/>
                </a:cubicBezTo>
                <a:cubicBezTo>
                  <a:pt x="67" y="132"/>
                  <a:pt x="64" y="136"/>
                  <a:pt x="60" y="136"/>
                </a:cubicBezTo>
                <a:cubicBezTo>
                  <a:pt x="57" y="136"/>
                  <a:pt x="54" y="132"/>
                  <a:pt x="54" y="129"/>
                </a:cubicBezTo>
                <a:cubicBezTo>
                  <a:pt x="54" y="124"/>
                  <a:pt x="54" y="124"/>
                  <a:pt x="54" y="124"/>
                </a:cubicBezTo>
                <a:cubicBezTo>
                  <a:pt x="34" y="124"/>
                  <a:pt x="34" y="124"/>
                  <a:pt x="34" y="124"/>
                </a:cubicBezTo>
                <a:cubicBezTo>
                  <a:pt x="17" y="158"/>
                  <a:pt x="17" y="158"/>
                  <a:pt x="17" y="158"/>
                </a:cubicBezTo>
                <a:cubicBezTo>
                  <a:pt x="16" y="160"/>
                  <a:pt x="15" y="162"/>
                  <a:pt x="13" y="162"/>
                </a:cubicBezTo>
                <a:cubicBezTo>
                  <a:pt x="11" y="165"/>
                  <a:pt x="11" y="165"/>
                  <a:pt x="11" y="165"/>
                </a:cubicBezTo>
                <a:cubicBezTo>
                  <a:pt x="8" y="171"/>
                  <a:pt x="8" y="171"/>
                  <a:pt x="8" y="171"/>
                </a:cubicBezTo>
                <a:cubicBezTo>
                  <a:pt x="7" y="173"/>
                  <a:pt x="5" y="174"/>
                  <a:pt x="3" y="173"/>
                </a:cubicBezTo>
                <a:cubicBezTo>
                  <a:pt x="1" y="172"/>
                  <a:pt x="0" y="170"/>
                  <a:pt x="1" y="168"/>
                </a:cubicBezTo>
                <a:cubicBezTo>
                  <a:pt x="4" y="162"/>
                  <a:pt x="4" y="162"/>
                  <a:pt x="4" y="162"/>
                </a:cubicBezTo>
                <a:cubicBezTo>
                  <a:pt x="5" y="159"/>
                  <a:pt x="5" y="159"/>
                  <a:pt x="5" y="159"/>
                </a:cubicBezTo>
                <a:cubicBezTo>
                  <a:pt x="4" y="157"/>
                  <a:pt x="4" y="155"/>
                  <a:pt x="5" y="153"/>
                </a:cubicBezTo>
                <a:cubicBezTo>
                  <a:pt x="19" y="124"/>
                  <a:pt x="19" y="124"/>
                  <a:pt x="19" y="124"/>
                </a:cubicBezTo>
                <a:cubicBezTo>
                  <a:pt x="8" y="124"/>
                  <a:pt x="8" y="124"/>
                  <a:pt x="8" y="124"/>
                </a:cubicBezTo>
                <a:close/>
                <a:moveTo>
                  <a:pt x="54" y="115"/>
                </a:moveTo>
                <a:cubicBezTo>
                  <a:pt x="54" y="115"/>
                  <a:pt x="54" y="115"/>
                  <a:pt x="54" y="115"/>
                </a:cubicBezTo>
                <a:cubicBezTo>
                  <a:pt x="54" y="110"/>
                  <a:pt x="54" y="110"/>
                  <a:pt x="54" y="110"/>
                </a:cubicBezTo>
                <a:cubicBezTo>
                  <a:pt x="54" y="107"/>
                  <a:pt x="57" y="103"/>
                  <a:pt x="60" y="103"/>
                </a:cubicBezTo>
                <a:cubicBezTo>
                  <a:pt x="64" y="103"/>
                  <a:pt x="67" y="107"/>
                  <a:pt x="67" y="110"/>
                </a:cubicBezTo>
                <a:cubicBezTo>
                  <a:pt x="67" y="115"/>
                  <a:pt x="67" y="115"/>
                  <a:pt x="67" y="115"/>
                </a:cubicBezTo>
                <a:cubicBezTo>
                  <a:pt x="83" y="115"/>
                  <a:pt x="83" y="115"/>
                  <a:pt x="83" y="115"/>
                </a:cubicBezTo>
                <a:cubicBezTo>
                  <a:pt x="67" y="82"/>
                  <a:pt x="67" y="82"/>
                  <a:pt x="67" y="82"/>
                </a:cubicBezTo>
                <a:cubicBezTo>
                  <a:pt x="63" y="83"/>
                  <a:pt x="58" y="83"/>
                  <a:pt x="54" y="82"/>
                </a:cubicBezTo>
                <a:cubicBezTo>
                  <a:pt x="38" y="115"/>
                  <a:pt x="38" y="115"/>
                  <a:pt x="38" y="115"/>
                </a:cubicBezTo>
                <a:cubicBezTo>
                  <a:pt x="54" y="115"/>
                  <a:pt x="54" y="115"/>
                  <a:pt x="54" y="115"/>
                </a:cubicBezTo>
                <a:close/>
                <a:moveTo>
                  <a:pt x="73" y="39"/>
                </a:moveTo>
                <a:cubicBezTo>
                  <a:pt x="73" y="39"/>
                  <a:pt x="73" y="39"/>
                  <a:pt x="73" y="39"/>
                </a:cubicBezTo>
                <a:cubicBezTo>
                  <a:pt x="66" y="32"/>
                  <a:pt x="55" y="32"/>
                  <a:pt x="48" y="39"/>
                </a:cubicBezTo>
                <a:cubicBezTo>
                  <a:pt x="48" y="39"/>
                  <a:pt x="48" y="39"/>
                  <a:pt x="48" y="39"/>
                </a:cubicBezTo>
                <a:cubicBezTo>
                  <a:pt x="45" y="42"/>
                  <a:pt x="43" y="47"/>
                  <a:pt x="43" y="51"/>
                </a:cubicBezTo>
                <a:cubicBezTo>
                  <a:pt x="43" y="56"/>
                  <a:pt x="45" y="61"/>
                  <a:pt x="48" y="64"/>
                </a:cubicBezTo>
                <a:cubicBezTo>
                  <a:pt x="53" y="69"/>
                  <a:pt x="61" y="71"/>
                  <a:pt x="67" y="68"/>
                </a:cubicBezTo>
                <a:cubicBezTo>
                  <a:pt x="68" y="68"/>
                  <a:pt x="68" y="68"/>
                  <a:pt x="68" y="68"/>
                </a:cubicBezTo>
                <a:cubicBezTo>
                  <a:pt x="69" y="67"/>
                  <a:pt x="71" y="66"/>
                  <a:pt x="73" y="64"/>
                </a:cubicBezTo>
                <a:cubicBezTo>
                  <a:pt x="73" y="64"/>
                  <a:pt x="73" y="64"/>
                  <a:pt x="73" y="64"/>
                </a:cubicBezTo>
                <a:cubicBezTo>
                  <a:pt x="76" y="61"/>
                  <a:pt x="78" y="56"/>
                  <a:pt x="78" y="51"/>
                </a:cubicBezTo>
                <a:cubicBezTo>
                  <a:pt x="78" y="47"/>
                  <a:pt x="76" y="42"/>
                  <a:pt x="73" y="39"/>
                </a:cubicBezTo>
                <a:cubicBezTo>
                  <a:pt x="73" y="39"/>
                  <a:pt x="73" y="39"/>
                  <a:pt x="73" y="39"/>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578" name="Freeform 13"/>
          <p:cNvSpPr>
            <a:spLocks noEditPoints="1"/>
          </p:cNvSpPr>
          <p:nvPr/>
        </p:nvSpPr>
        <p:spPr bwMode="auto">
          <a:xfrm>
            <a:off x="1058601" y="1665433"/>
            <a:ext cx="349030" cy="289858"/>
          </a:xfrm>
          <a:custGeom>
            <a:avLst/>
            <a:gdLst>
              <a:gd name="T0" fmla="*/ 111 w 197"/>
              <a:gd name="T1" fmla="*/ 11 h 164"/>
              <a:gd name="T2" fmla="*/ 0 w 197"/>
              <a:gd name="T3" fmla="*/ 15 h 164"/>
              <a:gd name="T4" fmla="*/ 105 w 197"/>
              <a:gd name="T5" fmla="*/ 164 h 164"/>
              <a:gd name="T6" fmla="*/ 136 w 197"/>
              <a:gd name="T7" fmla="*/ 159 h 164"/>
              <a:gd name="T8" fmla="*/ 196 w 197"/>
              <a:gd name="T9" fmla="*/ 142 h 164"/>
              <a:gd name="T10" fmla="*/ 52 w 197"/>
              <a:gd name="T11" fmla="*/ 150 h 164"/>
              <a:gd name="T12" fmla="*/ 52 w 197"/>
              <a:gd name="T13" fmla="*/ 22 h 164"/>
              <a:gd name="T14" fmla="*/ 99 w 197"/>
              <a:gd name="T15" fmla="*/ 150 h 164"/>
              <a:gd name="T16" fmla="*/ 99 w 197"/>
              <a:gd name="T17" fmla="*/ 22 h 164"/>
              <a:gd name="T18" fmla="*/ 147 w 197"/>
              <a:gd name="T19" fmla="*/ 149 h 164"/>
              <a:gd name="T20" fmla="*/ 181 w 197"/>
              <a:gd name="T21" fmla="*/ 139 h 164"/>
              <a:gd name="T22" fmla="*/ 23 w 197"/>
              <a:gd name="T23" fmla="*/ 133 h 164"/>
              <a:gd name="T24" fmla="*/ 42 w 197"/>
              <a:gd name="T25" fmla="*/ 134 h 164"/>
              <a:gd name="T26" fmla="*/ 43 w 197"/>
              <a:gd name="T27" fmla="*/ 114 h 164"/>
              <a:gd name="T28" fmla="*/ 23 w 197"/>
              <a:gd name="T29" fmla="*/ 114 h 164"/>
              <a:gd name="T30" fmla="*/ 29 w 197"/>
              <a:gd name="T31" fmla="*/ 120 h 164"/>
              <a:gd name="T32" fmla="*/ 37 w 197"/>
              <a:gd name="T33" fmla="*/ 120 h 164"/>
              <a:gd name="T34" fmla="*/ 37 w 197"/>
              <a:gd name="T35" fmla="*/ 128 h 164"/>
              <a:gd name="T36" fmla="*/ 29 w 197"/>
              <a:gd name="T37" fmla="*/ 127 h 164"/>
              <a:gd name="T38" fmla="*/ 32 w 197"/>
              <a:gd name="T39" fmla="*/ 91 h 164"/>
              <a:gd name="T40" fmla="*/ 36 w 197"/>
              <a:gd name="T41" fmla="*/ 38 h 164"/>
              <a:gd name="T42" fmla="*/ 28 w 197"/>
              <a:gd name="T43" fmla="*/ 87 h 164"/>
              <a:gd name="T44" fmla="*/ 134 w 197"/>
              <a:gd name="T45" fmla="*/ 31 h 164"/>
              <a:gd name="T46" fmla="*/ 149 w 197"/>
              <a:gd name="T47" fmla="*/ 86 h 164"/>
              <a:gd name="T48" fmla="*/ 134 w 197"/>
              <a:gd name="T49" fmla="*/ 31 h 164"/>
              <a:gd name="T50" fmla="*/ 69 w 197"/>
              <a:gd name="T51" fmla="*/ 133 h 164"/>
              <a:gd name="T52" fmla="*/ 88 w 197"/>
              <a:gd name="T53" fmla="*/ 133 h 164"/>
              <a:gd name="T54" fmla="*/ 79 w 197"/>
              <a:gd name="T55" fmla="*/ 110 h 164"/>
              <a:gd name="T56" fmla="*/ 65 w 197"/>
              <a:gd name="T57" fmla="*/ 124 h 164"/>
              <a:gd name="T58" fmla="*/ 75 w 197"/>
              <a:gd name="T59" fmla="*/ 120 h 164"/>
              <a:gd name="T60" fmla="*/ 82 w 197"/>
              <a:gd name="T61" fmla="*/ 120 h 164"/>
              <a:gd name="T62" fmla="*/ 82 w 197"/>
              <a:gd name="T63" fmla="*/ 128 h 164"/>
              <a:gd name="T64" fmla="*/ 74 w 197"/>
              <a:gd name="T65" fmla="*/ 127 h 164"/>
              <a:gd name="T66" fmla="*/ 81 w 197"/>
              <a:gd name="T67" fmla="*/ 91 h 164"/>
              <a:gd name="T68" fmla="*/ 85 w 197"/>
              <a:gd name="T69" fmla="*/ 38 h 164"/>
              <a:gd name="T70" fmla="*/ 77 w 197"/>
              <a:gd name="T71" fmla="*/ 87 h 164"/>
              <a:gd name="T72" fmla="*/ 148 w 197"/>
              <a:gd name="T73" fmla="*/ 109 h 164"/>
              <a:gd name="T74" fmla="*/ 148 w 197"/>
              <a:gd name="T75" fmla="*/ 128 h 164"/>
              <a:gd name="T76" fmla="*/ 167 w 197"/>
              <a:gd name="T77" fmla="*/ 128 h 164"/>
              <a:gd name="T78" fmla="*/ 168 w 197"/>
              <a:gd name="T79" fmla="*/ 109 h 164"/>
              <a:gd name="T80" fmla="*/ 158 w 197"/>
              <a:gd name="T81" fmla="*/ 105 h 164"/>
              <a:gd name="T82" fmla="*/ 154 w 197"/>
              <a:gd name="T83" fmla="*/ 114 h 164"/>
              <a:gd name="T84" fmla="*/ 163 w 197"/>
              <a:gd name="T85" fmla="*/ 118 h 164"/>
              <a:gd name="T86" fmla="*/ 154 w 197"/>
              <a:gd name="T87" fmla="*/ 122 h 164"/>
              <a:gd name="T88" fmla="*/ 154 w 197"/>
              <a:gd name="T89" fmla="*/ 11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cxnSp>
        <p:nvCxnSpPr>
          <p:cNvPr id="592" name="直接连接符 591"/>
          <p:cNvCxnSpPr/>
          <p:nvPr/>
        </p:nvCxnSpPr>
        <p:spPr>
          <a:xfrm flipH="1">
            <a:off x="3816648" y="2764102"/>
            <a:ext cx="1440160" cy="0"/>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97" name="直接连接符 596"/>
          <p:cNvCxnSpPr/>
          <p:nvPr/>
        </p:nvCxnSpPr>
        <p:spPr>
          <a:xfrm flipH="1">
            <a:off x="2170728" y="2764102"/>
            <a:ext cx="1440160" cy="0"/>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98" name="直接连接符 597"/>
          <p:cNvCxnSpPr/>
          <p:nvPr/>
        </p:nvCxnSpPr>
        <p:spPr>
          <a:xfrm flipH="1">
            <a:off x="540048" y="2764102"/>
            <a:ext cx="1440160" cy="0"/>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99" name="直接连接符 598"/>
          <p:cNvCxnSpPr/>
          <p:nvPr/>
        </p:nvCxnSpPr>
        <p:spPr>
          <a:xfrm flipH="1">
            <a:off x="5493048" y="2764102"/>
            <a:ext cx="1440160" cy="0"/>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00" name="直接连接符 599"/>
          <p:cNvCxnSpPr/>
          <p:nvPr/>
        </p:nvCxnSpPr>
        <p:spPr>
          <a:xfrm flipH="1">
            <a:off x="7131348" y="2764102"/>
            <a:ext cx="1440160" cy="0"/>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7" name="Rectangle 11" descr="49b68f35gc54dd7a416d7&amp;690"/>
          <p:cNvSpPr>
            <a:spLocks noChangeArrowheads="1"/>
          </p:cNvSpPr>
          <p:nvPr/>
        </p:nvSpPr>
        <p:spPr bwMode="auto">
          <a:xfrm>
            <a:off x="0" y="1419663"/>
            <a:ext cx="4284663" cy="2953661"/>
          </a:xfrm>
          <a:prstGeom prst="rect">
            <a:avLst/>
          </a:prstGeom>
          <a:blipFill dpi="0" rotWithShape="1">
            <a:blip r:embed="rId2"/>
            <a:srcRect/>
            <a:stretch>
              <a:fillRect/>
            </a:stretch>
          </a:blipFill>
          <a:ln>
            <a:noFill/>
          </a:ln>
          <a:effectLst/>
        </p:spPr>
        <p:txBody>
          <a:bodyPr wrap="none" anchor="ctr"/>
          <a:lstStyle/>
          <a:p>
            <a:endParaRPr lang="zh-CN" altLang="en-US"/>
          </a:p>
        </p:txBody>
      </p:sp>
      <p:sp>
        <p:nvSpPr>
          <p:cNvPr id="19468" name="Rectangle 12"/>
          <p:cNvSpPr>
            <a:spLocks noChangeArrowheads="1"/>
          </p:cNvSpPr>
          <p:nvPr/>
        </p:nvSpPr>
        <p:spPr bwMode="auto">
          <a:xfrm>
            <a:off x="4278461" y="1419663"/>
            <a:ext cx="3959225" cy="2953661"/>
          </a:xfrm>
          <a:prstGeom prst="rect">
            <a:avLst/>
          </a:prstGeom>
          <a:solidFill>
            <a:schemeClr val="accent2"/>
          </a:solidFill>
          <a:ln>
            <a:noFill/>
          </a:ln>
          <a:effectLst/>
        </p:spPr>
        <p:txBody>
          <a:bodyPr wrap="none" anchor="ctr"/>
          <a:lstStyle/>
          <a:p>
            <a:endParaRPr lang="zh-CN" altLang="en-US" dirty="0"/>
          </a:p>
        </p:txBody>
      </p:sp>
      <p:sp>
        <p:nvSpPr>
          <p:cNvPr id="19469" name="Rectangle 13"/>
          <p:cNvSpPr>
            <a:spLocks noChangeArrowheads="1"/>
          </p:cNvSpPr>
          <p:nvPr/>
        </p:nvSpPr>
        <p:spPr bwMode="auto">
          <a:xfrm flipH="1">
            <a:off x="3995738" y="1419663"/>
            <a:ext cx="309562" cy="2953661"/>
          </a:xfrm>
          <a:prstGeom prst="rect">
            <a:avLst/>
          </a:prstGeom>
          <a:solidFill>
            <a:schemeClr val="accent2">
              <a:alpha val="50000"/>
            </a:schemeClr>
          </a:solidFill>
          <a:ln>
            <a:noFill/>
          </a:ln>
          <a:effectLst/>
        </p:spPr>
        <p:txBody>
          <a:bodyPr wrap="none" anchor="ctr"/>
          <a:lstStyle/>
          <a:p>
            <a:endParaRPr lang="zh-CN" altLang="en-US"/>
          </a:p>
        </p:txBody>
      </p:sp>
      <p:sp>
        <p:nvSpPr>
          <p:cNvPr id="19470" name="Rectangle 14"/>
          <p:cNvSpPr>
            <a:spLocks noChangeArrowheads="1"/>
          </p:cNvSpPr>
          <p:nvPr/>
        </p:nvSpPr>
        <p:spPr bwMode="auto">
          <a:xfrm>
            <a:off x="4542525" y="2067694"/>
            <a:ext cx="3384550" cy="17490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20000"/>
              </a:lnSpc>
              <a:buFont typeface="Arial" charset="0"/>
              <a:buNone/>
            </a:pPr>
            <a:r>
              <a:rPr lang="zh-CN" altLang="en-US" sz="1600" dirty="0">
                <a:solidFill>
                  <a:schemeClr val="bg1"/>
                </a:solidFill>
              </a:rPr>
              <a:t>我们使用</a:t>
            </a:r>
            <a:r>
              <a:rPr lang="en-US" altLang="zh-CN" sz="1600" dirty="0">
                <a:solidFill>
                  <a:schemeClr val="bg1"/>
                </a:solidFill>
              </a:rPr>
              <a:t>MVC</a:t>
            </a:r>
            <a:r>
              <a:rPr lang="zh-CN" altLang="en-US" sz="1600" dirty="0">
                <a:solidFill>
                  <a:schemeClr val="bg1"/>
                </a:solidFill>
              </a:rPr>
              <a:t>框架进行设计，分成了用户界面层，控制层，业务逻辑层和数据持久层，我的部分是用户与报告的交互，即用户上传舌象图片，得到自己的诊断、个人报告，另外，还可以获取示例报告。</a:t>
            </a:r>
          </a:p>
        </p:txBody>
      </p:sp>
      <p:sp>
        <p:nvSpPr>
          <p:cNvPr id="19472" name="Oval 16"/>
          <p:cNvSpPr>
            <a:spLocks noChangeArrowheads="1"/>
          </p:cNvSpPr>
          <p:nvPr/>
        </p:nvSpPr>
        <p:spPr bwMode="auto">
          <a:xfrm>
            <a:off x="4476864" y="1659100"/>
            <a:ext cx="266700" cy="266782"/>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19473" name="Group 17"/>
          <p:cNvGrpSpPr/>
          <p:nvPr/>
        </p:nvGrpSpPr>
        <p:grpSpPr bwMode="auto">
          <a:xfrm>
            <a:off x="4571041" y="1728361"/>
            <a:ext cx="102577" cy="128261"/>
            <a:chOff x="0" y="0"/>
            <a:chExt cx="127" cy="163"/>
          </a:xfrm>
          <a:solidFill>
            <a:schemeClr val="accent1"/>
          </a:solidFill>
        </p:grpSpPr>
        <p:sp>
          <p:nvSpPr>
            <p:cNvPr id="19474" name="Freeform 18"/>
            <p:cNvSpPr/>
            <p:nvPr/>
          </p:nvSpPr>
          <p:spPr bwMode="auto">
            <a:xfrm>
              <a:off x="0" y="0"/>
              <a:ext cx="127" cy="163"/>
            </a:xfrm>
            <a:custGeom>
              <a:avLst/>
              <a:gdLst>
                <a:gd name="T0" fmla="*/ 28 w 124"/>
                <a:gd name="T1" fmla="*/ 146 h 159"/>
                <a:gd name="T2" fmla="*/ 14 w 124"/>
                <a:gd name="T3" fmla="*/ 146 h 159"/>
                <a:gd name="T4" fmla="*/ 14 w 124"/>
                <a:gd name="T5" fmla="*/ 13 h 159"/>
                <a:gd name="T6" fmla="*/ 117 w 124"/>
                <a:gd name="T7" fmla="*/ 13 h 159"/>
                <a:gd name="T8" fmla="*/ 124 w 124"/>
                <a:gd name="T9" fmla="*/ 7 h 159"/>
                <a:gd name="T10" fmla="*/ 117 w 124"/>
                <a:gd name="T11" fmla="*/ 0 h 159"/>
                <a:gd name="T12" fmla="*/ 7 w 124"/>
                <a:gd name="T13" fmla="*/ 0 h 159"/>
                <a:gd name="T14" fmla="*/ 0 w 124"/>
                <a:gd name="T15" fmla="*/ 7 h 159"/>
                <a:gd name="T16" fmla="*/ 0 w 124"/>
                <a:gd name="T17" fmla="*/ 152 h 159"/>
                <a:gd name="T18" fmla="*/ 7 w 124"/>
                <a:gd name="T19" fmla="*/ 159 h 159"/>
                <a:gd name="T20" fmla="*/ 28 w 124"/>
                <a:gd name="T21" fmla="*/ 159 h 159"/>
                <a:gd name="T22" fmla="*/ 35 w 124"/>
                <a:gd name="T23" fmla="*/ 152 h 159"/>
                <a:gd name="T24" fmla="*/ 28 w 124"/>
                <a:gd name="T25" fmla="*/ 146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4" h="159">
                  <a:moveTo>
                    <a:pt x="28" y="146"/>
                  </a:moveTo>
                  <a:cubicBezTo>
                    <a:pt x="14" y="146"/>
                    <a:pt x="14" y="146"/>
                    <a:pt x="14" y="146"/>
                  </a:cubicBezTo>
                  <a:cubicBezTo>
                    <a:pt x="14" y="13"/>
                    <a:pt x="14" y="13"/>
                    <a:pt x="14" y="13"/>
                  </a:cubicBezTo>
                  <a:cubicBezTo>
                    <a:pt x="117" y="13"/>
                    <a:pt x="117" y="13"/>
                    <a:pt x="117" y="13"/>
                  </a:cubicBezTo>
                  <a:cubicBezTo>
                    <a:pt x="121" y="13"/>
                    <a:pt x="124" y="10"/>
                    <a:pt x="124" y="7"/>
                  </a:cubicBezTo>
                  <a:cubicBezTo>
                    <a:pt x="124" y="3"/>
                    <a:pt x="121" y="0"/>
                    <a:pt x="117" y="0"/>
                  </a:cubicBezTo>
                  <a:cubicBezTo>
                    <a:pt x="7" y="0"/>
                    <a:pt x="7" y="0"/>
                    <a:pt x="7" y="0"/>
                  </a:cubicBezTo>
                  <a:cubicBezTo>
                    <a:pt x="3" y="0"/>
                    <a:pt x="0" y="3"/>
                    <a:pt x="0" y="7"/>
                  </a:cubicBezTo>
                  <a:cubicBezTo>
                    <a:pt x="0" y="152"/>
                    <a:pt x="0" y="152"/>
                    <a:pt x="0" y="152"/>
                  </a:cubicBezTo>
                  <a:cubicBezTo>
                    <a:pt x="0" y="156"/>
                    <a:pt x="3" y="159"/>
                    <a:pt x="7" y="159"/>
                  </a:cubicBezTo>
                  <a:cubicBezTo>
                    <a:pt x="28" y="159"/>
                    <a:pt x="28" y="159"/>
                    <a:pt x="28" y="159"/>
                  </a:cubicBezTo>
                  <a:cubicBezTo>
                    <a:pt x="31" y="159"/>
                    <a:pt x="35" y="156"/>
                    <a:pt x="35" y="152"/>
                  </a:cubicBezTo>
                  <a:cubicBezTo>
                    <a:pt x="35" y="149"/>
                    <a:pt x="31" y="146"/>
                    <a:pt x="28" y="14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475" name="Freeform 19"/>
            <p:cNvSpPr/>
            <p:nvPr/>
          </p:nvSpPr>
          <p:spPr bwMode="auto">
            <a:xfrm>
              <a:off x="80" y="95"/>
              <a:ext cx="47" cy="68"/>
            </a:xfrm>
            <a:custGeom>
              <a:avLst/>
              <a:gdLst>
                <a:gd name="T0" fmla="*/ 39 w 46"/>
                <a:gd name="T1" fmla="*/ 0 h 66"/>
                <a:gd name="T2" fmla="*/ 32 w 46"/>
                <a:gd name="T3" fmla="*/ 7 h 66"/>
                <a:gd name="T4" fmla="*/ 32 w 46"/>
                <a:gd name="T5" fmla="*/ 53 h 66"/>
                <a:gd name="T6" fmla="*/ 7 w 46"/>
                <a:gd name="T7" fmla="*/ 53 h 66"/>
                <a:gd name="T8" fmla="*/ 0 w 46"/>
                <a:gd name="T9" fmla="*/ 59 h 66"/>
                <a:gd name="T10" fmla="*/ 7 w 46"/>
                <a:gd name="T11" fmla="*/ 66 h 66"/>
                <a:gd name="T12" fmla="*/ 39 w 46"/>
                <a:gd name="T13" fmla="*/ 66 h 66"/>
                <a:gd name="T14" fmla="*/ 44 w 46"/>
                <a:gd name="T15" fmla="*/ 64 h 66"/>
                <a:gd name="T16" fmla="*/ 46 w 46"/>
                <a:gd name="T17" fmla="*/ 59 h 66"/>
                <a:gd name="T18" fmla="*/ 46 w 46"/>
                <a:gd name="T19" fmla="*/ 7 h 66"/>
                <a:gd name="T20" fmla="*/ 39 w 46"/>
                <a:gd name="T21"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66">
                  <a:moveTo>
                    <a:pt x="39" y="0"/>
                  </a:moveTo>
                  <a:cubicBezTo>
                    <a:pt x="35" y="0"/>
                    <a:pt x="32" y="3"/>
                    <a:pt x="32" y="7"/>
                  </a:cubicBezTo>
                  <a:cubicBezTo>
                    <a:pt x="32" y="53"/>
                    <a:pt x="32" y="53"/>
                    <a:pt x="32" y="53"/>
                  </a:cubicBezTo>
                  <a:cubicBezTo>
                    <a:pt x="7" y="53"/>
                    <a:pt x="7" y="53"/>
                    <a:pt x="7" y="53"/>
                  </a:cubicBezTo>
                  <a:cubicBezTo>
                    <a:pt x="3" y="53"/>
                    <a:pt x="0" y="56"/>
                    <a:pt x="0" y="59"/>
                  </a:cubicBezTo>
                  <a:cubicBezTo>
                    <a:pt x="0" y="63"/>
                    <a:pt x="3" y="66"/>
                    <a:pt x="7" y="66"/>
                  </a:cubicBezTo>
                  <a:cubicBezTo>
                    <a:pt x="39" y="66"/>
                    <a:pt x="39" y="66"/>
                    <a:pt x="39" y="66"/>
                  </a:cubicBezTo>
                  <a:cubicBezTo>
                    <a:pt x="41" y="66"/>
                    <a:pt x="43" y="66"/>
                    <a:pt x="44" y="64"/>
                  </a:cubicBezTo>
                  <a:cubicBezTo>
                    <a:pt x="45" y="63"/>
                    <a:pt x="46" y="61"/>
                    <a:pt x="46" y="59"/>
                  </a:cubicBezTo>
                  <a:cubicBezTo>
                    <a:pt x="46" y="7"/>
                    <a:pt x="46" y="7"/>
                    <a:pt x="46" y="7"/>
                  </a:cubicBezTo>
                  <a:cubicBezTo>
                    <a:pt x="46" y="3"/>
                    <a:pt x="43" y="0"/>
                    <a:pt x="39"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476" name="Freeform 20"/>
            <p:cNvSpPr>
              <a:spLocks noEditPoints="1"/>
            </p:cNvSpPr>
            <p:nvPr/>
          </p:nvSpPr>
          <p:spPr bwMode="auto">
            <a:xfrm>
              <a:off x="46" y="34"/>
              <a:ext cx="79" cy="114"/>
            </a:xfrm>
            <a:custGeom>
              <a:avLst/>
              <a:gdLst>
                <a:gd name="T0" fmla="*/ 68 w 78"/>
                <a:gd name="T1" fmla="*/ 2 h 112"/>
                <a:gd name="T2" fmla="*/ 60 w 78"/>
                <a:gd name="T3" fmla="*/ 0 h 112"/>
                <a:gd name="T4" fmla="*/ 46 w 78"/>
                <a:gd name="T5" fmla="*/ 8 h 112"/>
                <a:gd name="T6" fmla="*/ 1 w 78"/>
                <a:gd name="T7" fmla="*/ 85 h 112"/>
                <a:gd name="T8" fmla="*/ 0 w 78"/>
                <a:gd name="T9" fmla="*/ 88 h 112"/>
                <a:gd name="T10" fmla="*/ 1 w 78"/>
                <a:gd name="T11" fmla="*/ 106 h 112"/>
                <a:gd name="T12" fmla="*/ 4 w 78"/>
                <a:gd name="T13" fmla="*/ 112 h 112"/>
                <a:gd name="T14" fmla="*/ 8 w 78"/>
                <a:gd name="T15" fmla="*/ 112 h 112"/>
                <a:gd name="T16" fmla="*/ 11 w 78"/>
                <a:gd name="T17" fmla="*/ 112 h 112"/>
                <a:gd name="T18" fmla="*/ 27 w 78"/>
                <a:gd name="T19" fmla="*/ 103 h 112"/>
                <a:gd name="T20" fmla="*/ 29 w 78"/>
                <a:gd name="T21" fmla="*/ 101 h 112"/>
                <a:gd name="T22" fmla="*/ 74 w 78"/>
                <a:gd name="T23" fmla="*/ 24 h 112"/>
                <a:gd name="T24" fmla="*/ 68 w 78"/>
                <a:gd name="T25" fmla="*/ 2 h 112"/>
                <a:gd name="T26" fmla="*/ 62 w 78"/>
                <a:gd name="T27" fmla="*/ 17 h 112"/>
                <a:gd name="T28" fmla="*/ 18 w 78"/>
                <a:gd name="T29" fmla="*/ 92 h 112"/>
                <a:gd name="T30" fmla="*/ 14 w 78"/>
                <a:gd name="T31" fmla="*/ 94 h 112"/>
                <a:gd name="T32" fmla="*/ 14 w 78"/>
                <a:gd name="T33" fmla="*/ 90 h 112"/>
                <a:gd name="T34" fmla="*/ 57 w 78"/>
                <a:gd name="T35" fmla="*/ 15 h 112"/>
                <a:gd name="T36" fmla="*/ 61 w 78"/>
                <a:gd name="T37" fmla="*/ 14 h 112"/>
                <a:gd name="T38" fmla="*/ 62 w 78"/>
                <a:gd name="T39" fmla="*/ 17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8" h="112">
                  <a:moveTo>
                    <a:pt x="68" y="2"/>
                  </a:moveTo>
                  <a:cubicBezTo>
                    <a:pt x="65" y="1"/>
                    <a:pt x="62" y="0"/>
                    <a:pt x="60" y="0"/>
                  </a:cubicBezTo>
                  <a:cubicBezTo>
                    <a:pt x="54" y="0"/>
                    <a:pt x="48" y="3"/>
                    <a:pt x="46" y="8"/>
                  </a:cubicBezTo>
                  <a:cubicBezTo>
                    <a:pt x="1" y="85"/>
                    <a:pt x="1" y="85"/>
                    <a:pt x="1" y="85"/>
                  </a:cubicBezTo>
                  <a:cubicBezTo>
                    <a:pt x="1" y="86"/>
                    <a:pt x="0" y="87"/>
                    <a:pt x="0" y="88"/>
                  </a:cubicBezTo>
                  <a:cubicBezTo>
                    <a:pt x="1" y="106"/>
                    <a:pt x="1" y="106"/>
                    <a:pt x="1" y="106"/>
                  </a:cubicBezTo>
                  <a:cubicBezTo>
                    <a:pt x="1" y="108"/>
                    <a:pt x="2" y="110"/>
                    <a:pt x="4" y="112"/>
                  </a:cubicBezTo>
                  <a:cubicBezTo>
                    <a:pt x="5" y="112"/>
                    <a:pt x="7" y="112"/>
                    <a:pt x="8" y="112"/>
                  </a:cubicBezTo>
                  <a:cubicBezTo>
                    <a:pt x="9" y="112"/>
                    <a:pt x="10" y="112"/>
                    <a:pt x="11" y="112"/>
                  </a:cubicBezTo>
                  <a:cubicBezTo>
                    <a:pt x="27" y="103"/>
                    <a:pt x="27" y="103"/>
                    <a:pt x="27" y="103"/>
                  </a:cubicBezTo>
                  <a:cubicBezTo>
                    <a:pt x="28" y="103"/>
                    <a:pt x="29" y="102"/>
                    <a:pt x="29" y="101"/>
                  </a:cubicBezTo>
                  <a:cubicBezTo>
                    <a:pt x="74" y="24"/>
                    <a:pt x="74" y="24"/>
                    <a:pt x="74" y="24"/>
                  </a:cubicBezTo>
                  <a:cubicBezTo>
                    <a:pt x="78" y="16"/>
                    <a:pt x="75" y="7"/>
                    <a:pt x="68" y="2"/>
                  </a:cubicBezTo>
                  <a:moveTo>
                    <a:pt x="62" y="17"/>
                  </a:moveTo>
                  <a:cubicBezTo>
                    <a:pt x="18" y="92"/>
                    <a:pt x="18" y="92"/>
                    <a:pt x="18" y="92"/>
                  </a:cubicBezTo>
                  <a:cubicBezTo>
                    <a:pt x="14" y="94"/>
                    <a:pt x="14" y="94"/>
                    <a:pt x="14" y="94"/>
                  </a:cubicBezTo>
                  <a:cubicBezTo>
                    <a:pt x="14" y="90"/>
                    <a:pt x="14" y="90"/>
                    <a:pt x="14" y="90"/>
                  </a:cubicBezTo>
                  <a:cubicBezTo>
                    <a:pt x="57" y="15"/>
                    <a:pt x="57" y="15"/>
                    <a:pt x="57" y="15"/>
                  </a:cubicBezTo>
                  <a:cubicBezTo>
                    <a:pt x="58" y="14"/>
                    <a:pt x="60" y="13"/>
                    <a:pt x="61" y="14"/>
                  </a:cubicBezTo>
                  <a:cubicBezTo>
                    <a:pt x="62" y="15"/>
                    <a:pt x="62" y="16"/>
                    <a:pt x="62" y="1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477" name="Freeform 21"/>
            <p:cNvSpPr/>
            <p:nvPr/>
          </p:nvSpPr>
          <p:spPr bwMode="auto">
            <a:xfrm>
              <a:off x="24" y="46"/>
              <a:ext cx="49" cy="14"/>
            </a:xfrm>
            <a:custGeom>
              <a:avLst/>
              <a:gdLst>
                <a:gd name="T0" fmla="*/ 48 w 48"/>
                <a:gd name="T1" fmla="*/ 7 h 14"/>
                <a:gd name="T2" fmla="*/ 42 w 48"/>
                <a:gd name="T3" fmla="*/ 0 h 14"/>
                <a:gd name="T4" fmla="*/ 7 w 48"/>
                <a:gd name="T5" fmla="*/ 0 h 14"/>
                <a:gd name="T6" fmla="*/ 0 w 48"/>
                <a:gd name="T7" fmla="*/ 7 h 14"/>
                <a:gd name="T8" fmla="*/ 7 w 48"/>
                <a:gd name="T9" fmla="*/ 14 h 14"/>
                <a:gd name="T10" fmla="*/ 42 w 48"/>
                <a:gd name="T11" fmla="*/ 14 h 14"/>
                <a:gd name="T12" fmla="*/ 48 w 48"/>
                <a:gd name="T13" fmla="*/ 7 h 14"/>
              </a:gdLst>
              <a:ahLst/>
              <a:cxnLst>
                <a:cxn ang="0">
                  <a:pos x="T0" y="T1"/>
                </a:cxn>
                <a:cxn ang="0">
                  <a:pos x="T2" y="T3"/>
                </a:cxn>
                <a:cxn ang="0">
                  <a:pos x="T4" y="T5"/>
                </a:cxn>
                <a:cxn ang="0">
                  <a:pos x="T6" y="T7"/>
                </a:cxn>
                <a:cxn ang="0">
                  <a:pos x="T8" y="T9"/>
                </a:cxn>
                <a:cxn ang="0">
                  <a:pos x="T10" y="T11"/>
                </a:cxn>
                <a:cxn ang="0">
                  <a:pos x="T12" y="T13"/>
                </a:cxn>
              </a:cxnLst>
              <a:rect l="0" t="0" r="r" b="b"/>
              <a:pathLst>
                <a:path w="48" h="14">
                  <a:moveTo>
                    <a:pt x="48" y="7"/>
                  </a:moveTo>
                  <a:cubicBezTo>
                    <a:pt x="48" y="3"/>
                    <a:pt x="45" y="0"/>
                    <a:pt x="42" y="0"/>
                  </a:cubicBezTo>
                  <a:cubicBezTo>
                    <a:pt x="7" y="0"/>
                    <a:pt x="7" y="0"/>
                    <a:pt x="7" y="0"/>
                  </a:cubicBezTo>
                  <a:cubicBezTo>
                    <a:pt x="3" y="0"/>
                    <a:pt x="0" y="3"/>
                    <a:pt x="0" y="7"/>
                  </a:cubicBezTo>
                  <a:cubicBezTo>
                    <a:pt x="0" y="11"/>
                    <a:pt x="3" y="14"/>
                    <a:pt x="7" y="14"/>
                  </a:cubicBezTo>
                  <a:cubicBezTo>
                    <a:pt x="42" y="14"/>
                    <a:pt x="42" y="14"/>
                    <a:pt x="42" y="14"/>
                  </a:cubicBezTo>
                  <a:cubicBezTo>
                    <a:pt x="45" y="14"/>
                    <a:pt x="48" y="11"/>
                    <a:pt x="48" y="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478" name="Freeform 22"/>
            <p:cNvSpPr/>
            <p:nvPr/>
          </p:nvSpPr>
          <p:spPr bwMode="auto">
            <a:xfrm>
              <a:off x="24" y="73"/>
              <a:ext cx="32" cy="15"/>
            </a:xfrm>
            <a:custGeom>
              <a:avLst/>
              <a:gdLst>
                <a:gd name="T0" fmla="*/ 7 w 31"/>
                <a:gd name="T1" fmla="*/ 0 h 14"/>
                <a:gd name="T2" fmla="*/ 0 w 31"/>
                <a:gd name="T3" fmla="*/ 7 h 14"/>
                <a:gd name="T4" fmla="*/ 7 w 31"/>
                <a:gd name="T5" fmla="*/ 14 h 14"/>
                <a:gd name="T6" fmla="*/ 24 w 31"/>
                <a:gd name="T7" fmla="*/ 14 h 14"/>
                <a:gd name="T8" fmla="*/ 31 w 31"/>
                <a:gd name="T9" fmla="*/ 7 h 14"/>
                <a:gd name="T10" fmla="*/ 24 w 31"/>
                <a:gd name="T11" fmla="*/ 0 h 14"/>
                <a:gd name="T12" fmla="*/ 7 w 31"/>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31" h="14">
                  <a:moveTo>
                    <a:pt x="7" y="0"/>
                  </a:moveTo>
                  <a:cubicBezTo>
                    <a:pt x="3" y="0"/>
                    <a:pt x="0" y="3"/>
                    <a:pt x="0" y="7"/>
                  </a:cubicBezTo>
                  <a:cubicBezTo>
                    <a:pt x="0" y="11"/>
                    <a:pt x="3" y="14"/>
                    <a:pt x="7" y="14"/>
                  </a:cubicBezTo>
                  <a:cubicBezTo>
                    <a:pt x="24" y="14"/>
                    <a:pt x="24" y="14"/>
                    <a:pt x="24" y="14"/>
                  </a:cubicBezTo>
                  <a:cubicBezTo>
                    <a:pt x="28" y="14"/>
                    <a:pt x="31" y="11"/>
                    <a:pt x="31" y="7"/>
                  </a:cubicBezTo>
                  <a:cubicBezTo>
                    <a:pt x="31" y="3"/>
                    <a:pt x="28" y="0"/>
                    <a:pt x="24" y="0"/>
                  </a:cubicBezTo>
                  <a:lnTo>
                    <a:pt x="7"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19480" name="Line 24"/>
          <p:cNvSpPr>
            <a:spLocks noChangeShapeType="1"/>
          </p:cNvSpPr>
          <p:nvPr/>
        </p:nvSpPr>
        <p:spPr bwMode="auto">
          <a:xfrm>
            <a:off x="4851659" y="1670192"/>
            <a:ext cx="0" cy="228671"/>
          </a:xfrm>
          <a:prstGeom prst="line">
            <a:avLst/>
          </a:prstGeom>
          <a:noFill/>
          <a:ln w="6350">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 name="Text Box 42"/>
          <p:cNvSpPr txBox="1">
            <a:spLocks noChangeArrowheads="1"/>
          </p:cNvSpPr>
          <p:nvPr/>
        </p:nvSpPr>
        <p:spPr bwMode="auto">
          <a:xfrm>
            <a:off x="3817807" y="545395"/>
            <a:ext cx="144943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 typeface="Arial" charset="0"/>
              <a:buNone/>
            </a:pPr>
            <a:r>
              <a:rPr lang="en-US" altLang="zh-CN" sz="2800" b="1" dirty="0">
                <a:solidFill>
                  <a:schemeClr val="accent2"/>
                </a:solidFill>
              </a:rPr>
              <a:t>1</a:t>
            </a:r>
            <a:r>
              <a:rPr lang="zh-CN" altLang="en-US" sz="2800" b="1" dirty="0">
                <a:solidFill>
                  <a:schemeClr val="accent2"/>
                </a:solidFill>
              </a:rPr>
              <a:t>、思路</a:t>
            </a:r>
            <a:endParaRPr lang="en-US" altLang="zh-CN" sz="2800" b="1" dirty="0">
              <a:solidFill>
                <a:schemeClr val="accent2"/>
              </a:solidFill>
            </a:endParaRPr>
          </a:p>
        </p:txBody>
      </p:sp>
      <p:pic>
        <p:nvPicPr>
          <p:cNvPr id="2" name="图片 1">
            <a:extLst>
              <a:ext uri="{FF2B5EF4-FFF2-40B4-BE49-F238E27FC236}">
                <a16:creationId xmlns:a16="http://schemas.microsoft.com/office/drawing/2014/main" id="{AC412B46-6620-4409-81C2-D27486075AD5}"/>
              </a:ext>
            </a:extLst>
          </p:cNvPr>
          <p:cNvPicPr>
            <a:picLocks noChangeAspect="1"/>
          </p:cNvPicPr>
          <p:nvPr/>
        </p:nvPicPr>
        <p:blipFill>
          <a:blip r:embed="rId3"/>
          <a:stretch>
            <a:fillRect/>
          </a:stretch>
        </p:blipFill>
        <p:spPr>
          <a:xfrm>
            <a:off x="0" y="1955155"/>
            <a:ext cx="3952123" cy="1896755"/>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 Box 42"/>
          <p:cNvSpPr txBox="1">
            <a:spLocks noChangeArrowheads="1"/>
          </p:cNvSpPr>
          <p:nvPr/>
        </p:nvSpPr>
        <p:spPr bwMode="auto">
          <a:xfrm>
            <a:off x="3817807" y="545395"/>
            <a:ext cx="144943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 typeface="Arial" charset="0"/>
              <a:buNone/>
            </a:pPr>
            <a:r>
              <a:rPr lang="en-US" altLang="zh-CN" sz="2800" b="1" dirty="0">
                <a:solidFill>
                  <a:schemeClr val="accent2"/>
                </a:solidFill>
              </a:rPr>
              <a:t>1</a:t>
            </a:r>
            <a:r>
              <a:rPr lang="zh-CN" altLang="en-US" sz="2800" b="1" dirty="0">
                <a:solidFill>
                  <a:schemeClr val="accent2"/>
                </a:solidFill>
              </a:rPr>
              <a:t>、思路</a:t>
            </a:r>
            <a:endParaRPr lang="en-US" altLang="zh-CN" sz="2800" b="1" dirty="0">
              <a:solidFill>
                <a:schemeClr val="accent2"/>
              </a:solidFill>
            </a:endParaRPr>
          </a:p>
        </p:txBody>
      </p:sp>
      <p:sp>
        <p:nvSpPr>
          <p:cNvPr id="4" name="文本框 3">
            <a:extLst>
              <a:ext uri="{FF2B5EF4-FFF2-40B4-BE49-F238E27FC236}">
                <a16:creationId xmlns:a16="http://schemas.microsoft.com/office/drawing/2014/main" id="{68A049B0-0181-4ED0-ABA8-5F4E6F47F90B}"/>
              </a:ext>
            </a:extLst>
          </p:cNvPr>
          <p:cNvSpPr txBox="1"/>
          <p:nvPr/>
        </p:nvSpPr>
        <p:spPr>
          <a:xfrm>
            <a:off x="683568" y="1203598"/>
            <a:ext cx="7560840" cy="3539430"/>
          </a:xfrm>
          <a:prstGeom prst="rect">
            <a:avLst/>
          </a:prstGeom>
          <a:noFill/>
        </p:spPr>
        <p:txBody>
          <a:bodyPr wrap="square" rtlCol="0">
            <a:spAutoFit/>
          </a:bodyPr>
          <a:lstStyle/>
          <a:p>
            <a:pPr algn="just"/>
            <a:r>
              <a:rPr lang="en-US" altLang="zh-CN" sz="1600" kern="100" dirty="0">
                <a:effectLst/>
                <a:latin typeface="Calibri" panose="020F0502020204030204" pitchFamily="34" charset="0"/>
                <a:ea typeface="宋体" panose="02010600030101010101" pitchFamily="2" charset="-122"/>
                <a:cs typeface="Times New Roman" panose="02020603050405020304" pitchFamily="18" charset="0"/>
              </a:rPr>
              <a:t>        </a:t>
            </a:r>
            <a:r>
              <a:rPr lang="zh-CN" altLang="zh-CN" sz="1600" kern="100" dirty="0">
                <a:effectLst/>
                <a:latin typeface="Calibri" panose="020F0502020204030204" pitchFamily="34" charset="0"/>
                <a:ea typeface="宋体" panose="02010600030101010101" pitchFamily="2" charset="-122"/>
                <a:cs typeface="Times New Roman" panose="02020603050405020304" pitchFamily="18" charset="0"/>
              </a:rPr>
              <a:t>用户在界面中可以看到“上传舌象图片”、“查看诊断报告”、“查看个人报告”、“查看示例报告”四个按键，分别对应四个功能。</a:t>
            </a:r>
          </a:p>
          <a:p>
            <a:pPr algn="just"/>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sz="1600" kern="100" dirty="0">
                <a:effectLst/>
                <a:latin typeface="Calibri" panose="020F0502020204030204" pitchFamily="34" charset="0"/>
                <a:ea typeface="宋体" panose="02010600030101010101" pitchFamily="2" charset="-122"/>
                <a:cs typeface="Times New Roman" panose="02020603050405020304" pitchFamily="18" charset="0"/>
              </a:rPr>
              <a:t>点击“上传舌象图片”后将弹出窗口，用以选择本地的舌象照片进行上传，或者使用手机摄像头进行拍摄，然后上传，上传成功之后会保存到数据库，并显示上传成功。</a:t>
            </a:r>
          </a:p>
          <a:p>
            <a:pPr algn="just"/>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sz="1600" kern="100" dirty="0">
                <a:effectLst/>
                <a:latin typeface="Calibri" panose="020F0502020204030204" pitchFamily="34" charset="0"/>
                <a:ea typeface="宋体" panose="02010600030101010101" pitchFamily="2" charset="-122"/>
                <a:cs typeface="Times New Roman" panose="02020603050405020304" pitchFamily="18" charset="0"/>
              </a:rPr>
              <a:t>点击“查看诊断报告”后会将上传的舌象照片传给机器学习模型，由机器学习模型进行分类，得到一个分类结果，得到这个分类结果后，前往数据库查找该结果对应的诊断与建议，然后再从数据库中获取当前用户的个人资料，整合成诊断报告，存储在数据库中，并显示给用户。</a:t>
            </a:r>
          </a:p>
          <a:p>
            <a:pPr algn="just"/>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sz="1600" kern="100" dirty="0">
                <a:effectLst/>
                <a:latin typeface="Calibri" panose="020F0502020204030204" pitchFamily="34" charset="0"/>
                <a:ea typeface="宋体" panose="02010600030101010101" pitchFamily="2" charset="-122"/>
                <a:cs typeface="Times New Roman" panose="02020603050405020304" pitchFamily="18" charset="0"/>
              </a:rPr>
              <a:t>点击“查看个人报告”后，系统将该用户的</a:t>
            </a:r>
            <a:r>
              <a:rPr lang="en-US" altLang="zh-CN" sz="1600" kern="100" dirty="0">
                <a:effectLst/>
                <a:latin typeface="Calibri" panose="020F0502020204030204" pitchFamily="34" charset="0"/>
                <a:ea typeface="宋体" panose="02010600030101010101" pitchFamily="2" charset="-122"/>
                <a:cs typeface="Times New Roman" panose="02020603050405020304" pitchFamily="18" charset="0"/>
              </a:rPr>
              <a:t>ID</a:t>
            </a:r>
            <a:r>
              <a:rPr lang="zh-CN" altLang="zh-CN" sz="1600" kern="100" dirty="0">
                <a:effectLst/>
                <a:latin typeface="Calibri" panose="020F0502020204030204" pitchFamily="34" charset="0"/>
                <a:ea typeface="宋体" panose="02010600030101010101" pitchFamily="2" charset="-122"/>
                <a:cs typeface="Times New Roman" panose="02020603050405020304" pitchFamily="18" charset="0"/>
              </a:rPr>
              <a:t>传给数据库，得到该用户的个人资料，并查找到该用户近一个月存储的诊断报告，然后将个人资料与诊断报告整合成个人报告（显示该用户近一个月的情况），并显示给用户。</a:t>
            </a:r>
          </a:p>
          <a:p>
            <a:pPr algn="just"/>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sz="1600" kern="100" dirty="0">
                <a:effectLst/>
                <a:latin typeface="Calibri" panose="020F0502020204030204" pitchFamily="34" charset="0"/>
                <a:ea typeface="宋体" panose="02010600030101010101" pitchFamily="2" charset="-122"/>
                <a:cs typeface="Times New Roman" panose="02020603050405020304" pitchFamily="18" charset="0"/>
              </a:rPr>
              <a:t>点击“查看示例报告”后，系统将从数据库中获取已经存储好的示例报告，然后显示给用户。</a:t>
            </a:r>
          </a:p>
        </p:txBody>
      </p:sp>
    </p:spTree>
    <p:extLst>
      <p:ext uri="{BB962C8B-B14F-4D97-AF65-F5344CB8AC3E}">
        <p14:creationId xmlns:p14="http://schemas.microsoft.com/office/powerpoint/2010/main" val="27410830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15" name="Freeform 11"/>
          <p:cNvSpPr/>
          <p:nvPr/>
        </p:nvSpPr>
        <p:spPr bwMode="auto">
          <a:xfrm>
            <a:off x="755650" y="2582866"/>
            <a:ext cx="2085975" cy="503393"/>
          </a:xfrm>
          <a:custGeom>
            <a:avLst/>
            <a:gdLst>
              <a:gd name="T0" fmla="*/ 856 w 878"/>
              <a:gd name="T1" fmla="*/ 33 h 210"/>
              <a:gd name="T2" fmla="*/ 418 w 878"/>
              <a:gd name="T3" fmla="*/ 33 h 210"/>
              <a:gd name="T4" fmla="*/ 396 w 878"/>
              <a:gd name="T5" fmla="*/ 0 h 210"/>
              <a:gd name="T6" fmla="*/ 375 w 878"/>
              <a:gd name="T7" fmla="*/ 33 h 210"/>
              <a:gd name="T8" fmla="*/ 22 w 878"/>
              <a:gd name="T9" fmla="*/ 33 h 210"/>
              <a:gd name="T10" fmla="*/ 0 w 878"/>
              <a:gd name="T11" fmla="*/ 56 h 210"/>
              <a:gd name="T12" fmla="*/ 0 w 878"/>
              <a:gd name="T13" fmla="*/ 187 h 210"/>
              <a:gd name="T14" fmla="*/ 22 w 878"/>
              <a:gd name="T15" fmla="*/ 210 h 210"/>
              <a:gd name="T16" fmla="*/ 856 w 878"/>
              <a:gd name="T17" fmla="*/ 210 h 210"/>
              <a:gd name="T18" fmla="*/ 878 w 878"/>
              <a:gd name="T19" fmla="*/ 187 h 210"/>
              <a:gd name="T20" fmla="*/ 878 w 878"/>
              <a:gd name="T21" fmla="*/ 56 h 210"/>
              <a:gd name="T22" fmla="*/ 856 w 878"/>
              <a:gd name="T23" fmla="*/ 33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78" h="210">
                <a:moveTo>
                  <a:pt x="856" y="33"/>
                </a:moveTo>
                <a:cubicBezTo>
                  <a:pt x="418" y="33"/>
                  <a:pt x="418" y="33"/>
                  <a:pt x="418" y="33"/>
                </a:cubicBezTo>
                <a:cubicBezTo>
                  <a:pt x="396" y="0"/>
                  <a:pt x="396" y="0"/>
                  <a:pt x="396" y="0"/>
                </a:cubicBezTo>
                <a:cubicBezTo>
                  <a:pt x="375" y="33"/>
                  <a:pt x="375" y="33"/>
                  <a:pt x="375" y="33"/>
                </a:cubicBezTo>
                <a:cubicBezTo>
                  <a:pt x="22" y="33"/>
                  <a:pt x="22" y="33"/>
                  <a:pt x="22" y="33"/>
                </a:cubicBezTo>
                <a:cubicBezTo>
                  <a:pt x="10" y="33"/>
                  <a:pt x="0" y="43"/>
                  <a:pt x="0" y="56"/>
                </a:cubicBezTo>
                <a:cubicBezTo>
                  <a:pt x="0" y="187"/>
                  <a:pt x="0" y="187"/>
                  <a:pt x="0" y="187"/>
                </a:cubicBezTo>
                <a:cubicBezTo>
                  <a:pt x="0" y="200"/>
                  <a:pt x="10" y="210"/>
                  <a:pt x="22" y="210"/>
                </a:cubicBezTo>
                <a:cubicBezTo>
                  <a:pt x="856" y="210"/>
                  <a:pt x="856" y="210"/>
                  <a:pt x="856" y="210"/>
                </a:cubicBezTo>
                <a:cubicBezTo>
                  <a:pt x="868" y="210"/>
                  <a:pt x="878" y="200"/>
                  <a:pt x="878" y="187"/>
                </a:cubicBezTo>
                <a:cubicBezTo>
                  <a:pt x="878" y="56"/>
                  <a:pt x="878" y="56"/>
                  <a:pt x="878" y="56"/>
                </a:cubicBezTo>
                <a:cubicBezTo>
                  <a:pt x="878" y="43"/>
                  <a:pt x="868" y="33"/>
                  <a:pt x="856" y="33"/>
                </a:cubicBezTo>
                <a:close/>
              </a:path>
            </a:pathLst>
          </a:custGeom>
          <a:solidFill>
            <a:schemeClr val="accent2"/>
          </a:solidFill>
          <a:ln>
            <a:noFill/>
          </a:ln>
        </p:spPr>
        <p:txBody>
          <a:bodyPr/>
          <a:lstStyle/>
          <a:p>
            <a:endParaRPr lang="zh-CN" altLang="en-US">
              <a:solidFill>
                <a:schemeClr val="bg1">
                  <a:lumMod val="50000"/>
                </a:schemeClr>
              </a:solidFill>
            </a:endParaRPr>
          </a:p>
        </p:txBody>
      </p:sp>
      <p:sp>
        <p:nvSpPr>
          <p:cNvPr id="21516" name="Freeform 12"/>
          <p:cNvSpPr/>
          <p:nvPr/>
        </p:nvSpPr>
        <p:spPr bwMode="auto">
          <a:xfrm>
            <a:off x="2622550" y="2662266"/>
            <a:ext cx="2089150" cy="503393"/>
          </a:xfrm>
          <a:custGeom>
            <a:avLst/>
            <a:gdLst>
              <a:gd name="T0" fmla="*/ 856 w 879"/>
              <a:gd name="T1" fmla="*/ 0 h 210"/>
              <a:gd name="T2" fmla="*/ 23 w 879"/>
              <a:gd name="T3" fmla="*/ 0 h 210"/>
              <a:gd name="T4" fmla="*/ 0 w 879"/>
              <a:gd name="T5" fmla="*/ 23 h 210"/>
              <a:gd name="T6" fmla="*/ 0 w 879"/>
              <a:gd name="T7" fmla="*/ 154 h 210"/>
              <a:gd name="T8" fmla="*/ 23 w 879"/>
              <a:gd name="T9" fmla="*/ 177 h 210"/>
              <a:gd name="T10" fmla="*/ 397 w 879"/>
              <a:gd name="T11" fmla="*/ 177 h 210"/>
              <a:gd name="T12" fmla="*/ 418 w 879"/>
              <a:gd name="T13" fmla="*/ 210 h 210"/>
              <a:gd name="T14" fmla="*/ 440 w 879"/>
              <a:gd name="T15" fmla="*/ 177 h 210"/>
              <a:gd name="T16" fmla="*/ 856 w 879"/>
              <a:gd name="T17" fmla="*/ 177 h 210"/>
              <a:gd name="T18" fmla="*/ 879 w 879"/>
              <a:gd name="T19" fmla="*/ 154 h 210"/>
              <a:gd name="T20" fmla="*/ 879 w 879"/>
              <a:gd name="T21" fmla="*/ 23 h 210"/>
              <a:gd name="T22" fmla="*/ 856 w 879"/>
              <a:gd name="T23"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79" h="210">
                <a:moveTo>
                  <a:pt x="856" y="0"/>
                </a:moveTo>
                <a:cubicBezTo>
                  <a:pt x="23" y="0"/>
                  <a:pt x="23" y="0"/>
                  <a:pt x="23" y="0"/>
                </a:cubicBezTo>
                <a:cubicBezTo>
                  <a:pt x="10" y="0"/>
                  <a:pt x="0" y="10"/>
                  <a:pt x="0" y="23"/>
                </a:cubicBezTo>
                <a:cubicBezTo>
                  <a:pt x="0" y="154"/>
                  <a:pt x="0" y="154"/>
                  <a:pt x="0" y="154"/>
                </a:cubicBezTo>
                <a:cubicBezTo>
                  <a:pt x="0" y="167"/>
                  <a:pt x="10" y="177"/>
                  <a:pt x="23" y="177"/>
                </a:cubicBezTo>
                <a:cubicBezTo>
                  <a:pt x="397" y="177"/>
                  <a:pt x="397" y="177"/>
                  <a:pt x="397" y="177"/>
                </a:cubicBezTo>
                <a:cubicBezTo>
                  <a:pt x="418" y="210"/>
                  <a:pt x="418" y="210"/>
                  <a:pt x="418" y="210"/>
                </a:cubicBezTo>
                <a:cubicBezTo>
                  <a:pt x="440" y="177"/>
                  <a:pt x="440" y="177"/>
                  <a:pt x="440" y="177"/>
                </a:cubicBezTo>
                <a:cubicBezTo>
                  <a:pt x="856" y="177"/>
                  <a:pt x="856" y="177"/>
                  <a:pt x="856" y="177"/>
                </a:cubicBezTo>
                <a:cubicBezTo>
                  <a:pt x="869" y="177"/>
                  <a:pt x="879" y="167"/>
                  <a:pt x="879" y="154"/>
                </a:cubicBezTo>
                <a:cubicBezTo>
                  <a:pt x="879" y="23"/>
                  <a:pt x="879" y="23"/>
                  <a:pt x="879" y="23"/>
                </a:cubicBezTo>
                <a:cubicBezTo>
                  <a:pt x="879" y="10"/>
                  <a:pt x="869" y="0"/>
                  <a:pt x="856" y="0"/>
                </a:cubicBezTo>
                <a:close/>
              </a:path>
            </a:pathLst>
          </a:custGeom>
          <a:solidFill>
            <a:schemeClr val="accent1"/>
          </a:solidFill>
          <a:ln>
            <a:noFill/>
          </a:ln>
        </p:spPr>
        <p:txBody>
          <a:bodyPr/>
          <a:lstStyle/>
          <a:p>
            <a:endParaRPr lang="zh-CN" altLang="en-US">
              <a:solidFill>
                <a:schemeClr val="bg1">
                  <a:lumMod val="50000"/>
                </a:schemeClr>
              </a:solidFill>
            </a:endParaRPr>
          </a:p>
        </p:txBody>
      </p:sp>
      <p:sp>
        <p:nvSpPr>
          <p:cNvPr id="21517" name="Freeform 13"/>
          <p:cNvSpPr/>
          <p:nvPr/>
        </p:nvSpPr>
        <p:spPr bwMode="auto">
          <a:xfrm>
            <a:off x="4433889" y="2582866"/>
            <a:ext cx="2084387" cy="503393"/>
          </a:xfrm>
          <a:custGeom>
            <a:avLst/>
            <a:gdLst>
              <a:gd name="T0" fmla="*/ 856 w 878"/>
              <a:gd name="T1" fmla="*/ 33 h 210"/>
              <a:gd name="T2" fmla="*/ 418 w 878"/>
              <a:gd name="T3" fmla="*/ 33 h 210"/>
              <a:gd name="T4" fmla="*/ 396 w 878"/>
              <a:gd name="T5" fmla="*/ 0 h 210"/>
              <a:gd name="T6" fmla="*/ 375 w 878"/>
              <a:gd name="T7" fmla="*/ 33 h 210"/>
              <a:gd name="T8" fmla="*/ 22 w 878"/>
              <a:gd name="T9" fmla="*/ 33 h 210"/>
              <a:gd name="T10" fmla="*/ 0 w 878"/>
              <a:gd name="T11" fmla="*/ 56 h 210"/>
              <a:gd name="T12" fmla="*/ 0 w 878"/>
              <a:gd name="T13" fmla="*/ 187 h 210"/>
              <a:gd name="T14" fmla="*/ 22 w 878"/>
              <a:gd name="T15" fmla="*/ 210 h 210"/>
              <a:gd name="T16" fmla="*/ 856 w 878"/>
              <a:gd name="T17" fmla="*/ 210 h 210"/>
              <a:gd name="T18" fmla="*/ 878 w 878"/>
              <a:gd name="T19" fmla="*/ 187 h 210"/>
              <a:gd name="T20" fmla="*/ 878 w 878"/>
              <a:gd name="T21" fmla="*/ 56 h 210"/>
              <a:gd name="T22" fmla="*/ 856 w 878"/>
              <a:gd name="T23" fmla="*/ 33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78" h="210">
                <a:moveTo>
                  <a:pt x="856" y="33"/>
                </a:moveTo>
                <a:cubicBezTo>
                  <a:pt x="418" y="33"/>
                  <a:pt x="418" y="33"/>
                  <a:pt x="418" y="33"/>
                </a:cubicBezTo>
                <a:cubicBezTo>
                  <a:pt x="396" y="0"/>
                  <a:pt x="396" y="0"/>
                  <a:pt x="396" y="0"/>
                </a:cubicBezTo>
                <a:cubicBezTo>
                  <a:pt x="375" y="33"/>
                  <a:pt x="375" y="33"/>
                  <a:pt x="375" y="33"/>
                </a:cubicBezTo>
                <a:cubicBezTo>
                  <a:pt x="22" y="33"/>
                  <a:pt x="22" y="33"/>
                  <a:pt x="22" y="33"/>
                </a:cubicBezTo>
                <a:cubicBezTo>
                  <a:pt x="10" y="33"/>
                  <a:pt x="0" y="43"/>
                  <a:pt x="0" y="56"/>
                </a:cubicBezTo>
                <a:cubicBezTo>
                  <a:pt x="0" y="187"/>
                  <a:pt x="0" y="187"/>
                  <a:pt x="0" y="187"/>
                </a:cubicBezTo>
                <a:cubicBezTo>
                  <a:pt x="0" y="200"/>
                  <a:pt x="10" y="210"/>
                  <a:pt x="22" y="210"/>
                </a:cubicBezTo>
                <a:cubicBezTo>
                  <a:pt x="856" y="210"/>
                  <a:pt x="856" y="210"/>
                  <a:pt x="856" y="210"/>
                </a:cubicBezTo>
                <a:cubicBezTo>
                  <a:pt x="868" y="210"/>
                  <a:pt x="878" y="200"/>
                  <a:pt x="878" y="187"/>
                </a:cubicBezTo>
                <a:cubicBezTo>
                  <a:pt x="878" y="56"/>
                  <a:pt x="878" y="56"/>
                  <a:pt x="878" y="56"/>
                </a:cubicBezTo>
                <a:cubicBezTo>
                  <a:pt x="878" y="43"/>
                  <a:pt x="868" y="33"/>
                  <a:pt x="856" y="33"/>
                </a:cubicBezTo>
                <a:close/>
              </a:path>
            </a:pathLst>
          </a:custGeom>
          <a:solidFill>
            <a:schemeClr val="accent2"/>
          </a:solidFill>
          <a:ln>
            <a:noFill/>
          </a:ln>
        </p:spPr>
        <p:txBody>
          <a:bodyPr/>
          <a:lstStyle/>
          <a:p>
            <a:endParaRPr lang="zh-CN" altLang="en-US">
              <a:solidFill>
                <a:schemeClr val="bg1">
                  <a:lumMod val="50000"/>
                </a:schemeClr>
              </a:solidFill>
            </a:endParaRPr>
          </a:p>
        </p:txBody>
      </p:sp>
      <p:sp>
        <p:nvSpPr>
          <p:cNvPr id="21518" name="Freeform 14"/>
          <p:cNvSpPr/>
          <p:nvPr/>
        </p:nvSpPr>
        <p:spPr bwMode="auto">
          <a:xfrm>
            <a:off x="6302376" y="2662266"/>
            <a:ext cx="2085975" cy="503393"/>
          </a:xfrm>
          <a:custGeom>
            <a:avLst/>
            <a:gdLst>
              <a:gd name="T0" fmla="*/ 856 w 878"/>
              <a:gd name="T1" fmla="*/ 0 h 210"/>
              <a:gd name="T2" fmla="*/ 22 w 878"/>
              <a:gd name="T3" fmla="*/ 0 h 210"/>
              <a:gd name="T4" fmla="*/ 0 w 878"/>
              <a:gd name="T5" fmla="*/ 23 h 210"/>
              <a:gd name="T6" fmla="*/ 0 w 878"/>
              <a:gd name="T7" fmla="*/ 154 h 210"/>
              <a:gd name="T8" fmla="*/ 22 w 878"/>
              <a:gd name="T9" fmla="*/ 177 h 210"/>
              <a:gd name="T10" fmla="*/ 396 w 878"/>
              <a:gd name="T11" fmla="*/ 177 h 210"/>
              <a:gd name="T12" fmla="*/ 417 w 878"/>
              <a:gd name="T13" fmla="*/ 210 h 210"/>
              <a:gd name="T14" fmla="*/ 439 w 878"/>
              <a:gd name="T15" fmla="*/ 177 h 210"/>
              <a:gd name="T16" fmla="*/ 856 w 878"/>
              <a:gd name="T17" fmla="*/ 177 h 210"/>
              <a:gd name="T18" fmla="*/ 878 w 878"/>
              <a:gd name="T19" fmla="*/ 154 h 210"/>
              <a:gd name="T20" fmla="*/ 878 w 878"/>
              <a:gd name="T21" fmla="*/ 23 h 210"/>
              <a:gd name="T22" fmla="*/ 856 w 878"/>
              <a:gd name="T23"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78" h="210">
                <a:moveTo>
                  <a:pt x="856" y="0"/>
                </a:moveTo>
                <a:cubicBezTo>
                  <a:pt x="22" y="0"/>
                  <a:pt x="22" y="0"/>
                  <a:pt x="22" y="0"/>
                </a:cubicBezTo>
                <a:cubicBezTo>
                  <a:pt x="10" y="0"/>
                  <a:pt x="0" y="10"/>
                  <a:pt x="0" y="23"/>
                </a:cubicBezTo>
                <a:cubicBezTo>
                  <a:pt x="0" y="154"/>
                  <a:pt x="0" y="154"/>
                  <a:pt x="0" y="154"/>
                </a:cubicBezTo>
                <a:cubicBezTo>
                  <a:pt x="0" y="167"/>
                  <a:pt x="10" y="177"/>
                  <a:pt x="22" y="177"/>
                </a:cubicBezTo>
                <a:cubicBezTo>
                  <a:pt x="396" y="177"/>
                  <a:pt x="396" y="177"/>
                  <a:pt x="396" y="177"/>
                </a:cubicBezTo>
                <a:cubicBezTo>
                  <a:pt x="417" y="210"/>
                  <a:pt x="417" y="210"/>
                  <a:pt x="417" y="210"/>
                </a:cubicBezTo>
                <a:cubicBezTo>
                  <a:pt x="439" y="177"/>
                  <a:pt x="439" y="177"/>
                  <a:pt x="439" y="177"/>
                </a:cubicBezTo>
                <a:cubicBezTo>
                  <a:pt x="856" y="177"/>
                  <a:pt x="856" y="177"/>
                  <a:pt x="856" y="177"/>
                </a:cubicBezTo>
                <a:cubicBezTo>
                  <a:pt x="868" y="177"/>
                  <a:pt x="878" y="167"/>
                  <a:pt x="878" y="154"/>
                </a:cubicBezTo>
                <a:cubicBezTo>
                  <a:pt x="878" y="23"/>
                  <a:pt x="878" y="23"/>
                  <a:pt x="878" y="23"/>
                </a:cubicBezTo>
                <a:cubicBezTo>
                  <a:pt x="878" y="10"/>
                  <a:pt x="868" y="0"/>
                  <a:pt x="856" y="0"/>
                </a:cubicBezTo>
                <a:close/>
              </a:path>
            </a:pathLst>
          </a:custGeom>
          <a:solidFill>
            <a:schemeClr val="accent1"/>
          </a:solidFill>
          <a:ln>
            <a:noFill/>
          </a:ln>
        </p:spPr>
        <p:txBody>
          <a:bodyPr/>
          <a:lstStyle/>
          <a:p>
            <a:endParaRPr lang="zh-CN" altLang="en-US">
              <a:solidFill>
                <a:schemeClr val="bg1">
                  <a:lumMod val="50000"/>
                </a:schemeClr>
              </a:solidFill>
            </a:endParaRPr>
          </a:p>
        </p:txBody>
      </p:sp>
      <p:grpSp>
        <p:nvGrpSpPr>
          <p:cNvPr id="21519" name="Group 15"/>
          <p:cNvGrpSpPr/>
          <p:nvPr/>
        </p:nvGrpSpPr>
        <p:grpSpPr bwMode="auto">
          <a:xfrm>
            <a:off x="4611688" y="2781365"/>
            <a:ext cx="152400" cy="190559"/>
            <a:chOff x="0" y="0"/>
            <a:chExt cx="96" cy="120"/>
          </a:xfrm>
        </p:grpSpPr>
        <p:sp>
          <p:nvSpPr>
            <p:cNvPr id="21520" name="Freeform 16"/>
            <p:cNvSpPr>
              <a:spLocks noEditPoints="1"/>
            </p:cNvSpPr>
            <p:nvPr/>
          </p:nvSpPr>
          <p:spPr bwMode="auto">
            <a:xfrm>
              <a:off x="0" y="0"/>
              <a:ext cx="96" cy="120"/>
            </a:xfrm>
            <a:custGeom>
              <a:avLst/>
              <a:gdLst>
                <a:gd name="T0" fmla="*/ 0 w 96"/>
                <a:gd name="T1" fmla="*/ 0 h 120"/>
                <a:gd name="T2" fmla="*/ 0 w 96"/>
                <a:gd name="T3" fmla="*/ 120 h 120"/>
                <a:gd name="T4" fmla="*/ 66 w 96"/>
                <a:gd name="T5" fmla="*/ 120 h 120"/>
                <a:gd name="T6" fmla="*/ 96 w 96"/>
                <a:gd name="T7" fmla="*/ 89 h 120"/>
                <a:gd name="T8" fmla="*/ 96 w 96"/>
                <a:gd name="T9" fmla="*/ 0 h 120"/>
                <a:gd name="T10" fmla="*/ 0 w 96"/>
                <a:gd name="T11" fmla="*/ 0 h 120"/>
                <a:gd name="T12" fmla="*/ 9 w 96"/>
                <a:gd name="T13" fmla="*/ 11 h 120"/>
                <a:gd name="T14" fmla="*/ 86 w 96"/>
                <a:gd name="T15" fmla="*/ 11 h 120"/>
                <a:gd name="T16" fmla="*/ 86 w 96"/>
                <a:gd name="T17" fmla="*/ 82 h 120"/>
                <a:gd name="T18" fmla="*/ 60 w 96"/>
                <a:gd name="T19" fmla="*/ 82 h 120"/>
                <a:gd name="T20" fmla="*/ 60 w 96"/>
                <a:gd name="T21" fmla="*/ 109 h 120"/>
                <a:gd name="T22" fmla="*/ 9 w 96"/>
                <a:gd name="T23" fmla="*/ 109 h 120"/>
                <a:gd name="T24" fmla="*/ 9 w 96"/>
                <a:gd name="T25" fmla="*/ 11 h 120"/>
                <a:gd name="T26" fmla="*/ 80 w 96"/>
                <a:gd name="T27" fmla="*/ 92 h 120"/>
                <a:gd name="T28" fmla="*/ 69 w 96"/>
                <a:gd name="T29" fmla="*/ 101 h 120"/>
                <a:gd name="T30" fmla="*/ 69 w 96"/>
                <a:gd name="T31" fmla="*/ 92 h 120"/>
                <a:gd name="T32" fmla="*/ 80 w 96"/>
                <a:gd name="T33" fmla="*/ 9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 h="120">
                  <a:moveTo>
                    <a:pt x="0" y="0"/>
                  </a:moveTo>
                  <a:lnTo>
                    <a:pt x="0" y="120"/>
                  </a:lnTo>
                  <a:lnTo>
                    <a:pt x="66" y="120"/>
                  </a:lnTo>
                  <a:lnTo>
                    <a:pt x="96" y="89"/>
                  </a:lnTo>
                  <a:lnTo>
                    <a:pt x="96" y="0"/>
                  </a:lnTo>
                  <a:lnTo>
                    <a:pt x="0" y="0"/>
                  </a:lnTo>
                  <a:close/>
                  <a:moveTo>
                    <a:pt x="9" y="11"/>
                  </a:moveTo>
                  <a:lnTo>
                    <a:pt x="86" y="11"/>
                  </a:lnTo>
                  <a:lnTo>
                    <a:pt x="86" y="82"/>
                  </a:lnTo>
                  <a:lnTo>
                    <a:pt x="60" y="82"/>
                  </a:lnTo>
                  <a:lnTo>
                    <a:pt x="60" y="109"/>
                  </a:lnTo>
                  <a:lnTo>
                    <a:pt x="9" y="109"/>
                  </a:lnTo>
                  <a:lnTo>
                    <a:pt x="9" y="11"/>
                  </a:lnTo>
                  <a:close/>
                  <a:moveTo>
                    <a:pt x="80" y="92"/>
                  </a:moveTo>
                  <a:lnTo>
                    <a:pt x="69" y="101"/>
                  </a:lnTo>
                  <a:lnTo>
                    <a:pt x="69" y="92"/>
                  </a:lnTo>
                  <a:lnTo>
                    <a:pt x="80" y="9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lumMod val="50000"/>
                  </a:schemeClr>
                </a:solidFill>
              </a:endParaRPr>
            </a:p>
          </p:txBody>
        </p:sp>
        <p:sp>
          <p:nvSpPr>
            <p:cNvPr id="21521" name="Rectangle 17"/>
            <p:cNvSpPr>
              <a:spLocks noChangeArrowheads="1"/>
            </p:cNvSpPr>
            <p:nvPr/>
          </p:nvSpPr>
          <p:spPr bwMode="auto">
            <a:xfrm>
              <a:off x="27" y="33"/>
              <a:ext cx="42" cy="1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schemeClr val="bg1">
                    <a:lumMod val="50000"/>
                  </a:schemeClr>
                </a:solidFill>
              </a:endParaRPr>
            </a:p>
          </p:txBody>
        </p:sp>
        <p:sp>
          <p:nvSpPr>
            <p:cNvPr id="21522" name="Rectangle 18"/>
            <p:cNvSpPr>
              <a:spLocks noChangeArrowheads="1"/>
            </p:cNvSpPr>
            <p:nvPr/>
          </p:nvSpPr>
          <p:spPr bwMode="auto">
            <a:xfrm>
              <a:off x="27" y="61"/>
              <a:ext cx="27" cy="1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schemeClr val="bg1">
                    <a:lumMod val="50000"/>
                  </a:schemeClr>
                </a:solidFill>
              </a:endParaRPr>
            </a:p>
          </p:txBody>
        </p:sp>
      </p:grpSp>
      <p:grpSp>
        <p:nvGrpSpPr>
          <p:cNvPr id="21523" name="Group 19"/>
          <p:cNvGrpSpPr/>
          <p:nvPr/>
        </p:nvGrpSpPr>
        <p:grpSpPr bwMode="auto">
          <a:xfrm>
            <a:off x="6484939" y="2789305"/>
            <a:ext cx="185737" cy="173091"/>
            <a:chOff x="0" y="0"/>
            <a:chExt cx="117" cy="109"/>
          </a:xfrm>
        </p:grpSpPr>
        <p:sp>
          <p:nvSpPr>
            <p:cNvPr id="21524" name="Freeform 20"/>
            <p:cNvSpPr>
              <a:spLocks noEditPoints="1"/>
            </p:cNvSpPr>
            <p:nvPr/>
          </p:nvSpPr>
          <p:spPr bwMode="auto">
            <a:xfrm>
              <a:off x="0" y="0"/>
              <a:ext cx="117" cy="109"/>
            </a:xfrm>
            <a:custGeom>
              <a:avLst/>
              <a:gdLst>
                <a:gd name="T0" fmla="*/ 100 w 117"/>
                <a:gd name="T1" fmla="*/ 38 h 109"/>
                <a:gd name="T2" fmla="*/ 100 w 117"/>
                <a:gd name="T3" fmla="*/ 0 h 109"/>
                <a:gd name="T4" fmla="*/ 0 w 117"/>
                <a:gd name="T5" fmla="*/ 0 h 109"/>
                <a:gd name="T6" fmla="*/ 0 w 117"/>
                <a:gd name="T7" fmla="*/ 82 h 109"/>
                <a:gd name="T8" fmla="*/ 24 w 117"/>
                <a:gd name="T9" fmla="*/ 82 h 109"/>
                <a:gd name="T10" fmla="*/ 24 w 117"/>
                <a:gd name="T11" fmla="*/ 109 h 109"/>
                <a:gd name="T12" fmla="*/ 54 w 117"/>
                <a:gd name="T13" fmla="*/ 82 h 109"/>
                <a:gd name="T14" fmla="*/ 57 w 117"/>
                <a:gd name="T15" fmla="*/ 82 h 109"/>
                <a:gd name="T16" fmla="*/ 57 w 117"/>
                <a:gd name="T17" fmla="*/ 99 h 109"/>
                <a:gd name="T18" fmla="*/ 60 w 117"/>
                <a:gd name="T19" fmla="*/ 99 h 109"/>
                <a:gd name="T20" fmla="*/ 117 w 117"/>
                <a:gd name="T21" fmla="*/ 99 h 109"/>
                <a:gd name="T22" fmla="*/ 117 w 117"/>
                <a:gd name="T23" fmla="*/ 43 h 109"/>
                <a:gd name="T24" fmla="*/ 117 w 117"/>
                <a:gd name="T25" fmla="*/ 38 h 109"/>
                <a:gd name="T26" fmla="*/ 100 w 117"/>
                <a:gd name="T27" fmla="*/ 38 h 109"/>
                <a:gd name="T28" fmla="*/ 51 w 117"/>
                <a:gd name="T29" fmla="*/ 71 h 109"/>
                <a:gd name="T30" fmla="*/ 34 w 117"/>
                <a:gd name="T31" fmla="*/ 86 h 109"/>
                <a:gd name="T32" fmla="*/ 34 w 117"/>
                <a:gd name="T33" fmla="*/ 71 h 109"/>
                <a:gd name="T34" fmla="*/ 10 w 117"/>
                <a:gd name="T35" fmla="*/ 71 h 109"/>
                <a:gd name="T36" fmla="*/ 10 w 117"/>
                <a:gd name="T37" fmla="*/ 9 h 109"/>
                <a:gd name="T38" fmla="*/ 90 w 117"/>
                <a:gd name="T39" fmla="*/ 9 h 109"/>
                <a:gd name="T40" fmla="*/ 90 w 117"/>
                <a:gd name="T41" fmla="*/ 38 h 109"/>
                <a:gd name="T42" fmla="*/ 57 w 117"/>
                <a:gd name="T43" fmla="*/ 38 h 109"/>
                <a:gd name="T44" fmla="*/ 57 w 117"/>
                <a:gd name="T45" fmla="*/ 71 h 109"/>
                <a:gd name="T46" fmla="*/ 51 w 117"/>
                <a:gd name="T47" fmla="*/ 71 h 109"/>
                <a:gd name="T48" fmla="*/ 108 w 117"/>
                <a:gd name="T49" fmla="*/ 89 h 109"/>
                <a:gd name="T50" fmla="*/ 67 w 117"/>
                <a:gd name="T51" fmla="*/ 89 h 109"/>
                <a:gd name="T52" fmla="*/ 67 w 117"/>
                <a:gd name="T53" fmla="*/ 47 h 109"/>
                <a:gd name="T54" fmla="*/ 108 w 117"/>
                <a:gd name="T55" fmla="*/ 47 h 109"/>
                <a:gd name="T56" fmla="*/ 108 w 117"/>
                <a:gd name="T57" fmla="*/ 89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7" h="109">
                  <a:moveTo>
                    <a:pt x="100" y="38"/>
                  </a:moveTo>
                  <a:lnTo>
                    <a:pt x="100" y="0"/>
                  </a:lnTo>
                  <a:lnTo>
                    <a:pt x="0" y="0"/>
                  </a:lnTo>
                  <a:lnTo>
                    <a:pt x="0" y="82"/>
                  </a:lnTo>
                  <a:lnTo>
                    <a:pt x="24" y="82"/>
                  </a:lnTo>
                  <a:lnTo>
                    <a:pt x="24" y="109"/>
                  </a:lnTo>
                  <a:lnTo>
                    <a:pt x="54" y="82"/>
                  </a:lnTo>
                  <a:lnTo>
                    <a:pt x="57" y="82"/>
                  </a:lnTo>
                  <a:lnTo>
                    <a:pt x="57" y="99"/>
                  </a:lnTo>
                  <a:lnTo>
                    <a:pt x="60" y="99"/>
                  </a:lnTo>
                  <a:lnTo>
                    <a:pt x="117" y="99"/>
                  </a:lnTo>
                  <a:lnTo>
                    <a:pt x="117" y="43"/>
                  </a:lnTo>
                  <a:lnTo>
                    <a:pt x="117" y="38"/>
                  </a:lnTo>
                  <a:lnTo>
                    <a:pt x="100" y="38"/>
                  </a:lnTo>
                  <a:close/>
                  <a:moveTo>
                    <a:pt x="51" y="71"/>
                  </a:moveTo>
                  <a:lnTo>
                    <a:pt x="34" y="86"/>
                  </a:lnTo>
                  <a:lnTo>
                    <a:pt x="34" y="71"/>
                  </a:lnTo>
                  <a:lnTo>
                    <a:pt x="10" y="71"/>
                  </a:lnTo>
                  <a:lnTo>
                    <a:pt x="10" y="9"/>
                  </a:lnTo>
                  <a:lnTo>
                    <a:pt x="90" y="9"/>
                  </a:lnTo>
                  <a:lnTo>
                    <a:pt x="90" y="38"/>
                  </a:lnTo>
                  <a:lnTo>
                    <a:pt x="57" y="38"/>
                  </a:lnTo>
                  <a:lnTo>
                    <a:pt x="57" y="71"/>
                  </a:lnTo>
                  <a:lnTo>
                    <a:pt x="51" y="71"/>
                  </a:lnTo>
                  <a:close/>
                  <a:moveTo>
                    <a:pt x="108" y="89"/>
                  </a:moveTo>
                  <a:lnTo>
                    <a:pt x="67" y="89"/>
                  </a:lnTo>
                  <a:lnTo>
                    <a:pt x="67" y="47"/>
                  </a:lnTo>
                  <a:lnTo>
                    <a:pt x="108" y="47"/>
                  </a:lnTo>
                  <a:lnTo>
                    <a:pt x="108" y="8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lumMod val="50000"/>
                  </a:schemeClr>
                </a:solidFill>
              </a:endParaRPr>
            </a:p>
          </p:txBody>
        </p:sp>
        <p:sp>
          <p:nvSpPr>
            <p:cNvPr id="21525" name="Rectangle 21"/>
            <p:cNvSpPr>
              <a:spLocks noChangeArrowheads="1"/>
            </p:cNvSpPr>
            <p:nvPr/>
          </p:nvSpPr>
          <p:spPr bwMode="auto">
            <a:xfrm>
              <a:off x="75" y="64"/>
              <a:ext cx="10" cy="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schemeClr val="bg1">
                    <a:lumMod val="50000"/>
                  </a:schemeClr>
                </a:solidFill>
              </a:endParaRPr>
            </a:p>
          </p:txBody>
        </p:sp>
        <p:sp>
          <p:nvSpPr>
            <p:cNvPr id="21526" name="Rectangle 22"/>
            <p:cNvSpPr>
              <a:spLocks noChangeArrowheads="1"/>
            </p:cNvSpPr>
            <p:nvPr/>
          </p:nvSpPr>
          <p:spPr bwMode="auto">
            <a:xfrm>
              <a:off x="90" y="64"/>
              <a:ext cx="9" cy="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schemeClr val="bg1">
                    <a:lumMod val="50000"/>
                  </a:schemeClr>
                </a:solidFill>
              </a:endParaRPr>
            </a:p>
          </p:txBody>
        </p:sp>
      </p:grpSp>
      <p:grpSp>
        <p:nvGrpSpPr>
          <p:cNvPr id="21527" name="Group 23"/>
          <p:cNvGrpSpPr/>
          <p:nvPr/>
        </p:nvGrpSpPr>
        <p:grpSpPr bwMode="auto">
          <a:xfrm>
            <a:off x="2771775" y="2782953"/>
            <a:ext cx="185738" cy="187383"/>
            <a:chOff x="0" y="0"/>
            <a:chExt cx="117" cy="118"/>
          </a:xfrm>
        </p:grpSpPr>
        <p:sp>
          <p:nvSpPr>
            <p:cNvPr id="21528" name="Freeform 24"/>
            <p:cNvSpPr>
              <a:spLocks noEditPoints="1"/>
            </p:cNvSpPr>
            <p:nvPr/>
          </p:nvSpPr>
          <p:spPr bwMode="auto">
            <a:xfrm>
              <a:off x="0" y="0"/>
              <a:ext cx="117" cy="118"/>
            </a:xfrm>
            <a:custGeom>
              <a:avLst/>
              <a:gdLst>
                <a:gd name="T0" fmla="*/ 117 w 117"/>
                <a:gd name="T1" fmla="*/ 21 h 118"/>
                <a:gd name="T2" fmla="*/ 107 w 117"/>
                <a:gd name="T3" fmla="*/ 21 h 118"/>
                <a:gd name="T4" fmla="*/ 78 w 117"/>
                <a:gd name="T5" fmla="*/ 21 h 118"/>
                <a:gd name="T6" fmla="*/ 78 w 117"/>
                <a:gd name="T7" fmla="*/ 0 h 118"/>
                <a:gd name="T8" fmla="*/ 39 w 117"/>
                <a:gd name="T9" fmla="*/ 0 h 118"/>
                <a:gd name="T10" fmla="*/ 39 w 117"/>
                <a:gd name="T11" fmla="*/ 21 h 118"/>
                <a:gd name="T12" fmla="*/ 11 w 117"/>
                <a:gd name="T13" fmla="*/ 21 h 118"/>
                <a:gd name="T14" fmla="*/ 0 w 117"/>
                <a:gd name="T15" fmla="*/ 21 h 118"/>
                <a:gd name="T16" fmla="*/ 0 w 117"/>
                <a:gd name="T17" fmla="*/ 31 h 118"/>
                <a:gd name="T18" fmla="*/ 11 w 117"/>
                <a:gd name="T19" fmla="*/ 31 h 118"/>
                <a:gd name="T20" fmla="*/ 11 w 117"/>
                <a:gd name="T21" fmla="*/ 118 h 118"/>
                <a:gd name="T22" fmla="*/ 107 w 117"/>
                <a:gd name="T23" fmla="*/ 118 h 118"/>
                <a:gd name="T24" fmla="*/ 107 w 117"/>
                <a:gd name="T25" fmla="*/ 31 h 118"/>
                <a:gd name="T26" fmla="*/ 117 w 117"/>
                <a:gd name="T27" fmla="*/ 31 h 118"/>
                <a:gd name="T28" fmla="*/ 117 w 117"/>
                <a:gd name="T29" fmla="*/ 21 h 118"/>
                <a:gd name="T30" fmla="*/ 50 w 117"/>
                <a:gd name="T31" fmla="*/ 10 h 118"/>
                <a:gd name="T32" fmla="*/ 68 w 117"/>
                <a:gd name="T33" fmla="*/ 10 h 118"/>
                <a:gd name="T34" fmla="*/ 68 w 117"/>
                <a:gd name="T35" fmla="*/ 21 h 118"/>
                <a:gd name="T36" fmla="*/ 50 w 117"/>
                <a:gd name="T37" fmla="*/ 21 h 118"/>
                <a:gd name="T38" fmla="*/ 50 w 117"/>
                <a:gd name="T39" fmla="*/ 10 h 118"/>
                <a:gd name="T40" fmla="*/ 95 w 117"/>
                <a:gd name="T41" fmla="*/ 105 h 118"/>
                <a:gd name="T42" fmla="*/ 21 w 117"/>
                <a:gd name="T43" fmla="*/ 105 h 118"/>
                <a:gd name="T44" fmla="*/ 21 w 117"/>
                <a:gd name="T45" fmla="*/ 31 h 118"/>
                <a:gd name="T46" fmla="*/ 39 w 117"/>
                <a:gd name="T47" fmla="*/ 31 h 118"/>
                <a:gd name="T48" fmla="*/ 78 w 117"/>
                <a:gd name="T49" fmla="*/ 31 h 118"/>
                <a:gd name="T50" fmla="*/ 95 w 117"/>
                <a:gd name="T51" fmla="*/ 31 h 118"/>
                <a:gd name="T52" fmla="*/ 95 w 117"/>
                <a:gd name="T53" fmla="*/ 105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17" h="118">
                  <a:moveTo>
                    <a:pt x="117" y="21"/>
                  </a:moveTo>
                  <a:lnTo>
                    <a:pt x="107" y="21"/>
                  </a:lnTo>
                  <a:lnTo>
                    <a:pt x="78" y="21"/>
                  </a:lnTo>
                  <a:lnTo>
                    <a:pt x="78" y="0"/>
                  </a:lnTo>
                  <a:lnTo>
                    <a:pt x="39" y="0"/>
                  </a:lnTo>
                  <a:lnTo>
                    <a:pt x="39" y="21"/>
                  </a:lnTo>
                  <a:lnTo>
                    <a:pt x="11" y="21"/>
                  </a:lnTo>
                  <a:lnTo>
                    <a:pt x="0" y="21"/>
                  </a:lnTo>
                  <a:lnTo>
                    <a:pt x="0" y="31"/>
                  </a:lnTo>
                  <a:lnTo>
                    <a:pt x="11" y="31"/>
                  </a:lnTo>
                  <a:lnTo>
                    <a:pt x="11" y="118"/>
                  </a:lnTo>
                  <a:lnTo>
                    <a:pt x="107" y="118"/>
                  </a:lnTo>
                  <a:lnTo>
                    <a:pt x="107" y="31"/>
                  </a:lnTo>
                  <a:lnTo>
                    <a:pt x="117" y="31"/>
                  </a:lnTo>
                  <a:lnTo>
                    <a:pt x="117" y="21"/>
                  </a:lnTo>
                  <a:close/>
                  <a:moveTo>
                    <a:pt x="50" y="10"/>
                  </a:moveTo>
                  <a:lnTo>
                    <a:pt x="68" y="10"/>
                  </a:lnTo>
                  <a:lnTo>
                    <a:pt x="68" y="21"/>
                  </a:lnTo>
                  <a:lnTo>
                    <a:pt x="50" y="21"/>
                  </a:lnTo>
                  <a:lnTo>
                    <a:pt x="50" y="10"/>
                  </a:lnTo>
                  <a:close/>
                  <a:moveTo>
                    <a:pt x="95" y="105"/>
                  </a:moveTo>
                  <a:lnTo>
                    <a:pt x="21" y="105"/>
                  </a:lnTo>
                  <a:lnTo>
                    <a:pt x="21" y="31"/>
                  </a:lnTo>
                  <a:lnTo>
                    <a:pt x="39" y="31"/>
                  </a:lnTo>
                  <a:lnTo>
                    <a:pt x="78" y="31"/>
                  </a:lnTo>
                  <a:lnTo>
                    <a:pt x="95" y="31"/>
                  </a:lnTo>
                  <a:lnTo>
                    <a:pt x="95" y="10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lumMod val="50000"/>
                  </a:schemeClr>
                </a:solidFill>
              </a:endParaRPr>
            </a:p>
          </p:txBody>
        </p:sp>
        <p:sp>
          <p:nvSpPr>
            <p:cNvPr id="21529" name="Rectangle 25"/>
            <p:cNvSpPr>
              <a:spLocks noChangeArrowheads="1"/>
            </p:cNvSpPr>
            <p:nvPr/>
          </p:nvSpPr>
          <p:spPr bwMode="auto">
            <a:xfrm>
              <a:off x="36" y="48"/>
              <a:ext cx="12" cy="4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schemeClr val="bg1">
                    <a:lumMod val="50000"/>
                  </a:schemeClr>
                </a:solidFill>
              </a:endParaRPr>
            </a:p>
          </p:txBody>
        </p:sp>
        <p:sp>
          <p:nvSpPr>
            <p:cNvPr id="21530" name="Rectangle 26"/>
            <p:cNvSpPr>
              <a:spLocks noChangeArrowheads="1"/>
            </p:cNvSpPr>
            <p:nvPr/>
          </p:nvSpPr>
          <p:spPr bwMode="auto">
            <a:xfrm>
              <a:off x="69" y="48"/>
              <a:ext cx="11" cy="4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schemeClr val="bg1">
                    <a:lumMod val="50000"/>
                  </a:schemeClr>
                </a:solidFill>
              </a:endParaRPr>
            </a:p>
          </p:txBody>
        </p:sp>
      </p:grpSp>
      <p:grpSp>
        <p:nvGrpSpPr>
          <p:cNvPr id="21531" name="Group 27"/>
          <p:cNvGrpSpPr/>
          <p:nvPr/>
        </p:nvGrpSpPr>
        <p:grpSpPr bwMode="auto">
          <a:xfrm>
            <a:off x="900114" y="2781365"/>
            <a:ext cx="166687" cy="190559"/>
            <a:chOff x="0" y="0"/>
            <a:chExt cx="105" cy="120"/>
          </a:xfrm>
        </p:grpSpPr>
        <p:sp>
          <p:nvSpPr>
            <p:cNvPr id="21532" name="Freeform 28"/>
            <p:cNvSpPr/>
            <p:nvPr/>
          </p:nvSpPr>
          <p:spPr bwMode="auto">
            <a:xfrm>
              <a:off x="18" y="47"/>
              <a:ext cx="53" cy="26"/>
            </a:xfrm>
            <a:custGeom>
              <a:avLst/>
              <a:gdLst>
                <a:gd name="T0" fmla="*/ 18 w 35"/>
                <a:gd name="T1" fmla="*/ 11 h 17"/>
                <a:gd name="T2" fmla="*/ 7 w 35"/>
                <a:gd name="T3" fmla="*/ 0 h 17"/>
                <a:gd name="T4" fmla="*/ 0 w 35"/>
                <a:gd name="T5" fmla="*/ 0 h 17"/>
                <a:gd name="T6" fmla="*/ 18 w 35"/>
                <a:gd name="T7" fmla="*/ 17 h 17"/>
                <a:gd name="T8" fmla="*/ 35 w 35"/>
                <a:gd name="T9" fmla="*/ 0 h 17"/>
                <a:gd name="T10" fmla="*/ 28 w 35"/>
                <a:gd name="T11" fmla="*/ 0 h 17"/>
                <a:gd name="T12" fmla="*/ 18 w 35"/>
                <a:gd name="T13" fmla="*/ 11 h 17"/>
              </a:gdLst>
              <a:ahLst/>
              <a:cxnLst>
                <a:cxn ang="0">
                  <a:pos x="T0" y="T1"/>
                </a:cxn>
                <a:cxn ang="0">
                  <a:pos x="T2" y="T3"/>
                </a:cxn>
                <a:cxn ang="0">
                  <a:pos x="T4" y="T5"/>
                </a:cxn>
                <a:cxn ang="0">
                  <a:pos x="T6" y="T7"/>
                </a:cxn>
                <a:cxn ang="0">
                  <a:pos x="T8" y="T9"/>
                </a:cxn>
                <a:cxn ang="0">
                  <a:pos x="T10" y="T11"/>
                </a:cxn>
                <a:cxn ang="0">
                  <a:pos x="T12" y="T13"/>
                </a:cxn>
              </a:cxnLst>
              <a:rect l="0" t="0" r="r" b="b"/>
              <a:pathLst>
                <a:path w="35" h="17">
                  <a:moveTo>
                    <a:pt x="18" y="11"/>
                  </a:moveTo>
                  <a:cubicBezTo>
                    <a:pt x="12" y="11"/>
                    <a:pt x="7" y="6"/>
                    <a:pt x="7" y="0"/>
                  </a:cubicBezTo>
                  <a:cubicBezTo>
                    <a:pt x="0" y="0"/>
                    <a:pt x="0" y="0"/>
                    <a:pt x="0" y="0"/>
                  </a:cubicBezTo>
                  <a:cubicBezTo>
                    <a:pt x="0" y="10"/>
                    <a:pt x="8" y="17"/>
                    <a:pt x="18" y="17"/>
                  </a:cubicBezTo>
                  <a:cubicBezTo>
                    <a:pt x="27" y="17"/>
                    <a:pt x="35" y="10"/>
                    <a:pt x="35" y="0"/>
                  </a:cubicBezTo>
                  <a:cubicBezTo>
                    <a:pt x="28" y="0"/>
                    <a:pt x="28" y="0"/>
                    <a:pt x="28" y="0"/>
                  </a:cubicBezTo>
                  <a:cubicBezTo>
                    <a:pt x="28" y="6"/>
                    <a:pt x="23" y="11"/>
                    <a:pt x="18" y="1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lumMod val="50000"/>
                  </a:schemeClr>
                </a:solidFill>
              </a:endParaRPr>
            </a:p>
          </p:txBody>
        </p:sp>
        <p:sp>
          <p:nvSpPr>
            <p:cNvPr id="21533" name="Freeform 29"/>
            <p:cNvSpPr>
              <a:spLocks noEditPoints="1"/>
            </p:cNvSpPr>
            <p:nvPr/>
          </p:nvSpPr>
          <p:spPr bwMode="auto">
            <a:xfrm>
              <a:off x="0" y="0"/>
              <a:ext cx="105" cy="120"/>
            </a:xfrm>
            <a:custGeom>
              <a:avLst/>
              <a:gdLst>
                <a:gd name="T0" fmla="*/ 105 w 105"/>
                <a:gd name="T1" fmla="*/ 0 h 120"/>
                <a:gd name="T2" fmla="*/ 23 w 105"/>
                <a:gd name="T3" fmla="*/ 0 h 120"/>
                <a:gd name="T4" fmla="*/ 23 w 105"/>
                <a:gd name="T5" fmla="*/ 18 h 120"/>
                <a:gd name="T6" fmla="*/ 0 w 105"/>
                <a:gd name="T7" fmla="*/ 18 h 120"/>
                <a:gd name="T8" fmla="*/ 0 w 105"/>
                <a:gd name="T9" fmla="*/ 120 h 120"/>
                <a:gd name="T10" fmla="*/ 89 w 105"/>
                <a:gd name="T11" fmla="*/ 120 h 120"/>
                <a:gd name="T12" fmla="*/ 89 w 105"/>
                <a:gd name="T13" fmla="*/ 97 h 120"/>
                <a:gd name="T14" fmla="*/ 105 w 105"/>
                <a:gd name="T15" fmla="*/ 97 h 120"/>
                <a:gd name="T16" fmla="*/ 105 w 105"/>
                <a:gd name="T17" fmla="*/ 0 h 120"/>
                <a:gd name="T18" fmla="*/ 78 w 105"/>
                <a:gd name="T19" fmla="*/ 109 h 120"/>
                <a:gd name="T20" fmla="*/ 11 w 105"/>
                <a:gd name="T21" fmla="*/ 109 h 120"/>
                <a:gd name="T22" fmla="*/ 11 w 105"/>
                <a:gd name="T23" fmla="*/ 29 h 120"/>
                <a:gd name="T24" fmla="*/ 23 w 105"/>
                <a:gd name="T25" fmla="*/ 29 h 120"/>
                <a:gd name="T26" fmla="*/ 78 w 105"/>
                <a:gd name="T27" fmla="*/ 29 h 120"/>
                <a:gd name="T28" fmla="*/ 78 w 105"/>
                <a:gd name="T29" fmla="*/ 97 h 120"/>
                <a:gd name="T30" fmla="*/ 78 w 105"/>
                <a:gd name="T31" fmla="*/ 109 h 120"/>
                <a:gd name="T32" fmla="*/ 96 w 105"/>
                <a:gd name="T33" fmla="*/ 86 h 120"/>
                <a:gd name="T34" fmla="*/ 89 w 105"/>
                <a:gd name="T35" fmla="*/ 86 h 120"/>
                <a:gd name="T36" fmla="*/ 89 w 105"/>
                <a:gd name="T37" fmla="*/ 18 h 120"/>
                <a:gd name="T38" fmla="*/ 32 w 105"/>
                <a:gd name="T39" fmla="*/ 18 h 120"/>
                <a:gd name="T40" fmla="*/ 32 w 105"/>
                <a:gd name="T41" fmla="*/ 11 h 120"/>
                <a:gd name="T42" fmla="*/ 96 w 105"/>
                <a:gd name="T43" fmla="*/ 11 h 120"/>
                <a:gd name="T44" fmla="*/ 96 w 105"/>
                <a:gd name="T45" fmla="*/ 8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5" h="120">
                  <a:moveTo>
                    <a:pt x="105" y="0"/>
                  </a:moveTo>
                  <a:lnTo>
                    <a:pt x="23" y="0"/>
                  </a:lnTo>
                  <a:lnTo>
                    <a:pt x="23" y="18"/>
                  </a:lnTo>
                  <a:lnTo>
                    <a:pt x="0" y="18"/>
                  </a:lnTo>
                  <a:lnTo>
                    <a:pt x="0" y="120"/>
                  </a:lnTo>
                  <a:lnTo>
                    <a:pt x="89" y="120"/>
                  </a:lnTo>
                  <a:lnTo>
                    <a:pt x="89" y="97"/>
                  </a:lnTo>
                  <a:lnTo>
                    <a:pt x="105" y="97"/>
                  </a:lnTo>
                  <a:lnTo>
                    <a:pt x="105" y="0"/>
                  </a:lnTo>
                  <a:close/>
                  <a:moveTo>
                    <a:pt x="78" y="109"/>
                  </a:moveTo>
                  <a:lnTo>
                    <a:pt x="11" y="109"/>
                  </a:lnTo>
                  <a:lnTo>
                    <a:pt x="11" y="29"/>
                  </a:lnTo>
                  <a:lnTo>
                    <a:pt x="23" y="29"/>
                  </a:lnTo>
                  <a:lnTo>
                    <a:pt x="78" y="29"/>
                  </a:lnTo>
                  <a:lnTo>
                    <a:pt x="78" y="97"/>
                  </a:lnTo>
                  <a:lnTo>
                    <a:pt x="78" y="109"/>
                  </a:lnTo>
                  <a:close/>
                  <a:moveTo>
                    <a:pt x="96" y="86"/>
                  </a:moveTo>
                  <a:lnTo>
                    <a:pt x="89" y="86"/>
                  </a:lnTo>
                  <a:lnTo>
                    <a:pt x="89" y="18"/>
                  </a:lnTo>
                  <a:lnTo>
                    <a:pt x="32" y="18"/>
                  </a:lnTo>
                  <a:lnTo>
                    <a:pt x="32" y="11"/>
                  </a:lnTo>
                  <a:lnTo>
                    <a:pt x="96" y="11"/>
                  </a:lnTo>
                  <a:lnTo>
                    <a:pt x="96" y="86"/>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lumMod val="50000"/>
                  </a:schemeClr>
                </a:solidFill>
              </a:endParaRPr>
            </a:p>
          </p:txBody>
        </p:sp>
      </p:grpSp>
      <p:sp>
        <p:nvSpPr>
          <p:cNvPr id="21534" name="Text Box 30"/>
          <p:cNvSpPr txBox="1">
            <a:spLocks noChangeArrowheads="1"/>
          </p:cNvSpPr>
          <p:nvPr/>
        </p:nvSpPr>
        <p:spPr bwMode="auto">
          <a:xfrm>
            <a:off x="1116013" y="2768662"/>
            <a:ext cx="1338828"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charset="0"/>
              <a:buNone/>
            </a:pPr>
            <a:r>
              <a:rPr lang="zh-CN" altLang="en-US" sz="1000" dirty="0">
                <a:solidFill>
                  <a:schemeClr val="bg1"/>
                </a:solidFill>
              </a:rPr>
              <a:t>诊断与报告模块视图</a:t>
            </a:r>
            <a:endParaRPr lang="en-US" altLang="zh-CN" sz="1000" dirty="0">
              <a:solidFill>
                <a:schemeClr val="bg1"/>
              </a:solidFill>
            </a:endParaRPr>
          </a:p>
        </p:txBody>
      </p:sp>
      <p:sp>
        <p:nvSpPr>
          <p:cNvPr id="21535" name="Text Box 31"/>
          <p:cNvSpPr txBox="1">
            <a:spLocks noChangeArrowheads="1"/>
          </p:cNvSpPr>
          <p:nvPr/>
        </p:nvSpPr>
        <p:spPr bwMode="auto">
          <a:xfrm>
            <a:off x="3001963" y="2768662"/>
            <a:ext cx="1467068"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charset="0"/>
              <a:buNone/>
            </a:pPr>
            <a:r>
              <a:rPr lang="zh-CN" altLang="en-US" sz="1000" dirty="0">
                <a:solidFill>
                  <a:schemeClr val="bg1"/>
                </a:solidFill>
              </a:rPr>
              <a:t>诊断与报告模块控制器</a:t>
            </a:r>
            <a:endParaRPr lang="en-US" altLang="zh-CN" sz="1000" dirty="0">
              <a:solidFill>
                <a:schemeClr val="bg1"/>
              </a:solidFill>
            </a:endParaRPr>
          </a:p>
        </p:txBody>
      </p:sp>
      <p:sp>
        <p:nvSpPr>
          <p:cNvPr id="21536" name="Text Box 32"/>
          <p:cNvSpPr txBox="1">
            <a:spLocks noChangeArrowheads="1"/>
          </p:cNvSpPr>
          <p:nvPr/>
        </p:nvSpPr>
        <p:spPr bwMode="auto">
          <a:xfrm>
            <a:off x="4754563" y="2768662"/>
            <a:ext cx="1595309"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charset="0"/>
              <a:buNone/>
            </a:pPr>
            <a:r>
              <a:rPr lang="zh-CN" altLang="en-US" sz="1000" dirty="0">
                <a:solidFill>
                  <a:schemeClr val="bg1"/>
                </a:solidFill>
              </a:rPr>
              <a:t>诊断与报告模块业务逻辑</a:t>
            </a:r>
            <a:endParaRPr lang="en-US" altLang="zh-CN" sz="1000" dirty="0">
              <a:solidFill>
                <a:schemeClr val="bg1"/>
              </a:solidFill>
            </a:endParaRPr>
          </a:p>
        </p:txBody>
      </p:sp>
      <p:sp>
        <p:nvSpPr>
          <p:cNvPr id="21537" name="Text Box 33"/>
          <p:cNvSpPr txBox="1">
            <a:spLocks noChangeArrowheads="1"/>
          </p:cNvSpPr>
          <p:nvPr/>
        </p:nvSpPr>
        <p:spPr bwMode="auto">
          <a:xfrm>
            <a:off x="6705601" y="2752739"/>
            <a:ext cx="1723549"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charset="0"/>
              <a:buNone/>
            </a:pPr>
            <a:r>
              <a:rPr lang="zh-CN" altLang="en-US" sz="1000" dirty="0">
                <a:solidFill>
                  <a:schemeClr val="bg1"/>
                </a:solidFill>
              </a:rPr>
              <a:t>诊断与报告模块数据持久层</a:t>
            </a:r>
            <a:endParaRPr lang="en-US" altLang="zh-CN" sz="1000" dirty="0">
              <a:solidFill>
                <a:schemeClr val="bg1"/>
              </a:solidFill>
            </a:endParaRPr>
          </a:p>
        </p:txBody>
      </p:sp>
      <p:sp>
        <p:nvSpPr>
          <p:cNvPr id="21542" name="Text Box 38"/>
          <p:cNvSpPr txBox="1">
            <a:spLocks noChangeArrowheads="1"/>
          </p:cNvSpPr>
          <p:nvPr/>
        </p:nvSpPr>
        <p:spPr bwMode="auto">
          <a:xfrm>
            <a:off x="1358900" y="3316518"/>
            <a:ext cx="65274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charset="0"/>
              <a:buNone/>
            </a:pPr>
            <a:r>
              <a:rPr lang="en-US" altLang="zh-CN" sz="3600">
                <a:solidFill>
                  <a:schemeClr val="bg1">
                    <a:lumMod val="50000"/>
                  </a:schemeClr>
                </a:solidFill>
              </a:rPr>
              <a:t>01</a:t>
            </a:r>
          </a:p>
        </p:txBody>
      </p:sp>
      <p:sp>
        <p:nvSpPr>
          <p:cNvPr id="21543" name="Text Box 39"/>
          <p:cNvSpPr txBox="1">
            <a:spLocks noChangeArrowheads="1"/>
          </p:cNvSpPr>
          <p:nvPr/>
        </p:nvSpPr>
        <p:spPr bwMode="auto">
          <a:xfrm>
            <a:off x="5059363" y="3316518"/>
            <a:ext cx="65274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charset="0"/>
              <a:buNone/>
            </a:pPr>
            <a:r>
              <a:rPr lang="en-US" altLang="zh-CN" sz="3600">
                <a:solidFill>
                  <a:schemeClr val="bg1">
                    <a:lumMod val="50000"/>
                  </a:schemeClr>
                </a:solidFill>
              </a:rPr>
              <a:t>03</a:t>
            </a:r>
          </a:p>
        </p:txBody>
      </p:sp>
      <p:sp>
        <p:nvSpPr>
          <p:cNvPr id="21544" name="Text Box 40"/>
          <p:cNvSpPr txBox="1">
            <a:spLocks noChangeArrowheads="1"/>
          </p:cNvSpPr>
          <p:nvPr/>
        </p:nvSpPr>
        <p:spPr bwMode="auto">
          <a:xfrm>
            <a:off x="3262313" y="1782519"/>
            <a:ext cx="65274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charset="0"/>
              <a:buNone/>
            </a:pPr>
            <a:r>
              <a:rPr lang="en-US" altLang="zh-CN" sz="3600">
                <a:solidFill>
                  <a:schemeClr val="bg1">
                    <a:lumMod val="50000"/>
                  </a:schemeClr>
                </a:solidFill>
              </a:rPr>
              <a:t>02</a:t>
            </a:r>
          </a:p>
        </p:txBody>
      </p:sp>
      <p:sp>
        <p:nvSpPr>
          <p:cNvPr id="21545" name="Text Box 41"/>
          <p:cNvSpPr txBox="1">
            <a:spLocks noChangeArrowheads="1"/>
          </p:cNvSpPr>
          <p:nvPr/>
        </p:nvSpPr>
        <p:spPr bwMode="auto">
          <a:xfrm>
            <a:off x="6962775" y="1782519"/>
            <a:ext cx="65274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charset="0"/>
              <a:buNone/>
            </a:pPr>
            <a:r>
              <a:rPr lang="en-US" altLang="zh-CN" sz="3600">
                <a:solidFill>
                  <a:schemeClr val="bg1">
                    <a:lumMod val="50000"/>
                  </a:schemeClr>
                </a:solidFill>
              </a:rPr>
              <a:t>04</a:t>
            </a:r>
          </a:p>
        </p:txBody>
      </p:sp>
      <p:sp>
        <p:nvSpPr>
          <p:cNvPr id="39" name="Text Box 42"/>
          <p:cNvSpPr txBox="1">
            <a:spLocks noChangeArrowheads="1"/>
          </p:cNvSpPr>
          <p:nvPr/>
        </p:nvSpPr>
        <p:spPr bwMode="auto">
          <a:xfrm>
            <a:off x="3628474" y="555526"/>
            <a:ext cx="188705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 typeface="Arial" charset="0"/>
              <a:buNone/>
            </a:pPr>
            <a:r>
              <a:rPr lang="en-US" altLang="zh-CN" sz="2400" b="1" dirty="0">
                <a:solidFill>
                  <a:schemeClr val="accent2"/>
                </a:solidFill>
              </a:rPr>
              <a:t>2</a:t>
            </a:r>
            <a:r>
              <a:rPr lang="zh-CN" altLang="en-US" sz="2400" b="1" dirty="0">
                <a:solidFill>
                  <a:schemeClr val="accent2"/>
                </a:solidFill>
              </a:rPr>
              <a:t>、系统架构</a:t>
            </a:r>
            <a:endParaRPr lang="en-US" altLang="zh-CN" sz="2400" b="1" dirty="0">
              <a:solidFill>
                <a:schemeClr val="accent2"/>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14" name="Oval 14"/>
          <p:cNvSpPr>
            <a:spLocks noChangeArrowheads="1"/>
          </p:cNvSpPr>
          <p:nvPr/>
        </p:nvSpPr>
        <p:spPr bwMode="auto">
          <a:xfrm>
            <a:off x="913233" y="1550934"/>
            <a:ext cx="546100" cy="543093"/>
          </a:xfrm>
          <a:prstGeom prst="ellipse">
            <a:avLst/>
          </a:prstGeom>
          <a:solidFill>
            <a:schemeClr val="accent2"/>
          </a:solidFill>
          <a:ln>
            <a:noFill/>
          </a:ln>
        </p:spPr>
        <p:txBody>
          <a:bodyPr/>
          <a:lstStyle/>
          <a:p>
            <a:endParaRPr lang="zh-CN" altLang="en-US">
              <a:solidFill>
                <a:schemeClr val="bg1">
                  <a:lumMod val="50000"/>
                </a:schemeClr>
              </a:solidFill>
            </a:endParaRPr>
          </a:p>
        </p:txBody>
      </p:sp>
      <p:grpSp>
        <p:nvGrpSpPr>
          <p:cNvPr id="25615" name="Group 15"/>
          <p:cNvGrpSpPr/>
          <p:nvPr/>
        </p:nvGrpSpPr>
        <p:grpSpPr bwMode="auto">
          <a:xfrm>
            <a:off x="1054521" y="1687501"/>
            <a:ext cx="266700" cy="273134"/>
            <a:chOff x="0" y="0"/>
            <a:chExt cx="276" cy="281"/>
          </a:xfrm>
        </p:grpSpPr>
        <p:sp>
          <p:nvSpPr>
            <p:cNvPr id="25616" name="Freeform 16"/>
            <p:cNvSpPr/>
            <p:nvPr/>
          </p:nvSpPr>
          <p:spPr bwMode="auto">
            <a:xfrm>
              <a:off x="0" y="0"/>
              <a:ext cx="276" cy="203"/>
            </a:xfrm>
            <a:custGeom>
              <a:avLst/>
              <a:gdLst>
                <a:gd name="T0" fmla="*/ 106 w 138"/>
                <a:gd name="T1" fmla="*/ 37 h 101"/>
                <a:gd name="T2" fmla="*/ 100 w 138"/>
                <a:gd name="T3" fmla="*/ 38 h 101"/>
                <a:gd name="T4" fmla="*/ 100 w 138"/>
                <a:gd name="T5" fmla="*/ 35 h 101"/>
                <a:gd name="T6" fmla="*/ 66 w 138"/>
                <a:gd name="T7" fmla="*/ 0 h 101"/>
                <a:gd name="T8" fmla="*/ 32 w 138"/>
                <a:gd name="T9" fmla="*/ 29 h 101"/>
                <a:gd name="T10" fmla="*/ 22 w 138"/>
                <a:gd name="T11" fmla="*/ 30 h 101"/>
                <a:gd name="T12" fmla="*/ 22 w 138"/>
                <a:gd name="T13" fmla="*/ 30 h 101"/>
                <a:gd name="T14" fmla="*/ 8 w 138"/>
                <a:gd name="T15" fmla="*/ 51 h 101"/>
                <a:gd name="T16" fmla="*/ 10 w 138"/>
                <a:gd name="T17" fmla="*/ 60 h 101"/>
                <a:gd name="T18" fmla="*/ 0 w 138"/>
                <a:gd name="T19" fmla="*/ 79 h 101"/>
                <a:gd name="T20" fmla="*/ 22 w 138"/>
                <a:gd name="T21" fmla="*/ 101 h 101"/>
                <a:gd name="T22" fmla="*/ 45 w 138"/>
                <a:gd name="T23" fmla="*/ 101 h 101"/>
                <a:gd name="T24" fmla="*/ 51 w 138"/>
                <a:gd name="T25" fmla="*/ 95 h 101"/>
                <a:gd name="T26" fmla="*/ 45 w 138"/>
                <a:gd name="T27" fmla="*/ 89 h 101"/>
                <a:gd name="T28" fmla="*/ 22 w 138"/>
                <a:gd name="T29" fmla="*/ 89 h 101"/>
                <a:gd name="T30" fmla="*/ 12 w 138"/>
                <a:gd name="T31" fmla="*/ 79 h 101"/>
                <a:gd name="T32" fmla="*/ 20 w 138"/>
                <a:gd name="T33" fmla="*/ 69 h 101"/>
                <a:gd name="T34" fmla="*/ 25 w 138"/>
                <a:gd name="T35" fmla="*/ 65 h 101"/>
                <a:gd name="T36" fmla="*/ 23 w 138"/>
                <a:gd name="T37" fmla="*/ 58 h 101"/>
                <a:gd name="T38" fmla="*/ 20 w 138"/>
                <a:gd name="T39" fmla="*/ 51 h 101"/>
                <a:gd name="T40" fmla="*/ 26 w 138"/>
                <a:gd name="T41" fmla="*/ 41 h 101"/>
                <a:gd name="T42" fmla="*/ 26 w 138"/>
                <a:gd name="T43" fmla="*/ 41 h 101"/>
                <a:gd name="T44" fmla="*/ 35 w 138"/>
                <a:gd name="T45" fmla="*/ 42 h 101"/>
                <a:gd name="T46" fmla="*/ 41 w 138"/>
                <a:gd name="T47" fmla="*/ 42 h 101"/>
                <a:gd name="T48" fmla="*/ 43 w 138"/>
                <a:gd name="T49" fmla="*/ 36 h 101"/>
                <a:gd name="T50" fmla="*/ 43 w 138"/>
                <a:gd name="T51" fmla="*/ 35 h 101"/>
                <a:gd name="T52" fmla="*/ 43 w 138"/>
                <a:gd name="T53" fmla="*/ 35 h 101"/>
                <a:gd name="T54" fmla="*/ 66 w 138"/>
                <a:gd name="T55" fmla="*/ 12 h 101"/>
                <a:gd name="T56" fmla="*/ 88 w 138"/>
                <a:gd name="T57" fmla="*/ 35 h 101"/>
                <a:gd name="T58" fmla="*/ 84 w 138"/>
                <a:gd name="T59" fmla="*/ 46 h 101"/>
                <a:gd name="T60" fmla="*/ 86 w 138"/>
                <a:gd name="T61" fmla="*/ 54 h 101"/>
                <a:gd name="T62" fmla="*/ 93 w 138"/>
                <a:gd name="T63" fmla="*/ 54 h 101"/>
                <a:gd name="T64" fmla="*/ 106 w 138"/>
                <a:gd name="T65" fmla="*/ 49 h 101"/>
                <a:gd name="T66" fmla="*/ 126 w 138"/>
                <a:gd name="T67" fmla="*/ 69 h 101"/>
                <a:gd name="T68" fmla="*/ 106 w 138"/>
                <a:gd name="T69" fmla="*/ 89 h 101"/>
                <a:gd name="T70" fmla="*/ 93 w 138"/>
                <a:gd name="T71" fmla="*/ 89 h 101"/>
                <a:gd name="T72" fmla="*/ 87 w 138"/>
                <a:gd name="T73" fmla="*/ 95 h 101"/>
                <a:gd name="T74" fmla="*/ 93 w 138"/>
                <a:gd name="T75" fmla="*/ 101 h 101"/>
                <a:gd name="T76" fmla="*/ 106 w 138"/>
                <a:gd name="T77" fmla="*/ 101 h 101"/>
                <a:gd name="T78" fmla="*/ 138 w 138"/>
                <a:gd name="T79" fmla="*/ 69 h 101"/>
                <a:gd name="T80" fmla="*/ 106 w 138"/>
                <a:gd name="T81" fmla="*/ 3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38" h="101">
                  <a:moveTo>
                    <a:pt x="106" y="37"/>
                  </a:moveTo>
                  <a:cubicBezTo>
                    <a:pt x="104" y="37"/>
                    <a:pt x="102" y="37"/>
                    <a:pt x="100" y="38"/>
                  </a:cubicBezTo>
                  <a:cubicBezTo>
                    <a:pt x="100" y="37"/>
                    <a:pt x="100" y="36"/>
                    <a:pt x="100" y="35"/>
                  </a:cubicBezTo>
                  <a:cubicBezTo>
                    <a:pt x="100" y="16"/>
                    <a:pt x="84" y="0"/>
                    <a:pt x="66" y="0"/>
                  </a:cubicBezTo>
                  <a:cubicBezTo>
                    <a:pt x="49" y="0"/>
                    <a:pt x="35" y="13"/>
                    <a:pt x="32" y="29"/>
                  </a:cubicBezTo>
                  <a:cubicBezTo>
                    <a:pt x="28" y="28"/>
                    <a:pt x="25" y="29"/>
                    <a:pt x="22" y="30"/>
                  </a:cubicBezTo>
                  <a:cubicBezTo>
                    <a:pt x="22" y="30"/>
                    <a:pt x="22" y="30"/>
                    <a:pt x="22" y="30"/>
                  </a:cubicBezTo>
                  <a:cubicBezTo>
                    <a:pt x="13" y="33"/>
                    <a:pt x="8" y="42"/>
                    <a:pt x="8" y="51"/>
                  </a:cubicBezTo>
                  <a:cubicBezTo>
                    <a:pt x="8" y="54"/>
                    <a:pt x="8" y="57"/>
                    <a:pt x="10" y="60"/>
                  </a:cubicBezTo>
                  <a:cubicBezTo>
                    <a:pt x="4" y="64"/>
                    <a:pt x="0" y="71"/>
                    <a:pt x="0" y="79"/>
                  </a:cubicBezTo>
                  <a:cubicBezTo>
                    <a:pt x="0" y="91"/>
                    <a:pt x="10" y="101"/>
                    <a:pt x="22" y="101"/>
                  </a:cubicBezTo>
                  <a:cubicBezTo>
                    <a:pt x="45" y="101"/>
                    <a:pt x="45" y="101"/>
                    <a:pt x="45" y="101"/>
                  </a:cubicBezTo>
                  <a:cubicBezTo>
                    <a:pt x="48" y="101"/>
                    <a:pt x="51" y="98"/>
                    <a:pt x="51" y="95"/>
                  </a:cubicBezTo>
                  <a:cubicBezTo>
                    <a:pt x="51" y="92"/>
                    <a:pt x="48" y="89"/>
                    <a:pt x="45" y="89"/>
                  </a:cubicBezTo>
                  <a:cubicBezTo>
                    <a:pt x="22" y="89"/>
                    <a:pt x="22" y="89"/>
                    <a:pt x="22" y="89"/>
                  </a:cubicBezTo>
                  <a:cubicBezTo>
                    <a:pt x="16" y="89"/>
                    <a:pt x="12" y="84"/>
                    <a:pt x="12" y="79"/>
                  </a:cubicBezTo>
                  <a:cubicBezTo>
                    <a:pt x="12" y="74"/>
                    <a:pt x="16" y="70"/>
                    <a:pt x="20" y="69"/>
                  </a:cubicBezTo>
                  <a:cubicBezTo>
                    <a:pt x="23" y="69"/>
                    <a:pt x="25" y="67"/>
                    <a:pt x="25" y="65"/>
                  </a:cubicBezTo>
                  <a:cubicBezTo>
                    <a:pt x="26" y="62"/>
                    <a:pt x="25" y="60"/>
                    <a:pt x="23" y="58"/>
                  </a:cubicBezTo>
                  <a:cubicBezTo>
                    <a:pt x="21" y="57"/>
                    <a:pt x="20" y="54"/>
                    <a:pt x="20" y="51"/>
                  </a:cubicBezTo>
                  <a:cubicBezTo>
                    <a:pt x="20" y="47"/>
                    <a:pt x="22" y="43"/>
                    <a:pt x="26" y="41"/>
                  </a:cubicBezTo>
                  <a:cubicBezTo>
                    <a:pt x="26" y="41"/>
                    <a:pt x="26" y="41"/>
                    <a:pt x="26" y="41"/>
                  </a:cubicBezTo>
                  <a:cubicBezTo>
                    <a:pt x="29" y="40"/>
                    <a:pt x="32" y="40"/>
                    <a:pt x="35" y="42"/>
                  </a:cubicBezTo>
                  <a:cubicBezTo>
                    <a:pt x="36" y="43"/>
                    <a:pt x="39" y="43"/>
                    <a:pt x="41" y="42"/>
                  </a:cubicBezTo>
                  <a:cubicBezTo>
                    <a:pt x="43" y="41"/>
                    <a:pt x="44" y="39"/>
                    <a:pt x="43" y="36"/>
                  </a:cubicBezTo>
                  <a:cubicBezTo>
                    <a:pt x="43" y="36"/>
                    <a:pt x="43" y="36"/>
                    <a:pt x="43" y="35"/>
                  </a:cubicBezTo>
                  <a:cubicBezTo>
                    <a:pt x="43" y="35"/>
                    <a:pt x="43" y="35"/>
                    <a:pt x="43" y="35"/>
                  </a:cubicBezTo>
                  <a:cubicBezTo>
                    <a:pt x="43" y="22"/>
                    <a:pt x="53" y="12"/>
                    <a:pt x="66" y="12"/>
                  </a:cubicBezTo>
                  <a:cubicBezTo>
                    <a:pt x="78" y="12"/>
                    <a:pt x="88" y="22"/>
                    <a:pt x="88" y="35"/>
                  </a:cubicBezTo>
                  <a:cubicBezTo>
                    <a:pt x="88" y="39"/>
                    <a:pt x="87" y="43"/>
                    <a:pt x="84" y="46"/>
                  </a:cubicBezTo>
                  <a:cubicBezTo>
                    <a:pt x="83" y="49"/>
                    <a:pt x="83" y="52"/>
                    <a:pt x="86" y="54"/>
                  </a:cubicBezTo>
                  <a:cubicBezTo>
                    <a:pt x="88" y="56"/>
                    <a:pt x="91" y="56"/>
                    <a:pt x="93" y="54"/>
                  </a:cubicBezTo>
                  <a:cubicBezTo>
                    <a:pt x="96" y="52"/>
                    <a:pt x="100" y="49"/>
                    <a:pt x="106" y="49"/>
                  </a:cubicBezTo>
                  <a:cubicBezTo>
                    <a:pt x="117" y="49"/>
                    <a:pt x="126" y="58"/>
                    <a:pt x="126" y="69"/>
                  </a:cubicBezTo>
                  <a:cubicBezTo>
                    <a:pt x="126" y="80"/>
                    <a:pt x="117" y="89"/>
                    <a:pt x="106" y="89"/>
                  </a:cubicBezTo>
                  <a:cubicBezTo>
                    <a:pt x="93" y="89"/>
                    <a:pt x="93" y="89"/>
                    <a:pt x="93" y="89"/>
                  </a:cubicBezTo>
                  <a:cubicBezTo>
                    <a:pt x="90" y="89"/>
                    <a:pt x="87" y="92"/>
                    <a:pt x="87" y="95"/>
                  </a:cubicBezTo>
                  <a:cubicBezTo>
                    <a:pt x="87" y="98"/>
                    <a:pt x="90" y="101"/>
                    <a:pt x="93" y="101"/>
                  </a:cubicBezTo>
                  <a:cubicBezTo>
                    <a:pt x="106" y="101"/>
                    <a:pt x="106" y="101"/>
                    <a:pt x="106" y="101"/>
                  </a:cubicBezTo>
                  <a:cubicBezTo>
                    <a:pt x="124" y="101"/>
                    <a:pt x="138" y="87"/>
                    <a:pt x="138" y="69"/>
                  </a:cubicBezTo>
                  <a:cubicBezTo>
                    <a:pt x="138" y="51"/>
                    <a:pt x="124" y="37"/>
                    <a:pt x="106" y="3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lumMod val="50000"/>
                  </a:schemeClr>
                </a:solidFill>
              </a:endParaRPr>
            </a:p>
          </p:txBody>
        </p:sp>
        <p:sp>
          <p:nvSpPr>
            <p:cNvPr id="25617" name="Freeform 17"/>
            <p:cNvSpPr/>
            <p:nvPr/>
          </p:nvSpPr>
          <p:spPr bwMode="auto">
            <a:xfrm>
              <a:off x="84" y="115"/>
              <a:ext cx="108" cy="166"/>
            </a:xfrm>
            <a:custGeom>
              <a:avLst/>
              <a:gdLst>
                <a:gd name="T0" fmla="*/ 43 w 54"/>
                <a:gd name="T1" fmla="*/ 53 h 83"/>
                <a:gd name="T2" fmla="*/ 33 w 54"/>
                <a:gd name="T3" fmla="*/ 63 h 83"/>
                <a:gd name="T4" fmla="*/ 33 w 54"/>
                <a:gd name="T5" fmla="*/ 6 h 83"/>
                <a:gd name="T6" fmla="*/ 27 w 54"/>
                <a:gd name="T7" fmla="*/ 0 h 83"/>
                <a:gd name="T8" fmla="*/ 21 w 54"/>
                <a:gd name="T9" fmla="*/ 6 h 83"/>
                <a:gd name="T10" fmla="*/ 21 w 54"/>
                <a:gd name="T11" fmla="*/ 63 h 83"/>
                <a:gd name="T12" fmla="*/ 11 w 54"/>
                <a:gd name="T13" fmla="*/ 53 h 83"/>
                <a:gd name="T14" fmla="*/ 2 w 54"/>
                <a:gd name="T15" fmla="*/ 53 h 83"/>
                <a:gd name="T16" fmla="*/ 2 w 54"/>
                <a:gd name="T17" fmla="*/ 61 h 83"/>
                <a:gd name="T18" fmla="*/ 23 w 54"/>
                <a:gd name="T19" fmla="*/ 82 h 83"/>
                <a:gd name="T20" fmla="*/ 27 w 54"/>
                <a:gd name="T21" fmla="*/ 83 h 83"/>
                <a:gd name="T22" fmla="*/ 31 w 54"/>
                <a:gd name="T23" fmla="*/ 82 h 83"/>
                <a:gd name="T24" fmla="*/ 52 w 54"/>
                <a:gd name="T25" fmla="*/ 61 h 83"/>
                <a:gd name="T26" fmla="*/ 52 w 54"/>
                <a:gd name="T27" fmla="*/ 53 h 83"/>
                <a:gd name="T28" fmla="*/ 43 w 54"/>
                <a:gd name="T29" fmla="*/ 5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 h="83">
                  <a:moveTo>
                    <a:pt x="43" y="53"/>
                  </a:moveTo>
                  <a:cubicBezTo>
                    <a:pt x="33" y="63"/>
                    <a:pt x="33" y="63"/>
                    <a:pt x="33" y="63"/>
                  </a:cubicBezTo>
                  <a:cubicBezTo>
                    <a:pt x="33" y="6"/>
                    <a:pt x="33" y="6"/>
                    <a:pt x="33" y="6"/>
                  </a:cubicBezTo>
                  <a:cubicBezTo>
                    <a:pt x="33" y="2"/>
                    <a:pt x="30" y="0"/>
                    <a:pt x="27" y="0"/>
                  </a:cubicBezTo>
                  <a:cubicBezTo>
                    <a:pt x="24" y="0"/>
                    <a:pt x="21" y="2"/>
                    <a:pt x="21" y="6"/>
                  </a:cubicBezTo>
                  <a:cubicBezTo>
                    <a:pt x="21" y="63"/>
                    <a:pt x="21" y="63"/>
                    <a:pt x="21" y="63"/>
                  </a:cubicBezTo>
                  <a:cubicBezTo>
                    <a:pt x="11" y="53"/>
                    <a:pt x="11" y="53"/>
                    <a:pt x="11" y="53"/>
                  </a:cubicBezTo>
                  <a:cubicBezTo>
                    <a:pt x="8" y="50"/>
                    <a:pt x="5" y="50"/>
                    <a:pt x="2" y="53"/>
                  </a:cubicBezTo>
                  <a:cubicBezTo>
                    <a:pt x="0" y="55"/>
                    <a:pt x="0" y="59"/>
                    <a:pt x="2" y="61"/>
                  </a:cubicBezTo>
                  <a:cubicBezTo>
                    <a:pt x="23" y="82"/>
                    <a:pt x="23" y="82"/>
                    <a:pt x="23" y="82"/>
                  </a:cubicBezTo>
                  <a:cubicBezTo>
                    <a:pt x="24" y="83"/>
                    <a:pt x="25" y="83"/>
                    <a:pt x="27" y="83"/>
                  </a:cubicBezTo>
                  <a:cubicBezTo>
                    <a:pt x="28" y="83"/>
                    <a:pt x="30" y="83"/>
                    <a:pt x="31" y="82"/>
                  </a:cubicBezTo>
                  <a:cubicBezTo>
                    <a:pt x="52" y="61"/>
                    <a:pt x="52" y="61"/>
                    <a:pt x="52" y="61"/>
                  </a:cubicBezTo>
                  <a:cubicBezTo>
                    <a:pt x="54" y="59"/>
                    <a:pt x="54" y="55"/>
                    <a:pt x="52" y="53"/>
                  </a:cubicBezTo>
                  <a:cubicBezTo>
                    <a:pt x="49" y="50"/>
                    <a:pt x="45" y="50"/>
                    <a:pt x="43" y="5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lumMod val="50000"/>
                  </a:schemeClr>
                </a:solidFill>
              </a:endParaRPr>
            </a:p>
          </p:txBody>
        </p:sp>
      </p:grpSp>
      <p:sp>
        <p:nvSpPr>
          <p:cNvPr id="25629" name="Rectangle 29"/>
          <p:cNvSpPr>
            <a:spLocks noChangeArrowheads="1"/>
          </p:cNvSpPr>
          <p:nvPr/>
        </p:nvSpPr>
        <p:spPr bwMode="auto">
          <a:xfrm>
            <a:off x="1619672" y="1563638"/>
            <a:ext cx="3241675"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buFont typeface="Arial" charset="0"/>
              <a:buNone/>
            </a:pPr>
            <a:r>
              <a:rPr lang="zh-CN" altLang="en-US" sz="1600" b="1" dirty="0">
                <a:solidFill>
                  <a:schemeClr val="bg1">
                    <a:lumMod val="50000"/>
                  </a:schemeClr>
                </a:solidFill>
              </a:rPr>
              <a:t>用户界面层包含了三个类，分别是</a:t>
            </a:r>
            <a:r>
              <a:rPr lang="en-US" altLang="zh-CN" sz="1600" b="1" dirty="0" err="1">
                <a:solidFill>
                  <a:schemeClr val="bg1">
                    <a:lumMod val="50000"/>
                  </a:schemeClr>
                </a:solidFill>
              </a:rPr>
              <a:t>UserReportInterface</a:t>
            </a:r>
            <a:r>
              <a:rPr lang="zh-CN" altLang="en-US" sz="1600" b="1" dirty="0">
                <a:solidFill>
                  <a:schemeClr val="bg1">
                    <a:lumMod val="50000"/>
                  </a:schemeClr>
                </a:solidFill>
              </a:rPr>
              <a:t>、</a:t>
            </a:r>
            <a:r>
              <a:rPr lang="en-US" altLang="zh-CN" sz="1600" b="1" dirty="0" err="1">
                <a:solidFill>
                  <a:schemeClr val="bg1">
                    <a:lumMod val="50000"/>
                  </a:schemeClr>
                </a:solidFill>
              </a:rPr>
              <a:t>DisRepoInterface</a:t>
            </a:r>
            <a:r>
              <a:rPr lang="zh-CN" altLang="en-US" sz="1600" b="1" dirty="0">
                <a:solidFill>
                  <a:schemeClr val="bg1">
                    <a:lumMod val="50000"/>
                  </a:schemeClr>
                </a:solidFill>
              </a:rPr>
              <a:t>和</a:t>
            </a:r>
            <a:r>
              <a:rPr lang="en-US" altLang="zh-CN" sz="1600" b="1" dirty="0" err="1">
                <a:solidFill>
                  <a:schemeClr val="bg1">
                    <a:lumMod val="50000"/>
                  </a:schemeClr>
                </a:solidFill>
              </a:rPr>
              <a:t>UploadTonguePic</a:t>
            </a:r>
            <a:r>
              <a:rPr lang="zh-CN" altLang="en-US" sz="1600" b="1" dirty="0">
                <a:solidFill>
                  <a:schemeClr val="bg1">
                    <a:lumMod val="50000"/>
                  </a:schemeClr>
                </a:solidFill>
              </a:rPr>
              <a:t>，分别作用是展示开始的主界面，然后是显示报告的界面，和用户上传舌象图片的界面</a:t>
            </a:r>
          </a:p>
        </p:txBody>
      </p:sp>
      <p:sp>
        <p:nvSpPr>
          <p:cNvPr id="29" name="Text Box 42"/>
          <p:cNvSpPr txBox="1">
            <a:spLocks noChangeArrowheads="1"/>
          </p:cNvSpPr>
          <p:nvPr/>
        </p:nvSpPr>
        <p:spPr bwMode="auto">
          <a:xfrm>
            <a:off x="2620189" y="290122"/>
            <a:ext cx="390363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 typeface="Arial" charset="0"/>
              <a:buNone/>
            </a:pPr>
            <a:r>
              <a:rPr lang="zh-CN" altLang="en-US" b="1" dirty="0">
                <a:solidFill>
                  <a:schemeClr val="bg1">
                    <a:lumMod val="50000"/>
                  </a:schemeClr>
                </a:solidFill>
              </a:rPr>
              <a:t>诊断与报告模块视图（用户界面层）</a:t>
            </a:r>
            <a:endParaRPr lang="en-US" altLang="zh-CN" b="1" dirty="0">
              <a:solidFill>
                <a:schemeClr val="accent1"/>
              </a:solidFill>
            </a:endParaRPr>
          </a:p>
        </p:txBody>
      </p:sp>
      <p:sp>
        <p:nvSpPr>
          <p:cNvPr id="2" name="Rectangle 2">
            <a:extLst>
              <a:ext uri="{FF2B5EF4-FFF2-40B4-BE49-F238E27FC236}">
                <a16:creationId xmlns:a16="http://schemas.microsoft.com/office/drawing/2014/main" id="{07069ACE-B118-4EA1-A1BB-DA7D62BD2098}"/>
              </a:ext>
            </a:extLst>
          </p:cNvPr>
          <p:cNvSpPr>
            <a:spLocks noChangeArrowheads="1"/>
          </p:cNvSpPr>
          <p:nvPr/>
        </p:nvSpPr>
        <p:spPr bwMode="auto">
          <a:xfrm flipV="1">
            <a:off x="6829028" y="254304"/>
            <a:ext cx="681221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3" name="对象 2">
            <a:extLst>
              <a:ext uri="{FF2B5EF4-FFF2-40B4-BE49-F238E27FC236}">
                <a16:creationId xmlns:a16="http://schemas.microsoft.com/office/drawing/2014/main" id="{17A9BAC6-68CF-45A5-93E7-0C94811550DB}"/>
              </a:ext>
            </a:extLst>
          </p:cNvPr>
          <p:cNvGraphicFramePr>
            <a:graphicFrameLocks noChangeAspect="1"/>
          </p:cNvGraphicFramePr>
          <p:nvPr/>
        </p:nvGraphicFramePr>
        <p:xfrm>
          <a:off x="5029868" y="1058437"/>
          <a:ext cx="3719366" cy="3965058"/>
        </p:xfrm>
        <a:graphic>
          <a:graphicData uri="http://schemas.openxmlformats.org/presentationml/2006/ole">
            <mc:AlternateContent xmlns:mc="http://schemas.openxmlformats.org/markup-compatibility/2006">
              <mc:Choice xmlns:v="urn:schemas-microsoft-com:vml" Requires="v">
                <p:oleObj spid="_x0000_s1029" name="Visio" r:id="rId3" imgW="4518412" imgH="4815589" progId="Visio.Drawing.15">
                  <p:embed/>
                </p:oleObj>
              </mc:Choice>
              <mc:Fallback>
                <p:oleObj name="Visio" r:id="rId3" imgW="4518412" imgH="4815589" progId="Visio.Drawing.15">
                  <p:embed/>
                  <p:pic>
                    <p:nvPicPr>
                      <p:cNvPr id="3" name="对象 2">
                        <a:extLst>
                          <a:ext uri="{FF2B5EF4-FFF2-40B4-BE49-F238E27FC236}">
                            <a16:creationId xmlns:a16="http://schemas.microsoft.com/office/drawing/2014/main" id="{17A9BAC6-68CF-45A5-93E7-0C94811550D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29868" y="1058437"/>
                        <a:ext cx="3719366" cy="3965058"/>
                      </a:xfrm>
                      <a:prstGeom prst="rect">
                        <a:avLst/>
                      </a:prstGeom>
                      <a:noFill/>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50" name="组合 1049"/>
          <p:cNvGrpSpPr/>
          <p:nvPr/>
        </p:nvGrpSpPr>
        <p:grpSpPr>
          <a:xfrm>
            <a:off x="3514164" y="769326"/>
            <a:ext cx="2107144" cy="1550082"/>
            <a:chOff x="3326607" y="947688"/>
            <a:chExt cx="2140743" cy="1574800"/>
          </a:xfrm>
        </p:grpSpPr>
        <p:grpSp>
          <p:nvGrpSpPr>
            <p:cNvPr id="1045" name="组合 1044"/>
            <p:cNvGrpSpPr/>
            <p:nvPr/>
          </p:nvGrpSpPr>
          <p:grpSpPr>
            <a:xfrm>
              <a:off x="3813175" y="947688"/>
              <a:ext cx="1500187" cy="1498600"/>
              <a:chOff x="1978025" y="1323975"/>
              <a:chExt cx="1500187" cy="1498600"/>
            </a:xfrm>
          </p:grpSpPr>
          <p:sp>
            <p:nvSpPr>
              <p:cNvPr id="10" name="Oval 6"/>
              <p:cNvSpPr>
                <a:spLocks noChangeArrowheads="1"/>
              </p:cNvSpPr>
              <p:nvPr/>
            </p:nvSpPr>
            <p:spPr bwMode="auto">
              <a:xfrm>
                <a:off x="1978025" y="1323975"/>
                <a:ext cx="1500187" cy="1498600"/>
              </a:xfrm>
              <a:prstGeom prst="ellipse">
                <a:avLst/>
              </a:prstGeom>
              <a:solidFill>
                <a:srgbClr val="DEEDF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7"/>
              <p:cNvSpPr/>
              <p:nvPr/>
            </p:nvSpPr>
            <p:spPr bwMode="auto">
              <a:xfrm>
                <a:off x="1978025" y="2073275"/>
                <a:ext cx="1409700" cy="749300"/>
              </a:xfrm>
              <a:custGeom>
                <a:avLst/>
                <a:gdLst>
                  <a:gd name="T0" fmla="*/ 354 w 376"/>
                  <a:gd name="T1" fmla="*/ 94 h 200"/>
                  <a:gd name="T2" fmla="*/ 242 w 376"/>
                  <a:gd name="T3" fmla="*/ 120 h 200"/>
                  <a:gd name="T4" fmla="*/ 25 w 376"/>
                  <a:gd name="T5" fmla="*/ 0 h 200"/>
                  <a:gd name="T6" fmla="*/ 0 w 376"/>
                  <a:gd name="T7" fmla="*/ 1 h 200"/>
                  <a:gd name="T8" fmla="*/ 151 w 376"/>
                  <a:gd name="T9" fmla="*/ 194 h 200"/>
                  <a:gd name="T10" fmla="*/ 200 w 376"/>
                  <a:gd name="T11" fmla="*/ 200 h 200"/>
                  <a:gd name="T12" fmla="*/ 271 w 376"/>
                  <a:gd name="T13" fmla="*/ 187 h 200"/>
                  <a:gd name="T14" fmla="*/ 376 w 376"/>
                  <a:gd name="T15" fmla="*/ 95 h 200"/>
                  <a:gd name="T16" fmla="*/ 354 w 376"/>
                  <a:gd name="T17" fmla="*/ 94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6" h="200">
                    <a:moveTo>
                      <a:pt x="354" y="94"/>
                    </a:moveTo>
                    <a:cubicBezTo>
                      <a:pt x="314" y="94"/>
                      <a:pt x="276" y="103"/>
                      <a:pt x="242" y="120"/>
                    </a:cubicBezTo>
                    <a:cubicBezTo>
                      <a:pt x="196" y="48"/>
                      <a:pt x="116" y="0"/>
                      <a:pt x="25" y="0"/>
                    </a:cubicBezTo>
                    <a:cubicBezTo>
                      <a:pt x="16" y="0"/>
                      <a:pt x="8" y="0"/>
                      <a:pt x="0" y="1"/>
                    </a:cubicBezTo>
                    <a:cubicBezTo>
                      <a:pt x="1" y="94"/>
                      <a:pt x="65" y="172"/>
                      <a:pt x="151" y="194"/>
                    </a:cubicBezTo>
                    <a:cubicBezTo>
                      <a:pt x="167" y="198"/>
                      <a:pt x="183" y="200"/>
                      <a:pt x="200" y="200"/>
                    </a:cubicBezTo>
                    <a:cubicBezTo>
                      <a:pt x="225" y="200"/>
                      <a:pt x="249" y="195"/>
                      <a:pt x="271" y="187"/>
                    </a:cubicBezTo>
                    <a:cubicBezTo>
                      <a:pt x="316" y="169"/>
                      <a:pt x="353" y="137"/>
                      <a:pt x="376" y="95"/>
                    </a:cubicBezTo>
                    <a:cubicBezTo>
                      <a:pt x="369" y="94"/>
                      <a:pt x="362" y="94"/>
                      <a:pt x="354" y="94"/>
                    </a:cubicBezTo>
                    <a:close/>
                  </a:path>
                </a:pathLst>
              </a:custGeom>
              <a:solidFill>
                <a:srgbClr val="C6E6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8"/>
              <p:cNvSpPr/>
              <p:nvPr/>
            </p:nvSpPr>
            <p:spPr bwMode="auto">
              <a:xfrm>
                <a:off x="2120900" y="1841500"/>
                <a:ext cx="93662" cy="254000"/>
              </a:xfrm>
              <a:custGeom>
                <a:avLst/>
                <a:gdLst>
                  <a:gd name="T0" fmla="*/ 25 w 25"/>
                  <a:gd name="T1" fmla="*/ 25 h 68"/>
                  <a:gd name="T2" fmla="*/ 13 w 25"/>
                  <a:gd name="T3" fmla="*/ 0 h 68"/>
                  <a:gd name="T4" fmla="*/ 0 w 25"/>
                  <a:gd name="T5" fmla="*/ 25 h 68"/>
                  <a:gd name="T6" fmla="*/ 11 w 25"/>
                  <a:gd name="T7" fmla="*/ 50 h 68"/>
                  <a:gd name="T8" fmla="*/ 11 w 25"/>
                  <a:gd name="T9" fmla="*/ 68 h 68"/>
                  <a:gd name="T10" fmla="*/ 15 w 25"/>
                  <a:gd name="T11" fmla="*/ 68 h 68"/>
                  <a:gd name="T12" fmla="*/ 15 w 25"/>
                  <a:gd name="T13" fmla="*/ 50 h 68"/>
                  <a:gd name="T14" fmla="*/ 25 w 25"/>
                  <a:gd name="T15" fmla="*/ 25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68">
                    <a:moveTo>
                      <a:pt x="25" y="25"/>
                    </a:moveTo>
                    <a:cubicBezTo>
                      <a:pt x="25" y="17"/>
                      <a:pt x="21" y="0"/>
                      <a:pt x="13" y="0"/>
                    </a:cubicBezTo>
                    <a:cubicBezTo>
                      <a:pt x="4" y="0"/>
                      <a:pt x="0" y="17"/>
                      <a:pt x="0" y="25"/>
                    </a:cubicBezTo>
                    <a:cubicBezTo>
                      <a:pt x="0" y="32"/>
                      <a:pt x="2" y="48"/>
                      <a:pt x="11" y="50"/>
                    </a:cubicBezTo>
                    <a:cubicBezTo>
                      <a:pt x="11" y="68"/>
                      <a:pt x="11" y="68"/>
                      <a:pt x="11" y="68"/>
                    </a:cubicBezTo>
                    <a:cubicBezTo>
                      <a:pt x="15" y="68"/>
                      <a:pt x="15" y="68"/>
                      <a:pt x="15" y="68"/>
                    </a:cubicBezTo>
                    <a:cubicBezTo>
                      <a:pt x="15" y="50"/>
                      <a:pt x="15" y="50"/>
                      <a:pt x="15" y="50"/>
                    </a:cubicBezTo>
                    <a:cubicBezTo>
                      <a:pt x="24" y="48"/>
                      <a:pt x="25" y="32"/>
                      <a:pt x="25" y="25"/>
                    </a:cubicBezTo>
                    <a:close/>
                  </a:path>
                </a:pathLst>
              </a:custGeom>
              <a:solidFill>
                <a:srgbClr val="C6E6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9"/>
              <p:cNvSpPr/>
              <p:nvPr/>
            </p:nvSpPr>
            <p:spPr bwMode="auto">
              <a:xfrm>
                <a:off x="3246438" y="1773238"/>
                <a:ext cx="74612" cy="206375"/>
              </a:xfrm>
              <a:custGeom>
                <a:avLst/>
                <a:gdLst>
                  <a:gd name="T0" fmla="*/ 20 w 20"/>
                  <a:gd name="T1" fmla="*/ 20 h 55"/>
                  <a:gd name="T2" fmla="*/ 10 w 20"/>
                  <a:gd name="T3" fmla="*/ 0 h 55"/>
                  <a:gd name="T4" fmla="*/ 0 w 20"/>
                  <a:gd name="T5" fmla="*/ 20 h 55"/>
                  <a:gd name="T6" fmla="*/ 9 w 20"/>
                  <a:gd name="T7" fmla="*/ 41 h 55"/>
                  <a:gd name="T8" fmla="*/ 9 w 20"/>
                  <a:gd name="T9" fmla="*/ 55 h 55"/>
                  <a:gd name="T10" fmla="*/ 12 w 20"/>
                  <a:gd name="T11" fmla="*/ 55 h 55"/>
                  <a:gd name="T12" fmla="*/ 12 w 20"/>
                  <a:gd name="T13" fmla="*/ 41 h 55"/>
                  <a:gd name="T14" fmla="*/ 20 w 20"/>
                  <a:gd name="T15" fmla="*/ 2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55">
                    <a:moveTo>
                      <a:pt x="20" y="20"/>
                    </a:moveTo>
                    <a:cubicBezTo>
                      <a:pt x="20" y="14"/>
                      <a:pt x="17" y="0"/>
                      <a:pt x="10" y="0"/>
                    </a:cubicBezTo>
                    <a:cubicBezTo>
                      <a:pt x="4" y="0"/>
                      <a:pt x="0" y="14"/>
                      <a:pt x="0" y="20"/>
                    </a:cubicBezTo>
                    <a:cubicBezTo>
                      <a:pt x="0" y="26"/>
                      <a:pt x="2" y="39"/>
                      <a:pt x="9" y="41"/>
                    </a:cubicBezTo>
                    <a:cubicBezTo>
                      <a:pt x="9" y="55"/>
                      <a:pt x="9" y="55"/>
                      <a:pt x="9" y="55"/>
                    </a:cubicBezTo>
                    <a:cubicBezTo>
                      <a:pt x="12" y="55"/>
                      <a:pt x="12" y="55"/>
                      <a:pt x="12" y="55"/>
                    </a:cubicBezTo>
                    <a:cubicBezTo>
                      <a:pt x="12" y="41"/>
                      <a:pt x="12" y="41"/>
                      <a:pt x="12" y="41"/>
                    </a:cubicBezTo>
                    <a:cubicBezTo>
                      <a:pt x="19" y="39"/>
                      <a:pt x="20" y="26"/>
                      <a:pt x="20" y="20"/>
                    </a:cubicBezTo>
                    <a:close/>
                  </a:path>
                </a:pathLst>
              </a:custGeom>
              <a:solidFill>
                <a:srgbClr val="C6E6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1047" name="组合 1046"/>
            <p:cNvGrpSpPr/>
            <p:nvPr/>
          </p:nvGrpSpPr>
          <p:grpSpPr>
            <a:xfrm>
              <a:off x="3326607" y="1922413"/>
              <a:ext cx="446087" cy="581026"/>
              <a:chOff x="3326607" y="2279650"/>
              <a:chExt cx="446087" cy="581026"/>
            </a:xfrm>
          </p:grpSpPr>
          <p:sp>
            <p:nvSpPr>
              <p:cNvPr id="1024" name="Line 28"/>
              <p:cNvSpPr>
                <a:spLocks noChangeShapeType="1"/>
              </p:cNvSpPr>
              <p:nvPr/>
            </p:nvSpPr>
            <p:spPr bwMode="auto">
              <a:xfrm>
                <a:off x="3328988" y="2859782"/>
                <a:ext cx="230187" cy="0"/>
              </a:xfrm>
              <a:prstGeom prst="line">
                <a:avLst/>
              </a:prstGeom>
              <a:noFill/>
              <a:ln w="6350" cap="rnd">
                <a:solidFill>
                  <a:srgbClr val="12B789"/>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025" name="Line 29"/>
              <p:cNvSpPr>
                <a:spLocks noChangeShapeType="1"/>
              </p:cNvSpPr>
              <p:nvPr/>
            </p:nvSpPr>
            <p:spPr bwMode="auto">
              <a:xfrm>
                <a:off x="3592512" y="2859782"/>
                <a:ext cx="49212" cy="0"/>
              </a:xfrm>
              <a:prstGeom prst="line">
                <a:avLst/>
              </a:prstGeom>
              <a:noFill/>
              <a:ln w="6350" cap="rnd">
                <a:solidFill>
                  <a:srgbClr val="12B789"/>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grpSp>
            <p:nvGrpSpPr>
              <p:cNvPr id="1043" name="组合 1042"/>
              <p:cNvGrpSpPr/>
              <p:nvPr/>
            </p:nvGrpSpPr>
            <p:grpSpPr>
              <a:xfrm>
                <a:off x="3326607" y="2279650"/>
                <a:ext cx="446087" cy="581026"/>
                <a:chOff x="1493838" y="2298700"/>
                <a:chExt cx="446087" cy="581026"/>
              </a:xfrm>
            </p:grpSpPr>
            <p:sp>
              <p:nvSpPr>
                <p:cNvPr id="1027" name="Freeform 30"/>
                <p:cNvSpPr/>
                <p:nvPr/>
              </p:nvSpPr>
              <p:spPr bwMode="auto">
                <a:xfrm>
                  <a:off x="1520825" y="2317750"/>
                  <a:ext cx="400050" cy="512763"/>
                </a:xfrm>
                <a:custGeom>
                  <a:avLst/>
                  <a:gdLst>
                    <a:gd name="T0" fmla="*/ 37 w 252"/>
                    <a:gd name="T1" fmla="*/ 323 h 323"/>
                    <a:gd name="T2" fmla="*/ 0 w 252"/>
                    <a:gd name="T3" fmla="*/ 295 h 323"/>
                    <a:gd name="T4" fmla="*/ 215 w 252"/>
                    <a:gd name="T5" fmla="*/ 0 h 323"/>
                    <a:gd name="T6" fmla="*/ 252 w 252"/>
                    <a:gd name="T7" fmla="*/ 28 h 323"/>
                    <a:gd name="T8" fmla="*/ 37 w 252"/>
                    <a:gd name="T9" fmla="*/ 323 h 323"/>
                  </a:gdLst>
                  <a:ahLst/>
                  <a:cxnLst>
                    <a:cxn ang="0">
                      <a:pos x="T0" y="T1"/>
                    </a:cxn>
                    <a:cxn ang="0">
                      <a:pos x="T2" y="T3"/>
                    </a:cxn>
                    <a:cxn ang="0">
                      <a:pos x="T4" y="T5"/>
                    </a:cxn>
                    <a:cxn ang="0">
                      <a:pos x="T6" y="T7"/>
                    </a:cxn>
                    <a:cxn ang="0">
                      <a:pos x="T8" y="T9"/>
                    </a:cxn>
                  </a:cxnLst>
                  <a:rect l="0" t="0" r="r" b="b"/>
                  <a:pathLst>
                    <a:path w="252" h="323">
                      <a:moveTo>
                        <a:pt x="37" y="323"/>
                      </a:moveTo>
                      <a:lnTo>
                        <a:pt x="0" y="295"/>
                      </a:lnTo>
                      <a:lnTo>
                        <a:pt x="215" y="0"/>
                      </a:lnTo>
                      <a:lnTo>
                        <a:pt x="252" y="28"/>
                      </a:lnTo>
                      <a:lnTo>
                        <a:pt x="37" y="323"/>
                      </a:lnTo>
                      <a:close/>
                    </a:path>
                  </a:pathLst>
                </a:custGeom>
                <a:solidFill>
                  <a:srgbClr val="FFBC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8" name="Freeform 31"/>
                <p:cNvSpPr/>
                <p:nvPr/>
              </p:nvSpPr>
              <p:spPr bwMode="auto">
                <a:xfrm>
                  <a:off x="1768475" y="2317750"/>
                  <a:ext cx="152400" cy="171450"/>
                </a:xfrm>
                <a:custGeom>
                  <a:avLst/>
                  <a:gdLst>
                    <a:gd name="T0" fmla="*/ 40 w 96"/>
                    <a:gd name="T1" fmla="*/ 108 h 108"/>
                    <a:gd name="T2" fmla="*/ 0 w 96"/>
                    <a:gd name="T3" fmla="*/ 80 h 108"/>
                    <a:gd name="T4" fmla="*/ 59 w 96"/>
                    <a:gd name="T5" fmla="*/ 0 h 108"/>
                    <a:gd name="T6" fmla="*/ 96 w 96"/>
                    <a:gd name="T7" fmla="*/ 28 h 108"/>
                    <a:gd name="T8" fmla="*/ 40 w 96"/>
                    <a:gd name="T9" fmla="*/ 108 h 108"/>
                  </a:gdLst>
                  <a:ahLst/>
                  <a:cxnLst>
                    <a:cxn ang="0">
                      <a:pos x="T0" y="T1"/>
                    </a:cxn>
                    <a:cxn ang="0">
                      <a:pos x="T2" y="T3"/>
                    </a:cxn>
                    <a:cxn ang="0">
                      <a:pos x="T4" y="T5"/>
                    </a:cxn>
                    <a:cxn ang="0">
                      <a:pos x="T6" y="T7"/>
                    </a:cxn>
                    <a:cxn ang="0">
                      <a:pos x="T8" y="T9"/>
                    </a:cxn>
                  </a:cxnLst>
                  <a:rect l="0" t="0" r="r" b="b"/>
                  <a:pathLst>
                    <a:path w="96" h="108">
                      <a:moveTo>
                        <a:pt x="40" y="108"/>
                      </a:moveTo>
                      <a:lnTo>
                        <a:pt x="0" y="80"/>
                      </a:lnTo>
                      <a:lnTo>
                        <a:pt x="59" y="0"/>
                      </a:lnTo>
                      <a:lnTo>
                        <a:pt x="96" y="28"/>
                      </a:lnTo>
                      <a:lnTo>
                        <a:pt x="40" y="108"/>
                      </a:lnTo>
                      <a:close/>
                    </a:path>
                  </a:pathLst>
                </a:custGeom>
                <a:solidFill>
                  <a:srgbClr val="FF910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9" name="Freeform 32"/>
                <p:cNvSpPr/>
                <p:nvPr/>
              </p:nvSpPr>
              <p:spPr bwMode="auto">
                <a:xfrm>
                  <a:off x="1738313" y="2376488"/>
                  <a:ext cx="130175" cy="169863"/>
                </a:xfrm>
                <a:custGeom>
                  <a:avLst/>
                  <a:gdLst>
                    <a:gd name="T0" fmla="*/ 4 w 35"/>
                    <a:gd name="T1" fmla="*/ 44 h 45"/>
                    <a:gd name="T2" fmla="*/ 1 w 35"/>
                    <a:gd name="T3" fmla="*/ 44 h 45"/>
                    <a:gd name="T4" fmla="*/ 1 w 35"/>
                    <a:gd name="T5" fmla="*/ 44 h 45"/>
                    <a:gd name="T6" fmla="*/ 1 w 35"/>
                    <a:gd name="T7" fmla="*/ 42 h 45"/>
                    <a:gd name="T8" fmla="*/ 31 w 35"/>
                    <a:gd name="T9" fmla="*/ 1 h 45"/>
                    <a:gd name="T10" fmla="*/ 33 w 35"/>
                    <a:gd name="T11" fmla="*/ 1 h 45"/>
                    <a:gd name="T12" fmla="*/ 33 w 35"/>
                    <a:gd name="T13" fmla="*/ 1 h 45"/>
                    <a:gd name="T14" fmla="*/ 34 w 35"/>
                    <a:gd name="T15" fmla="*/ 3 h 45"/>
                    <a:gd name="T16" fmla="*/ 4 w 35"/>
                    <a:gd name="T17" fmla="*/ 44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45">
                      <a:moveTo>
                        <a:pt x="4" y="44"/>
                      </a:moveTo>
                      <a:cubicBezTo>
                        <a:pt x="3" y="45"/>
                        <a:pt x="2" y="45"/>
                        <a:pt x="1" y="44"/>
                      </a:cubicBezTo>
                      <a:cubicBezTo>
                        <a:pt x="1" y="44"/>
                        <a:pt x="1" y="44"/>
                        <a:pt x="1" y="44"/>
                      </a:cubicBezTo>
                      <a:cubicBezTo>
                        <a:pt x="1" y="44"/>
                        <a:pt x="0" y="43"/>
                        <a:pt x="1" y="42"/>
                      </a:cubicBezTo>
                      <a:cubicBezTo>
                        <a:pt x="31" y="1"/>
                        <a:pt x="31" y="1"/>
                        <a:pt x="31" y="1"/>
                      </a:cubicBezTo>
                      <a:cubicBezTo>
                        <a:pt x="31" y="0"/>
                        <a:pt x="32" y="0"/>
                        <a:pt x="33" y="1"/>
                      </a:cubicBezTo>
                      <a:cubicBezTo>
                        <a:pt x="33" y="1"/>
                        <a:pt x="33" y="1"/>
                        <a:pt x="33" y="1"/>
                      </a:cubicBezTo>
                      <a:cubicBezTo>
                        <a:pt x="34" y="2"/>
                        <a:pt x="35" y="3"/>
                        <a:pt x="34" y="3"/>
                      </a:cubicBezTo>
                      <a:lnTo>
                        <a:pt x="4" y="4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0" name="Freeform 33"/>
                <p:cNvSpPr/>
                <p:nvPr/>
              </p:nvSpPr>
              <p:spPr bwMode="auto">
                <a:xfrm>
                  <a:off x="1854200" y="2298700"/>
                  <a:ext cx="85725" cy="66675"/>
                </a:xfrm>
                <a:custGeom>
                  <a:avLst/>
                  <a:gdLst>
                    <a:gd name="T0" fmla="*/ 22 w 23"/>
                    <a:gd name="T1" fmla="*/ 17 h 18"/>
                    <a:gd name="T2" fmla="*/ 18 w 23"/>
                    <a:gd name="T3" fmla="*/ 17 h 18"/>
                    <a:gd name="T4" fmla="*/ 2 w 23"/>
                    <a:gd name="T5" fmla="*/ 5 h 18"/>
                    <a:gd name="T6" fmla="*/ 1 w 23"/>
                    <a:gd name="T7" fmla="*/ 1 h 18"/>
                    <a:gd name="T8" fmla="*/ 1 w 23"/>
                    <a:gd name="T9" fmla="*/ 1 h 18"/>
                    <a:gd name="T10" fmla="*/ 5 w 23"/>
                    <a:gd name="T11" fmla="*/ 1 h 18"/>
                    <a:gd name="T12" fmla="*/ 22 w 23"/>
                    <a:gd name="T13" fmla="*/ 13 h 18"/>
                    <a:gd name="T14" fmla="*/ 22 w 23"/>
                    <a:gd name="T15" fmla="*/ 17 h 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18">
                      <a:moveTo>
                        <a:pt x="22" y="17"/>
                      </a:moveTo>
                      <a:cubicBezTo>
                        <a:pt x="21" y="18"/>
                        <a:pt x="20" y="18"/>
                        <a:pt x="18" y="17"/>
                      </a:cubicBezTo>
                      <a:cubicBezTo>
                        <a:pt x="2" y="5"/>
                        <a:pt x="2" y="5"/>
                        <a:pt x="2" y="5"/>
                      </a:cubicBezTo>
                      <a:cubicBezTo>
                        <a:pt x="1" y="4"/>
                        <a:pt x="0" y="3"/>
                        <a:pt x="1" y="1"/>
                      </a:cubicBezTo>
                      <a:cubicBezTo>
                        <a:pt x="1" y="1"/>
                        <a:pt x="1" y="1"/>
                        <a:pt x="1" y="1"/>
                      </a:cubicBezTo>
                      <a:cubicBezTo>
                        <a:pt x="2" y="0"/>
                        <a:pt x="4" y="0"/>
                        <a:pt x="5" y="1"/>
                      </a:cubicBezTo>
                      <a:cubicBezTo>
                        <a:pt x="22" y="13"/>
                        <a:pt x="22" y="13"/>
                        <a:pt x="22" y="13"/>
                      </a:cubicBezTo>
                      <a:cubicBezTo>
                        <a:pt x="23" y="14"/>
                        <a:pt x="23" y="16"/>
                        <a:pt x="22" y="17"/>
                      </a:cubicBezTo>
                      <a:close/>
                    </a:path>
                  </a:pathLst>
                </a:custGeom>
                <a:solidFill>
                  <a:srgbClr val="502E1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1" name="Freeform 34"/>
                <p:cNvSpPr/>
                <p:nvPr/>
              </p:nvSpPr>
              <p:spPr bwMode="auto">
                <a:xfrm>
                  <a:off x="1493838" y="2786063"/>
                  <a:ext cx="85725" cy="93663"/>
                </a:xfrm>
                <a:custGeom>
                  <a:avLst/>
                  <a:gdLst>
                    <a:gd name="T0" fmla="*/ 0 w 54"/>
                    <a:gd name="T1" fmla="*/ 59 h 59"/>
                    <a:gd name="T2" fmla="*/ 17 w 54"/>
                    <a:gd name="T3" fmla="*/ 0 h 59"/>
                    <a:gd name="T4" fmla="*/ 54 w 54"/>
                    <a:gd name="T5" fmla="*/ 28 h 59"/>
                    <a:gd name="T6" fmla="*/ 0 w 54"/>
                    <a:gd name="T7" fmla="*/ 59 h 59"/>
                  </a:gdLst>
                  <a:ahLst/>
                  <a:cxnLst>
                    <a:cxn ang="0">
                      <a:pos x="T0" y="T1"/>
                    </a:cxn>
                    <a:cxn ang="0">
                      <a:pos x="T2" y="T3"/>
                    </a:cxn>
                    <a:cxn ang="0">
                      <a:pos x="T4" y="T5"/>
                    </a:cxn>
                    <a:cxn ang="0">
                      <a:pos x="T6" y="T7"/>
                    </a:cxn>
                  </a:cxnLst>
                  <a:rect l="0" t="0" r="r" b="b"/>
                  <a:pathLst>
                    <a:path w="54" h="59">
                      <a:moveTo>
                        <a:pt x="0" y="59"/>
                      </a:moveTo>
                      <a:lnTo>
                        <a:pt x="17" y="0"/>
                      </a:lnTo>
                      <a:lnTo>
                        <a:pt x="54" y="28"/>
                      </a:lnTo>
                      <a:lnTo>
                        <a:pt x="0" y="59"/>
                      </a:lnTo>
                      <a:close/>
                    </a:path>
                  </a:pathLst>
                </a:custGeom>
                <a:solidFill>
                  <a:srgbClr val="FDE1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2" name="Freeform 35"/>
                <p:cNvSpPr/>
                <p:nvPr/>
              </p:nvSpPr>
              <p:spPr bwMode="auto">
                <a:xfrm>
                  <a:off x="1520825" y="2778125"/>
                  <a:ext cx="66675" cy="52388"/>
                </a:xfrm>
                <a:custGeom>
                  <a:avLst/>
                  <a:gdLst>
                    <a:gd name="T0" fmla="*/ 42 w 42"/>
                    <a:gd name="T1" fmla="*/ 28 h 33"/>
                    <a:gd name="T2" fmla="*/ 2 w 42"/>
                    <a:gd name="T3" fmla="*/ 0 h 33"/>
                    <a:gd name="T4" fmla="*/ 0 w 42"/>
                    <a:gd name="T5" fmla="*/ 5 h 33"/>
                    <a:gd name="T6" fmla="*/ 37 w 42"/>
                    <a:gd name="T7" fmla="*/ 33 h 33"/>
                    <a:gd name="T8" fmla="*/ 42 w 42"/>
                    <a:gd name="T9" fmla="*/ 28 h 33"/>
                  </a:gdLst>
                  <a:ahLst/>
                  <a:cxnLst>
                    <a:cxn ang="0">
                      <a:pos x="T0" y="T1"/>
                    </a:cxn>
                    <a:cxn ang="0">
                      <a:pos x="T2" y="T3"/>
                    </a:cxn>
                    <a:cxn ang="0">
                      <a:pos x="T4" y="T5"/>
                    </a:cxn>
                    <a:cxn ang="0">
                      <a:pos x="T6" y="T7"/>
                    </a:cxn>
                    <a:cxn ang="0">
                      <a:pos x="T8" y="T9"/>
                    </a:cxn>
                  </a:cxnLst>
                  <a:rect l="0" t="0" r="r" b="b"/>
                  <a:pathLst>
                    <a:path w="42" h="33">
                      <a:moveTo>
                        <a:pt x="42" y="28"/>
                      </a:moveTo>
                      <a:lnTo>
                        <a:pt x="2" y="0"/>
                      </a:lnTo>
                      <a:lnTo>
                        <a:pt x="0" y="5"/>
                      </a:lnTo>
                      <a:lnTo>
                        <a:pt x="37" y="33"/>
                      </a:lnTo>
                      <a:lnTo>
                        <a:pt x="42" y="28"/>
                      </a:lnTo>
                      <a:close/>
                    </a:path>
                  </a:pathLst>
                </a:custGeom>
                <a:solidFill>
                  <a:srgbClr val="502E1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3" name="Freeform 36"/>
                <p:cNvSpPr/>
                <p:nvPr/>
              </p:nvSpPr>
              <p:spPr bwMode="auto">
                <a:xfrm>
                  <a:off x="1493838" y="2857500"/>
                  <a:ext cx="22225" cy="22225"/>
                </a:xfrm>
                <a:custGeom>
                  <a:avLst/>
                  <a:gdLst>
                    <a:gd name="T0" fmla="*/ 5 w 14"/>
                    <a:gd name="T1" fmla="*/ 0 h 14"/>
                    <a:gd name="T2" fmla="*/ 0 w 14"/>
                    <a:gd name="T3" fmla="*/ 14 h 14"/>
                    <a:gd name="T4" fmla="*/ 14 w 14"/>
                    <a:gd name="T5" fmla="*/ 7 h 14"/>
                    <a:gd name="T6" fmla="*/ 5 w 14"/>
                    <a:gd name="T7" fmla="*/ 0 h 14"/>
                  </a:gdLst>
                  <a:ahLst/>
                  <a:cxnLst>
                    <a:cxn ang="0">
                      <a:pos x="T0" y="T1"/>
                    </a:cxn>
                    <a:cxn ang="0">
                      <a:pos x="T2" y="T3"/>
                    </a:cxn>
                    <a:cxn ang="0">
                      <a:pos x="T4" y="T5"/>
                    </a:cxn>
                    <a:cxn ang="0">
                      <a:pos x="T6" y="T7"/>
                    </a:cxn>
                  </a:cxnLst>
                  <a:rect l="0" t="0" r="r" b="b"/>
                  <a:pathLst>
                    <a:path w="14" h="14">
                      <a:moveTo>
                        <a:pt x="5" y="0"/>
                      </a:moveTo>
                      <a:lnTo>
                        <a:pt x="0" y="14"/>
                      </a:lnTo>
                      <a:lnTo>
                        <a:pt x="14" y="7"/>
                      </a:lnTo>
                      <a:lnTo>
                        <a:pt x="5" y="0"/>
                      </a:lnTo>
                      <a:close/>
                    </a:path>
                  </a:pathLst>
                </a:custGeom>
                <a:solidFill>
                  <a:srgbClr val="12B78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1044" name="组合 1043"/>
            <p:cNvGrpSpPr/>
            <p:nvPr/>
          </p:nvGrpSpPr>
          <p:grpSpPr>
            <a:xfrm>
              <a:off x="4121150" y="1190576"/>
              <a:ext cx="1346200" cy="1114425"/>
              <a:chOff x="2286000" y="1566863"/>
              <a:chExt cx="1346200" cy="1114425"/>
            </a:xfrm>
          </p:grpSpPr>
          <p:sp>
            <p:nvSpPr>
              <p:cNvPr id="14" name="Freeform 10"/>
              <p:cNvSpPr/>
              <p:nvPr/>
            </p:nvSpPr>
            <p:spPr bwMode="auto">
              <a:xfrm>
                <a:off x="2878138" y="2343150"/>
                <a:ext cx="379412" cy="19050"/>
              </a:xfrm>
              <a:custGeom>
                <a:avLst/>
                <a:gdLst>
                  <a:gd name="T0" fmla="*/ 0 w 239"/>
                  <a:gd name="T1" fmla="*/ 12 h 12"/>
                  <a:gd name="T2" fmla="*/ 217 w 239"/>
                  <a:gd name="T3" fmla="*/ 12 h 12"/>
                  <a:gd name="T4" fmla="*/ 239 w 239"/>
                  <a:gd name="T5" fmla="*/ 0 h 12"/>
                  <a:gd name="T6" fmla="*/ 0 w 239"/>
                  <a:gd name="T7" fmla="*/ 0 h 12"/>
                  <a:gd name="T8" fmla="*/ 0 w 239"/>
                  <a:gd name="T9" fmla="*/ 12 h 12"/>
                </a:gdLst>
                <a:ahLst/>
                <a:cxnLst>
                  <a:cxn ang="0">
                    <a:pos x="T0" y="T1"/>
                  </a:cxn>
                  <a:cxn ang="0">
                    <a:pos x="T2" y="T3"/>
                  </a:cxn>
                  <a:cxn ang="0">
                    <a:pos x="T4" y="T5"/>
                  </a:cxn>
                  <a:cxn ang="0">
                    <a:pos x="T6" y="T7"/>
                  </a:cxn>
                  <a:cxn ang="0">
                    <a:pos x="T8" y="T9"/>
                  </a:cxn>
                </a:cxnLst>
                <a:rect l="0" t="0" r="r" b="b"/>
                <a:pathLst>
                  <a:path w="239" h="12">
                    <a:moveTo>
                      <a:pt x="0" y="12"/>
                    </a:moveTo>
                    <a:lnTo>
                      <a:pt x="217" y="12"/>
                    </a:lnTo>
                    <a:lnTo>
                      <a:pt x="239" y="0"/>
                    </a:lnTo>
                    <a:lnTo>
                      <a:pt x="0" y="0"/>
                    </a:lnTo>
                    <a:lnTo>
                      <a:pt x="0" y="12"/>
                    </a:lnTo>
                    <a:close/>
                  </a:path>
                </a:pathLst>
              </a:custGeom>
              <a:solidFill>
                <a:srgbClr val="B7C8D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11"/>
              <p:cNvSpPr/>
              <p:nvPr/>
            </p:nvSpPr>
            <p:spPr bwMode="auto">
              <a:xfrm>
                <a:off x="3257550" y="2241550"/>
                <a:ext cx="374650" cy="15875"/>
              </a:xfrm>
              <a:custGeom>
                <a:avLst/>
                <a:gdLst>
                  <a:gd name="T0" fmla="*/ 0 w 236"/>
                  <a:gd name="T1" fmla="*/ 10 h 10"/>
                  <a:gd name="T2" fmla="*/ 215 w 236"/>
                  <a:gd name="T3" fmla="*/ 10 h 10"/>
                  <a:gd name="T4" fmla="*/ 236 w 236"/>
                  <a:gd name="T5" fmla="*/ 0 h 10"/>
                  <a:gd name="T6" fmla="*/ 0 w 236"/>
                  <a:gd name="T7" fmla="*/ 0 h 10"/>
                  <a:gd name="T8" fmla="*/ 0 w 236"/>
                  <a:gd name="T9" fmla="*/ 10 h 10"/>
                </a:gdLst>
                <a:ahLst/>
                <a:cxnLst>
                  <a:cxn ang="0">
                    <a:pos x="T0" y="T1"/>
                  </a:cxn>
                  <a:cxn ang="0">
                    <a:pos x="T2" y="T3"/>
                  </a:cxn>
                  <a:cxn ang="0">
                    <a:pos x="T4" y="T5"/>
                  </a:cxn>
                  <a:cxn ang="0">
                    <a:pos x="T6" y="T7"/>
                  </a:cxn>
                  <a:cxn ang="0">
                    <a:pos x="T8" y="T9"/>
                  </a:cxn>
                </a:cxnLst>
                <a:rect l="0" t="0" r="r" b="b"/>
                <a:pathLst>
                  <a:path w="236" h="10">
                    <a:moveTo>
                      <a:pt x="0" y="10"/>
                    </a:moveTo>
                    <a:lnTo>
                      <a:pt x="215" y="10"/>
                    </a:lnTo>
                    <a:lnTo>
                      <a:pt x="236" y="0"/>
                    </a:lnTo>
                    <a:lnTo>
                      <a:pt x="0" y="0"/>
                    </a:lnTo>
                    <a:lnTo>
                      <a:pt x="0" y="10"/>
                    </a:lnTo>
                    <a:close/>
                  </a:path>
                </a:pathLst>
              </a:custGeom>
              <a:solidFill>
                <a:srgbClr val="B7C8D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13"/>
              <p:cNvSpPr/>
              <p:nvPr/>
            </p:nvSpPr>
            <p:spPr bwMode="auto">
              <a:xfrm>
                <a:off x="3128963" y="1968500"/>
                <a:ext cx="376237" cy="374650"/>
              </a:xfrm>
              <a:custGeom>
                <a:avLst/>
                <a:gdLst>
                  <a:gd name="T0" fmla="*/ 100 w 100"/>
                  <a:gd name="T1" fmla="*/ 0 h 100"/>
                  <a:gd name="T2" fmla="*/ 67 w 100"/>
                  <a:gd name="T3" fmla="*/ 0 h 100"/>
                  <a:gd name="T4" fmla="*/ 0 w 100"/>
                  <a:gd name="T5" fmla="*/ 0 h 100"/>
                  <a:gd name="T6" fmla="*/ 0 w 100"/>
                  <a:gd name="T7" fmla="*/ 67 h 100"/>
                  <a:gd name="T8" fmla="*/ 34 w 100"/>
                  <a:gd name="T9" fmla="*/ 100 h 100"/>
                  <a:gd name="T10" fmla="*/ 67 w 100"/>
                  <a:gd name="T11" fmla="*/ 67 h 100"/>
                  <a:gd name="T12" fmla="*/ 67 w 100"/>
                  <a:gd name="T13" fmla="*/ 34 h 100"/>
                  <a:gd name="T14" fmla="*/ 100 w 100"/>
                  <a:gd name="T15" fmla="*/ 0 h 1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0" h="100">
                    <a:moveTo>
                      <a:pt x="100" y="0"/>
                    </a:moveTo>
                    <a:cubicBezTo>
                      <a:pt x="67" y="0"/>
                      <a:pt x="67" y="0"/>
                      <a:pt x="67" y="0"/>
                    </a:cubicBezTo>
                    <a:cubicBezTo>
                      <a:pt x="0" y="0"/>
                      <a:pt x="0" y="0"/>
                      <a:pt x="0" y="0"/>
                    </a:cubicBezTo>
                    <a:cubicBezTo>
                      <a:pt x="0" y="67"/>
                      <a:pt x="0" y="67"/>
                      <a:pt x="0" y="67"/>
                    </a:cubicBezTo>
                    <a:cubicBezTo>
                      <a:pt x="0" y="85"/>
                      <a:pt x="15" y="100"/>
                      <a:pt x="34" y="100"/>
                    </a:cubicBezTo>
                    <a:cubicBezTo>
                      <a:pt x="52" y="100"/>
                      <a:pt x="67" y="85"/>
                      <a:pt x="67" y="67"/>
                    </a:cubicBezTo>
                    <a:cubicBezTo>
                      <a:pt x="67" y="34"/>
                      <a:pt x="67" y="34"/>
                      <a:pt x="67" y="34"/>
                    </a:cubicBezTo>
                    <a:cubicBezTo>
                      <a:pt x="67" y="15"/>
                      <a:pt x="82" y="0"/>
                      <a:pt x="100" y="0"/>
                    </a:cubicBezTo>
                    <a:close/>
                  </a:path>
                </a:pathLst>
              </a:custGeom>
              <a:solidFill>
                <a:srgbClr val="12B78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14"/>
              <p:cNvSpPr/>
              <p:nvPr/>
            </p:nvSpPr>
            <p:spPr bwMode="auto">
              <a:xfrm>
                <a:off x="3381375" y="1968500"/>
                <a:ext cx="250825" cy="273050"/>
              </a:xfrm>
              <a:custGeom>
                <a:avLst/>
                <a:gdLst>
                  <a:gd name="T0" fmla="*/ 33 w 67"/>
                  <a:gd name="T1" fmla="*/ 0 h 73"/>
                  <a:gd name="T2" fmla="*/ 0 w 67"/>
                  <a:gd name="T3" fmla="*/ 34 h 73"/>
                  <a:gd name="T4" fmla="*/ 0 w 67"/>
                  <a:gd name="T5" fmla="*/ 73 h 73"/>
                  <a:gd name="T6" fmla="*/ 67 w 67"/>
                  <a:gd name="T7" fmla="*/ 73 h 73"/>
                  <a:gd name="T8" fmla="*/ 67 w 67"/>
                  <a:gd name="T9" fmla="*/ 34 h 73"/>
                  <a:gd name="T10" fmla="*/ 33 w 67"/>
                  <a:gd name="T11" fmla="*/ 0 h 73"/>
                </a:gdLst>
                <a:ahLst/>
                <a:cxnLst>
                  <a:cxn ang="0">
                    <a:pos x="T0" y="T1"/>
                  </a:cxn>
                  <a:cxn ang="0">
                    <a:pos x="T2" y="T3"/>
                  </a:cxn>
                  <a:cxn ang="0">
                    <a:pos x="T4" y="T5"/>
                  </a:cxn>
                  <a:cxn ang="0">
                    <a:pos x="T6" y="T7"/>
                  </a:cxn>
                  <a:cxn ang="0">
                    <a:pos x="T8" y="T9"/>
                  </a:cxn>
                  <a:cxn ang="0">
                    <a:pos x="T10" y="T11"/>
                  </a:cxn>
                </a:cxnLst>
                <a:rect l="0" t="0" r="r" b="b"/>
                <a:pathLst>
                  <a:path w="67" h="73">
                    <a:moveTo>
                      <a:pt x="33" y="0"/>
                    </a:moveTo>
                    <a:cubicBezTo>
                      <a:pt x="15" y="0"/>
                      <a:pt x="0" y="15"/>
                      <a:pt x="0" y="34"/>
                    </a:cubicBezTo>
                    <a:cubicBezTo>
                      <a:pt x="0" y="73"/>
                      <a:pt x="0" y="73"/>
                      <a:pt x="0" y="73"/>
                    </a:cubicBezTo>
                    <a:cubicBezTo>
                      <a:pt x="67" y="73"/>
                      <a:pt x="67" y="73"/>
                      <a:pt x="67" y="73"/>
                    </a:cubicBezTo>
                    <a:cubicBezTo>
                      <a:pt x="67" y="34"/>
                      <a:pt x="67" y="34"/>
                      <a:pt x="67" y="34"/>
                    </a:cubicBezTo>
                    <a:cubicBezTo>
                      <a:pt x="67" y="15"/>
                      <a:pt x="52" y="0"/>
                      <a:pt x="33"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Line 25"/>
              <p:cNvSpPr>
                <a:spLocks noChangeShapeType="1"/>
              </p:cNvSpPr>
              <p:nvPr/>
            </p:nvSpPr>
            <p:spPr bwMode="auto">
              <a:xfrm>
                <a:off x="2905125" y="2073275"/>
                <a:ext cx="377825" cy="0"/>
              </a:xfrm>
              <a:prstGeom prst="line">
                <a:avLst/>
              </a:prstGeom>
              <a:noFill/>
              <a:ln w="6350" cap="rnd">
                <a:solidFill>
                  <a:srgbClr val="FFFFFF"/>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30" name="Line 26"/>
              <p:cNvSpPr>
                <a:spLocks noChangeShapeType="1"/>
              </p:cNvSpPr>
              <p:nvPr/>
            </p:nvSpPr>
            <p:spPr bwMode="auto">
              <a:xfrm>
                <a:off x="2905125" y="2216150"/>
                <a:ext cx="377825" cy="0"/>
              </a:xfrm>
              <a:prstGeom prst="line">
                <a:avLst/>
              </a:prstGeom>
              <a:noFill/>
              <a:ln w="6350" cap="rnd">
                <a:solidFill>
                  <a:srgbClr val="FFFFFF"/>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6" name="Freeform 12"/>
              <p:cNvSpPr/>
              <p:nvPr/>
            </p:nvSpPr>
            <p:spPr bwMode="auto">
              <a:xfrm>
                <a:off x="2878138" y="1566863"/>
                <a:ext cx="379412" cy="776288"/>
              </a:xfrm>
              <a:custGeom>
                <a:avLst/>
                <a:gdLst>
                  <a:gd name="T0" fmla="*/ 67 w 101"/>
                  <a:gd name="T1" fmla="*/ 174 h 207"/>
                  <a:gd name="T2" fmla="*/ 67 w 101"/>
                  <a:gd name="T3" fmla="*/ 33 h 207"/>
                  <a:gd name="T4" fmla="*/ 34 w 101"/>
                  <a:gd name="T5" fmla="*/ 0 h 207"/>
                  <a:gd name="T6" fmla="*/ 0 w 101"/>
                  <a:gd name="T7" fmla="*/ 33 h 207"/>
                  <a:gd name="T8" fmla="*/ 0 w 101"/>
                  <a:gd name="T9" fmla="*/ 207 h 207"/>
                  <a:gd name="T10" fmla="*/ 37 w 101"/>
                  <a:gd name="T11" fmla="*/ 207 h 207"/>
                  <a:gd name="T12" fmla="*/ 67 w 101"/>
                  <a:gd name="T13" fmla="*/ 207 h 207"/>
                  <a:gd name="T14" fmla="*/ 101 w 101"/>
                  <a:gd name="T15" fmla="*/ 207 h 207"/>
                  <a:gd name="T16" fmla="*/ 67 w 101"/>
                  <a:gd name="T17" fmla="*/ 174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1" h="207">
                    <a:moveTo>
                      <a:pt x="67" y="174"/>
                    </a:moveTo>
                    <a:cubicBezTo>
                      <a:pt x="67" y="33"/>
                      <a:pt x="67" y="33"/>
                      <a:pt x="67" y="33"/>
                    </a:cubicBezTo>
                    <a:cubicBezTo>
                      <a:pt x="67" y="15"/>
                      <a:pt x="52" y="0"/>
                      <a:pt x="34" y="0"/>
                    </a:cubicBezTo>
                    <a:cubicBezTo>
                      <a:pt x="15" y="0"/>
                      <a:pt x="0" y="15"/>
                      <a:pt x="0" y="33"/>
                    </a:cubicBezTo>
                    <a:cubicBezTo>
                      <a:pt x="0" y="207"/>
                      <a:pt x="0" y="207"/>
                      <a:pt x="0" y="207"/>
                    </a:cubicBezTo>
                    <a:cubicBezTo>
                      <a:pt x="37" y="207"/>
                      <a:pt x="37" y="207"/>
                      <a:pt x="37" y="207"/>
                    </a:cubicBezTo>
                    <a:cubicBezTo>
                      <a:pt x="67" y="207"/>
                      <a:pt x="67" y="207"/>
                      <a:pt x="67" y="207"/>
                    </a:cubicBezTo>
                    <a:cubicBezTo>
                      <a:pt x="101" y="207"/>
                      <a:pt x="101" y="207"/>
                      <a:pt x="101" y="207"/>
                    </a:cubicBezTo>
                    <a:cubicBezTo>
                      <a:pt x="82" y="207"/>
                      <a:pt x="67" y="192"/>
                      <a:pt x="67" y="17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Line 15"/>
              <p:cNvSpPr>
                <a:spLocks noChangeShapeType="1"/>
              </p:cNvSpPr>
              <p:nvPr/>
            </p:nvSpPr>
            <p:spPr bwMode="auto">
              <a:xfrm>
                <a:off x="2644775" y="1830388"/>
                <a:ext cx="379412" cy="0"/>
              </a:xfrm>
              <a:prstGeom prst="line">
                <a:avLst/>
              </a:prstGeom>
              <a:noFill/>
              <a:ln w="6350" cap="rnd">
                <a:solidFill>
                  <a:srgbClr val="EEEEEE"/>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0" name="Line 16"/>
              <p:cNvSpPr>
                <a:spLocks noChangeShapeType="1"/>
              </p:cNvSpPr>
              <p:nvPr/>
            </p:nvSpPr>
            <p:spPr bwMode="auto">
              <a:xfrm>
                <a:off x="2644775" y="1968500"/>
                <a:ext cx="379412" cy="0"/>
              </a:xfrm>
              <a:prstGeom prst="line">
                <a:avLst/>
              </a:prstGeom>
              <a:noFill/>
              <a:ln w="6350" cap="rnd">
                <a:solidFill>
                  <a:srgbClr val="EEEEEE"/>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1" name="Line 17"/>
              <p:cNvSpPr>
                <a:spLocks noChangeShapeType="1"/>
              </p:cNvSpPr>
              <p:nvPr/>
            </p:nvSpPr>
            <p:spPr bwMode="auto">
              <a:xfrm>
                <a:off x="2644775" y="2111375"/>
                <a:ext cx="379412" cy="0"/>
              </a:xfrm>
              <a:prstGeom prst="line">
                <a:avLst/>
              </a:prstGeom>
              <a:noFill/>
              <a:ln w="6350" cap="rnd">
                <a:solidFill>
                  <a:srgbClr val="EEEEEE"/>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2" name="Freeform 18"/>
              <p:cNvSpPr/>
              <p:nvPr/>
            </p:nvSpPr>
            <p:spPr bwMode="auto">
              <a:xfrm>
                <a:off x="2286000" y="1566863"/>
                <a:ext cx="719137" cy="1114425"/>
              </a:xfrm>
              <a:custGeom>
                <a:avLst/>
                <a:gdLst>
                  <a:gd name="T0" fmla="*/ 192 w 192"/>
                  <a:gd name="T1" fmla="*/ 0 h 297"/>
                  <a:gd name="T2" fmla="*/ 34 w 192"/>
                  <a:gd name="T3" fmla="*/ 0 h 297"/>
                  <a:gd name="T4" fmla="*/ 0 w 192"/>
                  <a:gd name="T5" fmla="*/ 33 h 297"/>
                  <a:gd name="T6" fmla="*/ 0 w 192"/>
                  <a:gd name="T7" fmla="*/ 297 h 297"/>
                  <a:gd name="T8" fmla="*/ 158 w 192"/>
                  <a:gd name="T9" fmla="*/ 297 h 297"/>
                  <a:gd name="T10" fmla="*/ 158 w 192"/>
                  <a:gd name="T11" fmla="*/ 33 h 297"/>
                  <a:gd name="T12" fmla="*/ 192 w 192"/>
                  <a:gd name="T13" fmla="*/ 0 h 297"/>
                </a:gdLst>
                <a:ahLst/>
                <a:cxnLst>
                  <a:cxn ang="0">
                    <a:pos x="T0" y="T1"/>
                  </a:cxn>
                  <a:cxn ang="0">
                    <a:pos x="T2" y="T3"/>
                  </a:cxn>
                  <a:cxn ang="0">
                    <a:pos x="T4" y="T5"/>
                  </a:cxn>
                  <a:cxn ang="0">
                    <a:pos x="T6" y="T7"/>
                  </a:cxn>
                  <a:cxn ang="0">
                    <a:pos x="T8" y="T9"/>
                  </a:cxn>
                  <a:cxn ang="0">
                    <a:pos x="T10" y="T11"/>
                  </a:cxn>
                  <a:cxn ang="0">
                    <a:pos x="T12" y="T13"/>
                  </a:cxn>
                </a:cxnLst>
                <a:rect l="0" t="0" r="r" b="b"/>
                <a:pathLst>
                  <a:path w="192" h="297">
                    <a:moveTo>
                      <a:pt x="192" y="0"/>
                    </a:moveTo>
                    <a:cubicBezTo>
                      <a:pt x="34" y="0"/>
                      <a:pt x="34" y="0"/>
                      <a:pt x="34" y="0"/>
                    </a:cubicBezTo>
                    <a:cubicBezTo>
                      <a:pt x="15" y="0"/>
                      <a:pt x="0" y="15"/>
                      <a:pt x="0" y="33"/>
                    </a:cubicBezTo>
                    <a:cubicBezTo>
                      <a:pt x="0" y="297"/>
                      <a:pt x="0" y="297"/>
                      <a:pt x="0" y="297"/>
                    </a:cubicBezTo>
                    <a:cubicBezTo>
                      <a:pt x="158" y="297"/>
                      <a:pt x="158" y="297"/>
                      <a:pt x="158" y="297"/>
                    </a:cubicBezTo>
                    <a:cubicBezTo>
                      <a:pt x="158" y="33"/>
                      <a:pt x="158" y="33"/>
                      <a:pt x="158" y="33"/>
                    </a:cubicBezTo>
                    <a:cubicBezTo>
                      <a:pt x="158" y="15"/>
                      <a:pt x="173" y="0"/>
                      <a:pt x="192" y="0"/>
                    </a:cubicBezTo>
                    <a:close/>
                  </a:path>
                </a:pathLst>
              </a:custGeom>
              <a:solidFill>
                <a:srgbClr val="12B78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Line 19"/>
              <p:cNvSpPr>
                <a:spLocks noChangeShapeType="1"/>
              </p:cNvSpPr>
              <p:nvPr/>
            </p:nvSpPr>
            <p:spPr bwMode="auto">
              <a:xfrm>
                <a:off x="2393950" y="2241550"/>
                <a:ext cx="379412" cy="0"/>
              </a:xfrm>
              <a:prstGeom prst="line">
                <a:avLst/>
              </a:prstGeom>
              <a:noFill/>
              <a:ln w="6350" cap="rnd">
                <a:solidFill>
                  <a:srgbClr val="FFFFFF"/>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4" name="Line 20"/>
              <p:cNvSpPr>
                <a:spLocks noChangeShapeType="1"/>
              </p:cNvSpPr>
              <p:nvPr/>
            </p:nvSpPr>
            <p:spPr bwMode="auto">
              <a:xfrm>
                <a:off x="2393950" y="2384425"/>
                <a:ext cx="379412" cy="0"/>
              </a:xfrm>
              <a:prstGeom prst="line">
                <a:avLst/>
              </a:prstGeom>
              <a:noFill/>
              <a:ln w="6350" cap="rnd">
                <a:solidFill>
                  <a:srgbClr val="FFFFFF"/>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5" name="Line 21"/>
              <p:cNvSpPr>
                <a:spLocks noChangeShapeType="1"/>
              </p:cNvSpPr>
              <p:nvPr/>
            </p:nvSpPr>
            <p:spPr bwMode="auto">
              <a:xfrm>
                <a:off x="2393950" y="2106613"/>
                <a:ext cx="379412" cy="0"/>
              </a:xfrm>
              <a:prstGeom prst="line">
                <a:avLst/>
              </a:prstGeom>
              <a:noFill/>
              <a:ln w="6350" cap="rnd">
                <a:solidFill>
                  <a:srgbClr val="FFFFFF"/>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6" name="Line 22"/>
              <p:cNvSpPr>
                <a:spLocks noChangeShapeType="1"/>
              </p:cNvSpPr>
              <p:nvPr/>
            </p:nvSpPr>
            <p:spPr bwMode="auto">
              <a:xfrm>
                <a:off x="2393950" y="1968500"/>
                <a:ext cx="379412" cy="0"/>
              </a:xfrm>
              <a:prstGeom prst="line">
                <a:avLst/>
              </a:prstGeom>
              <a:noFill/>
              <a:ln w="6350" cap="rnd">
                <a:solidFill>
                  <a:srgbClr val="FFFFFF"/>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7" name="Line 23"/>
              <p:cNvSpPr>
                <a:spLocks noChangeShapeType="1"/>
              </p:cNvSpPr>
              <p:nvPr/>
            </p:nvSpPr>
            <p:spPr bwMode="auto">
              <a:xfrm>
                <a:off x="2393950" y="1833563"/>
                <a:ext cx="379412" cy="0"/>
              </a:xfrm>
              <a:prstGeom prst="line">
                <a:avLst/>
              </a:prstGeom>
              <a:noFill/>
              <a:ln w="6350" cap="rnd">
                <a:solidFill>
                  <a:srgbClr val="FFFFFF"/>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8" name="Line 24"/>
              <p:cNvSpPr>
                <a:spLocks noChangeShapeType="1"/>
              </p:cNvSpPr>
              <p:nvPr/>
            </p:nvSpPr>
            <p:spPr bwMode="auto">
              <a:xfrm>
                <a:off x="2393950" y="1695450"/>
                <a:ext cx="379412" cy="0"/>
              </a:xfrm>
              <a:prstGeom prst="line">
                <a:avLst/>
              </a:prstGeom>
              <a:noFill/>
              <a:ln w="6350" cap="rnd">
                <a:solidFill>
                  <a:srgbClr val="FFFFFF"/>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31" name="Line 27"/>
              <p:cNvSpPr>
                <a:spLocks noChangeShapeType="1"/>
              </p:cNvSpPr>
              <p:nvPr/>
            </p:nvSpPr>
            <p:spPr bwMode="auto">
              <a:xfrm>
                <a:off x="2393950" y="2522538"/>
                <a:ext cx="379412" cy="0"/>
              </a:xfrm>
              <a:prstGeom prst="line">
                <a:avLst/>
              </a:prstGeom>
              <a:noFill/>
              <a:ln w="6350" cap="rnd">
                <a:solidFill>
                  <a:srgbClr val="FFFFFF"/>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grpSp>
        <p:grpSp>
          <p:nvGrpSpPr>
            <p:cNvPr id="1046" name="组合 1045"/>
            <p:cNvGrpSpPr/>
            <p:nvPr/>
          </p:nvGrpSpPr>
          <p:grpSpPr>
            <a:xfrm>
              <a:off x="3862388" y="2049413"/>
              <a:ext cx="561975" cy="473075"/>
              <a:chOff x="2027238" y="2425700"/>
              <a:chExt cx="561975" cy="473075"/>
            </a:xfrm>
          </p:grpSpPr>
          <p:sp>
            <p:nvSpPr>
              <p:cNvPr id="1034" name="Freeform 37"/>
              <p:cNvSpPr/>
              <p:nvPr/>
            </p:nvSpPr>
            <p:spPr bwMode="auto">
              <a:xfrm>
                <a:off x="2138363" y="2425700"/>
                <a:ext cx="338137" cy="228600"/>
              </a:xfrm>
              <a:custGeom>
                <a:avLst/>
                <a:gdLst>
                  <a:gd name="T0" fmla="*/ 90 w 90"/>
                  <a:gd name="T1" fmla="*/ 52 h 61"/>
                  <a:gd name="T2" fmla="*/ 81 w 90"/>
                  <a:gd name="T3" fmla="*/ 61 h 61"/>
                  <a:gd name="T4" fmla="*/ 9 w 90"/>
                  <a:gd name="T5" fmla="*/ 61 h 61"/>
                  <a:gd name="T6" fmla="*/ 0 w 90"/>
                  <a:gd name="T7" fmla="*/ 52 h 61"/>
                  <a:gd name="T8" fmla="*/ 0 w 90"/>
                  <a:gd name="T9" fmla="*/ 9 h 61"/>
                  <a:gd name="T10" fmla="*/ 9 w 90"/>
                  <a:gd name="T11" fmla="*/ 0 h 61"/>
                  <a:gd name="T12" fmla="*/ 81 w 90"/>
                  <a:gd name="T13" fmla="*/ 0 h 61"/>
                  <a:gd name="T14" fmla="*/ 90 w 90"/>
                  <a:gd name="T15" fmla="*/ 9 h 61"/>
                  <a:gd name="T16" fmla="*/ 90 w 90"/>
                  <a:gd name="T17" fmla="*/ 52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61">
                    <a:moveTo>
                      <a:pt x="90" y="52"/>
                    </a:moveTo>
                    <a:cubicBezTo>
                      <a:pt x="90" y="57"/>
                      <a:pt x="86" y="61"/>
                      <a:pt x="81" y="61"/>
                    </a:cubicBezTo>
                    <a:cubicBezTo>
                      <a:pt x="9" y="61"/>
                      <a:pt x="9" y="61"/>
                      <a:pt x="9" y="61"/>
                    </a:cubicBezTo>
                    <a:cubicBezTo>
                      <a:pt x="4" y="61"/>
                      <a:pt x="0" y="57"/>
                      <a:pt x="0" y="52"/>
                    </a:cubicBezTo>
                    <a:cubicBezTo>
                      <a:pt x="0" y="9"/>
                      <a:pt x="0" y="9"/>
                      <a:pt x="0" y="9"/>
                    </a:cubicBezTo>
                    <a:cubicBezTo>
                      <a:pt x="0" y="4"/>
                      <a:pt x="4" y="0"/>
                      <a:pt x="9" y="0"/>
                    </a:cubicBezTo>
                    <a:cubicBezTo>
                      <a:pt x="81" y="0"/>
                      <a:pt x="81" y="0"/>
                      <a:pt x="81" y="0"/>
                    </a:cubicBezTo>
                    <a:cubicBezTo>
                      <a:pt x="86" y="0"/>
                      <a:pt x="90" y="4"/>
                      <a:pt x="90" y="9"/>
                    </a:cubicBezTo>
                    <a:lnTo>
                      <a:pt x="90" y="52"/>
                    </a:lnTo>
                    <a:close/>
                  </a:path>
                </a:pathLst>
              </a:custGeom>
              <a:solidFill>
                <a:srgbClr val="8F65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5" name="Freeform 38"/>
              <p:cNvSpPr/>
              <p:nvPr/>
            </p:nvSpPr>
            <p:spPr bwMode="auto">
              <a:xfrm>
                <a:off x="2101850" y="2511425"/>
                <a:ext cx="412750" cy="57150"/>
              </a:xfrm>
              <a:custGeom>
                <a:avLst/>
                <a:gdLst>
                  <a:gd name="T0" fmla="*/ 110 w 110"/>
                  <a:gd name="T1" fmla="*/ 7 h 15"/>
                  <a:gd name="T2" fmla="*/ 103 w 110"/>
                  <a:gd name="T3" fmla="*/ 15 h 15"/>
                  <a:gd name="T4" fmla="*/ 7 w 110"/>
                  <a:gd name="T5" fmla="*/ 15 h 15"/>
                  <a:gd name="T6" fmla="*/ 0 w 110"/>
                  <a:gd name="T7" fmla="*/ 7 h 15"/>
                  <a:gd name="T8" fmla="*/ 0 w 110"/>
                  <a:gd name="T9" fmla="*/ 7 h 15"/>
                  <a:gd name="T10" fmla="*/ 7 w 110"/>
                  <a:gd name="T11" fmla="*/ 0 h 15"/>
                  <a:gd name="T12" fmla="*/ 103 w 110"/>
                  <a:gd name="T13" fmla="*/ 0 h 15"/>
                  <a:gd name="T14" fmla="*/ 110 w 110"/>
                  <a:gd name="T15" fmla="*/ 7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0" h="15">
                    <a:moveTo>
                      <a:pt x="110" y="7"/>
                    </a:moveTo>
                    <a:cubicBezTo>
                      <a:pt x="110" y="11"/>
                      <a:pt x="107" y="15"/>
                      <a:pt x="103" y="15"/>
                    </a:cubicBezTo>
                    <a:cubicBezTo>
                      <a:pt x="7" y="15"/>
                      <a:pt x="7" y="15"/>
                      <a:pt x="7" y="15"/>
                    </a:cubicBezTo>
                    <a:cubicBezTo>
                      <a:pt x="3" y="15"/>
                      <a:pt x="0" y="11"/>
                      <a:pt x="0" y="7"/>
                    </a:cubicBezTo>
                    <a:cubicBezTo>
                      <a:pt x="0" y="7"/>
                      <a:pt x="0" y="7"/>
                      <a:pt x="0" y="7"/>
                    </a:cubicBezTo>
                    <a:cubicBezTo>
                      <a:pt x="0" y="3"/>
                      <a:pt x="3" y="0"/>
                      <a:pt x="7" y="0"/>
                    </a:cubicBezTo>
                    <a:cubicBezTo>
                      <a:pt x="103" y="0"/>
                      <a:pt x="103" y="0"/>
                      <a:pt x="103" y="0"/>
                    </a:cubicBezTo>
                    <a:cubicBezTo>
                      <a:pt x="107" y="0"/>
                      <a:pt x="110" y="3"/>
                      <a:pt x="110" y="7"/>
                    </a:cubicBezTo>
                    <a:close/>
                  </a:path>
                </a:pathLst>
              </a:custGeom>
              <a:solidFill>
                <a:srgbClr val="FFBC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6" name="Freeform 39"/>
              <p:cNvSpPr/>
              <p:nvPr/>
            </p:nvSpPr>
            <p:spPr bwMode="auto">
              <a:xfrm>
                <a:off x="2027238" y="2613025"/>
                <a:ext cx="561975" cy="269875"/>
              </a:xfrm>
              <a:custGeom>
                <a:avLst/>
                <a:gdLst>
                  <a:gd name="T0" fmla="*/ 150 w 150"/>
                  <a:gd name="T1" fmla="*/ 63 h 72"/>
                  <a:gd name="T2" fmla="*/ 141 w 150"/>
                  <a:gd name="T3" fmla="*/ 72 h 72"/>
                  <a:gd name="T4" fmla="*/ 9 w 150"/>
                  <a:gd name="T5" fmla="*/ 72 h 72"/>
                  <a:gd name="T6" fmla="*/ 0 w 150"/>
                  <a:gd name="T7" fmla="*/ 63 h 72"/>
                  <a:gd name="T8" fmla="*/ 0 w 150"/>
                  <a:gd name="T9" fmla="*/ 9 h 72"/>
                  <a:gd name="T10" fmla="*/ 9 w 150"/>
                  <a:gd name="T11" fmla="*/ 0 h 72"/>
                  <a:gd name="T12" fmla="*/ 141 w 150"/>
                  <a:gd name="T13" fmla="*/ 0 h 72"/>
                  <a:gd name="T14" fmla="*/ 150 w 150"/>
                  <a:gd name="T15" fmla="*/ 9 h 72"/>
                  <a:gd name="T16" fmla="*/ 150 w 150"/>
                  <a:gd name="T17" fmla="*/ 63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0" h="72">
                    <a:moveTo>
                      <a:pt x="150" y="63"/>
                    </a:moveTo>
                    <a:cubicBezTo>
                      <a:pt x="150" y="68"/>
                      <a:pt x="146" y="72"/>
                      <a:pt x="141" y="72"/>
                    </a:cubicBezTo>
                    <a:cubicBezTo>
                      <a:pt x="9" y="72"/>
                      <a:pt x="9" y="72"/>
                      <a:pt x="9" y="72"/>
                    </a:cubicBezTo>
                    <a:cubicBezTo>
                      <a:pt x="4" y="72"/>
                      <a:pt x="0" y="68"/>
                      <a:pt x="0" y="63"/>
                    </a:cubicBezTo>
                    <a:cubicBezTo>
                      <a:pt x="0" y="9"/>
                      <a:pt x="0" y="9"/>
                      <a:pt x="0" y="9"/>
                    </a:cubicBezTo>
                    <a:cubicBezTo>
                      <a:pt x="0" y="4"/>
                      <a:pt x="4" y="0"/>
                      <a:pt x="9" y="0"/>
                    </a:cubicBezTo>
                    <a:cubicBezTo>
                      <a:pt x="141" y="0"/>
                      <a:pt x="141" y="0"/>
                      <a:pt x="141" y="0"/>
                    </a:cubicBezTo>
                    <a:cubicBezTo>
                      <a:pt x="146" y="0"/>
                      <a:pt x="150" y="4"/>
                      <a:pt x="150" y="9"/>
                    </a:cubicBezTo>
                    <a:lnTo>
                      <a:pt x="150" y="63"/>
                    </a:lnTo>
                    <a:close/>
                  </a:path>
                </a:pathLst>
              </a:custGeom>
              <a:solidFill>
                <a:srgbClr val="8F65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7" name="Freeform 40"/>
              <p:cNvSpPr/>
              <p:nvPr/>
            </p:nvSpPr>
            <p:spPr bwMode="auto">
              <a:xfrm>
                <a:off x="2085975" y="2654300"/>
                <a:ext cx="60325" cy="198438"/>
              </a:xfrm>
              <a:custGeom>
                <a:avLst/>
                <a:gdLst>
                  <a:gd name="T0" fmla="*/ 16 w 16"/>
                  <a:gd name="T1" fmla="*/ 45 h 53"/>
                  <a:gd name="T2" fmla="*/ 8 w 16"/>
                  <a:gd name="T3" fmla="*/ 53 h 53"/>
                  <a:gd name="T4" fmla="*/ 8 w 16"/>
                  <a:gd name="T5" fmla="*/ 53 h 53"/>
                  <a:gd name="T6" fmla="*/ 0 w 16"/>
                  <a:gd name="T7" fmla="*/ 45 h 53"/>
                  <a:gd name="T8" fmla="*/ 0 w 16"/>
                  <a:gd name="T9" fmla="*/ 8 h 53"/>
                  <a:gd name="T10" fmla="*/ 8 w 16"/>
                  <a:gd name="T11" fmla="*/ 0 h 53"/>
                  <a:gd name="T12" fmla="*/ 8 w 16"/>
                  <a:gd name="T13" fmla="*/ 0 h 53"/>
                  <a:gd name="T14" fmla="*/ 16 w 16"/>
                  <a:gd name="T15" fmla="*/ 8 h 53"/>
                  <a:gd name="T16" fmla="*/ 16 w 16"/>
                  <a:gd name="T17" fmla="*/ 4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53">
                    <a:moveTo>
                      <a:pt x="16" y="45"/>
                    </a:moveTo>
                    <a:cubicBezTo>
                      <a:pt x="16" y="49"/>
                      <a:pt x="12" y="53"/>
                      <a:pt x="8" y="53"/>
                    </a:cubicBezTo>
                    <a:cubicBezTo>
                      <a:pt x="8" y="53"/>
                      <a:pt x="8" y="53"/>
                      <a:pt x="8" y="53"/>
                    </a:cubicBezTo>
                    <a:cubicBezTo>
                      <a:pt x="4" y="53"/>
                      <a:pt x="0" y="49"/>
                      <a:pt x="0" y="45"/>
                    </a:cubicBezTo>
                    <a:cubicBezTo>
                      <a:pt x="0" y="8"/>
                      <a:pt x="0" y="8"/>
                      <a:pt x="0" y="8"/>
                    </a:cubicBezTo>
                    <a:cubicBezTo>
                      <a:pt x="0" y="4"/>
                      <a:pt x="4" y="0"/>
                      <a:pt x="8" y="0"/>
                    </a:cubicBezTo>
                    <a:cubicBezTo>
                      <a:pt x="8" y="0"/>
                      <a:pt x="8" y="0"/>
                      <a:pt x="8" y="0"/>
                    </a:cubicBezTo>
                    <a:cubicBezTo>
                      <a:pt x="12" y="0"/>
                      <a:pt x="16" y="4"/>
                      <a:pt x="16" y="8"/>
                    </a:cubicBezTo>
                    <a:lnTo>
                      <a:pt x="16" y="45"/>
                    </a:lnTo>
                    <a:close/>
                  </a:path>
                </a:pathLst>
              </a:custGeom>
              <a:solidFill>
                <a:srgbClr val="77563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8" name="Freeform 41"/>
              <p:cNvSpPr/>
              <p:nvPr/>
            </p:nvSpPr>
            <p:spPr bwMode="auto">
              <a:xfrm>
                <a:off x="2214563" y="2654300"/>
                <a:ext cx="60325" cy="198438"/>
              </a:xfrm>
              <a:custGeom>
                <a:avLst/>
                <a:gdLst>
                  <a:gd name="T0" fmla="*/ 16 w 16"/>
                  <a:gd name="T1" fmla="*/ 45 h 53"/>
                  <a:gd name="T2" fmla="*/ 8 w 16"/>
                  <a:gd name="T3" fmla="*/ 53 h 53"/>
                  <a:gd name="T4" fmla="*/ 8 w 16"/>
                  <a:gd name="T5" fmla="*/ 53 h 53"/>
                  <a:gd name="T6" fmla="*/ 0 w 16"/>
                  <a:gd name="T7" fmla="*/ 45 h 53"/>
                  <a:gd name="T8" fmla="*/ 0 w 16"/>
                  <a:gd name="T9" fmla="*/ 8 h 53"/>
                  <a:gd name="T10" fmla="*/ 8 w 16"/>
                  <a:gd name="T11" fmla="*/ 0 h 53"/>
                  <a:gd name="T12" fmla="*/ 8 w 16"/>
                  <a:gd name="T13" fmla="*/ 0 h 53"/>
                  <a:gd name="T14" fmla="*/ 16 w 16"/>
                  <a:gd name="T15" fmla="*/ 8 h 53"/>
                  <a:gd name="T16" fmla="*/ 16 w 16"/>
                  <a:gd name="T17" fmla="*/ 4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53">
                    <a:moveTo>
                      <a:pt x="16" y="45"/>
                    </a:moveTo>
                    <a:cubicBezTo>
                      <a:pt x="16" y="49"/>
                      <a:pt x="12" y="53"/>
                      <a:pt x="8" y="53"/>
                    </a:cubicBezTo>
                    <a:cubicBezTo>
                      <a:pt x="8" y="53"/>
                      <a:pt x="8" y="53"/>
                      <a:pt x="8" y="53"/>
                    </a:cubicBezTo>
                    <a:cubicBezTo>
                      <a:pt x="4" y="53"/>
                      <a:pt x="0" y="49"/>
                      <a:pt x="0" y="45"/>
                    </a:cubicBezTo>
                    <a:cubicBezTo>
                      <a:pt x="0" y="8"/>
                      <a:pt x="0" y="8"/>
                      <a:pt x="0" y="8"/>
                    </a:cubicBezTo>
                    <a:cubicBezTo>
                      <a:pt x="0" y="4"/>
                      <a:pt x="4" y="0"/>
                      <a:pt x="8" y="0"/>
                    </a:cubicBezTo>
                    <a:cubicBezTo>
                      <a:pt x="8" y="0"/>
                      <a:pt x="8" y="0"/>
                      <a:pt x="8" y="0"/>
                    </a:cubicBezTo>
                    <a:cubicBezTo>
                      <a:pt x="12" y="0"/>
                      <a:pt x="16" y="4"/>
                      <a:pt x="16" y="8"/>
                    </a:cubicBezTo>
                    <a:lnTo>
                      <a:pt x="16" y="45"/>
                    </a:lnTo>
                    <a:close/>
                  </a:path>
                </a:pathLst>
              </a:custGeom>
              <a:solidFill>
                <a:srgbClr val="77563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9" name="Freeform 42"/>
              <p:cNvSpPr/>
              <p:nvPr/>
            </p:nvSpPr>
            <p:spPr bwMode="auto">
              <a:xfrm>
                <a:off x="2341563" y="2654300"/>
                <a:ext cx="60325" cy="198438"/>
              </a:xfrm>
              <a:custGeom>
                <a:avLst/>
                <a:gdLst>
                  <a:gd name="T0" fmla="*/ 16 w 16"/>
                  <a:gd name="T1" fmla="*/ 45 h 53"/>
                  <a:gd name="T2" fmla="*/ 8 w 16"/>
                  <a:gd name="T3" fmla="*/ 53 h 53"/>
                  <a:gd name="T4" fmla="*/ 8 w 16"/>
                  <a:gd name="T5" fmla="*/ 53 h 53"/>
                  <a:gd name="T6" fmla="*/ 0 w 16"/>
                  <a:gd name="T7" fmla="*/ 45 h 53"/>
                  <a:gd name="T8" fmla="*/ 0 w 16"/>
                  <a:gd name="T9" fmla="*/ 8 h 53"/>
                  <a:gd name="T10" fmla="*/ 8 w 16"/>
                  <a:gd name="T11" fmla="*/ 0 h 53"/>
                  <a:gd name="T12" fmla="*/ 8 w 16"/>
                  <a:gd name="T13" fmla="*/ 0 h 53"/>
                  <a:gd name="T14" fmla="*/ 16 w 16"/>
                  <a:gd name="T15" fmla="*/ 8 h 53"/>
                  <a:gd name="T16" fmla="*/ 16 w 16"/>
                  <a:gd name="T17" fmla="*/ 4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53">
                    <a:moveTo>
                      <a:pt x="16" y="45"/>
                    </a:moveTo>
                    <a:cubicBezTo>
                      <a:pt x="16" y="49"/>
                      <a:pt x="12" y="53"/>
                      <a:pt x="8" y="53"/>
                    </a:cubicBezTo>
                    <a:cubicBezTo>
                      <a:pt x="8" y="53"/>
                      <a:pt x="8" y="53"/>
                      <a:pt x="8" y="53"/>
                    </a:cubicBezTo>
                    <a:cubicBezTo>
                      <a:pt x="4" y="53"/>
                      <a:pt x="0" y="49"/>
                      <a:pt x="0" y="45"/>
                    </a:cubicBezTo>
                    <a:cubicBezTo>
                      <a:pt x="0" y="8"/>
                      <a:pt x="0" y="8"/>
                      <a:pt x="0" y="8"/>
                    </a:cubicBezTo>
                    <a:cubicBezTo>
                      <a:pt x="0" y="4"/>
                      <a:pt x="4" y="0"/>
                      <a:pt x="8" y="0"/>
                    </a:cubicBezTo>
                    <a:cubicBezTo>
                      <a:pt x="8" y="0"/>
                      <a:pt x="8" y="0"/>
                      <a:pt x="8" y="0"/>
                    </a:cubicBezTo>
                    <a:cubicBezTo>
                      <a:pt x="12" y="0"/>
                      <a:pt x="16" y="4"/>
                      <a:pt x="16" y="8"/>
                    </a:cubicBezTo>
                    <a:lnTo>
                      <a:pt x="16" y="45"/>
                    </a:lnTo>
                    <a:close/>
                  </a:path>
                </a:pathLst>
              </a:custGeom>
              <a:solidFill>
                <a:srgbClr val="77563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0" name="Freeform 43"/>
              <p:cNvSpPr/>
              <p:nvPr/>
            </p:nvSpPr>
            <p:spPr bwMode="auto">
              <a:xfrm>
                <a:off x="2468563" y="2654300"/>
                <a:ext cx="60325" cy="198438"/>
              </a:xfrm>
              <a:custGeom>
                <a:avLst/>
                <a:gdLst>
                  <a:gd name="T0" fmla="*/ 16 w 16"/>
                  <a:gd name="T1" fmla="*/ 45 h 53"/>
                  <a:gd name="T2" fmla="*/ 8 w 16"/>
                  <a:gd name="T3" fmla="*/ 53 h 53"/>
                  <a:gd name="T4" fmla="*/ 8 w 16"/>
                  <a:gd name="T5" fmla="*/ 53 h 53"/>
                  <a:gd name="T6" fmla="*/ 0 w 16"/>
                  <a:gd name="T7" fmla="*/ 45 h 53"/>
                  <a:gd name="T8" fmla="*/ 0 w 16"/>
                  <a:gd name="T9" fmla="*/ 8 h 53"/>
                  <a:gd name="T10" fmla="*/ 8 w 16"/>
                  <a:gd name="T11" fmla="*/ 0 h 53"/>
                  <a:gd name="T12" fmla="*/ 8 w 16"/>
                  <a:gd name="T13" fmla="*/ 0 h 53"/>
                  <a:gd name="T14" fmla="*/ 16 w 16"/>
                  <a:gd name="T15" fmla="*/ 8 h 53"/>
                  <a:gd name="T16" fmla="*/ 16 w 16"/>
                  <a:gd name="T17" fmla="*/ 4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53">
                    <a:moveTo>
                      <a:pt x="16" y="45"/>
                    </a:moveTo>
                    <a:cubicBezTo>
                      <a:pt x="16" y="49"/>
                      <a:pt x="12" y="53"/>
                      <a:pt x="8" y="53"/>
                    </a:cubicBezTo>
                    <a:cubicBezTo>
                      <a:pt x="8" y="53"/>
                      <a:pt x="8" y="53"/>
                      <a:pt x="8" y="53"/>
                    </a:cubicBezTo>
                    <a:cubicBezTo>
                      <a:pt x="4" y="53"/>
                      <a:pt x="0" y="49"/>
                      <a:pt x="0" y="45"/>
                    </a:cubicBezTo>
                    <a:cubicBezTo>
                      <a:pt x="0" y="8"/>
                      <a:pt x="0" y="8"/>
                      <a:pt x="0" y="8"/>
                    </a:cubicBezTo>
                    <a:cubicBezTo>
                      <a:pt x="0" y="4"/>
                      <a:pt x="4" y="0"/>
                      <a:pt x="8" y="0"/>
                    </a:cubicBezTo>
                    <a:cubicBezTo>
                      <a:pt x="8" y="0"/>
                      <a:pt x="8" y="0"/>
                      <a:pt x="8" y="0"/>
                    </a:cubicBezTo>
                    <a:cubicBezTo>
                      <a:pt x="12" y="0"/>
                      <a:pt x="16" y="4"/>
                      <a:pt x="16" y="8"/>
                    </a:cubicBezTo>
                    <a:lnTo>
                      <a:pt x="16" y="45"/>
                    </a:lnTo>
                    <a:close/>
                  </a:path>
                </a:pathLst>
              </a:custGeom>
              <a:solidFill>
                <a:srgbClr val="77563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1" name="Freeform 44"/>
              <p:cNvSpPr/>
              <p:nvPr/>
            </p:nvSpPr>
            <p:spPr bwMode="auto">
              <a:xfrm>
                <a:off x="2074863" y="2882900"/>
                <a:ext cx="473075" cy="15875"/>
              </a:xfrm>
              <a:custGeom>
                <a:avLst/>
                <a:gdLst>
                  <a:gd name="T0" fmla="*/ 126 w 126"/>
                  <a:gd name="T1" fmla="*/ 2 h 4"/>
                  <a:gd name="T2" fmla="*/ 124 w 126"/>
                  <a:gd name="T3" fmla="*/ 4 h 4"/>
                  <a:gd name="T4" fmla="*/ 2 w 126"/>
                  <a:gd name="T5" fmla="*/ 4 h 4"/>
                  <a:gd name="T6" fmla="*/ 0 w 126"/>
                  <a:gd name="T7" fmla="*/ 2 h 4"/>
                  <a:gd name="T8" fmla="*/ 0 w 126"/>
                  <a:gd name="T9" fmla="*/ 2 h 4"/>
                  <a:gd name="T10" fmla="*/ 2 w 126"/>
                  <a:gd name="T11" fmla="*/ 0 h 4"/>
                  <a:gd name="T12" fmla="*/ 124 w 126"/>
                  <a:gd name="T13" fmla="*/ 0 h 4"/>
                  <a:gd name="T14" fmla="*/ 126 w 126"/>
                  <a:gd name="T15" fmla="*/ 2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6" h="4">
                    <a:moveTo>
                      <a:pt x="126" y="2"/>
                    </a:moveTo>
                    <a:cubicBezTo>
                      <a:pt x="126" y="3"/>
                      <a:pt x="125" y="4"/>
                      <a:pt x="124" y="4"/>
                    </a:cubicBezTo>
                    <a:cubicBezTo>
                      <a:pt x="2" y="4"/>
                      <a:pt x="2" y="4"/>
                      <a:pt x="2" y="4"/>
                    </a:cubicBezTo>
                    <a:cubicBezTo>
                      <a:pt x="1" y="4"/>
                      <a:pt x="0" y="3"/>
                      <a:pt x="0" y="2"/>
                    </a:cubicBezTo>
                    <a:cubicBezTo>
                      <a:pt x="0" y="2"/>
                      <a:pt x="0" y="2"/>
                      <a:pt x="0" y="2"/>
                    </a:cubicBezTo>
                    <a:cubicBezTo>
                      <a:pt x="0" y="1"/>
                      <a:pt x="1" y="0"/>
                      <a:pt x="2" y="0"/>
                    </a:cubicBezTo>
                    <a:cubicBezTo>
                      <a:pt x="124" y="0"/>
                      <a:pt x="124" y="0"/>
                      <a:pt x="124" y="0"/>
                    </a:cubicBezTo>
                    <a:cubicBezTo>
                      <a:pt x="125" y="0"/>
                      <a:pt x="126" y="1"/>
                      <a:pt x="126" y="2"/>
                    </a:cubicBezTo>
                    <a:close/>
                  </a:path>
                </a:pathLst>
              </a:custGeom>
              <a:solidFill>
                <a:srgbClr val="502E1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2" name="Rectangle 45"/>
              <p:cNvSpPr>
                <a:spLocks noChangeArrowheads="1"/>
              </p:cNvSpPr>
              <p:nvPr/>
            </p:nvSpPr>
            <p:spPr bwMode="auto">
              <a:xfrm>
                <a:off x="2138363" y="2568575"/>
                <a:ext cx="338137" cy="44450"/>
              </a:xfrm>
              <a:prstGeom prst="rect">
                <a:avLst/>
              </a:prstGeom>
              <a:solidFill>
                <a:srgbClr val="7756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grpSp>
      </p:grpSp>
      <p:sp>
        <p:nvSpPr>
          <p:cNvPr id="71" name="TextBox 70"/>
          <p:cNvSpPr txBox="1"/>
          <p:nvPr/>
        </p:nvSpPr>
        <p:spPr>
          <a:xfrm>
            <a:off x="1691680" y="2715766"/>
            <a:ext cx="5760640" cy="646331"/>
          </a:xfrm>
          <a:prstGeom prst="rect">
            <a:avLst/>
          </a:prstGeom>
          <a:noFill/>
        </p:spPr>
        <p:txBody>
          <a:bodyPr wrap="square" rtlCol="0">
            <a:spAutoFit/>
          </a:bodyPr>
          <a:lstStyle/>
          <a:p>
            <a:pPr algn="dist"/>
            <a:r>
              <a:rPr lang="zh-CN" altLang="en-US" sz="3600" dirty="0">
                <a:ln w="6350">
                  <a:noFill/>
                </a:ln>
                <a:latin typeface="宋体" pitchFamily="2" charset="-122"/>
                <a:ea typeface="宋体" pitchFamily="2" charset="-122"/>
              </a:rPr>
              <a:t>李昭璞负责部分</a:t>
            </a:r>
          </a:p>
        </p:txBody>
      </p:sp>
      <p:sp>
        <p:nvSpPr>
          <p:cNvPr id="72" name="圆角矩形 71"/>
          <p:cNvSpPr/>
          <p:nvPr/>
        </p:nvSpPr>
        <p:spPr>
          <a:xfrm>
            <a:off x="1763688" y="3440611"/>
            <a:ext cx="5616624" cy="202560"/>
          </a:xfrm>
          <a:prstGeom prst="roundRect">
            <a:avLst>
              <a:gd name="adj" fmla="val 0"/>
            </a:avLst>
          </a:prstGeom>
          <a:noFill/>
          <a:ln w="6350" cap="flat" cmpd="sng" algn="ctr">
            <a:noFill/>
            <a:prstDash val="solid"/>
          </a:ln>
          <a:effectLst/>
        </p:spPr>
        <p:txBody>
          <a:bodyPr rtlCol="0" anchor="ctr"/>
          <a:lstStyle/>
          <a:p>
            <a:pPr marL="0" marR="0" lvl="0" indent="0" algn="dist" defTabSz="914400" eaLnBrk="1" fontAlgn="auto" latinLnBrk="0" hangingPunct="1">
              <a:lnSpc>
                <a:spcPct val="100000"/>
              </a:lnSpc>
              <a:spcBef>
                <a:spcPts val="0"/>
              </a:spcBef>
              <a:spcAft>
                <a:spcPts val="0"/>
              </a:spcAft>
              <a:buClrTx/>
              <a:buSzTx/>
              <a:buFontTx/>
              <a:buNone/>
              <a:defRPr/>
            </a:pPr>
            <a:r>
              <a:rPr kumimoji="0" lang="en-US" altLang="zh-CN" sz="1200" b="0" i="0" u="none" strike="noStrike" kern="0" cap="none" spc="0" normalizeH="0" baseline="0" noProof="0" dirty="0">
                <a:ln>
                  <a:noFill/>
                </a:ln>
                <a:solidFill>
                  <a:schemeClr val="bg1">
                    <a:lumMod val="50000"/>
                  </a:schemeClr>
                </a:solidFill>
                <a:effectLst/>
                <a:uLnTx/>
                <a:uFillTx/>
                <a:latin typeface="宋体" pitchFamily="2" charset="-122"/>
                <a:ea typeface="宋体" pitchFamily="2" charset="-122"/>
              </a:rPr>
              <a:t>THESIS DEFENSE POWERPOINT TEMPLATE</a:t>
            </a:r>
            <a:endParaRPr kumimoji="0" lang="zh-CN" altLang="en-US" sz="1200" b="0" i="0" u="none" strike="noStrike" kern="0" cap="none" spc="0" normalizeH="0" baseline="0" noProof="0" dirty="0">
              <a:ln>
                <a:noFill/>
              </a:ln>
              <a:solidFill>
                <a:schemeClr val="bg1">
                  <a:lumMod val="50000"/>
                </a:schemeClr>
              </a:solidFill>
              <a:effectLst/>
              <a:uLnTx/>
              <a:uFillTx/>
              <a:latin typeface="宋体" pitchFamily="2" charset="-122"/>
              <a:ea typeface="宋体" pitchFamily="2" charset="-122"/>
            </a:endParaRPr>
          </a:p>
        </p:txBody>
      </p:sp>
      <p:cxnSp>
        <p:nvCxnSpPr>
          <p:cNvPr id="85" name="直接连接符 84"/>
          <p:cNvCxnSpPr/>
          <p:nvPr/>
        </p:nvCxnSpPr>
        <p:spPr>
          <a:xfrm>
            <a:off x="1763688" y="3401854"/>
            <a:ext cx="5616624" cy="0"/>
          </a:xfrm>
          <a:prstGeom prst="line">
            <a:avLst/>
          </a:prstGeom>
          <a:noFill/>
          <a:ln w="6350" cap="flat" cmpd="sng" algn="ctr">
            <a:solidFill>
              <a:schemeClr val="bg1">
                <a:lumMod val="50000"/>
              </a:schemeClr>
            </a:solidFill>
            <a:prstDash val="solid"/>
          </a:ln>
          <a:effectLst/>
        </p:spPr>
      </p:cxnSp>
      <p:sp>
        <p:nvSpPr>
          <p:cNvPr id="1053" name="矩形 1052"/>
          <p:cNvSpPr/>
          <p:nvPr/>
        </p:nvSpPr>
        <p:spPr>
          <a:xfrm>
            <a:off x="0" y="5071492"/>
            <a:ext cx="9144000" cy="72008"/>
          </a:xfrm>
          <a:prstGeom prst="rect">
            <a:avLst/>
          </a:prstGeom>
          <a:solidFill>
            <a:srgbClr val="FF9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084177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14" name="Oval 14"/>
          <p:cNvSpPr>
            <a:spLocks noChangeArrowheads="1"/>
          </p:cNvSpPr>
          <p:nvPr/>
        </p:nvSpPr>
        <p:spPr bwMode="auto">
          <a:xfrm>
            <a:off x="1136858" y="1330029"/>
            <a:ext cx="546100" cy="543093"/>
          </a:xfrm>
          <a:prstGeom prst="ellipse">
            <a:avLst/>
          </a:prstGeom>
          <a:solidFill>
            <a:schemeClr val="accent2"/>
          </a:solidFill>
          <a:ln>
            <a:noFill/>
          </a:ln>
        </p:spPr>
        <p:txBody>
          <a:bodyPr/>
          <a:lstStyle/>
          <a:p>
            <a:endParaRPr lang="zh-CN" altLang="en-US">
              <a:solidFill>
                <a:schemeClr val="bg1">
                  <a:lumMod val="50000"/>
                </a:schemeClr>
              </a:solidFill>
            </a:endParaRPr>
          </a:p>
        </p:txBody>
      </p:sp>
      <p:grpSp>
        <p:nvGrpSpPr>
          <p:cNvPr id="25615" name="Group 15"/>
          <p:cNvGrpSpPr/>
          <p:nvPr/>
        </p:nvGrpSpPr>
        <p:grpSpPr bwMode="auto">
          <a:xfrm>
            <a:off x="1299462" y="1465008"/>
            <a:ext cx="266700" cy="273134"/>
            <a:chOff x="0" y="0"/>
            <a:chExt cx="276" cy="281"/>
          </a:xfrm>
        </p:grpSpPr>
        <p:sp>
          <p:nvSpPr>
            <p:cNvPr id="25616" name="Freeform 16"/>
            <p:cNvSpPr/>
            <p:nvPr/>
          </p:nvSpPr>
          <p:spPr bwMode="auto">
            <a:xfrm>
              <a:off x="0" y="0"/>
              <a:ext cx="276" cy="203"/>
            </a:xfrm>
            <a:custGeom>
              <a:avLst/>
              <a:gdLst>
                <a:gd name="T0" fmla="*/ 106 w 138"/>
                <a:gd name="T1" fmla="*/ 37 h 101"/>
                <a:gd name="T2" fmla="*/ 100 w 138"/>
                <a:gd name="T3" fmla="*/ 38 h 101"/>
                <a:gd name="T4" fmla="*/ 100 w 138"/>
                <a:gd name="T5" fmla="*/ 35 h 101"/>
                <a:gd name="T6" fmla="*/ 66 w 138"/>
                <a:gd name="T7" fmla="*/ 0 h 101"/>
                <a:gd name="T8" fmla="*/ 32 w 138"/>
                <a:gd name="T9" fmla="*/ 29 h 101"/>
                <a:gd name="T10" fmla="*/ 22 w 138"/>
                <a:gd name="T11" fmla="*/ 30 h 101"/>
                <a:gd name="T12" fmla="*/ 22 w 138"/>
                <a:gd name="T13" fmla="*/ 30 h 101"/>
                <a:gd name="T14" fmla="*/ 8 w 138"/>
                <a:gd name="T15" fmla="*/ 51 h 101"/>
                <a:gd name="T16" fmla="*/ 10 w 138"/>
                <a:gd name="T17" fmla="*/ 60 h 101"/>
                <a:gd name="T18" fmla="*/ 0 w 138"/>
                <a:gd name="T19" fmla="*/ 79 h 101"/>
                <a:gd name="T20" fmla="*/ 22 w 138"/>
                <a:gd name="T21" fmla="*/ 101 h 101"/>
                <a:gd name="T22" fmla="*/ 45 w 138"/>
                <a:gd name="T23" fmla="*/ 101 h 101"/>
                <a:gd name="T24" fmla="*/ 51 w 138"/>
                <a:gd name="T25" fmla="*/ 95 h 101"/>
                <a:gd name="T26" fmla="*/ 45 w 138"/>
                <a:gd name="T27" fmla="*/ 89 h 101"/>
                <a:gd name="T28" fmla="*/ 22 w 138"/>
                <a:gd name="T29" fmla="*/ 89 h 101"/>
                <a:gd name="T30" fmla="*/ 12 w 138"/>
                <a:gd name="T31" fmla="*/ 79 h 101"/>
                <a:gd name="T32" fmla="*/ 20 w 138"/>
                <a:gd name="T33" fmla="*/ 69 h 101"/>
                <a:gd name="T34" fmla="*/ 25 w 138"/>
                <a:gd name="T35" fmla="*/ 65 h 101"/>
                <a:gd name="T36" fmla="*/ 23 w 138"/>
                <a:gd name="T37" fmla="*/ 58 h 101"/>
                <a:gd name="T38" fmla="*/ 20 w 138"/>
                <a:gd name="T39" fmla="*/ 51 h 101"/>
                <a:gd name="T40" fmla="*/ 26 w 138"/>
                <a:gd name="T41" fmla="*/ 41 h 101"/>
                <a:gd name="T42" fmla="*/ 26 w 138"/>
                <a:gd name="T43" fmla="*/ 41 h 101"/>
                <a:gd name="T44" fmla="*/ 35 w 138"/>
                <a:gd name="T45" fmla="*/ 42 h 101"/>
                <a:gd name="T46" fmla="*/ 41 w 138"/>
                <a:gd name="T47" fmla="*/ 42 h 101"/>
                <a:gd name="T48" fmla="*/ 43 w 138"/>
                <a:gd name="T49" fmla="*/ 36 h 101"/>
                <a:gd name="T50" fmla="*/ 43 w 138"/>
                <a:gd name="T51" fmla="*/ 35 h 101"/>
                <a:gd name="T52" fmla="*/ 43 w 138"/>
                <a:gd name="T53" fmla="*/ 35 h 101"/>
                <a:gd name="T54" fmla="*/ 66 w 138"/>
                <a:gd name="T55" fmla="*/ 12 h 101"/>
                <a:gd name="T56" fmla="*/ 88 w 138"/>
                <a:gd name="T57" fmla="*/ 35 h 101"/>
                <a:gd name="T58" fmla="*/ 84 w 138"/>
                <a:gd name="T59" fmla="*/ 46 h 101"/>
                <a:gd name="T60" fmla="*/ 86 w 138"/>
                <a:gd name="T61" fmla="*/ 54 h 101"/>
                <a:gd name="T62" fmla="*/ 93 w 138"/>
                <a:gd name="T63" fmla="*/ 54 h 101"/>
                <a:gd name="T64" fmla="*/ 106 w 138"/>
                <a:gd name="T65" fmla="*/ 49 h 101"/>
                <a:gd name="T66" fmla="*/ 126 w 138"/>
                <a:gd name="T67" fmla="*/ 69 h 101"/>
                <a:gd name="T68" fmla="*/ 106 w 138"/>
                <a:gd name="T69" fmla="*/ 89 h 101"/>
                <a:gd name="T70" fmla="*/ 93 w 138"/>
                <a:gd name="T71" fmla="*/ 89 h 101"/>
                <a:gd name="T72" fmla="*/ 87 w 138"/>
                <a:gd name="T73" fmla="*/ 95 h 101"/>
                <a:gd name="T74" fmla="*/ 93 w 138"/>
                <a:gd name="T75" fmla="*/ 101 h 101"/>
                <a:gd name="T76" fmla="*/ 106 w 138"/>
                <a:gd name="T77" fmla="*/ 101 h 101"/>
                <a:gd name="T78" fmla="*/ 138 w 138"/>
                <a:gd name="T79" fmla="*/ 69 h 101"/>
                <a:gd name="T80" fmla="*/ 106 w 138"/>
                <a:gd name="T81" fmla="*/ 3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38" h="101">
                  <a:moveTo>
                    <a:pt x="106" y="37"/>
                  </a:moveTo>
                  <a:cubicBezTo>
                    <a:pt x="104" y="37"/>
                    <a:pt x="102" y="37"/>
                    <a:pt x="100" y="38"/>
                  </a:cubicBezTo>
                  <a:cubicBezTo>
                    <a:pt x="100" y="37"/>
                    <a:pt x="100" y="36"/>
                    <a:pt x="100" y="35"/>
                  </a:cubicBezTo>
                  <a:cubicBezTo>
                    <a:pt x="100" y="16"/>
                    <a:pt x="84" y="0"/>
                    <a:pt x="66" y="0"/>
                  </a:cubicBezTo>
                  <a:cubicBezTo>
                    <a:pt x="49" y="0"/>
                    <a:pt x="35" y="13"/>
                    <a:pt x="32" y="29"/>
                  </a:cubicBezTo>
                  <a:cubicBezTo>
                    <a:pt x="28" y="28"/>
                    <a:pt x="25" y="29"/>
                    <a:pt x="22" y="30"/>
                  </a:cubicBezTo>
                  <a:cubicBezTo>
                    <a:pt x="22" y="30"/>
                    <a:pt x="22" y="30"/>
                    <a:pt x="22" y="30"/>
                  </a:cubicBezTo>
                  <a:cubicBezTo>
                    <a:pt x="13" y="33"/>
                    <a:pt x="8" y="42"/>
                    <a:pt x="8" y="51"/>
                  </a:cubicBezTo>
                  <a:cubicBezTo>
                    <a:pt x="8" y="54"/>
                    <a:pt x="8" y="57"/>
                    <a:pt x="10" y="60"/>
                  </a:cubicBezTo>
                  <a:cubicBezTo>
                    <a:pt x="4" y="64"/>
                    <a:pt x="0" y="71"/>
                    <a:pt x="0" y="79"/>
                  </a:cubicBezTo>
                  <a:cubicBezTo>
                    <a:pt x="0" y="91"/>
                    <a:pt x="10" y="101"/>
                    <a:pt x="22" y="101"/>
                  </a:cubicBezTo>
                  <a:cubicBezTo>
                    <a:pt x="45" y="101"/>
                    <a:pt x="45" y="101"/>
                    <a:pt x="45" y="101"/>
                  </a:cubicBezTo>
                  <a:cubicBezTo>
                    <a:pt x="48" y="101"/>
                    <a:pt x="51" y="98"/>
                    <a:pt x="51" y="95"/>
                  </a:cubicBezTo>
                  <a:cubicBezTo>
                    <a:pt x="51" y="92"/>
                    <a:pt x="48" y="89"/>
                    <a:pt x="45" y="89"/>
                  </a:cubicBezTo>
                  <a:cubicBezTo>
                    <a:pt x="22" y="89"/>
                    <a:pt x="22" y="89"/>
                    <a:pt x="22" y="89"/>
                  </a:cubicBezTo>
                  <a:cubicBezTo>
                    <a:pt x="16" y="89"/>
                    <a:pt x="12" y="84"/>
                    <a:pt x="12" y="79"/>
                  </a:cubicBezTo>
                  <a:cubicBezTo>
                    <a:pt x="12" y="74"/>
                    <a:pt x="16" y="70"/>
                    <a:pt x="20" y="69"/>
                  </a:cubicBezTo>
                  <a:cubicBezTo>
                    <a:pt x="23" y="69"/>
                    <a:pt x="25" y="67"/>
                    <a:pt x="25" y="65"/>
                  </a:cubicBezTo>
                  <a:cubicBezTo>
                    <a:pt x="26" y="62"/>
                    <a:pt x="25" y="60"/>
                    <a:pt x="23" y="58"/>
                  </a:cubicBezTo>
                  <a:cubicBezTo>
                    <a:pt x="21" y="57"/>
                    <a:pt x="20" y="54"/>
                    <a:pt x="20" y="51"/>
                  </a:cubicBezTo>
                  <a:cubicBezTo>
                    <a:pt x="20" y="47"/>
                    <a:pt x="22" y="43"/>
                    <a:pt x="26" y="41"/>
                  </a:cubicBezTo>
                  <a:cubicBezTo>
                    <a:pt x="26" y="41"/>
                    <a:pt x="26" y="41"/>
                    <a:pt x="26" y="41"/>
                  </a:cubicBezTo>
                  <a:cubicBezTo>
                    <a:pt x="29" y="40"/>
                    <a:pt x="32" y="40"/>
                    <a:pt x="35" y="42"/>
                  </a:cubicBezTo>
                  <a:cubicBezTo>
                    <a:pt x="36" y="43"/>
                    <a:pt x="39" y="43"/>
                    <a:pt x="41" y="42"/>
                  </a:cubicBezTo>
                  <a:cubicBezTo>
                    <a:pt x="43" y="41"/>
                    <a:pt x="44" y="39"/>
                    <a:pt x="43" y="36"/>
                  </a:cubicBezTo>
                  <a:cubicBezTo>
                    <a:pt x="43" y="36"/>
                    <a:pt x="43" y="36"/>
                    <a:pt x="43" y="35"/>
                  </a:cubicBezTo>
                  <a:cubicBezTo>
                    <a:pt x="43" y="35"/>
                    <a:pt x="43" y="35"/>
                    <a:pt x="43" y="35"/>
                  </a:cubicBezTo>
                  <a:cubicBezTo>
                    <a:pt x="43" y="22"/>
                    <a:pt x="53" y="12"/>
                    <a:pt x="66" y="12"/>
                  </a:cubicBezTo>
                  <a:cubicBezTo>
                    <a:pt x="78" y="12"/>
                    <a:pt x="88" y="22"/>
                    <a:pt x="88" y="35"/>
                  </a:cubicBezTo>
                  <a:cubicBezTo>
                    <a:pt x="88" y="39"/>
                    <a:pt x="87" y="43"/>
                    <a:pt x="84" y="46"/>
                  </a:cubicBezTo>
                  <a:cubicBezTo>
                    <a:pt x="83" y="49"/>
                    <a:pt x="83" y="52"/>
                    <a:pt x="86" y="54"/>
                  </a:cubicBezTo>
                  <a:cubicBezTo>
                    <a:pt x="88" y="56"/>
                    <a:pt x="91" y="56"/>
                    <a:pt x="93" y="54"/>
                  </a:cubicBezTo>
                  <a:cubicBezTo>
                    <a:pt x="96" y="52"/>
                    <a:pt x="100" y="49"/>
                    <a:pt x="106" y="49"/>
                  </a:cubicBezTo>
                  <a:cubicBezTo>
                    <a:pt x="117" y="49"/>
                    <a:pt x="126" y="58"/>
                    <a:pt x="126" y="69"/>
                  </a:cubicBezTo>
                  <a:cubicBezTo>
                    <a:pt x="126" y="80"/>
                    <a:pt x="117" y="89"/>
                    <a:pt x="106" y="89"/>
                  </a:cubicBezTo>
                  <a:cubicBezTo>
                    <a:pt x="93" y="89"/>
                    <a:pt x="93" y="89"/>
                    <a:pt x="93" y="89"/>
                  </a:cubicBezTo>
                  <a:cubicBezTo>
                    <a:pt x="90" y="89"/>
                    <a:pt x="87" y="92"/>
                    <a:pt x="87" y="95"/>
                  </a:cubicBezTo>
                  <a:cubicBezTo>
                    <a:pt x="87" y="98"/>
                    <a:pt x="90" y="101"/>
                    <a:pt x="93" y="101"/>
                  </a:cubicBezTo>
                  <a:cubicBezTo>
                    <a:pt x="106" y="101"/>
                    <a:pt x="106" y="101"/>
                    <a:pt x="106" y="101"/>
                  </a:cubicBezTo>
                  <a:cubicBezTo>
                    <a:pt x="124" y="101"/>
                    <a:pt x="138" y="87"/>
                    <a:pt x="138" y="69"/>
                  </a:cubicBezTo>
                  <a:cubicBezTo>
                    <a:pt x="138" y="51"/>
                    <a:pt x="124" y="37"/>
                    <a:pt x="106" y="3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lumMod val="50000"/>
                  </a:schemeClr>
                </a:solidFill>
              </a:endParaRPr>
            </a:p>
          </p:txBody>
        </p:sp>
        <p:sp>
          <p:nvSpPr>
            <p:cNvPr id="25617" name="Freeform 17"/>
            <p:cNvSpPr/>
            <p:nvPr/>
          </p:nvSpPr>
          <p:spPr bwMode="auto">
            <a:xfrm>
              <a:off x="84" y="115"/>
              <a:ext cx="108" cy="166"/>
            </a:xfrm>
            <a:custGeom>
              <a:avLst/>
              <a:gdLst>
                <a:gd name="T0" fmla="*/ 43 w 54"/>
                <a:gd name="T1" fmla="*/ 53 h 83"/>
                <a:gd name="T2" fmla="*/ 33 w 54"/>
                <a:gd name="T3" fmla="*/ 63 h 83"/>
                <a:gd name="T4" fmla="*/ 33 w 54"/>
                <a:gd name="T5" fmla="*/ 6 h 83"/>
                <a:gd name="T6" fmla="*/ 27 w 54"/>
                <a:gd name="T7" fmla="*/ 0 h 83"/>
                <a:gd name="T8" fmla="*/ 21 w 54"/>
                <a:gd name="T9" fmla="*/ 6 h 83"/>
                <a:gd name="T10" fmla="*/ 21 w 54"/>
                <a:gd name="T11" fmla="*/ 63 h 83"/>
                <a:gd name="T12" fmla="*/ 11 w 54"/>
                <a:gd name="T13" fmla="*/ 53 h 83"/>
                <a:gd name="T14" fmla="*/ 2 w 54"/>
                <a:gd name="T15" fmla="*/ 53 h 83"/>
                <a:gd name="T16" fmla="*/ 2 w 54"/>
                <a:gd name="T17" fmla="*/ 61 h 83"/>
                <a:gd name="T18" fmla="*/ 23 w 54"/>
                <a:gd name="T19" fmla="*/ 82 h 83"/>
                <a:gd name="T20" fmla="*/ 27 w 54"/>
                <a:gd name="T21" fmla="*/ 83 h 83"/>
                <a:gd name="T22" fmla="*/ 31 w 54"/>
                <a:gd name="T23" fmla="*/ 82 h 83"/>
                <a:gd name="T24" fmla="*/ 52 w 54"/>
                <a:gd name="T25" fmla="*/ 61 h 83"/>
                <a:gd name="T26" fmla="*/ 52 w 54"/>
                <a:gd name="T27" fmla="*/ 53 h 83"/>
                <a:gd name="T28" fmla="*/ 43 w 54"/>
                <a:gd name="T29" fmla="*/ 5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 h="83">
                  <a:moveTo>
                    <a:pt x="43" y="53"/>
                  </a:moveTo>
                  <a:cubicBezTo>
                    <a:pt x="33" y="63"/>
                    <a:pt x="33" y="63"/>
                    <a:pt x="33" y="63"/>
                  </a:cubicBezTo>
                  <a:cubicBezTo>
                    <a:pt x="33" y="6"/>
                    <a:pt x="33" y="6"/>
                    <a:pt x="33" y="6"/>
                  </a:cubicBezTo>
                  <a:cubicBezTo>
                    <a:pt x="33" y="2"/>
                    <a:pt x="30" y="0"/>
                    <a:pt x="27" y="0"/>
                  </a:cubicBezTo>
                  <a:cubicBezTo>
                    <a:pt x="24" y="0"/>
                    <a:pt x="21" y="2"/>
                    <a:pt x="21" y="6"/>
                  </a:cubicBezTo>
                  <a:cubicBezTo>
                    <a:pt x="21" y="63"/>
                    <a:pt x="21" y="63"/>
                    <a:pt x="21" y="63"/>
                  </a:cubicBezTo>
                  <a:cubicBezTo>
                    <a:pt x="11" y="53"/>
                    <a:pt x="11" y="53"/>
                    <a:pt x="11" y="53"/>
                  </a:cubicBezTo>
                  <a:cubicBezTo>
                    <a:pt x="8" y="50"/>
                    <a:pt x="5" y="50"/>
                    <a:pt x="2" y="53"/>
                  </a:cubicBezTo>
                  <a:cubicBezTo>
                    <a:pt x="0" y="55"/>
                    <a:pt x="0" y="59"/>
                    <a:pt x="2" y="61"/>
                  </a:cubicBezTo>
                  <a:cubicBezTo>
                    <a:pt x="23" y="82"/>
                    <a:pt x="23" y="82"/>
                    <a:pt x="23" y="82"/>
                  </a:cubicBezTo>
                  <a:cubicBezTo>
                    <a:pt x="24" y="83"/>
                    <a:pt x="25" y="83"/>
                    <a:pt x="27" y="83"/>
                  </a:cubicBezTo>
                  <a:cubicBezTo>
                    <a:pt x="28" y="83"/>
                    <a:pt x="30" y="83"/>
                    <a:pt x="31" y="82"/>
                  </a:cubicBezTo>
                  <a:cubicBezTo>
                    <a:pt x="52" y="61"/>
                    <a:pt x="52" y="61"/>
                    <a:pt x="52" y="61"/>
                  </a:cubicBezTo>
                  <a:cubicBezTo>
                    <a:pt x="54" y="59"/>
                    <a:pt x="54" y="55"/>
                    <a:pt x="52" y="53"/>
                  </a:cubicBezTo>
                  <a:cubicBezTo>
                    <a:pt x="49" y="50"/>
                    <a:pt x="45" y="50"/>
                    <a:pt x="43" y="5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lumMod val="50000"/>
                  </a:schemeClr>
                </a:solidFill>
              </a:endParaRPr>
            </a:p>
          </p:txBody>
        </p:sp>
      </p:grpSp>
      <p:sp>
        <p:nvSpPr>
          <p:cNvPr id="25629" name="Rectangle 29"/>
          <p:cNvSpPr>
            <a:spLocks noChangeArrowheads="1"/>
          </p:cNvSpPr>
          <p:nvPr/>
        </p:nvSpPr>
        <p:spPr bwMode="auto">
          <a:xfrm>
            <a:off x="1871592" y="1326762"/>
            <a:ext cx="3241675" cy="1231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buFont typeface="Arial" charset="0"/>
              <a:buNone/>
            </a:pPr>
            <a:r>
              <a:rPr lang="zh-CN" altLang="en-US" sz="1600" b="1" dirty="0">
                <a:solidFill>
                  <a:schemeClr val="bg1">
                    <a:lumMod val="50000"/>
                  </a:schemeClr>
                </a:solidFill>
              </a:rPr>
              <a:t>该层包含了两个类，分别是</a:t>
            </a:r>
            <a:r>
              <a:rPr lang="en-US" altLang="zh-CN" sz="1600" b="1" dirty="0" err="1">
                <a:solidFill>
                  <a:schemeClr val="bg1">
                    <a:lumMod val="50000"/>
                  </a:schemeClr>
                </a:solidFill>
              </a:rPr>
              <a:t>ChooseAndUpLoadPic</a:t>
            </a:r>
            <a:r>
              <a:rPr lang="zh-CN" altLang="en-US" sz="1600" b="1" dirty="0">
                <a:solidFill>
                  <a:schemeClr val="bg1">
                    <a:lumMod val="50000"/>
                  </a:schemeClr>
                </a:solidFill>
              </a:rPr>
              <a:t>和</a:t>
            </a:r>
            <a:r>
              <a:rPr lang="en-US" altLang="zh-CN" sz="1600" b="1" dirty="0" err="1">
                <a:solidFill>
                  <a:schemeClr val="bg1">
                    <a:lumMod val="50000"/>
                  </a:schemeClr>
                </a:solidFill>
              </a:rPr>
              <a:t>ViewAnayzeMergeRepo</a:t>
            </a:r>
            <a:r>
              <a:rPr lang="zh-CN" altLang="en-US" sz="1600" b="1" dirty="0">
                <a:solidFill>
                  <a:schemeClr val="bg1">
                    <a:lumMod val="50000"/>
                  </a:schemeClr>
                </a:solidFill>
              </a:rPr>
              <a:t>，分别作用是图片管理（管理图片的上传）和报告的显示，分析与整合。</a:t>
            </a:r>
          </a:p>
        </p:txBody>
      </p:sp>
      <p:sp>
        <p:nvSpPr>
          <p:cNvPr id="29" name="Text Box 42"/>
          <p:cNvSpPr txBox="1">
            <a:spLocks noChangeArrowheads="1"/>
          </p:cNvSpPr>
          <p:nvPr/>
        </p:nvSpPr>
        <p:spPr bwMode="auto">
          <a:xfrm>
            <a:off x="2620193" y="290122"/>
            <a:ext cx="390363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 typeface="Arial" charset="0"/>
              <a:buNone/>
            </a:pPr>
            <a:r>
              <a:rPr lang="zh-CN" altLang="en-US" b="1" dirty="0">
                <a:solidFill>
                  <a:schemeClr val="bg1">
                    <a:lumMod val="50000"/>
                  </a:schemeClr>
                </a:solidFill>
              </a:rPr>
              <a:t>诊断与报告模块控制器（控制器层）</a:t>
            </a:r>
            <a:endParaRPr lang="en-US" altLang="zh-CN" b="1" dirty="0">
              <a:solidFill>
                <a:schemeClr val="accent1"/>
              </a:solidFill>
            </a:endParaRPr>
          </a:p>
        </p:txBody>
      </p:sp>
      <p:sp>
        <p:nvSpPr>
          <p:cNvPr id="2" name="Rectangle 2">
            <a:extLst>
              <a:ext uri="{FF2B5EF4-FFF2-40B4-BE49-F238E27FC236}">
                <a16:creationId xmlns:a16="http://schemas.microsoft.com/office/drawing/2014/main" id="{07069ACE-B118-4EA1-A1BB-DA7D62BD2098}"/>
              </a:ext>
            </a:extLst>
          </p:cNvPr>
          <p:cNvSpPr>
            <a:spLocks noChangeArrowheads="1"/>
          </p:cNvSpPr>
          <p:nvPr/>
        </p:nvSpPr>
        <p:spPr bwMode="auto">
          <a:xfrm flipV="1">
            <a:off x="6829028" y="254304"/>
            <a:ext cx="681221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4" name="Rectangle 2">
            <a:extLst>
              <a:ext uri="{FF2B5EF4-FFF2-40B4-BE49-F238E27FC236}">
                <a16:creationId xmlns:a16="http://schemas.microsoft.com/office/drawing/2014/main" id="{79C388BB-D36C-4159-A919-3A928BE186E7}"/>
              </a:ext>
            </a:extLst>
          </p:cNvPr>
          <p:cNvSpPr>
            <a:spLocks noChangeArrowheads="1"/>
          </p:cNvSpPr>
          <p:nvPr/>
        </p:nvSpPr>
        <p:spPr bwMode="auto">
          <a:xfrm flipV="1">
            <a:off x="6349437" y="460801"/>
            <a:ext cx="808278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5" name="对象 4">
            <a:extLst>
              <a:ext uri="{FF2B5EF4-FFF2-40B4-BE49-F238E27FC236}">
                <a16:creationId xmlns:a16="http://schemas.microsoft.com/office/drawing/2014/main" id="{C800D874-02DC-4398-A3A9-641F0141C128}"/>
              </a:ext>
            </a:extLst>
          </p:cNvPr>
          <p:cNvGraphicFramePr>
            <a:graphicFrameLocks noChangeAspect="1"/>
          </p:cNvGraphicFramePr>
          <p:nvPr/>
        </p:nvGraphicFramePr>
        <p:xfrm>
          <a:off x="5612351" y="987043"/>
          <a:ext cx="3320114" cy="4156457"/>
        </p:xfrm>
        <a:graphic>
          <a:graphicData uri="http://schemas.openxmlformats.org/presentationml/2006/ole">
            <mc:AlternateContent xmlns:mc="http://schemas.openxmlformats.org/markup-compatibility/2006">
              <mc:Choice xmlns:v="urn:schemas-microsoft-com:vml" Requires="v">
                <p:oleObj spid="_x0000_s2053" name="Visio" r:id="rId3" imgW="3756270" imgH="4701477" progId="Visio.Drawing.15">
                  <p:embed/>
                </p:oleObj>
              </mc:Choice>
              <mc:Fallback>
                <p:oleObj name="Visio" r:id="rId3" imgW="3756270" imgH="4701477" progId="Visio.Drawing.15">
                  <p:embed/>
                  <p:pic>
                    <p:nvPicPr>
                      <p:cNvPr id="5" name="对象 4">
                        <a:extLst>
                          <a:ext uri="{FF2B5EF4-FFF2-40B4-BE49-F238E27FC236}">
                            <a16:creationId xmlns:a16="http://schemas.microsoft.com/office/drawing/2014/main" id="{C800D874-02DC-4398-A3A9-641F0141C12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12351" y="987043"/>
                        <a:ext cx="3320114" cy="4156457"/>
                      </a:xfrm>
                      <a:prstGeom prst="rect">
                        <a:avLst/>
                      </a:prstGeom>
                      <a:noFill/>
                    </p:spPr>
                  </p:pic>
                </p:oleObj>
              </mc:Fallback>
            </mc:AlternateContent>
          </a:graphicData>
        </a:graphic>
      </p:graphicFrame>
    </p:spTree>
    <p:extLst>
      <p:ext uri="{BB962C8B-B14F-4D97-AF65-F5344CB8AC3E}">
        <p14:creationId xmlns:p14="http://schemas.microsoft.com/office/powerpoint/2010/main" val="34477245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14" name="Oval 14"/>
          <p:cNvSpPr>
            <a:spLocks noChangeArrowheads="1"/>
          </p:cNvSpPr>
          <p:nvPr/>
        </p:nvSpPr>
        <p:spPr bwMode="auto">
          <a:xfrm>
            <a:off x="631143" y="1478926"/>
            <a:ext cx="546100" cy="543093"/>
          </a:xfrm>
          <a:prstGeom prst="ellipse">
            <a:avLst/>
          </a:prstGeom>
          <a:solidFill>
            <a:schemeClr val="accent2"/>
          </a:solidFill>
          <a:ln>
            <a:noFill/>
          </a:ln>
        </p:spPr>
        <p:txBody>
          <a:bodyPr/>
          <a:lstStyle/>
          <a:p>
            <a:endParaRPr lang="zh-CN" altLang="en-US">
              <a:solidFill>
                <a:schemeClr val="bg1">
                  <a:lumMod val="50000"/>
                </a:schemeClr>
              </a:solidFill>
            </a:endParaRPr>
          </a:p>
        </p:txBody>
      </p:sp>
      <p:grpSp>
        <p:nvGrpSpPr>
          <p:cNvPr id="25615" name="Group 15"/>
          <p:cNvGrpSpPr/>
          <p:nvPr/>
        </p:nvGrpSpPr>
        <p:grpSpPr bwMode="auto">
          <a:xfrm>
            <a:off x="772431" y="1615493"/>
            <a:ext cx="266700" cy="273134"/>
            <a:chOff x="0" y="0"/>
            <a:chExt cx="276" cy="281"/>
          </a:xfrm>
        </p:grpSpPr>
        <p:sp>
          <p:nvSpPr>
            <p:cNvPr id="25616" name="Freeform 16"/>
            <p:cNvSpPr/>
            <p:nvPr/>
          </p:nvSpPr>
          <p:spPr bwMode="auto">
            <a:xfrm>
              <a:off x="0" y="0"/>
              <a:ext cx="276" cy="203"/>
            </a:xfrm>
            <a:custGeom>
              <a:avLst/>
              <a:gdLst>
                <a:gd name="T0" fmla="*/ 106 w 138"/>
                <a:gd name="T1" fmla="*/ 37 h 101"/>
                <a:gd name="T2" fmla="*/ 100 w 138"/>
                <a:gd name="T3" fmla="*/ 38 h 101"/>
                <a:gd name="T4" fmla="*/ 100 w 138"/>
                <a:gd name="T5" fmla="*/ 35 h 101"/>
                <a:gd name="T6" fmla="*/ 66 w 138"/>
                <a:gd name="T7" fmla="*/ 0 h 101"/>
                <a:gd name="T8" fmla="*/ 32 w 138"/>
                <a:gd name="T9" fmla="*/ 29 h 101"/>
                <a:gd name="T10" fmla="*/ 22 w 138"/>
                <a:gd name="T11" fmla="*/ 30 h 101"/>
                <a:gd name="T12" fmla="*/ 22 w 138"/>
                <a:gd name="T13" fmla="*/ 30 h 101"/>
                <a:gd name="T14" fmla="*/ 8 w 138"/>
                <a:gd name="T15" fmla="*/ 51 h 101"/>
                <a:gd name="T16" fmla="*/ 10 w 138"/>
                <a:gd name="T17" fmla="*/ 60 h 101"/>
                <a:gd name="T18" fmla="*/ 0 w 138"/>
                <a:gd name="T19" fmla="*/ 79 h 101"/>
                <a:gd name="T20" fmla="*/ 22 w 138"/>
                <a:gd name="T21" fmla="*/ 101 h 101"/>
                <a:gd name="T22" fmla="*/ 45 w 138"/>
                <a:gd name="T23" fmla="*/ 101 h 101"/>
                <a:gd name="T24" fmla="*/ 51 w 138"/>
                <a:gd name="T25" fmla="*/ 95 h 101"/>
                <a:gd name="T26" fmla="*/ 45 w 138"/>
                <a:gd name="T27" fmla="*/ 89 h 101"/>
                <a:gd name="T28" fmla="*/ 22 w 138"/>
                <a:gd name="T29" fmla="*/ 89 h 101"/>
                <a:gd name="T30" fmla="*/ 12 w 138"/>
                <a:gd name="T31" fmla="*/ 79 h 101"/>
                <a:gd name="T32" fmla="*/ 20 w 138"/>
                <a:gd name="T33" fmla="*/ 69 h 101"/>
                <a:gd name="T34" fmla="*/ 25 w 138"/>
                <a:gd name="T35" fmla="*/ 65 h 101"/>
                <a:gd name="T36" fmla="*/ 23 w 138"/>
                <a:gd name="T37" fmla="*/ 58 h 101"/>
                <a:gd name="T38" fmla="*/ 20 w 138"/>
                <a:gd name="T39" fmla="*/ 51 h 101"/>
                <a:gd name="T40" fmla="*/ 26 w 138"/>
                <a:gd name="T41" fmla="*/ 41 h 101"/>
                <a:gd name="T42" fmla="*/ 26 w 138"/>
                <a:gd name="T43" fmla="*/ 41 h 101"/>
                <a:gd name="T44" fmla="*/ 35 w 138"/>
                <a:gd name="T45" fmla="*/ 42 h 101"/>
                <a:gd name="T46" fmla="*/ 41 w 138"/>
                <a:gd name="T47" fmla="*/ 42 h 101"/>
                <a:gd name="T48" fmla="*/ 43 w 138"/>
                <a:gd name="T49" fmla="*/ 36 h 101"/>
                <a:gd name="T50" fmla="*/ 43 w 138"/>
                <a:gd name="T51" fmla="*/ 35 h 101"/>
                <a:gd name="T52" fmla="*/ 43 w 138"/>
                <a:gd name="T53" fmla="*/ 35 h 101"/>
                <a:gd name="T54" fmla="*/ 66 w 138"/>
                <a:gd name="T55" fmla="*/ 12 h 101"/>
                <a:gd name="T56" fmla="*/ 88 w 138"/>
                <a:gd name="T57" fmla="*/ 35 h 101"/>
                <a:gd name="T58" fmla="*/ 84 w 138"/>
                <a:gd name="T59" fmla="*/ 46 h 101"/>
                <a:gd name="T60" fmla="*/ 86 w 138"/>
                <a:gd name="T61" fmla="*/ 54 h 101"/>
                <a:gd name="T62" fmla="*/ 93 w 138"/>
                <a:gd name="T63" fmla="*/ 54 h 101"/>
                <a:gd name="T64" fmla="*/ 106 w 138"/>
                <a:gd name="T65" fmla="*/ 49 h 101"/>
                <a:gd name="T66" fmla="*/ 126 w 138"/>
                <a:gd name="T67" fmla="*/ 69 h 101"/>
                <a:gd name="T68" fmla="*/ 106 w 138"/>
                <a:gd name="T69" fmla="*/ 89 h 101"/>
                <a:gd name="T70" fmla="*/ 93 w 138"/>
                <a:gd name="T71" fmla="*/ 89 h 101"/>
                <a:gd name="T72" fmla="*/ 87 w 138"/>
                <a:gd name="T73" fmla="*/ 95 h 101"/>
                <a:gd name="T74" fmla="*/ 93 w 138"/>
                <a:gd name="T75" fmla="*/ 101 h 101"/>
                <a:gd name="T76" fmla="*/ 106 w 138"/>
                <a:gd name="T77" fmla="*/ 101 h 101"/>
                <a:gd name="T78" fmla="*/ 138 w 138"/>
                <a:gd name="T79" fmla="*/ 69 h 101"/>
                <a:gd name="T80" fmla="*/ 106 w 138"/>
                <a:gd name="T81" fmla="*/ 3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38" h="101">
                  <a:moveTo>
                    <a:pt x="106" y="37"/>
                  </a:moveTo>
                  <a:cubicBezTo>
                    <a:pt x="104" y="37"/>
                    <a:pt x="102" y="37"/>
                    <a:pt x="100" y="38"/>
                  </a:cubicBezTo>
                  <a:cubicBezTo>
                    <a:pt x="100" y="37"/>
                    <a:pt x="100" y="36"/>
                    <a:pt x="100" y="35"/>
                  </a:cubicBezTo>
                  <a:cubicBezTo>
                    <a:pt x="100" y="16"/>
                    <a:pt x="84" y="0"/>
                    <a:pt x="66" y="0"/>
                  </a:cubicBezTo>
                  <a:cubicBezTo>
                    <a:pt x="49" y="0"/>
                    <a:pt x="35" y="13"/>
                    <a:pt x="32" y="29"/>
                  </a:cubicBezTo>
                  <a:cubicBezTo>
                    <a:pt x="28" y="28"/>
                    <a:pt x="25" y="29"/>
                    <a:pt x="22" y="30"/>
                  </a:cubicBezTo>
                  <a:cubicBezTo>
                    <a:pt x="22" y="30"/>
                    <a:pt x="22" y="30"/>
                    <a:pt x="22" y="30"/>
                  </a:cubicBezTo>
                  <a:cubicBezTo>
                    <a:pt x="13" y="33"/>
                    <a:pt x="8" y="42"/>
                    <a:pt x="8" y="51"/>
                  </a:cubicBezTo>
                  <a:cubicBezTo>
                    <a:pt x="8" y="54"/>
                    <a:pt x="8" y="57"/>
                    <a:pt x="10" y="60"/>
                  </a:cubicBezTo>
                  <a:cubicBezTo>
                    <a:pt x="4" y="64"/>
                    <a:pt x="0" y="71"/>
                    <a:pt x="0" y="79"/>
                  </a:cubicBezTo>
                  <a:cubicBezTo>
                    <a:pt x="0" y="91"/>
                    <a:pt x="10" y="101"/>
                    <a:pt x="22" y="101"/>
                  </a:cubicBezTo>
                  <a:cubicBezTo>
                    <a:pt x="45" y="101"/>
                    <a:pt x="45" y="101"/>
                    <a:pt x="45" y="101"/>
                  </a:cubicBezTo>
                  <a:cubicBezTo>
                    <a:pt x="48" y="101"/>
                    <a:pt x="51" y="98"/>
                    <a:pt x="51" y="95"/>
                  </a:cubicBezTo>
                  <a:cubicBezTo>
                    <a:pt x="51" y="92"/>
                    <a:pt x="48" y="89"/>
                    <a:pt x="45" y="89"/>
                  </a:cubicBezTo>
                  <a:cubicBezTo>
                    <a:pt x="22" y="89"/>
                    <a:pt x="22" y="89"/>
                    <a:pt x="22" y="89"/>
                  </a:cubicBezTo>
                  <a:cubicBezTo>
                    <a:pt x="16" y="89"/>
                    <a:pt x="12" y="84"/>
                    <a:pt x="12" y="79"/>
                  </a:cubicBezTo>
                  <a:cubicBezTo>
                    <a:pt x="12" y="74"/>
                    <a:pt x="16" y="70"/>
                    <a:pt x="20" y="69"/>
                  </a:cubicBezTo>
                  <a:cubicBezTo>
                    <a:pt x="23" y="69"/>
                    <a:pt x="25" y="67"/>
                    <a:pt x="25" y="65"/>
                  </a:cubicBezTo>
                  <a:cubicBezTo>
                    <a:pt x="26" y="62"/>
                    <a:pt x="25" y="60"/>
                    <a:pt x="23" y="58"/>
                  </a:cubicBezTo>
                  <a:cubicBezTo>
                    <a:pt x="21" y="57"/>
                    <a:pt x="20" y="54"/>
                    <a:pt x="20" y="51"/>
                  </a:cubicBezTo>
                  <a:cubicBezTo>
                    <a:pt x="20" y="47"/>
                    <a:pt x="22" y="43"/>
                    <a:pt x="26" y="41"/>
                  </a:cubicBezTo>
                  <a:cubicBezTo>
                    <a:pt x="26" y="41"/>
                    <a:pt x="26" y="41"/>
                    <a:pt x="26" y="41"/>
                  </a:cubicBezTo>
                  <a:cubicBezTo>
                    <a:pt x="29" y="40"/>
                    <a:pt x="32" y="40"/>
                    <a:pt x="35" y="42"/>
                  </a:cubicBezTo>
                  <a:cubicBezTo>
                    <a:pt x="36" y="43"/>
                    <a:pt x="39" y="43"/>
                    <a:pt x="41" y="42"/>
                  </a:cubicBezTo>
                  <a:cubicBezTo>
                    <a:pt x="43" y="41"/>
                    <a:pt x="44" y="39"/>
                    <a:pt x="43" y="36"/>
                  </a:cubicBezTo>
                  <a:cubicBezTo>
                    <a:pt x="43" y="36"/>
                    <a:pt x="43" y="36"/>
                    <a:pt x="43" y="35"/>
                  </a:cubicBezTo>
                  <a:cubicBezTo>
                    <a:pt x="43" y="35"/>
                    <a:pt x="43" y="35"/>
                    <a:pt x="43" y="35"/>
                  </a:cubicBezTo>
                  <a:cubicBezTo>
                    <a:pt x="43" y="22"/>
                    <a:pt x="53" y="12"/>
                    <a:pt x="66" y="12"/>
                  </a:cubicBezTo>
                  <a:cubicBezTo>
                    <a:pt x="78" y="12"/>
                    <a:pt x="88" y="22"/>
                    <a:pt x="88" y="35"/>
                  </a:cubicBezTo>
                  <a:cubicBezTo>
                    <a:pt x="88" y="39"/>
                    <a:pt x="87" y="43"/>
                    <a:pt x="84" y="46"/>
                  </a:cubicBezTo>
                  <a:cubicBezTo>
                    <a:pt x="83" y="49"/>
                    <a:pt x="83" y="52"/>
                    <a:pt x="86" y="54"/>
                  </a:cubicBezTo>
                  <a:cubicBezTo>
                    <a:pt x="88" y="56"/>
                    <a:pt x="91" y="56"/>
                    <a:pt x="93" y="54"/>
                  </a:cubicBezTo>
                  <a:cubicBezTo>
                    <a:pt x="96" y="52"/>
                    <a:pt x="100" y="49"/>
                    <a:pt x="106" y="49"/>
                  </a:cubicBezTo>
                  <a:cubicBezTo>
                    <a:pt x="117" y="49"/>
                    <a:pt x="126" y="58"/>
                    <a:pt x="126" y="69"/>
                  </a:cubicBezTo>
                  <a:cubicBezTo>
                    <a:pt x="126" y="80"/>
                    <a:pt x="117" y="89"/>
                    <a:pt x="106" y="89"/>
                  </a:cubicBezTo>
                  <a:cubicBezTo>
                    <a:pt x="93" y="89"/>
                    <a:pt x="93" y="89"/>
                    <a:pt x="93" y="89"/>
                  </a:cubicBezTo>
                  <a:cubicBezTo>
                    <a:pt x="90" y="89"/>
                    <a:pt x="87" y="92"/>
                    <a:pt x="87" y="95"/>
                  </a:cubicBezTo>
                  <a:cubicBezTo>
                    <a:pt x="87" y="98"/>
                    <a:pt x="90" y="101"/>
                    <a:pt x="93" y="101"/>
                  </a:cubicBezTo>
                  <a:cubicBezTo>
                    <a:pt x="106" y="101"/>
                    <a:pt x="106" y="101"/>
                    <a:pt x="106" y="101"/>
                  </a:cubicBezTo>
                  <a:cubicBezTo>
                    <a:pt x="124" y="101"/>
                    <a:pt x="138" y="87"/>
                    <a:pt x="138" y="69"/>
                  </a:cubicBezTo>
                  <a:cubicBezTo>
                    <a:pt x="138" y="51"/>
                    <a:pt x="124" y="37"/>
                    <a:pt x="106" y="3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lumMod val="50000"/>
                  </a:schemeClr>
                </a:solidFill>
              </a:endParaRPr>
            </a:p>
          </p:txBody>
        </p:sp>
        <p:sp>
          <p:nvSpPr>
            <p:cNvPr id="25617" name="Freeform 17"/>
            <p:cNvSpPr/>
            <p:nvPr/>
          </p:nvSpPr>
          <p:spPr bwMode="auto">
            <a:xfrm>
              <a:off x="84" y="115"/>
              <a:ext cx="108" cy="166"/>
            </a:xfrm>
            <a:custGeom>
              <a:avLst/>
              <a:gdLst>
                <a:gd name="T0" fmla="*/ 43 w 54"/>
                <a:gd name="T1" fmla="*/ 53 h 83"/>
                <a:gd name="T2" fmla="*/ 33 w 54"/>
                <a:gd name="T3" fmla="*/ 63 h 83"/>
                <a:gd name="T4" fmla="*/ 33 w 54"/>
                <a:gd name="T5" fmla="*/ 6 h 83"/>
                <a:gd name="T6" fmla="*/ 27 w 54"/>
                <a:gd name="T7" fmla="*/ 0 h 83"/>
                <a:gd name="T8" fmla="*/ 21 w 54"/>
                <a:gd name="T9" fmla="*/ 6 h 83"/>
                <a:gd name="T10" fmla="*/ 21 w 54"/>
                <a:gd name="T11" fmla="*/ 63 h 83"/>
                <a:gd name="T12" fmla="*/ 11 w 54"/>
                <a:gd name="T13" fmla="*/ 53 h 83"/>
                <a:gd name="T14" fmla="*/ 2 w 54"/>
                <a:gd name="T15" fmla="*/ 53 h 83"/>
                <a:gd name="T16" fmla="*/ 2 w 54"/>
                <a:gd name="T17" fmla="*/ 61 h 83"/>
                <a:gd name="T18" fmla="*/ 23 w 54"/>
                <a:gd name="T19" fmla="*/ 82 h 83"/>
                <a:gd name="T20" fmla="*/ 27 w 54"/>
                <a:gd name="T21" fmla="*/ 83 h 83"/>
                <a:gd name="T22" fmla="*/ 31 w 54"/>
                <a:gd name="T23" fmla="*/ 82 h 83"/>
                <a:gd name="T24" fmla="*/ 52 w 54"/>
                <a:gd name="T25" fmla="*/ 61 h 83"/>
                <a:gd name="T26" fmla="*/ 52 w 54"/>
                <a:gd name="T27" fmla="*/ 53 h 83"/>
                <a:gd name="T28" fmla="*/ 43 w 54"/>
                <a:gd name="T29" fmla="*/ 5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 h="83">
                  <a:moveTo>
                    <a:pt x="43" y="53"/>
                  </a:moveTo>
                  <a:cubicBezTo>
                    <a:pt x="33" y="63"/>
                    <a:pt x="33" y="63"/>
                    <a:pt x="33" y="63"/>
                  </a:cubicBezTo>
                  <a:cubicBezTo>
                    <a:pt x="33" y="6"/>
                    <a:pt x="33" y="6"/>
                    <a:pt x="33" y="6"/>
                  </a:cubicBezTo>
                  <a:cubicBezTo>
                    <a:pt x="33" y="2"/>
                    <a:pt x="30" y="0"/>
                    <a:pt x="27" y="0"/>
                  </a:cubicBezTo>
                  <a:cubicBezTo>
                    <a:pt x="24" y="0"/>
                    <a:pt x="21" y="2"/>
                    <a:pt x="21" y="6"/>
                  </a:cubicBezTo>
                  <a:cubicBezTo>
                    <a:pt x="21" y="63"/>
                    <a:pt x="21" y="63"/>
                    <a:pt x="21" y="63"/>
                  </a:cubicBezTo>
                  <a:cubicBezTo>
                    <a:pt x="11" y="53"/>
                    <a:pt x="11" y="53"/>
                    <a:pt x="11" y="53"/>
                  </a:cubicBezTo>
                  <a:cubicBezTo>
                    <a:pt x="8" y="50"/>
                    <a:pt x="5" y="50"/>
                    <a:pt x="2" y="53"/>
                  </a:cubicBezTo>
                  <a:cubicBezTo>
                    <a:pt x="0" y="55"/>
                    <a:pt x="0" y="59"/>
                    <a:pt x="2" y="61"/>
                  </a:cubicBezTo>
                  <a:cubicBezTo>
                    <a:pt x="23" y="82"/>
                    <a:pt x="23" y="82"/>
                    <a:pt x="23" y="82"/>
                  </a:cubicBezTo>
                  <a:cubicBezTo>
                    <a:pt x="24" y="83"/>
                    <a:pt x="25" y="83"/>
                    <a:pt x="27" y="83"/>
                  </a:cubicBezTo>
                  <a:cubicBezTo>
                    <a:pt x="28" y="83"/>
                    <a:pt x="30" y="83"/>
                    <a:pt x="31" y="82"/>
                  </a:cubicBezTo>
                  <a:cubicBezTo>
                    <a:pt x="52" y="61"/>
                    <a:pt x="52" y="61"/>
                    <a:pt x="52" y="61"/>
                  </a:cubicBezTo>
                  <a:cubicBezTo>
                    <a:pt x="54" y="59"/>
                    <a:pt x="54" y="55"/>
                    <a:pt x="52" y="53"/>
                  </a:cubicBezTo>
                  <a:cubicBezTo>
                    <a:pt x="49" y="50"/>
                    <a:pt x="45" y="50"/>
                    <a:pt x="43" y="5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lumMod val="50000"/>
                  </a:schemeClr>
                </a:solidFill>
              </a:endParaRPr>
            </a:p>
          </p:txBody>
        </p:sp>
      </p:grpSp>
      <p:sp>
        <p:nvSpPr>
          <p:cNvPr id="25629" name="Rectangle 29"/>
          <p:cNvSpPr>
            <a:spLocks noChangeArrowheads="1"/>
          </p:cNvSpPr>
          <p:nvPr/>
        </p:nvSpPr>
        <p:spPr bwMode="auto">
          <a:xfrm>
            <a:off x="1337582" y="1491630"/>
            <a:ext cx="3241675"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buFont typeface="Arial" charset="0"/>
              <a:buNone/>
            </a:pPr>
            <a:r>
              <a:rPr lang="zh-CN" altLang="en-US" sz="1600" b="1" dirty="0">
                <a:solidFill>
                  <a:schemeClr val="bg1">
                    <a:lumMod val="50000"/>
                  </a:schemeClr>
                </a:solidFill>
              </a:rPr>
              <a:t>该类包含了一个类，为</a:t>
            </a:r>
            <a:r>
              <a:rPr lang="en-US" altLang="zh-CN" sz="1600" b="1" dirty="0" err="1">
                <a:solidFill>
                  <a:schemeClr val="bg1">
                    <a:lumMod val="50000"/>
                  </a:schemeClr>
                </a:solidFill>
              </a:rPr>
              <a:t>AMRepoModel</a:t>
            </a:r>
            <a:r>
              <a:rPr lang="zh-CN" altLang="en-US" sz="1600" b="1" dirty="0">
                <a:solidFill>
                  <a:schemeClr val="bg1">
                    <a:lumMod val="50000"/>
                  </a:schemeClr>
                </a:solidFill>
              </a:rPr>
              <a:t>，用于和数据库和机器学习模型进行交互</a:t>
            </a:r>
          </a:p>
        </p:txBody>
      </p:sp>
      <p:sp>
        <p:nvSpPr>
          <p:cNvPr id="29" name="Text Box 42"/>
          <p:cNvSpPr txBox="1">
            <a:spLocks noChangeArrowheads="1"/>
          </p:cNvSpPr>
          <p:nvPr/>
        </p:nvSpPr>
        <p:spPr bwMode="auto">
          <a:xfrm>
            <a:off x="2303276" y="290122"/>
            <a:ext cx="453746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 typeface="Arial" charset="0"/>
              <a:buNone/>
            </a:pPr>
            <a:r>
              <a:rPr lang="zh-CN" altLang="en-US" b="1" dirty="0">
                <a:solidFill>
                  <a:schemeClr val="bg1">
                    <a:lumMod val="50000"/>
                  </a:schemeClr>
                </a:solidFill>
              </a:rPr>
              <a:t>诊断与报告模块业务逻辑（业务逻辑层）</a:t>
            </a:r>
            <a:endParaRPr lang="en-US" altLang="zh-CN" b="1" dirty="0">
              <a:solidFill>
                <a:schemeClr val="accent1"/>
              </a:solidFill>
            </a:endParaRPr>
          </a:p>
        </p:txBody>
      </p:sp>
      <p:sp>
        <p:nvSpPr>
          <p:cNvPr id="2" name="Rectangle 2">
            <a:extLst>
              <a:ext uri="{FF2B5EF4-FFF2-40B4-BE49-F238E27FC236}">
                <a16:creationId xmlns:a16="http://schemas.microsoft.com/office/drawing/2014/main" id="{07069ACE-B118-4EA1-A1BB-DA7D62BD2098}"/>
              </a:ext>
            </a:extLst>
          </p:cNvPr>
          <p:cNvSpPr>
            <a:spLocks noChangeArrowheads="1"/>
          </p:cNvSpPr>
          <p:nvPr/>
        </p:nvSpPr>
        <p:spPr bwMode="auto">
          <a:xfrm flipV="1">
            <a:off x="6829028" y="254304"/>
            <a:ext cx="681221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3" name="Rectangle 2">
            <a:extLst>
              <a:ext uri="{FF2B5EF4-FFF2-40B4-BE49-F238E27FC236}">
                <a16:creationId xmlns:a16="http://schemas.microsoft.com/office/drawing/2014/main" id="{0B6E9F66-0F5D-4B02-BCA8-8707B9AB53B2}"/>
              </a:ext>
            </a:extLst>
          </p:cNvPr>
          <p:cNvSpPr>
            <a:spLocks noChangeArrowheads="1"/>
          </p:cNvSpPr>
          <p:nvPr/>
        </p:nvSpPr>
        <p:spPr bwMode="auto">
          <a:xfrm>
            <a:off x="5580112" y="1098131"/>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 name="对象 3">
            <a:extLst>
              <a:ext uri="{FF2B5EF4-FFF2-40B4-BE49-F238E27FC236}">
                <a16:creationId xmlns:a16="http://schemas.microsoft.com/office/drawing/2014/main" id="{A3332D2D-E78F-4FBC-A65E-86EA8025475C}"/>
              </a:ext>
            </a:extLst>
          </p:cNvPr>
          <p:cNvGraphicFramePr>
            <a:graphicFrameLocks noChangeAspect="1"/>
          </p:cNvGraphicFramePr>
          <p:nvPr/>
        </p:nvGraphicFramePr>
        <p:xfrm>
          <a:off x="5580112" y="1098131"/>
          <a:ext cx="3032125" cy="3825875"/>
        </p:xfrm>
        <a:graphic>
          <a:graphicData uri="http://schemas.openxmlformats.org/presentationml/2006/ole">
            <mc:AlternateContent xmlns:mc="http://schemas.openxmlformats.org/markup-compatibility/2006">
              <mc:Choice xmlns:v="urn:schemas-microsoft-com:vml" Requires="v">
                <p:oleObj spid="_x0000_s3077" name="Visio" r:id="rId3" imgW="3032406" imgH="3825067" progId="Visio.Drawing.15">
                  <p:embed/>
                </p:oleObj>
              </mc:Choice>
              <mc:Fallback>
                <p:oleObj name="Visio" r:id="rId3" imgW="3032406" imgH="3825067" progId="Visio.Drawing.15">
                  <p:embed/>
                  <p:pic>
                    <p:nvPicPr>
                      <p:cNvPr id="4" name="对象 3">
                        <a:extLst>
                          <a:ext uri="{FF2B5EF4-FFF2-40B4-BE49-F238E27FC236}">
                            <a16:creationId xmlns:a16="http://schemas.microsoft.com/office/drawing/2014/main" id="{A3332D2D-E78F-4FBC-A65E-86EA8025475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80112" y="1098131"/>
                        <a:ext cx="3032125" cy="3825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2298517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14" name="Oval 14"/>
          <p:cNvSpPr>
            <a:spLocks noChangeArrowheads="1"/>
          </p:cNvSpPr>
          <p:nvPr/>
        </p:nvSpPr>
        <p:spPr bwMode="auto">
          <a:xfrm>
            <a:off x="648475" y="1406918"/>
            <a:ext cx="546100" cy="543093"/>
          </a:xfrm>
          <a:prstGeom prst="ellipse">
            <a:avLst/>
          </a:prstGeom>
          <a:solidFill>
            <a:schemeClr val="accent2"/>
          </a:solidFill>
          <a:ln>
            <a:noFill/>
          </a:ln>
        </p:spPr>
        <p:txBody>
          <a:bodyPr/>
          <a:lstStyle/>
          <a:p>
            <a:endParaRPr lang="zh-CN" altLang="en-US">
              <a:solidFill>
                <a:schemeClr val="bg1">
                  <a:lumMod val="50000"/>
                </a:schemeClr>
              </a:solidFill>
            </a:endParaRPr>
          </a:p>
        </p:txBody>
      </p:sp>
      <p:grpSp>
        <p:nvGrpSpPr>
          <p:cNvPr id="25615" name="Group 15"/>
          <p:cNvGrpSpPr/>
          <p:nvPr/>
        </p:nvGrpSpPr>
        <p:grpSpPr bwMode="auto">
          <a:xfrm>
            <a:off x="789763" y="1543485"/>
            <a:ext cx="266700" cy="273134"/>
            <a:chOff x="0" y="0"/>
            <a:chExt cx="276" cy="281"/>
          </a:xfrm>
        </p:grpSpPr>
        <p:sp>
          <p:nvSpPr>
            <p:cNvPr id="25616" name="Freeform 16"/>
            <p:cNvSpPr/>
            <p:nvPr/>
          </p:nvSpPr>
          <p:spPr bwMode="auto">
            <a:xfrm>
              <a:off x="0" y="0"/>
              <a:ext cx="276" cy="203"/>
            </a:xfrm>
            <a:custGeom>
              <a:avLst/>
              <a:gdLst>
                <a:gd name="T0" fmla="*/ 106 w 138"/>
                <a:gd name="T1" fmla="*/ 37 h 101"/>
                <a:gd name="T2" fmla="*/ 100 w 138"/>
                <a:gd name="T3" fmla="*/ 38 h 101"/>
                <a:gd name="T4" fmla="*/ 100 w 138"/>
                <a:gd name="T5" fmla="*/ 35 h 101"/>
                <a:gd name="T6" fmla="*/ 66 w 138"/>
                <a:gd name="T7" fmla="*/ 0 h 101"/>
                <a:gd name="T8" fmla="*/ 32 w 138"/>
                <a:gd name="T9" fmla="*/ 29 h 101"/>
                <a:gd name="T10" fmla="*/ 22 w 138"/>
                <a:gd name="T11" fmla="*/ 30 h 101"/>
                <a:gd name="T12" fmla="*/ 22 w 138"/>
                <a:gd name="T13" fmla="*/ 30 h 101"/>
                <a:gd name="T14" fmla="*/ 8 w 138"/>
                <a:gd name="T15" fmla="*/ 51 h 101"/>
                <a:gd name="T16" fmla="*/ 10 w 138"/>
                <a:gd name="T17" fmla="*/ 60 h 101"/>
                <a:gd name="T18" fmla="*/ 0 w 138"/>
                <a:gd name="T19" fmla="*/ 79 h 101"/>
                <a:gd name="T20" fmla="*/ 22 w 138"/>
                <a:gd name="T21" fmla="*/ 101 h 101"/>
                <a:gd name="T22" fmla="*/ 45 w 138"/>
                <a:gd name="T23" fmla="*/ 101 h 101"/>
                <a:gd name="T24" fmla="*/ 51 w 138"/>
                <a:gd name="T25" fmla="*/ 95 h 101"/>
                <a:gd name="T26" fmla="*/ 45 w 138"/>
                <a:gd name="T27" fmla="*/ 89 h 101"/>
                <a:gd name="T28" fmla="*/ 22 w 138"/>
                <a:gd name="T29" fmla="*/ 89 h 101"/>
                <a:gd name="T30" fmla="*/ 12 w 138"/>
                <a:gd name="T31" fmla="*/ 79 h 101"/>
                <a:gd name="T32" fmla="*/ 20 w 138"/>
                <a:gd name="T33" fmla="*/ 69 h 101"/>
                <a:gd name="T34" fmla="*/ 25 w 138"/>
                <a:gd name="T35" fmla="*/ 65 h 101"/>
                <a:gd name="T36" fmla="*/ 23 w 138"/>
                <a:gd name="T37" fmla="*/ 58 h 101"/>
                <a:gd name="T38" fmla="*/ 20 w 138"/>
                <a:gd name="T39" fmla="*/ 51 h 101"/>
                <a:gd name="T40" fmla="*/ 26 w 138"/>
                <a:gd name="T41" fmla="*/ 41 h 101"/>
                <a:gd name="T42" fmla="*/ 26 w 138"/>
                <a:gd name="T43" fmla="*/ 41 h 101"/>
                <a:gd name="T44" fmla="*/ 35 w 138"/>
                <a:gd name="T45" fmla="*/ 42 h 101"/>
                <a:gd name="T46" fmla="*/ 41 w 138"/>
                <a:gd name="T47" fmla="*/ 42 h 101"/>
                <a:gd name="T48" fmla="*/ 43 w 138"/>
                <a:gd name="T49" fmla="*/ 36 h 101"/>
                <a:gd name="T50" fmla="*/ 43 w 138"/>
                <a:gd name="T51" fmla="*/ 35 h 101"/>
                <a:gd name="T52" fmla="*/ 43 w 138"/>
                <a:gd name="T53" fmla="*/ 35 h 101"/>
                <a:gd name="T54" fmla="*/ 66 w 138"/>
                <a:gd name="T55" fmla="*/ 12 h 101"/>
                <a:gd name="T56" fmla="*/ 88 w 138"/>
                <a:gd name="T57" fmla="*/ 35 h 101"/>
                <a:gd name="T58" fmla="*/ 84 w 138"/>
                <a:gd name="T59" fmla="*/ 46 h 101"/>
                <a:gd name="T60" fmla="*/ 86 w 138"/>
                <a:gd name="T61" fmla="*/ 54 h 101"/>
                <a:gd name="T62" fmla="*/ 93 w 138"/>
                <a:gd name="T63" fmla="*/ 54 h 101"/>
                <a:gd name="T64" fmla="*/ 106 w 138"/>
                <a:gd name="T65" fmla="*/ 49 h 101"/>
                <a:gd name="T66" fmla="*/ 126 w 138"/>
                <a:gd name="T67" fmla="*/ 69 h 101"/>
                <a:gd name="T68" fmla="*/ 106 w 138"/>
                <a:gd name="T69" fmla="*/ 89 h 101"/>
                <a:gd name="T70" fmla="*/ 93 w 138"/>
                <a:gd name="T71" fmla="*/ 89 h 101"/>
                <a:gd name="T72" fmla="*/ 87 w 138"/>
                <a:gd name="T73" fmla="*/ 95 h 101"/>
                <a:gd name="T74" fmla="*/ 93 w 138"/>
                <a:gd name="T75" fmla="*/ 101 h 101"/>
                <a:gd name="T76" fmla="*/ 106 w 138"/>
                <a:gd name="T77" fmla="*/ 101 h 101"/>
                <a:gd name="T78" fmla="*/ 138 w 138"/>
                <a:gd name="T79" fmla="*/ 69 h 101"/>
                <a:gd name="T80" fmla="*/ 106 w 138"/>
                <a:gd name="T81" fmla="*/ 3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38" h="101">
                  <a:moveTo>
                    <a:pt x="106" y="37"/>
                  </a:moveTo>
                  <a:cubicBezTo>
                    <a:pt x="104" y="37"/>
                    <a:pt x="102" y="37"/>
                    <a:pt x="100" y="38"/>
                  </a:cubicBezTo>
                  <a:cubicBezTo>
                    <a:pt x="100" y="37"/>
                    <a:pt x="100" y="36"/>
                    <a:pt x="100" y="35"/>
                  </a:cubicBezTo>
                  <a:cubicBezTo>
                    <a:pt x="100" y="16"/>
                    <a:pt x="84" y="0"/>
                    <a:pt x="66" y="0"/>
                  </a:cubicBezTo>
                  <a:cubicBezTo>
                    <a:pt x="49" y="0"/>
                    <a:pt x="35" y="13"/>
                    <a:pt x="32" y="29"/>
                  </a:cubicBezTo>
                  <a:cubicBezTo>
                    <a:pt x="28" y="28"/>
                    <a:pt x="25" y="29"/>
                    <a:pt x="22" y="30"/>
                  </a:cubicBezTo>
                  <a:cubicBezTo>
                    <a:pt x="22" y="30"/>
                    <a:pt x="22" y="30"/>
                    <a:pt x="22" y="30"/>
                  </a:cubicBezTo>
                  <a:cubicBezTo>
                    <a:pt x="13" y="33"/>
                    <a:pt x="8" y="42"/>
                    <a:pt x="8" y="51"/>
                  </a:cubicBezTo>
                  <a:cubicBezTo>
                    <a:pt x="8" y="54"/>
                    <a:pt x="8" y="57"/>
                    <a:pt x="10" y="60"/>
                  </a:cubicBezTo>
                  <a:cubicBezTo>
                    <a:pt x="4" y="64"/>
                    <a:pt x="0" y="71"/>
                    <a:pt x="0" y="79"/>
                  </a:cubicBezTo>
                  <a:cubicBezTo>
                    <a:pt x="0" y="91"/>
                    <a:pt x="10" y="101"/>
                    <a:pt x="22" y="101"/>
                  </a:cubicBezTo>
                  <a:cubicBezTo>
                    <a:pt x="45" y="101"/>
                    <a:pt x="45" y="101"/>
                    <a:pt x="45" y="101"/>
                  </a:cubicBezTo>
                  <a:cubicBezTo>
                    <a:pt x="48" y="101"/>
                    <a:pt x="51" y="98"/>
                    <a:pt x="51" y="95"/>
                  </a:cubicBezTo>
                  <a:cubicBezTo>
                    <a:pt x="51" y="92"/>
                    <a:pt x="48" y="89"/>
                    <a:pt x="45" y="89"/>
                  </a:cubicBezTo>
                  <a:cubicBezTo>
                    <a:pt x="22" y="89"/>
                    <a:pt x="22" y="89"/>
                    <a:pt x="22" y="89"/>
                  </a:cubicBezTo>
                  <a:cubicBezTo>
                    <a:pt x="16" y="89"/>
                    <a:pt x="12" y="84"/>
                    <a:pt x="12" y="79"/>
                  </a:cubicBezTo>
                  <a:cubicBezTo>
                    <a:pt x="12" y="74"/>
                    <a:pt x="16" y="70"/>
                    <a:pt x="20" y="69"/>
                  </a:cubicBezTo>
                  <a:cubicBezTo>
                    <a:pt x="23" y="69"/>
                    <a:pt x="25" y="67"/>
                    <a:pt x="25" y="65"/>
                  </a:cubicBezTo>
                  <a:cubicBezTo>
                    <a:pt x="26" y="62"/>
                    <a:pt x="25" y="60"/>
                    <a:pt x="23" y="58"/>
                  </a:cubicBezTo>
                  <a:cubicBezTo>
                    <a:pt x="21" y="57"/>
                    <a:pt x="20" y="54"/>
                    <a:pt x="20" y="51"/>
                  </a:cubicBezTo>
                  <a:cubicBezTo>
                    <a:pt x="20" y="47"/>
                    <a:pt x="22" y="43"/>
                    <a:pt x="26" y="41"/>
                  </a:cubicBezTo>
                  <a:cubicBezTo>
                    <a:pt x="26" y="41"/>
                    <a:pt x="26" y="41"/>
                    <a:pt x="26" y="41"/>
                  </a:cubicBezTo>
                  <a:cubicBezTo>
                    <a:pt x="29" y="40"/>
                    <a:pt x="32" y="40"/>
                    <a:pt x="35" y="42"/>
                  </a:cubicBezTo>
                  <a:cubicBezTo>
                    <a:pt x="36" y="43"/>
                    <a:pt x="39" y="43"/>
                    <a:pt x="41" y="42"/>
                  </a:cubicBezTo>
                  <a:cubicBezTo>
                    <a:pt x="43" y="41"/>
                    <a:pt x="44" y="39"/>
                    <a:pt x="43" y="36"/>
                  </a:cubicBezTo>
                  <a:cubicBezTo>
                    <a:pt x="43" y="36"/>
                    <a:pt x="43" y="36"/>
                    <a:pt x="43" y="35"/>
                  </a:cubicBezTo>
                  <a:cubicBezTo>
                    <a:pt x="43" y="35"/>
                    <a:pt x="43" y="35"/>
                    <a:pt x="43" y="35"/>
                  </a:cubicBezTo>
                  <a:cubicBezTo>
                    <a:pt x="43" y="22"/>
                    <a:pt x="53" y="12"/>
                    <a:pt x="66" y="12"/>
                  </a:cubicBezTo>
                  <a:cubicBezTo>
                    <a:pt x="78" y="12"/>
                    <a:pt x="88" y="22"/>
                    <a:pt x="88" y="35"/>
                  </a:cubicBezTo>
                  <a:cubicBezTo>
                    <a:pt x="88" y="39"/>
                    <a:pt x="87" y="43"/>
                    <a:pt x="84" y="46"/>
                  </a:cubicBezTo>
                  <a:cubicBezTo>
                    <a:pt x="83" y="49"/>
                    <a:pt x="83" y="52"/>
                    <a:pt x="86" y="54"/>
                  </a:cubicBezTo>
                  <a:cubicBezTo>
                    <a:pt x="88" y="56"/>
                    <a:pt x="91" y="56"/>
                    <a:pt x="93" y="54"/>
                  </a:cubicBezTo>
                  <a:cubicBezTo>
                    <a:pt x="96" y="52"/>
                    <a:pt x="100" y="49"/>
                    <a:pt x="106" y="49"/>
                  </a:cubicBezTo>
                  <a:cubicBezTo>
                    <a:pt x="117" y="49"/>
                    <a:pt x="126" y="58"/>
                    <a:pt x="126" y="69"/>
                  </a:cubicBezTo>
                  <a:cubicBezTo>
                    <a:pt x="126" y="80"/>
                    <a:pt x="117" y="89"/>
                    <a:pt x="106" y="89"/>
                  </a:cubicBezTo>
                  <a:cubicBezTo>
                    <a:pt x="93" y="89"/>
                    <a:pt x="93" y="89"/>
                    <a:pt x="93" y="89"/>
                  </a:cubicBezTo>
                  <a:cubicBezTo>
                    <a:pt x="90" y="89"/>
                    <a:pt x="87" y="92"/>
                    <a:pt x="87" y="95"/>
                  </a:cubicBezTo>
                  <a:cubicBezTo>
                    <a:pt x="87" y="98"/>
                    <a:pt x="90" y="101"/>
                    <a:pt x="93" y="101"/>
                  </a:cubicBezTo>
                  <a:cubicBezTo>
                    <a:pt x="106" y="101"/>
                    <a:pt x="106" y="101"/>
                    <a:pt x="106" y="101"/>
                  </a:cubicBezTo>
                  <a:cubicBezTo>
                    <a:pt x="124" y="101"/>
                    <a:pt x="138" y="87"/>
                    <a:pt x="138" y="69"/>
                  </a:cubicBezTo>
                  <a:cubicBezTo>
                    <a:pt x="138" y="51"/>
                    <a:pt x="124" y="37"/>
                    <a:pt x="106" y="3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lumMod val="50000"/>
                  </a:schemeClr>
                </a:solidFill>
              </a:endParaRPr>
            </a:p>
          </p:txBody>
        </p:sp>
        <p:sp>
          <p:nvSpPr>
            <p:cNvPr id="25617" name="Freeform 17"/>
            <p:cNvSpPr/>
            <p:nvPr/>
          </p:nvSpPr>
          <p:spPr bwMode="auto">
            <a:xfrm>
              <a:off x="84" y="115"/>
              <a:ext cx="108" cy="166"/>
            </a:xfrm>
            <a:custGeom>
              <a:avLst/>
              <a:gdLst>
                <a:gd name="T0" fmla="*/ 43 w 54"/>
                <a:gd name="T1" fmla="*/ 53 h 83"/>
                <a:gd name="T2" fmla="*/ 33 w 54"/>
                <a:gd name="T3" fmla="*/ 63 h 83"/>
                <a:gd name="T4" fmla="*/ 33 w 54"/>
                <a:gd name="T5" fmla="*/ 6 h 83"/>
                <a:gd name="T6" fmla="*/ 27 w 54"/>
                <a:gd name="T7" fmla="*/ 0 h 83"/>
                <a:gd name="T8" fmla="*/ 21 w 54"/>
                <a:gd name="T9" fmla="*/ 6 h 83"/>
                <a:gd name="T10" fmla="*/ 21 w 54"/>
                <a:gd name="T11" fmla="*/ 63 h 83"/>
                <a:gd name="T12" fmla="*/ 11 w 54"/>
                <a:gd name="T13" fmla="*/ 53 h 83"/>
                <a:gd name="T14" fmla="*/ 2 w 54"/>
                <a:gd name="T15" fmla="*/ 53 h 83"/>
                <a:gd name="T16" fmla="*/ 2 w 54"/>
                <a:gd name="T17" fmla="*/ 61 h 83"/>
                <a:gd name="T18" fmla="*/ 23 w 54"/>
                <a:gd name="T19" fmla="*/ 82 h 83"/>
                <a:gd name="T20" fmla="*/ 27 w 54"/>
                <a:gd name="T21" fmla="*/ 83 h 83"/>
                <a:gd name="T22" fmla="*/ 31 w 54"/>
                <a:gd name="T23" fmla="*/ 82 h 83"/>
                <a:gd name="T24" fmla="*/ 52 w 54"/>
                <a:gd name="T25" fmla="*/ 61 h 83"/>
                <a:gd name="T26" fmla="*/ 52 w 54"/>
                <a:gd name="T27" fmla="*/ 53 h 83"/>
                <a:gd name="T28" fmla="*/ 43 w 54"/>
                <a:gd name="T29" fmla="*/ 5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 h="83">
                  <a:moveTo>
                    <a:pt x="43" y="53"/>
                  </a:moveTo>
                  <a:cubicBezTo>
                    <a:pt x="33" y="63"/>
                    <a:pt x="33" y="63"/>
                    <a:pt x="33" y="63"/>
                  </a:cubicBezTo>
                  <a:cubicBezTo>
                    <a:pt x="33" y="6"/>
                    <a:pt x="33" y="6"/>
                    <a:pt x="33" y="6"/>
                  </a:cubicBezTo>
                  <a:cubicBezTo>
                    <a:pt x="33" y="2"/>
                    <a:pt x="30" y="0"/>
                    <a:pt x="27" y="0"/>
                  </a:cubicBezTo>
                  <a:cubicBezTo>
                    <a:pt x="24" y="0"/>
                    <a:pt x="21" y="2"/>
                    <a:pt x="21" y="6"/>
                  </a:cubicBezTo>
                  <a:cubicBezTo>
                    <a:pt x="21" y="63"/>
                    <a:pt x="21" y="63"/>
                    <a:pt x="21" y="63"/>
                  </a:cubicBezTo>
                  <a:cubicBezTo>
                    <a:pt x="11" y="53"/>
                    <a:pt x="11" y="53"/>
                    <a:pt x="11" y="53"/>
                  </a:cubicBezTo>
                  <a:cubicBezTo>
                    <a:pt x="8" y="50"/>
                    <a:pt x="5" y="50"/>
                    <a:pt x="2" y="53"/>
                  </a:cubicBezTo>
                  <a:cubicBezTo>
                    <a:pt x="0" y="55"/>
                    <a:pt x="0" y="59"/>
                    <a:pt x="2" y="61"/>
                  </a:cubicBezTo>
                  <a:cubicBezTo>
                    <a:pt x="23" y="82"/>
                    <a:pt x="23" y="82"/>
                    <a:pt x="23" y="82"/>
                  </a:cubicBezTo>
                  <a:cubicBezTo>
                    <a:pt x="24" y="83"/>
                    <a:pt x="25" y="83"/>
                    <a:pt x="27" y="83"/>
                  </a:cubicBezTo>
                  <a:cubicBezTo>
                    <a:pt x="28" y="83"/>
                    <a:pt x="30" y="83"/>
                    <a:pt x="31" y="82"/>
                  </a:cubicBezTo>
                  <a:cubicBezTo>
                    <a:pt x="52" y="61"/>
                    <a:pt x="52" y="61"/>
                    <a:pt x="52" y="61"/>
                  </a:cubicBezTo>
                  <a:cubicBezTo>
                    <a:pt x="54" y="59"/>
                    <a:pt x="54" y="55"/>
                    <a:pt x="52" y="53"/>
                  </a:cubicBezTo>
                  <a:cubicBezTo>
                    <a:pt x="49" y="50"/>
                    <a:pt x="45" y="50"/>
                    <a:pt x="43" y="5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lumMod val="50000"/>
                  </a:schemeClr>
                </a:solidFill>
              </a:endParaRPr>
            </a:p>
          </p:txBody>
        </p:sp>
      </p:grpSp>
      <p:sp>
        <p:nvSpPr>
          <p:cNvPr id="25629" name="Rectangle 29"/>
          <p:cNvSpPr>
            <a:spLocks noChangeArrowheads="1"/>
          </p:cNvSpPr>
          <p:nvPr/>
        </p:nvSpPr>
        <p:spPr bwMode="auto">
          <a:xfrm>
            <a:off x="1354914" y="1419622"/>
            <a:ext cx="3241675"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buFont typeface="Arial" charset="0"/>
              <a:buNone/>
            </a:pPr>
            <a:r>
              <a:rPr lang="zh-CN" altLang="en-US" sz="1400" b="1" dirty="0">
                <a:solidFill>
                  <a:schemeClr val="bg1">
                    <a:lumMod val="50000"/>
                  </a:schemeClr>
                </a:solidFill>
              </a:rPr>
              <a:t>数据持久层包含了几个表，分别是</a:t>
            </a:r>
            <a:r>
              <a:rPr lang="en-US" altLang="zh-CN" sz="1400" b="1" dirty="0" err="1">
                <a:solidFill>
                  <a:schemeClr val="bg1">
                    <a:lumMod val="50000"/>
                  </a:schemeClr>
                </a:solidFill>
              </a:rPr>
              <a:t>UserInfoTable</a:t>
            </a:r>
            <a:r>
              <a:rPr lang="zh-CN" altLang="en-US" sz="1400" b="1" dirty="0">
                <a:solidFill>
                  <a:schemeClr val="bg1">
                    <a:lumMod val="50000"/>
                  </a:schemeClr>
                </a:solidFill>
              </a:rPr>
              <a:t>，用来存储用户信息，包括姓名性别年龄等，</a:t>
            </a:r>
            <a:r>
              <a:rPr lang="en-US" altLang="zh-CN" sz="1400" b="1" dirty="0" err="1">
                <a:solidFill>
                  <a:schemeClr val="bg1">
                    <a:lumMod val="50000"/>
                  </a:schemeClr>
                </a:solidFill>
              </a:rPr>
              <a:t>DiagnosisRepoTable</a:t>
            </a:r>
            <a:r>
              <a:rPr lang="zh-CN" altLang="en-US" sz="1400" b="1" dirty="0">
                <a:solidFill>
                  <a:schemeClr val="bg1">
                    <a:lumMod val="50000"/>
                  </a:schemeClr>
                </a:solidFill>
              </a:rPr>
              <a:t>用来存储诊断报告，</a:t>
            </a:r>
            <a:r>
              <a:rPr lang="en-US" altLang="zh-CN" sz="1400" b="1" dirty="0" err="1">
                <a:solidFill>
                  <a:schemeClr val="bg1">
                    <a:lumMod val="50000"/>
                  </a:schemeClr>
                </a:solidFill>
              </a:rPr>
              <a:t>ExampleRepoTable</a:t>
            </a:r>
            <a:r>
              <a:rPr lang="zh-CN" altLang="en-US" sz="1400" b="1" dirty="0">
                <a:solidFill>
                  <a:schemeClr val="bg1">
                    <a:lumMod val="50000"/>
                  </a:schemeClr>
                </a:solidFill>
              </a:rPr>
              <a:t>用来存储示例报告。</a:t>
            </a:r>
          </a:p>
        </p:txBody>
      </p:sp>
      <p:sp>
        <p:nvSpPr>
          <p:cNvPr id="29" name="Text Box 42"/>
          <p:cNvSpPr txBox="1">
            <a:spLocks noChangeArrowheads="1"/>
          </p:cNvSpPr>
          <p:nvPr/>
        </p:nvSpPr>
        <p:spPr bwMode="auto">
          <a:xfrm>
            <a:off x="2219444" y="290122"/>
            <a:ext cx="470513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 typeface="Arial" charset="0"/>
              <a:buNone/>
            </a:pPr>
            <a:r>
              <a:rPr lang="zh-CN" altLang="en-US" b="1" dirty="0">
                <a:solidFill>
                  <a:schemeClr val="bg1">
                    <a:lumMod val="50000"/>
                  </a:schemeClr>
                </a:solidFill>
              </a:rPr>
              <a:t>诊断与报告模块数据持久层（数据持久层）</a:t>
            </a:r>
            <a:endParaRPr lang="en-US" altLang="zh-CN" b="1" dirty="0">
              <a:solidFill>
                <a:schemeClr val="accent1"/>
              </a:solidFill>
            </a:endParaRPr>
          </a:p>
        </p:txBody>
      </p:sp>
      <p:sp>
        <p:nvSpPr>
          <p:cNvPr id="2" name="Rectangle 2">
            <a:extLst>
              <a:ext uri="{FF2B5EF4-FFF2-40B4-BE49-F238E27FC236}">
                <a16:creationId xmlns:a16="http://schemas.microsoft.com/office/drawing/2014/main" id="{07069ACE-B118-4EA1-A1BB-DA7D62BD2098}"/>
              </a:ext>
            </a:extLst>
          </p:cNvPr>
          <p:cNvSpPr>
            <a:spLocks noChangeArrowheads="1"/>
          </p:cNvSpPr>
          <p:nvPr/>
        </p:nvSpPr>
        <p:spPr bwMode="auto">
          <a:xfrm flipV="1">
            <a:off x="6829028" y="254304"/>
            <a:ext cx="681221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3" name="Rectangle 2">
            <a:extLst>
              <a:ext uri="{FF2B5EF4-FFF2-40B4-BE49-F238E27FC236}">
                <a16:creationId xmlns:a16="http://schemas.microsoft.com/office/drawing/2014/main" id="{1FA5BEE7-23D6-4D8D-8A2E-6A4D8C485E36}"/>
              </a:ext>
            </a:extLst>
          </p:cNvPr>
          <p:cNvSpPr>
            <a:spLocks noChangeArrowheads="1"/>
          </p:cNvSpPr>
          <p:nvPr/>
        </p:nvSpPr>
        <p:spPr bwMode="auto">
          <a:xfrm>
            <a:off x="5652120" y="1095071"/>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 name="对象 3">
            <a:extLst>
              <a:ext uri="{FF2B5EF4-FFF2-40B4-BE49-F238E27FC236}">
                <a16:creationId xmlns:a16="http://schemas.microsoft.com/office/drawing/2014/main" id="{1EDACFB5-F7EE-46FA-959D-DC291A858519}"/>
              </a:ext>
            </a:extLst>
          </p:cNvPr>
          <p:cNvGraphicFramePr>
            <a:graphicFrameLocks noChangeAspect="1"/>
          </p:cNvGraphicFramePr>
          <p:nvPr/>
        </p:nvGraphicFramePr>
        <p:xfrm>
          <a:off x="5652120" y="1095071"/>
          <a:ext cx="2925763" cy="3794125"/>
        </p:xfrm>
        <a:graphic>
          <a:graphicData uri="http://schemas.openxmlformats.org/presentationml/2006/ole">
            <mc:AlternateContent xmlns:mc="http://schemas.openxmlformats.org/markup-compatibility/2006">
              <mc:Choice xmlns:v="urn:schemas-microsoft-com:vml" Requires="v">
                <p:oleObj spid="_x0000_s4101" name="Visio" r:id="rId3" imgW="2926080" imgH="3794524" progId="Visio.Drawing.15">
                  <p:embed/>
                </p:oleObj>
              </mc:Choice>
              <mc:Fallback>
                <p:oleObj name="Visio" r:id="rId3" imgW="2926080" imgH="3794524" progId="Visio.Drawing.15">
                  <p:embed/>
                  <p:pic>
                    <p:nvPicPr>
                      <p:cNvPr id="4" name="对象 3">
                        <a:extLst>
                          <a:ext uri="{FF2B5EF4-FFF2-40B4-BE49-F238E27FC236}">
                            <a16:creationId xmlns:a16="http://schemas.microsoft.com/office/drawing/2014/main" id="{1EDACFB5-F7EE-46FA-959D-DC291A85851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52120" y="1095071"/>
                        <a:ext cx="2925763" cy="3794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2050525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 Box 42"/>
          <p:cNvSpPr txBox="1">
            <a:spLocks noChangeArrowheads="1"/>
          </p:cNvSpPr>
          <p:nvPr/>
        </p:nvSpPr>
        <p:spPr bwMode="auto">
          <a:xfrm>
            <a:off x="3628475" y="555526"/>
            <a:ext cx="188705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 typeface="Arial" charset="0"/>
              <a:buNone/>
            </a:pPr>
            <a:r>
              <a:rPr lang="en-US" altLang="zh-CN" sz="2400" b="1" dirty="0">
                <a:solidFill>
                  <a:schemeClr val="accent2"/>
                </a:solidFill>
              </a:rPr>
              <a:t>3</a:t>
            </a:r>
            <a:r>
              <a:rPr lang="zh-CN" altLang="en-US" sz="2400" b="1" dirty="0">
                <a:solidFill>
                  <a:schemeClr val="accent2"/>
                </a:solidFill>
              </a:rPr>
              <a:t>、用户界面</a:t>
            </a:r>
            <a:endParaRPr lang="en-US" altLang="zh-CN" sz="2400" b="1" dirty="0">
              <a:solidFill>
                <a:schemeClr val="accent2"/>
              </a:solidFill>
            </a:endParaRPr>
          </a:p>
        </p:txBody>
      </p:sp>
      <p:graphicFrame>
        <p:nvGraphicFramePr>
          <p:cNvPr id="2" name="对象 1">
            <a:extLst>
              <a:ext uri="{FF2B5EF4-FFF2-40B4-BE49-F238E27FC236}">
                <a16:creationId xmlns:a16="http://schemas.microsoft.com/office/drawing/2014/main" id="{D4245D3A-7427-405B-991F-1866AAF1500B}"/>
              </a:ext>
            </a:extLst>
          </p:cNvPr>
          <p:cNvGraphicFramePr>
            <a:graphicFrameLocks noChangeAspect="1"/>
          </p:cNvGraphicFramePr>
          <p:nvPr/>
        </p:nvGraphicFramePr>
        <p:xfrm>
          <a:off x="3491880" y="1491630"/>
          <a:ext cx="2392363" cy="2949575"/>
        </p:xfrm>
        <a:graphic>
          <a:graphicData uri="http://schemas.openxmlformats.org/presentationml/2006/ole">
            <mc:AlternateContent xmlns:mc="http://schemas.openxmlformats.org/markup-compatibility/2006">
              <mc:Choice xmlns:v="urn:schemas-microsoft-com:vml" Requires="v">
                <p:oleObj spid="_x0000_s5128" name="Visio" r:id="rId3" imgW="2514387" imgH="3100947" progId="Visio.Drawing.15">
                  <p:embed/>
                </p:oleObj>
              </mc:Choice>
              <mc:Fallback>
                <p:oleObj name="Visio" r:id="rId3" imgW="2514387" imgH="3100947" progId="Visio.Drawing.15">
                  <p:embed/>
                  <p:pic>
                    <p:nvPicPr>
                      <p:cNvPr id="2" name="对象 1">
                        <a:extLst>
                          <a:ext uri="{FF2B5EF4-FFF2-40B4-BE49-F238E27FC236}">
                            <a16:creationId xmlns:a16="http://schemas.microsoft.com/office/drawing/2014/main" id="{D4245D3A-7427-405B-991F-1866AAF1500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1880" y="1491630"/>
                        <a:ext cx="2392363" cy="2949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 name="对象 2">
            <a:extLst>
              <a:ext uri="{FF2B5EF4-FFF2-40B4-BE49-F238E27FC236}">
                <a16:creationId xmlns:a16="http://schemas.microsoft.com/office/drawing/2014/main" id="{EB3D1367-6C7B-45B0-9EC3-633054985DB8}"/>
              </a:ext>
            </a:extLst>
          </p:cNvPr>
          <p:cNvGraphicFramePr>
            <a:graphicFrameLocks noChangeAspect="1"/>
          </p:cNvGraphicFramePr>
          <p:nvPr/>
        </p:nvGraphicFramePr>
        <p:xfrm>
          <a:off x="6610449" y="1491630"/>
          <a:ext cx="2378075" cy="2933041"/>
        </p:xfrm>
        <a:graphic>
          <a:graphicData uri="http://schemas.openxmlformats.org/presentationml/2006/ole">
            <mc:AlternateContent xmlns:mc="http://schemas.openxmlformats.org/markup-compatibility/2006">
              <mc:Choice xmlns:v="urn:schemas-microsoft-com:vml" Requires="v">
                <p:oleObj spid="_x0000_s5129" name="Visio" r:id="rId5" imgW="2522043" imgH="2765824" progId="Visio.Drawing.15">
                  <p:embed/>
                </p:oleObj>
              </mc:Choice>
              <mc:Fallback>
                <p:oleObj name="Visio" r:id="rId5" imgW="2522043" imgH="2765824" progId="Visio.Drawing.15">
                  <p:embed/>
                  <p:pic>
                    <p:nvPicPr>
                      <p:cNvPr id="3" name="对象 2">
                        <a:extLst>
                          <a:ext uri="{FF2B5EF4-FFF2-40B4-BE49-F238E27FC236}">
                            <a16:creationId xmlns:a16="http://schemas.microsoft.com/office/drawing/2014/main" id="{EB3D1367-6C7B-45B0-9EC3-633054985DB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10449" y="1491630"/>
                        <a:ext cx="2378075" cy="2933041"/>
                      </a:xfrm>
                      <a:prstGeom prst="rect">
                        <a:avLst/>
                      </a:prstGeom>
                      <a:noFill/>
                    </p:spPr>
                  </p:pic>
                </p:oleObj>
              </mc:Fallback>
            </mc:AlternateContent>
          </a:graphicData>
        </a:graphic>
      </p:graphicFrame>
      <p:pic>
        <p:nvPicPr>
          <p:cNvPr id="4" name="图片 3">
            <a:extLst>
              <a:ext uri="{FF2B5EF4-FFF2-40B4-BE49-F238E27FC236}">
                <a16:creationId xmlns:a16="http://schemas.microsoft.com/office/drawing/2014/main" id="{A13CCD59-78A7-4F3F-B804-5EF1902DC02B}"/>
              </a:ext>
            </a:extLst>
          </p:cNvPr>
          <p:cNvPicPr>
            <a:picLocks noChangeAspect="1"/>
          </p:cNvPicPr>
          <p:nvPr/>
        </p:nvPicPr>
        <p:blipFill>
          <a:blip r:embed="rId7"/>
          <a:stretch>
            <a:fillRect/>
          </a:stretch>
        </p:blipFill>
        <p:spPr>
          <a:xfrm>
            <a:off x="544245" y="1484965"/>
            <a:ext cx="2236317" cy="3044624"/>
          </a:xfrm>
          <a:prstGeom prst="rect">
            <a:avLst/>
          </a:prstGeom>
        </p:spPr>
      </p:pic>
    </p:spTree>
    <p:extLst>
      <p:ext uri="{BB962C8B-B14F-4D97-AF65-F5344CB8AC3E}">
        <p14:creationId xmlns:p14="http://schemas.microsoft.com/office/powerpoint/2010/main" val="19561994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 Box 42"/>
          <p:cNvSpPr txBox="1">
            <a:spLocks noChangeArrowheads="1"/>
          </p:cNvSpPr>
          <p:nvPr/>
        </p:nvSpPr>
        <p:spPr bwMode="auto">
          <a:xfrm>
            <a:off x="3628475" y="555526"/>
            <a:ext cx="188705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 typeface="Arial" charset="0"/>
              <a:buNone/>
            </a:pPr>
            <a:r>
              <a:rPr lang="en-US" altLang="zh-CN" sz="2400" b="1" dirty="0">
                <a:solidFill>
                  <a:schemeClr val="accent2"/>
                </a:solidFill>
              </a:rPr>
              <a:t>3</a:t>
            </a:r>
            <a:r>
              <a:rPr lang="zh-CN" altLang="en-US" sz="2400" b="1" dirty="0">
                <a:solidFill>
                  <a:schemeClr val="accent2"/>
                </a:solidFill>
              </a:rPr>
              <a:t>、用户界面</a:t>
            </a:r>
            <a:endParaRPr lang="en-US" altLang="zh-CN" sz="2400" b="1" dirty="0">
              <a:solidFill>
                <a:schemeClr val="accent2"/>
              </a:solidFill>
            </a:endParaRPr>
          </a:p>
        </p:txBody>
      </p:sp>
      <p:graphicFrame>
        <p:nvGraphicFramePr>
          <p:cNvPr id="5" name="对象 4">
            <a:extLst>
              <a:ext uri="{FF2B5EF4-FFF2-40B4-BE49-F238E27FC236}">
                <a16:creationId xmlns:a16="http://schemas.microsoft.com/office/drawing/2014/main" id="{E652A7A5-475E-48E1-9208-9A7542D5C4E3}"/>
              </a:ext>
            </a:extLst>
          </p:cNvPr>
          <p:cNvGraphicFramePr>
            <a:graphicFrameLocks noChangeAspect="1"/>
          </p:cNvGraphicFramePr>
          <p:nvPr/>
        </p:nvGraphicFramePr>
        <p:xfrm>
          <a:off x="699415" y="1681865"/>
          <a:ext cx="2416175" cy="2651125"/>
        </p:xfrm>
        <a:graphic>
          <a:graphicData uri="http://schemas.openxmlformats.org/presentationml/2006/ole">
            <mc:AlternateContent xmlns:mc="http://schemas.openxmlformats.org/markup-compatibility/2006">
              <mc:Choice xmlns:v="urn:schemas-microsoft-com:vml" Requires="v">
                <p:oleObj spid="_x0000_s6155" name="Visio" r:id="rId3" imgW="2522043" imgH="2765824" progId="Visio.Drawing.15">
                  <p:embed/>
                </p:oleObj>
              </mc:Choice>
              <mc:Fallback>
                <p:oleObj name="Visio" r:id="rId3" imgW="2522043" imgH="2765824" progId="Visio.Drawing.15">
                  <p:embed/>
                  <p:pic>
                    <p:nvPicPr>
                      <p:cNvPr id="5" name="对象 4">
                        <a:extLst>
                          <a:ext uri="{FF2B5EF4-FFF2-40B4-BE49-F238E27FC236}">
                            <a16:creationId xmlns:a16="http://schemas.microsoft.com/office/drawing/2014/main" id="{E652A7A5-475E-48E1-9208-9A7542D5C4E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9415" y="1681865"/>
                        <a:ext cx="2416175" cy="2651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对象 6">
            <a:extLst>
              <a:ext uri="{FF2B5EF4-FFF2-40B4-BE49-F238E27FC236}">
                <a16:creationId xmlns:a16="http://schemas.microsoft.com/office/drawing/2014/main" id="{03EE4DB2-D158-4B06-A13C-4FD22E4C9D82}"/>
              </a:ext>
            </a:extLst>
          </p:cNvPr>
          <p:cNvGraphicFramePr>
            <a:graphicFrameLocks noChangeAspect="1"/>
          </p:cNvGraphicFramePr>
          <p:nvPr/>
        </p:nvGraphicFramePr>
        <p:xfrm>
          <a:off x="3354187" y="1750128"/>
          <a:ext cx="2362200" cy="2590800"/>
        </p:xfrm>
        <a:graphic>
          <a:graphicData uri="http://schemas.openxmlformats.org/presentationml/2006/ole">
            <mc:AlternateContent xmlns:mc="http://schemas.openxmlformats.org/markup-compatibility/2006">
              <mc:Choice xmlns:v="urn:schemas-microsoft-com:vml" Requires="v">
                <p:oleObj spid="_x0000_s6156" name="Visio" r:id="rId5" imgW="2522043" imgH="2765824" progId="Visio.Drawing.15">
                  <p:embed/>
                </p:oleObj>
              </mc:Choice>
              <mc:Fallback>
                <p:oleObj name="Visio" r:id="rId5" imgW="2522043" imgH="2765824" progId="Visio.Drawing.15">
                  <p:embed/>
                  <p:pic>
                    <p:nvPicPr>
                      <p:cNvPr id="7" name="对象 6">
                        <a:extLst>
                          <a:ext uri="{FF2B5EF4-FFF2-40B4-BE49-F238E27FC236}">
                            <a16:creationId xmlns:a16="http://schemas.microsoft.com/office/drawing/2014/main" id="{03EE4DB2-D158-4B06-A13C-4FD22E4C9D8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54187" y="1750128"/>
                        <a:ext cx="2362200" cy="2590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对象 8">
            <a:extLst>
              <a:ext uri="{FF2B5EF4-FFF2-40B4-BE49-F238E27FC236}">
                <a16:creationId xmlns:a16="http://schemas.microsoft.com/office/drawing/2014/main" id="{6619F8B1-732A-4F28-9B12-8045D5BBE980}"/>
              </a:ext>
            </a:extLst>
          </p:cNvPr>
          <p:cNvGraphicFramePr>
            <a:graphicFrameLocks noChangeAspect="1"/>
          </p:cNvGraphicFramePr>
          <p:nvPr/>
        </p:nvGraphicFramePr>
        <p:xfrm>
          <a:off x="6156176" y="1765666"/>
          <a:ext cx="2384425" cy="2606675"/>
        </p:xfrm>
        <a:graphic>
          <a:graphicData uri="http://schemas.openxmlformats.org/presentationml/2006/ole">
            <mc:AlternateContent xmlns:mc="http://schemas.openxmlformats.org/markup-compatibility/2006">
              <mc:Choice xmlns:v="urn:schemas-microsoft-com:vml" Requires="v">
                <p:oleObj spid="_x0000_s6157" name="Visio" r:id="rId7" imgW="2529698" imgH="2765824" progId="Visio.Drawing.15">
                  <p:embed/>
                </p:oleObj>
              </mc:Choice>
              <mc:Fallback>
                <p:oleObj name="Visio" r:id="rId7" imgW="2529698" imgH="2765824" progId="Visio.Drawing.15">
                  <p:embed/>
                  <p:pic>
                    <p:nvPicPr>
                      <p:cNvPr id="9" name="对象 8">
                        <a:extLst>
                          <a:ext uri="{FF2B5EF4-FFF2-40B4-BE49-F238E27FC236}">
                            <a16:creationId xmlns:a16="http://schemas.microsoft.com/office/drawing/2014/main" id="{6619F8B1-732A-4F28-9B12-8045D5BBE98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56176" y="1765666"/>
                        <a:ext cx="2384425" cy="2606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2353704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 Box 42"/>
          <p:cNvSpPr txBox="1">
            <a:spLocks noChangeArrowheads="1"/>
          </p:cNvSpPr>
          <p:nvPr/>
        </p:nvSpPr>
        <p:spPr bwMode="auto">
          <a:xfrm>
            <a:off x="3473788" y="555526"/>
            <a:ext cx="219643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 typeface="Arial" charset="0"/>
              <a:buNone/>
            </a:pPr>
            <a:r>
              <a:rPr lang="en-US" altLang="zh-CN" sz="2400" b="1" dirty="0">
                <a:solidFill>
                  <a:schemeClr val="accent2"/>
                </a:solidFill>
              </a:rPr>
              <a:t>4</a:t>
            </a:r>
            <a:r>
              <a:rPr lang="zh-CN" altLang="en-US" sz="2400" b="1" dirty="0">
                <a:solidFill>
                  <a:schemeClr val="accent2"/>
                </a:solidFill>
              </a:rPr>
              <a:t>、功能顺序图</a:t>
            </a:r>
            <a:endParaRPr lang="en-US" altLang="zh-CN" sz="2400" b="1" dirty="0">
              <a:solidFill>
                <a:schemeClr val="accent2"/>
              </a:solidFill>
            </a:endParaRPr>
          </a:p>
        </p:txBody>
      </p:sp>
      <p:pic>
        <p:nvPicPr>
          <p:cNvPr id="30" name="图片 29">
            <a:extLst>
              <a:ext uri="{FF2B5EF4-FFF2-40B4-BE49-F238E27FC236}">
                <a16:creationId xmlns:a16="http://schemas.microsoft.com/office/drawing/2014/main" id="{6A3DDBA2-3E71-42A6-8D41-13B82CF092A7}"/>
              </a:ext>
            </a:extLst>
          </p:cNvPr>
          <p:cNvPicPr/>
          <p:nvPr/>
        </p:nvPicPr>
        <p:blipFill>
          <a:blip r:embed="rId2"/>
          <a:stretch>
            <a:fillRect/>
          </a:stretch>
        </p:blipFill>
        <p:spPr>
          <a:xfrm>
            <a:off x="3033068" y="1347614"/>
            <a:ext cx="5274310" cy="3555365"/>
          </a:xfrm>
          <a:prstGeom prst="rect">
            <a:avLst/>
          </a:prstGeom>
        </p:spPr>
      </p:pic>
      <p:sp>
        <p:nvSpPr>
          <p:cNvPr id="2" name="文本框 1">
            <a:extLst>
              <a:ext uri="{FF2B5EF4-FFF2-40B4-BE49-F238E27FC236}">
                <a16:creationId xmlns:a16="http://schemas.microsoft.com/office/drawing/2014/main" id="{98BCBD05-E3A6-430D-AA06-E13DACDF2873}"/>
              </a:ext>
            </a:extLst>
          </p:cNvPr>
          <p:cNvSpPr txBox="1"/>
          <p:nvPr/>
        </p:nvSpPr>
        <p:spPr>
          <a:xfrm>
            <a:off x="611560" y="1923678"/>
            <a:ext cx="1872208" cy="369332"/>
          </a:xfrm>
          <a:prstGeom prst="rect">
            <a:avLst/>
          </a:prstGeom>
          <a:noFill/>
        </p:spPr>
        <p:txBody>
          <a:bodyPr wrap="square" rtlCol="0">
            <a:spAutoFit/>
          </a:bodyPr>
          <a:lstStyle/>
          <a:p>
            <a:r>
              <a:rPr lang="zh-CN" altLang="en-US" dirty="0"/>
              <a:t>上传舌象图片</a:t>
            </a:r>
          </a:p>
        </p:txBody>
      </p:sp>
    </p:spTree>
    <p:extLst>
      <p:ext uri="{BB962C8B-B14F-4D97-AF65-F5344CB8AC3E}">
        <p14:creationId xmlns:p14="http://schemas.microsoft.com/office/powerpoint/2010/main" val="20278398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 Box 42"/>
          <p:cNvSpPr txBox="1">
            <a:spLocks noChangeArrowheads="1"/>
          </p:cNvSpPr>
          <p:nvPr/>
        </p:nvSpPr>
        <p:spPr bwMode="auto">
          <a:xfrm>
            <a:off x="3473788" y="555526"/>
            <a:ext cx="219643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 typeface="Arial" charset="0"/>
              <a:buNone/>
            </a:pPr>
            <a:r>
              <a:rPr lang="en-US" altLang="zh-CN" sz="2400" b="1" dirty="0">
                <a:solidFill>
                  <a:schemeClr val="accent2"/>
                </a:solidFill>
              </a:rPr>
              <a:t>4</a:t>
            </a:r>
            <a:r>
              <a:rPr lang="zh-CN" altLang="en-US" sz="2400" b="1" dirty="0">
                <a:solidFill>
                  <a:schemeClr val="accent2"/>
                </a:solidFill>
              </a:rPr>
              <a:t>、功能顺序图</a:t>
            </a:r>
            <a:endParaRPr lang="en-US" altLang="zh-CN" sz="2400" b="1" dirty="0">
              <a:solidFill>
                <a:schemeClr val="accent2"/>
              </a:solidFill>
            </a:endParaRPr>
          </a:p>
        </p:txBody>
      </p:sp>
      <p:sp>
        <p:nvSpPr>
          <p:cNvPr id="2" name="文本框 1">
            <a:extLst>
              <a:ext uri="{FF2B5EF4-FFF2-40B4-BE49-F238E27FC236}">
                <a16:creationId xmlns:a16="http://schemas.microsoft.com/office/drawing/2014/main" id="{98BCBD05-E3A6-430D-AA06-E13DACDF2873}"/>
              </a:ext>
            </a:extLst>
          </p:cNvPr>
          <p:cNvSpPr txBox="1"/>
          <p:nvPr/>
        </p:nvSpPr>
        <p:spPr>
          <a:xfrm>
            <a:off x="611560" y="1923678"/>
            <a:ext cx="1872208" cy="369332"/>
          </a:xfrm>
          <a:prstGeom prst="rect">
            <a:avLst/>
          </a:prstGeom>
          <a:noFill/>
        </p:spPr>
        <p:txBody>
          <a:bodyPr wrap="square" rtlCol="0">
            <a:spAutoFit/>
          </a:bodyPr>
          <a:lstStyle/>
          <a:p>
            <a:r>
              <a:rPr lang="zh-CN" altLang="en-US" dirty="0"/>
              <a:t>查看诊断报告</a:t>
            </a:r>
          </a:p>
        </p:txBody>
      </p:sp>
      <p:pic>
        <p:nvPicPr>
          <p:cNvPr id="5" name="图片 4">
            <a:extLst>
              <a:ext uri="{FF2B5EF4-FFF2-40B4-BE49-F238E27FC236}">
                <a16:creationId xmlns:a16="http://schemas.microsoft.com/office/drawing/2014/main" id="{11824CF7-882D-48EB-8FD5-4217B1066A23}"/>
              </a:ext>
            </a:extLst>
          </p:cNvPr>
          <p:cNvPicPr/>
          <p:nvPr/>
        </p:nvPicPr>
        <p:blipFill>
          <a:blip r:embed="rId2"/>
          <a:stretch>
            <a:fillRect/>
          </a:stretch>
        </p:blipFill>
        <p:spPr>
          <a:xfrm>
            <a:off x="3779912" y="1025525"/>
            <a:ext cx="5184576" cy="4066505"/>
          </a:xfrm>
          <a:prstGeom prst="rect">
            <a:avLst/>
          </a:prstGeom>
        </p:spPr>
      </p:pic>
    </p:spTree>
    <p:extLst>
      <p:ext uri="{BB962C8B-B14F-4D97-AF65-F5344CB8AC3E}">
        <p14:creationId xmlns:p14="http://schemas.microsoft.com/office/powerpoint/2010/main" val="27810329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 Box 42"/>
          <p:cNvSpPr txBox="1">
            <a:spLocks noChangeArrowheads="1"/>
          </p:cNvSpPr>
          <p:nvPr/>
        </p:nvSpPr>
        <p:spPr bwMode="auto">
          <a:xfrm>
            <a:off x="971600" y="555526"/>
            <a:ext cx="219643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 typeface="Arial" charset="0"/>
              <a:buNone/>
            </a:pPr>
            <a:r>
              <a:rPr lang="en-US" altLang="zh-CN" sz="2400" b="1" dirty="0">
                <a:solidFill>
                  <a:schemeClr val="accent2"/>
                </a:solidFill>
              </a:rPr>
              <a:t>4</a:t>
            </a:r>
            <a:r>
              <a:rPr lang="zh-CN" altLang="en-US" sz="2400" b="1" dirty="0">
                <a:solidFill>
                  <a:schemeClr val="accent2"/>
                </a:solidFill>
              </a:rPr>
              <a:t>、功能顺序图</a:t>
            </a:r>
            <a:endParaRPr lang="en-US" altLang="zh-CN" sz="2400" b="1" dirty="0">
              <a:solidFill>
                <a:schemeClr val="accent2"/>
              </a:solidFill>
            </a:endParaRPr>
          </a:p>
        </p:txBody>
      </p:sp>
      <p:sp>
        <p:nvSpPr>
          <p:cNvPr id="2" name="文本框 1">
            <a:extLst>
              <a:ext uri="{FF2B5EF4-FFF2-40B4-BE49-F238E27FC236}">
                <a16:creationId xmlns:a16="http://schemas.microsoft.com/office/drawing/2014/main" id="{98BCBD05-E3A6-430D-AA06-E13DACDF2873}"/>
              </a:ext>
            </a:extLst>
          </p:cNvPr>
          <p:cNvSpPr txBox="1"/>
          <p:nvPr/>
        </p:nvSpPr>
        <p:spPr>
          <a:xfrm>
            <a:off x="1547664" y="1923678"/>
            <a:ext cx="1872208" cy="369332"/>
          </a:xfrm>
          <a:prstGeom prst="rect">
            <a:avLst/>
          </a:prstGeom>
          <a:noFill/>
        </p:spPr>
        <p:txBody>
          <a:bodyPr wrap="square" rtlCol="0">
            <a:spAutoFit/>
          </a:bodyPr>
          <a:lstStyle/>
          <a:p>
            <a:r>
              <a:rPr lang="zh-CN" altLang="en-US" dirty="0"/>
              <a:t>查看个人报告</a:t>
            </a:r>
          </a:p>
        </p:txBody>
      </p:sp>
      <p:pic>
        <p:nvPicPr>
          <p:cNvPr id="5" name="图片 4">
            <a:extLst>
              <a:ext uri="{FF2B5EF4-FFF2-40B4-BE49-F238E27FC236}">
                <a16:creationId xmlns:a16="http://schemas.microsoft.com/office/drawing/2014/main" id="{E795E609-68A4-4E15-8B97-65EADAA57FAB}"/>
              </a:ext>
            </a:extLst>
          </p:cNvPr>
          <p:cNvPicPr/>
          <p:nvPr/>
        </p:nvPicPr>
        <p:blipFill>
          <a:blip r:embed="rId2"/>
          <a:stretch>
            <a:fillRect/>
          </a:stretch>
        </p:blipFill>
        <p:spPr>
          <a:xfrm>
            <a:off x="3923928" y="110490"/>
            <a:ext cx="4953000" cy="4922520"/>
          </a:xfrm>
          <a:prstGeom prst="rect">
            <a:avLst/>
          </a:prstGeom>
        </p:spPr>
      </p:pic>
    </p:spTree>
    <p:extLst>
      <p:ext uri="{BB962C8B-B14F-4D97-AF65-F5344CB8AC3E}">
        <p14:creationId xmlns:p14="http://schemas.microsoft.com/office/powerpoint/2010/main" val="29130486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 Box 42"/>
          <p:cNvSpPr txBox="1">
            <a:spLocks noChangeArrowheads="1"/>
          </p:cNvSpPr>
          <p:nvPr/>
        </p:nvSpPr>
        <p:spPr bwMode="auto">
          <a:xfrm>
            <a:off x="3473788" y="555526"/>
            <a:ext cx="219643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 typeface="Arial" charset="0"/>
              <a:buNone/>
            </a:pPr>
            <a:r>
              <a:rPr lang="en-US" altLang="zh-CN" sz="2400" b="1" dirty="0">
                <a:solidFill>
                  <a:schemeClr val="accent2"/>
                </a:solidFill>
              </a:rPr>
              <a:t>4</a:t>
            </a:r>
            <a:r>
              <a:rPr lang="zh-CN" altLang="en-US" sz="2400" b="1" dirty="0">
                <a:solidFill>
                  <a:schemeClr val="accent2"/>
                </a:solidFill>
              </a:rPr>
              <a:t>、功能顺序图</a:t>
            </a:r>
            <a:endParaRPr lang="en-US" altLang="zh-CN" sz="2400" b="1" dirty="0">
              <a:solidFill>
                <a:schemeClr val="accent2"/>
              </a:solidFill>
            </a:endParaRPr>
          </a:p>
        </p:txBody>
      </p:sp>
      <p:sp>
        <p:nvSpPr>
          <p:cNvPr id="2" name="文本框 1">
            <a:extLst>
              <a:ext uri="{FF2B5EF4-FFF2-40B4-BE49-F238E27FC236}">
                <a16:creationId xmlns:a16="http://schemas.microsoft.com/office/drawing/2014/main" id="{98BCBD05-E3A6-430D-AA06-E13DACDF2873}"/>
              </a:ext>
            </a:extLst>
          </p:cNvPr>
          <p:cNvSpPr txBox="1"/>
          <p:nvPr/>
        </p:nvSpPr>
        <p:spPr>
          <a:xfrm>
            <a:off x="1403648" y="2387084"/>
            <a:ext cx="1872208" cy="369332"/>
          </a:xfrm>
          <a:prstGeom prst="rect">
            <a:avLst/>
          </a:prstGeom>
          <a:noFill/>
        </p:spPr>
        <p:txBody>
          <a:bodyPr wrap="square" rtlCol="0">
            <a:spAutoFit/>
          </a:bodyPr>
          <a:lstStyle/>
          <a:p>
            <a:r>
              <a:rPr lang="zh-CN" altLang="en-US" dirty="0"/>
              <a:t>查看示例报告</a:t>
            </a:r>
          </a:p>
        </p:txBody>
      </p:sp>
      <p:pic>
        <p:nvPicPr>
          <p:cNvPr id="5" name="图片 4">
            <a:extLst>
              <a:ext uri="{FF2B5EF4-FFF2-40B4-BE49-F238E27FC236}">
                <a16:creationId xmlns:a16="http://schemas.microsoft.com/office/drawing/2014/main" id="{B361606E-4915-40CE-A8A9-B8304745B8C8}"/>
              </a:ext>
            </a:extLst>
          </p:cNvPr>
          <p:cNvPicPr/>
          <p:nvPr/>
        </p:nvPicPr>
        <p:blipFill>
          <a:blip r:embed="rId2"/>
          <a:stretch>
            <a:fillRect/>
          </a:stretch>
        </p:blipFill>
        <p:spPr>
          <a:xfrm>
            <a:off x="4067944" y="1347614"/>
            <a:ext cx="4264660" cy="3429000"/>
          </a:xfrm>
          <a:prstGeom prst="rect">
            <a:avLst/>
          </a:prstGeom>
        </p:spPr>
      </p:pic>
    </p:spTree>
    <p:extLst>
      <p:ext uri="{BB962C8B-B14F-4D97-AF65-F5344CB8AC3E}">
        <p14:creationId xmlns:p14="http://schemas.microsoft.com/office/powerpoint/2010/main" val="26079682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 Box 42"/>
          <p:cNvSpPr txBox="1">
            <a:spLocks noChangeArrowheads="1"/>
          </p:cNvSpPr>
          <p:nvPr/>
        </p:nvSpPr>
        <p:spPr bwMode="auto">
          <a:xfrm>
            <a:off x="6300192" y="2139047"/>
            <a:ext cx="2247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 typeface="Arial" charset="0"/>
              <a:buNone/>
            </a:pPr>
            <a:r>
              <a:rPr lang="en-US" altLang="zh-CN" sz="2400" b="1" dirty="0">
                <a:solidFill>
                  <a:schemeClr val="accent2"/>
                </a:solidFill>
              </a:rPr>
              <a:t>5</a:t>
            </a:r>
            <a:r>
              <a:rPr lang="zh-CN" altLang="en-US" sz="2400" b="1" dirty="0">
                <a:solidFill>
                  <a:schemeClr val="accent2"/>
                </a:solidFill>
              </a:rPr>
              <a:t>、数据库设计</a:t>
            </a:r>
            <a:endParaRPr lang="en-US" altLang="zh-CN" sz="2400" b="1" dirty="0">
              <a:solidFill>
                <a:schemeClr val="accent2"/>
              </a:solidFill>
            </a:endParaRPr>
          </a:p>
        </p:txBody>
      </p:sp>
      <p:graphicFrame>
        <p:nvGraphicFramePr>
          <p:cNvPr id="2" name="表格 1">
            <a:extLst>
              <a:ext uri="{FF2B5EF4-FFF2-40B4-BE49-F238E27FC236}">
                <a16:creationId xmlns:a16="http://schemas.microsoft.com/office/drawing/2014/main" id="{04B84574-F4E4-46B7-BCD7-4F0B32F39678}"/>
              </a:ext>
            </a:extLst>
          </p:cNvPr>
          <p:cNvGraphicFramePr>
            <a:graphicFrameLocks noGrp="1"/>
          </p:cNvGraphicFramePr>
          <p:nvPr/>
        </p:nvGraphicFramePr>
        <p:xfrm>
          <a:off x="467544" y="440953"/>
          <a:ext cx="5267960" cy="1280160"/>
        </p:xfrm>
        <a:graphic>
          <a:graphicData uri="http://schemas.openxmlformats.org/drawingml/2006/table">
            <a:tbl>
              <a:tblPr firstRow="1" firstCol="1" bandRow="1">
                <a:tableStyleId>{5C22544A-7EE6-4342-B048-85BDC9FD1C3A}</a:tableStyleId>
              </a:tblPr>
              <a:tblGrid>
                <a:gridCol w="1316990">
                  <a:extLst>
                    <a:ext uri="{9D8B030D-6E8A-4147-A177-3AD203B41FA5}">
                      <a16:colId xmlns:a16="http://schemas.microsoft.com/office/drawing/2014/main" val="389566203"/>
                    </a:ext>
                  </a:extLst>
                </a:gridCol>
                <a:gridCol w="1316990">
                  <a:extLst>
                    <a:ext uri="{9D8B030D-6E8A-4147-A177-3AD203B41FA5}">
                      <a16:colId xmlns:a16="http://schemas.microsoft.com/office/drawing/2014/main" val="3878543922"/>
                    </a:ext>
                  </a:extLst>
                </a:gridCol>
                <a:gridCol w="1316990">
                  <a:extLst>
                    <a:ext uri="{9D8B030D-6E8A-4147-A177-3AD203B41FA5}">
                      <a16:colId xmlns:a16="http://schemas.microsoft.com/office/drawing/2014/main" val="2872634721"/>
                    </a:ext>
                  </a:extLst>
                </a:gridCol>
                <a:gridCol w="1316990">
                  <a:extLst>
                    <a:ext uri="{9D8B030D-6E8A-4147-A177-3AD203B41FA5}">
                      <a16:colId xmlns:a16="http://schemas.microsoft.com/office/drawing/2014/main" val="2779185398"/>
                    </a:ext>
                  </a:extLst>
                </a:gridCol>
              </a:tblGrid>
              <a:tr h="0">
                <a:tc>
                  <a:txBody>
                    <a:bodyPr/>
                    <a:lstStyle/>
                    <a:p>
                      <a:pPr algn="just"/>
                      <a:r>
                        <a:rPr lang="zh-CN" sz="1050" kern="100">
                          <a:effectLst/>
                        </a:rPr>
                        <a:t>字段</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r>
                        <a:rPr lang="zh-CN" sz="1050" kern="100">
                          <a:effectLst/>
                        </a:rPr>
                        <a:t>类型</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r>
                        <a:rPr lang="zh-CN" sz="1050" kern="100">
                          <a:effectLst/>
                        </a:rPr>
                        <a:t>说明</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r>
                        <a:rPr lang="zh-CN" sz="1050" kern="100">
                          <a:effectLst/>
                        </a:rPr>
                        <a:t>属性</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67788493"/>
                  </a:ext>
                </a:extLst>
              </a:tr>
              <a:tr h="0">
                <a:tc>
                  <a:txBody>
                    <a:bodyPr/>
                    <a:lstStyle/>
                    <a:p>
                      <a:pPr algn="just"/>
                      <a:r>
                        <a:rPr lang="en-US" sz="1050" kern="100">
                          <a:effectLst/>
                        </a:rPr>
                        <a:t>UserID</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r>
                        <a:rPr lang="en-US" sz="1050" kern="100">
                          <a:effectLst/>
                        </a:rPr>
                        <a:t>Int</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r>
                        <a:rPr lang="zh-CN" sz="1050" kern="100">
                          <a:effectLst/>
                        </a:rPr>
                        <a:t>用于唯一标识用户</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r>
                        <a:rPr lang="en-US" sz="1050" kern="100" dirty="0">
                          <a:effectLst/>
                        </a:rPr>
                        <a:t>PK NOT NULL IDENTITY</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521561069"/>
                  </a:ext>
                </a:extLst>
              </a:tr>
              <a:tr h="0">
                <a:tc>
                  <a:txBody>
                    <a:bodyPr/>
                    <a:lstStyle/>
                    <a:p>
                      <a:pPr algn="just"/>
                      <a:r>
                        <a:rPr lang="en-US" sz="1050" kern="100">
                          <a:effectLst/>
                        </a:rPr>
                        <a:t>UserName</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r>
                        <a:rPr lang="en-US" sz="1050" kern="100">
                          <a:effectLst/>
                        </a:rPr>
                        <a:t>Varchar</a:t>
                      </a:r>
                      <a:r>
                        <a:rPr lang="zh-CN" sz="1050" kern="100">
                          <a:effectLst/>
                        </a:rPr>
                        <a:t>（</a:t>
                      </a:r>
                      <a:r>
                        <a:rPr lang="en-US" sz="1050" kern="100">
                          <a:effectLst/>
                        </a:rPr>
                        <a:t>20</a:t>
                      </a:r>
                      <a:r>
                        <a:rPr lang="zh-CN" sz="1050" kern="100">
                          <a:effectLst/>
                        </a:rPr>
                        <a:t>）</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r>
                        <a:rPr lang="zh-CN" sz="1050" kern="100">
                          <a:effectLst/>
                        </a:rPr>
                        <a:t>说明用户的姓名</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r>
                        <a:rPr lang="en-US" sz="1050" kern="100">
                          <a:effectLst/>
                        </a:rPr>
                        <a:t>NOT NULL</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13878954"/>
                  </a:ext>
                </a:extLst>
              </a:tr>
              <a:tr h="0">
                <a:tc>
                  <a:txBody>
                    <a:bodyPr/>
                    <a:lstStyle/>
                    <a:p>
                      <a:pPr algn="just"/>
                      <a:r>
                        <a:rPr lang="en-US" sz="1050" kern="100">
                          <a:effectLst/>
                        </a:rPr>
                        <a:t>UserAge</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r>
                        <a:rPr lang="en-US" sz="1050" kern="100">
                          <a:effectLst/>
                        </a:rPr>
                        <a:t>Int</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r>
                        <a:rPr lang="zh-CN" sz="1050" kern="100">
                          <a:effectLst/>
                        </a:rPr>
                        <a:t>用于说明用户的年龄</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r>
                        <a:rPr lang="en-US" sz="1050" kern="100">
                          <a:effectLst/>
                        </a:rPr>
                        <a:t>NOT NULL</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790227262"/>
                  </a:ext>
                </a:extLst>
              </a:tr>
              <a:tr h="0">
                <a:tc>
                  <a:txBody>
                    <a:bodyPr/>
                    <a:lstStyle/>
                    <a:p>
                      <a:pPr algn="just"/>
                      <a:r>
                        <a:rPr lang="en-US" sz="1050" kern="100">
                          <a:effectLst/>
                        </a:rPr>
                        <a:t>UserGender</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r>
                        <a:rPr lang="en-US" sz="1050" kern="100">
                          <a:effectLst/>
                        </a:rPr>
                        <a:t>Varchar</a:t>
                      </a:r>
                      <a:r>
                        <a:rPr lang="zh-CN" sz="1050" kern="100">
                          <a:effectLst/>
                        </a:rPr>
                        <a:t>（</a:t>
                      </a:r>
                      <a:r>
                        <a:rPr lang="en-US" sz="1050" kern="100">
                          <a:effectLst/>
                        </a:rPr>
                        <a:t>20</a:t>
                      </a:r>
                      <a:r>
                        <a:rPr lang="zh-CN" sz="1050" kern="100">
                          <a:effectLst/>
                        </a:rPr>
                        <a:t>）</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r>
                        <a:rPr lang="zh-CN" sz="1050" kern="100">
                          <a:effectLst/>
                        </a:rPr>
                        <a:t>用于说明用户的性别</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r>
                        <a:rPr lang="en-US" sz="1050" kern="100" dirty="0">
                          <a:effectLst/>
                        </a:rPr>
                        <a:t>NOT NULL</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733026206"/>
                  </a:ext>
                </a:extLst>
              </a:tr>
            </a:tbl>
          </a:graphicData>
        </a:graphic>
      </p:graphicFrame>
      <p:graphicFrame>
        <p:nvGraphicFramePr>
          <p:cNvPr id="3" name="表格 2">
            <a:extLst>
              <a:ext uri="{FF2B5EF4-FFF2-40B4-BE49-F238E27FC236}">
                <a16:creationId xmlns:a16="http://schemas.microsoft.com/office/drawing/2014/main" id="{1E7CA863-03DF-4039-9929-8499C362DD66}"/>
              </a:ext>
            </a:extLst>
          </p:cNvPr>
          <p:cNvGraphicFramePr>
            <a:graphicFrameLocks noGrp="1"/>
          </p:cNvGraphicFramePr>
          <p:nvPr/>
        </p:nvGraphicFramePr>
        <p:xfrm>
          <a:off x="467544" y="1967165"/>
          <a:ext cx="5267960" cy="1600200"/>
        </p:xfrm>
        <a:graphic>
          <a:graphicData uri="http://schemas.openxmlformats.org/drawingml/2006/table">
            <a:tbl>
              <a:tblPr firstRow="1" firstCol="1" bandRow="1">
                <a:tableStyleId>{5C22544A-7EE6-4342-B048-85BDC9FD1C3A}</a:tableStyleId>
              </a:tblPr>
              <a:tblGrid>
                <a:gridCol w="1316990">
                  <a:extLst>
                    <a:ext uri="{9D8B030D-6E8A-4147-A177-3AD203B41FA5}">
                      <a16:colId xmlns:a16="http://schemas.microsoft.com/office/drawing/2014/main" val="370626782"/>
                    </a:ext>
                  </a:extLst>
                </a:gridCol>
                <a:gridCol w="1316990">
                  <a:extLst>
                    <a:ext uri="{9D8B030D-6E8A-4147-A177-3AD203B41FA5}">
                      <a16:colId xmlns:a16="http://schemas.microsoft.com/office/drawing/2014/main" val="2526977019"/>
                    </a:ext>
                  </a:extLst>
                </a:gridCol>
                <a:gridCol w="1316990">
                  <a:extLst>
                    <a:ext uri="{9D8B030D-6E8A-4147-A177-3AD203B41FA5}">
                      <a16:colId xmlns:a16="http://schemas.microsoft.com/office/drawing/2014/main" val="950098614"/>
                    </a:ext>
                  </a:extLst>
                </a:gridCol>
                <a:gridCol w="1316990">
                  <a:extLst>
                    <a:ext uri="{9D8B030D-6E8A-4147-A177-3AD203B41FA5}">
                      <a16:colId xmlns:a16="http://schemas.microsoft.com/office/drawing/2014/main" val="1259273367"/>
                    </a:ext>
                  </a:extLst>
                </a:gridCol>
              </a:tblGrid>
              <a:tr h="0">
                <a:tc>
                  <a:txBody>
                    <a:bodyPr/>
                    <a:lstStyle/>
                    <a:p>
                      <a:pPr algn="just"/>
                      <a:r>
                        <a:rPr lang="zh-CN" sz="1050" kern="100">
                          <a:effectLst/>
                        </a:rPr>
                        <a:t>字段</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r>
                        <a:rPr lang="zh-CN" sz="1050" kern="100">
                          <a:effectLst/>
                        </a:rPr>
                        <a:t>类型</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r>
                        <a:rPr lang="zh-CN" sz="1050" kern="100">
                          <a:effectLst/>
                        </a:rPr>
                        <a:t>说明</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r>
                        <a:rPr lang="zh-CN" sz="1050" kern="100">
                          <a:effectLst/>
                        </a:rPr>
                        <a:t>属性</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895273959"/>
                  </a:ext>
                </a:extLst>
              </a:tr>
              <a:tr h="0">
                <a:tc>
                  <a:txBody>
                    <a:bodyPr/>
                    <a:lstStyle/>
                    <a:p>
                      <a:pPr algn="just"/>
                      <a:r>
                        <a:rPr lang="en-US" sz="1050" kern="100">
                          <a:effectLst/>
                        </a:rPr>
                        <a:t>DiagnosisRepoID</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r>
                        <a:rPr lang="en-US" sz="1050" kern="100">
                          <a:effectLst/>
                        </a:rPr>
                        <a:t>Int</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r>
                        <a:rPr lang="zh-CN" sz="1050" kern="100">
                          <a:effectLst/>
                        </a:rPr>
                        <a:t>用于唯一标识一个诊断报告</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r>
                        <a:rPr lang="en-US" sz="1050" kern="100" dirty="0">
                          <a:effectLst/>
                        </a:rPr>
                        <a:t>PK NOT NULL IDENTITY</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96713715"/>
                  </a:ext>
                </a:extLst>
              </a:tr>
              <a:tr h="0">
                <a:tc>
                  <a:txBody>
                    <a:bodyPr/>
                    <a:lstStyle/>
                    <a:p>
                      <a:pPr algn="just"/>
                      <a:r>
                        <a:rPr lang="en-US" sz="1050" kern="100">
                          <a:effectLst/>
                        </a:rPr>
                        <a:t>UserID</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r>
                        <a:rPr lang="en-US" sz="1050" kern="100">
                          <a:effectLst/>
                        </a:rPr>
                        <a:t>Int</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r>
                        <a:rPr lang="zh-CN" sz="1050" kern="100">
                          <a:effectLst/>
                        </a:rPr>
                        <a:t>用于确定该报告属于哪一个用户</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r>
                        <a:rPr lang="en-US" sz="1050" kern="100">
                          <a:effectLst/>
                        </a:rPr>
                        <a:t>FK NUT NULL</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258040815"/>
                  </a:ext>
                </a:extLst>
              </a:tr>
              <a:tr h="0">
                <a:tc>
                  <a:txBody>
                    <a:bodyPr/>
                    <a:lstStyle/>
                    <a:p>
                      <a:pPr algn="just"/>
                      <a:r>
                        <a:rPr lang="en-US" sz="1050" kern="100">
                          <a:effectLst/>
                        </a:rPr>
                        <a:t>ReportContent</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r>
                        <a:rPr lang="en-US" sz="1050" kern="100">
                          <a:effectLst/>
                        </a:rPr>
                        <a:t>Varchar</a:t>
                      </a:r>
                      <a:r>
                        <a:rPr lang="zh-CN" sz="1050" kern="100">
                          <a:effectLst/>
                        </a:rPr>
                        <a:t>（</a:t>
                      </a:r>
                      <a:r>
                        <a:rPr lang="en-US" sz="1050" kern="100">
                          <a:effectLst/>
                        </a:rPr>
                        <a:t>100000</a:t>
                      </a:r>
                      <a:r>
                        <a:rPr lang="zh-CN" sz="1050" kern="100">
                          <a:effectLst/>
                        </a:rPr>
                        <a:t>）</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r>
                        <a:rPr lang="zh-CN" sz="1050" kern="100">
                          <a:effectLst/>
                        </a:rPr>
                        <a:t>用于存储报告内容</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r>
                        <a:rPr lang="en-US" sz="1050" kern="100">
                          <a:effectLst/>
                        </a:rPr>
                        <a:t>NOT NULL</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285596997"/>
                  </a:ext>
                </a:extLst>
              </a:tr>
              <a:tr h="0">
                <a:tc>
                  <a:txBody>
                    <a:bodyPr/>
                    <a:lstStyle/>
                    <a:p>
                      <a:pPr algn="just"/>
                      <a:r>
                        <a:rPr lang="en-US" sz="1050" kern="100">
                          <a:effectLst/>
                        </a:rPr>
                        <a:t>Time</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r>
                        <a:rPr lang="en-US" sz="1050" kern="100">
                          <a:effectLst/>
                        </a:rPr>
                        <a:t>Varchar</a:t>
                      </a:r>
                      <a:r>
                        <a:rPr lang="zh-CN" sz="1050" kern="100">
                          <a:effectLst/>
                        </a:rPr>
                        <a:t>（</a:t>
                      </a:r>
                      <a:r>
                        <a:rPr lang="en-US" sz="1050" kern="100">
                          <a:effectLst/>
                        </a:rPr>
                        <a:t>50</a:t>
                      </a:r>
                      <a:r>
                        <a:rPr lang="zh-CN" sz="1050" kern="100">
                          <a:effectLst/>
                        </a:rPr>
                        <a:t>）</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r>
                        <a:rPr lang="zh-CN" sz="1050" kern="100">
                          <a:effectLst/>
                        </a:rPr>
                        <a:t>用于记录该报告生成的时间</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r>
                        <a:rPr lang="en-US" sz="1050" kern="100">
                          <a:effectLst/>
                        </a:rPr>
                        <a:t>NOT NULL</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199366498"/>
                  </a:ext>
                </a:extLst>
              </a:tr>
              <a:tr h="0">
                <a:tc>
                  <a:txBody>
                    <a:bodyPr/>
                    <a:lstStyle/>
                    <a:p>
                      <a:pPr algn="just"/>
                      <a:r>
                        <a:rPr lang="en-US" sz="1050" kern="100">
                          <a:effectLst/>
                        </a:rPr>
                        <a:t>PicID</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r>
                        <a:rPr lang="en-US" sz="1050" kern="100">
                          <a:effectLst/>
                        </a:rPr>
                        <a:t>Int</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r>
                        <a:rPr lang="zh-CN" sz="1050" kern="100">
                          <a:effectLst/>
                        </a:rPr>
                        <a:t>记录该报告对应的舌象照片</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r>
                        <a:rPr lang="en-US" sz="1050" kern="100" dirty="0">
                          <a:effectLst/>
                        </a:rPr>
                        <a:t>FK NOT NULL</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138904187"/>
                  </a:ext>
                </a:extLst>
              </a:tr>
            </a:tbl>
          </a:graphicData>
        </a:graphic>
      </p:graphicFrame>
      <p:graphicFrame>
        <p:nvGraphicFramePr>
          <p:cNvPr id="4" name="表格 3">
            <a:extLst>
              <a:ext uri="{FF2B5EF4-FFF2-40B4-BE49-F238E27FC236}">
                <a16:creationId xmlns:a16="http://schemas.microsoft.com/office/drawing/2014/main" id="{0B4638F0-5C3F-4A3E-9550-638B558BC949}"/>
              </a:ext>
            </a:extLst>
          </p:cNvPr>
          <p:cNvGraphicFramePr>
            <a:graphicFrameLocks noGrp="1"/>
          </p:cNvGraphicFramePr>
          <p:nvPr/>
        </p:nvGraphicFramePr>
        <p:xfrm>
          <a:off x="467544" y="3939902"/>
          <a:ext cx="5267960" cy="640080"/>
        </p:xfrm>
        <a:graphic>
          <a:graphicData uri="http://schemas.openxmlformats.org/drawingml/2006/table">
            <a:tbl>
              <a:tblPr firstRow="1" firstCol="1" bandRow="1">
                <a:tableStyleId>{5C22544A-7EE6-4342-B048-85BDC9FD1C3A}</a:tableStyleId>
              </a:tblPr>
              <a:tblGrid>
                <a:gridCol w="1316990">
                  <a:extLst>
                    <a:ext uri="{9D8B030D-6E8A-4147-A177-3AD203B41FA5}">
                      <a16:colId xmlns:a16="http://schemas.microsoft.com/office/drawing/2014/main" val="1761240715"/>
                    </a:ext>
                  </a:extLst>
                </a:gridCol>
                <a:gridCol w="1316990">
                  <a:extLst>
                    <a:ext uri="{9D8B030D-6E8A-4147-A177-3AD203B41FA5}">
                      <a16:colId xmlns:a16="http://schemas.microsoft.com/office/drawing/2014/main" val="1425993624"/>
                    </a:ext>
                  </a:extLst>
                </a:gridCol>
                <a:gridCol w="1316990">
                  <a:extLst>
                    <a:ext uri="{9D8B030D-6E8A-4147-A177-3AD203B41FA5}">
                      <a16:colId xmlns:a16="http://schemas.microsoft.com/office/drawing/2014/main" val="3238347154"/>
                    </a:ext>
                  </a:extLst>
                </a:gridCol>
                <a:gridCol w="1316990">
                  <a:extLst>
                    <a:ext uri="{9D8B030D-6E8A-4147-A177-3AD203B41FA5}">
                      <a16:colId xmlns:a16="http://schemas.microsoft.com/office/drawing/2014/main" val="3144823650"/>
                    </a:ext>
                  </a:extLst>
                </a:gridCol>
              </a:tblGrid>
              <a:tr h="0">
                <a:tc>
                  <a:txBody>
                    <a:bodyPr/>
                    <a:lstStyle/>
                    <a:p>
                      <a:pPr algn="just"/>
                      <a:r>
                        <a:rPr lang="zh-CN" sz="1050" kern="100">
                          <a:effectLst/>
                        </a:rPr>
                        <a:t>字段</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r>
                        <a:rPr lang="zh-CN" sz="1050" kern="100">
                          <a:effectLst/>
                        </a:rPr>
                        <a:t>类型</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r>
                        <a:rPr lang="zh-CN" sz="1050" kern="100" dirty="0">
                          <a:effectLst/>
                        </a:rPr>
                        <a:t>说明</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r>
                        <a:rPr lang="zh-CN" sz="1050" kern="100">
                          <a:effectLst/>
                        </a:rPr>
                        <a:t>属性</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290945650"/>
                  </a:ext>
                </a:extLst>
              </a:tr>
              <a:tr h="0">
                <a:tc>
                  <a:txBody>
                    <a:bodyPr/>
                    <a:lstStyle/>
                    <a:p>
                      <a:pPr algn="just"/>
                      <a:r>
                        <a:rPr lang="en-US" sz="1050" kern="100">
                          <a:effectLst/>
                        </a:rPr>
                        <a:t>ExampleID</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r>
                        <a:rPr lang="en-US" sz="1050" kern="100">
                          <a:effectLst/>
                        </a:rPr>
                        <a:t>Int</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r>
                        <a:rPr lang="zh-CN" sz="1050" kern="100" dirty="0">
                          <a:effectLst/>
                        </a:rPr>
                        <a:t>用于唯一标识示例报告</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r>
                        <a:rPr lang="en-US" sz="1050" kern="100">
                          <a:effectLst/>
                        </a:rPr>
                        <a:t>PK NOT NULL IDENTITY</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220841452"/>
                  </a:ext>
                </a:extLst>
              </a:tr>
              <a:tr h="0">
                <a:tc>
                  <a:txBody>
                    <a:bodyPr/>
                    <a:lstStyle/>
                    <a:p>
                      <a:pPr algn="just"/>
                      <a:r>
                        <a:rPr lang="en-US" sz="1050" kern="100">
                          <a:effectLst/>
                        </a:rPr>
                        <a:t>ExampleContent</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r>
                        <a:rPr lang="en-US" sz="1050" kern="100">
                          <a:effectLst/>
                        </a:rPr>
                        <a:t>Varchar</a:t>
                      </a:r>
                      <a:r>
                        <a:rPr lang="zh-CN" sz="1050" kern="100">
                          <a:effectLst/>
                        </a:rPr>
                        <a:t>（</a:t>
                      </a:r>
                      <a:r>
                        <a:rPr lang="en-US" sz="1050" kern="100">
                          <a:effectLst/>
                        </a:rPr>
                        <a:t>100000</a:t>
                      </a:r>
                      <a:r>
                        <a:rPr lang="zh-CN" sz="1050" kern="100">
                          <a:effectLst/>
                        </a:rPr>
                        <a:t>）</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r>
                        <a:rPr lang="zh-CN" sz="1050" kern="100">
                          <a:effectLst/>
                        </a:rPr>
                        <a:t>用于记录报告内容</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r>
                        <a:rPr lang="en-US" sz="1050" kern="100" dirty="0">
                          <a:effectLst/>
                        </a:rPr>
                        <a:t>NOT NULL</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212840301"/>
                  </a:ext>
                </a:extLst>
              </a:tr>
            </a:tbl>
          </a:graphicData>
        </a:graphic>
      </p:graphicFrame>
    </p:spTree>
    <p:extLst>
      <p:ext uri="{BB962C8B-B14F-4D97-AF65-F5344CB8AC3E}">
        <p14:creationId xmlns:p14="http://schemas.microsoft.com/office/powerpoint/2010/main" val="26136278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What did I do</a:t>
            </a:r>
            <a:endParaRPr lang="zh-CN" altLang="en-US" dirty="0"/>
          </a:p>
        </p:txBody>
      </p:sp>
      <p:sp>
        <p:nvSpPr>
          <p:cNvPr id="100" name="ïşlïďè">
            <a:extLst>
              <a:ext uri="{FF2B5EF4-FFF2-40B4-BE49-F238E27FC236}">
                <a16:creationId xmlns:a16="http://schemas.microsoft.com/office/drawing/2014/main" id="{D4CE82DB-01B4-4E65-90A3-A0FC3BBFA3BC}"/>
              </a:ext>
            </a:extLst>
          </p:cNvPr>
          <p:cNvSpPr/>
          <p:nvPr/>
        </p:nvSpPr>
        <p:spPr>
          <a:xfrm>
            <a:off x="1229933" y="1254370"/>
            <a:ext cx="2864758" cy="1336430"/>
          </a:xfrm>
          <a:prstGeom prst="rect">
            <a:avLst/>
          </a:prstGeom>
          <a:noFill/>
          <a:ln w="15875" cap="flat" cmpd="sng" algn="ctr">
            <a:solidFill>
              <a:srgbClr val="F0F0F0">
                <a:lumMod val="75000"/>
              </a:srgbClr>
            </a:solidFill>
            <a:prstDash val="solid"/>
            <a:miter lim="800000"/>
          </a:ln>
          <a:effectLst/>
        </p:spPr>
        <p:txBody>
          <a:bodyPr wrap="square" lIns="68580" tIns="34290" rIns="68580" bIns="34290" anchor="ctr">
            <a:normAutofit/>
          </a:bodyPr>
          <a:lstStyle/>
          <a:p>
            <a:pPr algn="ctr" defTabSz="685800">
              <a:defRPr/>
            </a:pPr>
            <a:endParaRPr sz="1350" kern="0" dirty="0">
              <a:solidFill>
                <a:srgbClr val="FFFFFF"/>
              </a:solidFill>
              <a:latin typeface="微软雅黑"/>
              <a:ea typeface="微软雅黑"/>
            </a:endParaRPr>
          </a:p>
        </p:txBody>
      </p:sp>
      <p:sp>
        <p:nvSpPr>
          <p:cNvPr id="101" name="ïṡlîḍé">
            <a:extLst>
              <a:ext uri="{FF2B5EF4-FFF2-40B4-BE49-F238E27FC236}">
                <a16:creationId xmlns:a16="http://schemas.microsoft.com/office/drawing/2014/main" id="{36990427-365D-4D13-99A0-7869922DDB86}"/>
              </a:ext>
            </a:extLst>
          </p:cNvPr>
          <p:cNvSpPr/>
          <p:nvPr/>
        </p:nvSpPr>
        <p:spPr>
          <a:xfrm>
            <a:off x="1229933" y="3086965"/>
            <a:ext cx="2864758" cy="1336430"/>
          </a:xfrm>
          <a:prstGeom prst="rect">
            <a:avLst/>
          </a:prstGeom>
          <a:noFill/>
          <a:ln w="15875" cap="flat" cmpd="sng" algn="ctr">
            <a:solidFill>
              <a:srgbClr val="F0F0F0">
                <a:lumMod val="75000"/>
              </a:srgbClr>
            </a:solidFill>
            <a:prstDash val="solid"/>
            <a:miter lim="800000"/>
          </a:ln>
          <a:effectLst/>
        </p:spPr>
        <p:txBody>
          <a:bodyPr wrap="square" lIns="68580" tIns="34290" rIns="68580" bIns="34290" anchor="ctr">
            <a:normAutofit/>
          </a:bodyPr>
          <a:lstStyle/>
          <a:p>
            <a:pPr algn="ctr" defTabSz="685800">
              <a:defRPr/>
            </a:pPr>
            <a:endParaRPr sz="1350" kern="0" dirty="0">
              <a:solidFill>
                <a:srgbClr val="FFFFFF"/>
              </a:solidFill>
              <a:latin typeface="微软雅黑"/>
              <a:ea typeface="微软雅黑"/>
            </a:endParaRPr>
          </a:p>
        </p:txBody>
      </p:sp>
      <p:sp>
        <p:nvSpPr>
          <p:cNvPr id="102" name="ïŝlíḍè">
            <a:extLst>
              <a:ext uri="{FF2B5EF4-FFF2-40B4-BE49-F238E27FC236}">
                <a16:creationId xmlns:a16="http://schemas.microsoft.com/office/drawing/2014/main" id="{F0C3D358-B4C6-450C-AEEA-F88C5CDA257E}"/>
              </a:ext>
            </a:extLst>
          </p:cNvPr>
          <p:cNvSpPr/>
          <p:nvPr/>
        </p:nvSpPr>
        <p:spPr>
          <a:xfrm rot="2700000">
            <a:off x="2378922" y="2803576"/>
            <a:ext cx="566777" cy="566777"/>
          </a:xfrm>
          <a:prstGeom prst="roundRect">
            <a:avLst/>
          </a:prstGeom>
          <a:solidFill>
            <a:schemeClr val="accent1"/>
          </a:solidFill>
          <a:ln w="12700" cap="flat" cmpd="sng" algn="ctr">
            <a:noFill/>
            <a:prstDash val="solid"/>
            <a:miter lim="800000"/>
          </a:ln>
          <a:effectLst/>
        </p:spPr>
        <p:txBody>
          <a:bodyPr wrap="square" lIns="68580" tIns="34290" rIns="68580" bIns="34290" anchor="ctr">
            <a:normAutofit/>
          </a:bodyPr>
          <a:lstStyle/>
          <a:p>
            <a:pPr algn="ctr" defTabSz="685800">
              <a:defRPr/>
            </a:pPr>
            <a:endParaRPr sz="1350" kern="0" dirty="0">
              <a:solidFill>
                <a:srgbClr val="FFFFFF"/>
              </a:solidFill>
              <a:latin typeface="微软雅黑"/>
              <a:ea typeface="微软雅黑"/>
            </a:endParaRPr>
          </a:p>
        </p:txBody>
      </p:sp>
      <p:sp>
        <p:nvSpPr>
          <p:cNvPr id="103" name="iṣļiḋe">
            <a:extLst>
              <a:ext uri="{FF2B5EF4-FFF2-40B4-BE49-F238E27FC236}">
                <a16:creationId xmlns:a16="http://schemas.microsoft.com/office/drawing/2014/main" id="{3E1CF65F-CC51-46C0-B649-DD84D077C1F3}"/>
              </a:ext>
            </a:extLst>
          </p:cNvPr>
          <p:cNvSpPr/>
          <p:nvPr/>
        </p:nvSpPr>
        <p:spPr>
          <a:xfrm>
            <a:off x="5049310" y="3086965"/>
            <a:ext cx="2864758" cy="1336430"/>
          </a:xfrm>
          <a:prstGeom prst="rect">
            <a:avLst/>
          </a:prstGeom>
          <a:noFill/>
          <a:ln w="15875" cap="flat" cmpd="sng" algn="ctr">
            <a:solidFill>
              <a:srgbClr val="F0F0F0">
                <a:lumMod val="75000"/>
              </a:srgbClr>
            </a:solidFill>
            <a:prstDash val="solid"/>
            <a:miter lim="800000"/>
          </a:ln>
          <a:effectLst/>
        </p:spPr>
        <p:txBody>
          <a:bodyPr wrap="square" lIns="68580" tIns="34290" rIns="68580" bIns="34290" anchor="ctr">
            <a:normAutofit/>
          </a:bodyPr>
          <a:lstStyle/>
          <a:p>
            <a:pPr algn="ctr" defTabSz="685800">
              <a:defRPr/>
            </a:pPr>
            <a:endParaRPr sz="1350" kern="0" dirty="0">
              <a:solidFill>
                <a:srgbClr val="FFFFFF"/>
              </a:solidFill>
              <a:latin typeface="微软雅黑"/>
              <a:ea typeface="微软雅黑"/>
            </a:endParaRPr>
          </a:p>
        </p:txBody>
      </p:sp>
      <p:sp>
        <p:nvSpPr>
          <p:cNvPr id="104" name="iṥḷíďe">
            <a:extLst>
              <a:ext uri="{FF2B5EF4-FFF2-40B4-BE49-F238E27FC236}">
                <a16:creationId xmlns:a16="http://schemas.microsoft.com/office/drawing/2014/main" id="{E4D5C80A-4E39-4D14-81E6-96A37BCF2B90}"/>
              </a:ext>
            </a:extLst>
          </p:cNvPr>
          <p:cNvSpPr/>
          <p:nvPr/>
        </p:nvSpPr>
        <p:spPr>
          <a:xfrm rot="2700000">
            <a:off x="6198300" y="2803576"/>
            <a:ext cx="566777" cy="566777"/>
          </a:xfrm>
          <a:prstGeom prst="roundRect">
            <a:avLst/>
          </a:prstGeom>
          <a:solidFill>
            <a:schemeClr val="accent1"/>
          </a:solidFill>
          <a:ln w="12700" cap="flat" cmpd="sng" algn="ctr">
            <a:noFill/>
            <a:prstDash val="solid"/>
            <a:miter lim="800000"/>
          </a:ln>
          <a:effectLst/>
        </p:spPr>
        <p:txBody>
          <a:bodyPr wrap="square" lIns="68580" tIns="34290" rIns="68580" bIns="34290" anchor="ctr">
            <a:normAutofit/>
          </a:bodyPr>
          <a:lstStyle/>
          <a:p>
            <a:pPr algn="ctr" defTabSz="685800">
              <a:defRPr/>
            </a:pPr>
            <a:endParaRPr sz="1350" kern="0" dirty="0">
              <a:solidFill>
                <a:srgbClr val="FFFFFF"/>
              </a:solidFill>
              <a:latin typeface="微软雅黑"/>
              <a:ea typeface="微软雅黑"/>
            </a:endParaRPr>
          </a:p>
        </p:txBody>
      </p:sp>
      <p:sp>
        <p:nvSpPr>
          <p:cNvPr id="105" name="iS1íḍé">
            <a:extLst>
              <a:ext uri="{FF2B5EF4-FFF2-40B4-BE49-F238E27FC236}">
                <a16:creationId xmlns:a16="http://schemas.microsoft.com/office/drawing/2014/main" id="{CA5C60B9-CEDB-4A25-99E9-5F1AD7C66CB5}"/>
              </a:ext>
            </a:extLst>
          </p:cNvPr>
          <p:cNvSpPr/>
          <p:nvPr/>
        </p:nvSpPr>
        <p:spPr>
          <a:xfrm>
            <a:off x="5049310" y="1254370"/>
            <a:ext cx="2864758" cy="1336430"/>
          </a:xfrm>
          <a:prstGeom prst="rect">
            <a:avLst/>
          </a:prstGeom>
          <a:solidFill>
            <a:schemeClr val="accent4"/>
          </a:solidFill>
          <a:ln w="25400" cap="flat" cmpd="sng" algn="ctr">
            <a:noFill/>
            <a:prstDash val="solid"/>
            <a:miter lim="800000"/>
          </a:ln>
          <a:effectLst/>
        </p:spPr>
        <p:txBody>
          <a:bodyPr wrap="square" lIns="68580" tIns="34290" rIns="68580" bIns="34290" anchor="ctr">
            <a:normAutofit/>
          </a:bodyPr>
          <a:lstStyle/>
          <a:p>
            <a:pPr algn="ctr" defTabSz="685800">
              <a:defRPr/>
            </a:pPr>
            <a:endParaRPr sz="1350" kern="0" dirty="0">
              <a:solidFill>
                <a:srgbClr val="FFFFFF"/>
              </a:solidFill>
              <a:latin typeface="微软雅黑"/>
              <a:ea typeface="微软雅黑"/>
            </a:endParaRPr>
          </a:p>
        </p:txBody>
      </p:sp>
      <p:sp>
        <p:nvSpPr>
          <p:cNvPr id="106" name="ïṡ1íḓê">
            <a:extLst>
              <a:ext uri="{FF2B5EF4-FFF2-40B4-BE49-F238E27FC236}">
                <a16:creationId xmlns:a16="http://schemas.microsoft.com/office/drawing/2014/main" id="{2F75C4CE-063F-4C2B-B081-47404C27AD99}"/>
              </a:ext>
            </a:extLst>
          </p:cNvPr>
          <p:cNvSpPr/>
          <p:nvPr/>
        </p:nvSpPr>
        <p:spPr>
          <a:xfrm rot="2700000">
            <a:off x="6198300" y="970981"/>
            <a:ext cx="566777" cy="566777"/>
          </a:xfrm>
          <a:prstGeom prst="roundRect">
            <a:avLst/>
          </a:prstGeom>
          <a:solidFill>
            <a:srgbClr val="FFFFFF"/>
          </a:solidFill>
          <a:ln w="25400" cap="flat" cmpd="sng" algn="ctr">
            <a:solidFill>
              <a:schemeClr val="accent4"/>
            </a:solidFill>
            <a:prstDash val="solid"/>
            <a:miter lim="800000"/>
          </a:ln>
          <a:effectLst/>
        </p:spPr>
        <p:txBody>
          <a:bodyPr wrap="square" lIns="68580" tIns="34290" rIns="68580" bIns="34290" anchor="ctr">
            <a:normAutofit/>
          </a:bodyPr>
          <a:lstStyle/>
          <a:p>
            <a:pPr algn="ctr" defTabSz="685800">
              <a:defRPr/>
            </a:pPr>
            <a:endParaRPr sz="1350" kern="0" dirty="0">
              <a:solidFill>
                <a:srgbClr val="FFFFFF"/>
              </a:solidFill>
              <a:latin typeface="微软雅黑"/>
              <a:ea typeface="微软雅黑"/>
            </a:endParaRPr>
          </a:p>
        </p:txBody>
      </p:sp>
      <p:cxnSp>
        <p:nvCxnSpPr>
          <p:cNvPr id="107" name="直接连接符 106">
            <a:extLst>
              <a:ext uri="{FF2B5EF4-FFF2-40B4-BE49-F238E27FC236}">
                <a16:creationId xmlns:a16="http://schemas.microsoft.com/office/drawing/2014/main" id="{7D6DDD37-F722-4F8A-A414-72BD4868DF08}"/>
              </a:ext>
            </a:extLst>
          </p:cNvPr>
          <p:cNvCxnSpPr/>
          <p:nvPr/>
        </p:nvCxnSpPr>
        <p:spPr>
          <a:xfrm>
            <a:off x="4572000" y="1589886"/>
            <a:ext cx="0" cy="2398899"/>
          </a:xfrm>
          <a:prstGeom prst="line">
            <a:avLst/>
          </a:prstGeom>
          <a:noFill/>
          <a:ln w="9525" cap="flat" cmpd="sng" algn="ctr">
            <a:solidFill>
              <a:srgbClr val="F0F0F0">
                <a:lumMod val="75000"/>
              </a:srgbClr>
            </a:solidFill>
            <a:prstDash val="sysDot"/>
            <a:miter lim="800000"/>
            <a:headEnd type="arrow"/>
            <a:tailEnd type="arrow"/>
          </a:ln>
          <a:effectLst/>
        </p:spPr>
      </p:cxnSp>
      <p:cxnSp>
        <p:nvCxnSpPr>
          <p:cNvPr id="108" name="直接连接符 107">
            <a:extLst>
              <a:ext uri="{FF2B5EF4-FFF2-40B4-BE49-F238E27FC236}">
                <a16:creationId xmlns:a16="http://schemas.microsoft.com/office/drawing/2014/main" id="{ECD184A7-CE4C-4819-92A2-EC946E44A7A0}"/>
              </a:ext>
            </a:extLst>
          </p:cNvPr>
          <p:cNvCxnSpPr/>
          <p:nvPr/>
        </p:nvCxnSpPr>
        <p:spPr>
          <a:xfrm>
            <a:off x="3553851" y="2849212"/>
            <a:ext cx="2036299" cy="0"/>
          </a:xfrm>
          <a:prstGeom prst="line">
            <a:avLst/>
          </a:prstGeom>
          <a:noFill/>
          <a:ln w="9525" cap="flat" cmpd="sng" algn="ctr">
            <a:solidFill>
              <a:srgbClr val="F0F0F0">
                <a:lumMod val="75000"/>
              </a:srgbClr>
            </a:solidFill>
            <a:prstDash val="sysDot"/>
            <a:miter lim="800000"/>
            <a:headEnd type="arrow"/>
            <a:tailEnd type="arrow"/>
          </a:ln>
          <a:effectLst/>
        </p:spPr>
      </p:cxnSp>
      <p:sp>
        <p:nvSpPr>
          <p:cNvPr id="109" name="iS1ídê">
            <a:extLst>
              <a:ext uri="{FF2B5EF4-FFF2-40B4-BE49-F238E27FC236}">
                <a16:creationId xmlns:a16="http://schemas.microsoft.com/office/drawing/2014/main" id="{3AE8634D-736E-42F8-AEF0-E0860B55A3AE}"/>
              </a:ext>
            </a:extLst>
          </p:cNvPr>
          <p:cNvSpPr/>
          <p:nvPr/>
        </p:nvSpPr>
        <p:spPr>
          <a:xfrm rot="2700000">
            <a:off x="2378923" y="970981"/>
            <a:ext cx="566777" cy="566777"/>
          </a:xfrm>
          <a:prstGeom prst="roundRect">
            <a:avLst/>
          </a:prstGeom>
          <a:solidFill>
            <a:schemeClr val="accent1"/>
          </a:solidFill>
          <a:ln w="12700" cap="flat" cmpd="sng" algn="ctr">
            <a:noFill/>
            <a:prstDash val="solid"/>
            <a:miter lim="800000"/>
          </a:ln>
          <a:effectLst/>
        </p:spPr>
        <p:txBody>
          <a:bodyPr wrap="square" lIns="68580" tIns="34290" rIns="68580" bIns="34290" anchor="ctr">
            <a:normAutofit/>
          </a:bodyPr>
          <a:lstStyle/>
          <a:p>
            <a:pPr algn="ctr" defTabSz="685800">
              <a:defRPr/>
            </a:pPr>
            <a:endParaRPr sz="1350" kern="0" dirty="0">
              <a:solidFill>
                <a:srgbClr val="FFFFFF"/>
              </a:solidFill>
              <a:latin typeface="微软雅黑"/>
              <a:ea typeface="微软雅黑"/>
            </a:endParaRPr>
          </a:p>
        </p:txBody>
      </p:sp>
      <p:sp>
        <p:nvSpPr>
          <p:cNvPr id="110" name="文本框 109">
            <a:extLst>
              <a:ext uri="{FF2B5EF4-FFF2-40B4-BE49-F238E27FC236}">
                <a16:creationId xmlns:a16="http://schemas.microsoft.com/office/drawing/2014/main" id="{18C859D8-C21F-4559-8C19-F04B7C27F8F4}"/>
              </a:ext>
            </a:extLst>
          </p:cNvPr>
          <p:cNvSpPr txBox="1"/>
          <p:nvPr/>
        </p:nvSpPr>
        <p:spPr>
          <a:xfrm>
            <a:off x="1317281" y="1651942"/>
            <a:ext cx="2690061" cy="876843"/>
          </a:xfrm>
          <a:prstGeom prst="rect">
            <a:avLst/>
          </a:prstGeom>
          <a:noFill/>
        </p:spPr>
        <p:txBody>
          <a:bodyPr wrap="square" lIns="0" tIns="0" rIns="0" bIns="0" rtlCol="0">
            <a:spAutoFit/>
          </a:bodyPr>
          <a:lstStyle/>
          <a:p>
            <a:pPr algn="ctr" defTabSz="685800">
              <a:lnSpc>
                <a:spcPct val="130000"/>
              </a:lnSpc>
              <a:defRPr/>
            </a:pPr>
            <a:r>
              <a:rPr lang="zh-CN" altLang="en-US" sz="2100" b="1" spc="225" dirty="0">
                <a:solidFill>
                  <a:srgbClr val="006C39"/>
                </a:solidFill>
                <a:latin typeface="微软雅黑"/>
                <a:ea typeface="微软雅黑"/>
              </a:rPr>
              <a:t>个人分工</a:t>
            </a:r>
            <a:endParaRPr lang="en-US" altLang="zh-CN" sz="2100" b="1" spc="225" dirty="0">
              <a:solidFill>
                <a:srgbClr val="006C39"/>
              </a:solidFill>
              <a:latin typeface="微软雅黑"/>
              <a:ea typeface="微软雅黑"/>
            </a:endParaRPr>
          </a:p>
          <a:p>
            <a:pPr algn="ctr" defTabSz="685800">
              <a:lnSpc>
                <a:spcPct val="130000"/>
              </a:lnSpc>
              <a:defRPr/>
            </a:pPr>
            <a:r>
              <a:rPr lang="zh-CN" altLang="en-US" sz="1200" spc="225" dirty="0">
                <a:solidFill>
                  <a:prstClr val="black"/>
                </a:solidFill>
                <a:latin typeface="微软雅黑"/>
                <a:ea typeface="微软雅黑"/>
              </a:rPr>
              <a:t>经小组讨论，我负责完成用户登录系统和修改个人信息的模块</a:t>
            </a:r>
          </a:p>
        </p:txBody>
      </p:sp>
      <p:sp>
        <p:nvSpPr>
          <p:cNvPr id="111" name="文本框 110">
            <a:extLst>
              <a:ext uri="{FF2B5EF4-FFF2-40B4-BE49-F238E27FC236}">
                <a16:creationId xmlns:a16="http://schemas.microsoft.com/office/drawing/2014/main" id="{326CEF82-64ED-41E5-9424-F62A55C472BD}"/>
              </a:ext>
            </a:extLst>
          </p:cNvPr>
          <p:cNvSpPr txBox="1"/>
          <p:nvPr/>
        </p:nvSpPr>
        <p:spPr>
          <a:xfrm>
            <a:off x="5136656" y="1651942"/>
            <a:ext cx="2690061" cy="876843"/>
          </a:xfrm>
          <a:prstGeom prst="rect">
            <a:avLst/>
          </a:prstGeom>
          <a:noFill/>
        </p:spPr>
        <p:txBody>
          <a:bodyPr wrap="square" lIns="0" tIns="0" rIns="0" bIns="0" rtlCol="0">
            <a:spAutoFit/>
          </a:bodyPr>
          <a:lstStyle/>
          <a:p>
            <a:pPr algn="ctr" defTabSz="685800">
              <a:lnSpc>
                <a:spcPct val="130000"/>
              </a:lnSpc>
              <a:defRPr/>
            </a:pPr>
            <a:r>
              <a:rPr lang="zh-CN" altLang="en-US" sz="2100" b="1" spc="225" dirty="0">
                <a:solidFill>
                  <a:srgbClr val="FFFFFF"/>
                </a:solidFill>
                <a:latin typeface="微软雅黑"/>
                <a:ea typeface="微软雅黑"/>
              </a:rPr>
              <a:t>需求分析</a:t>
            </a:r>
            <a:endParaRPr lang="en-US" altLang="zh-CN" sz="2100" b="1" spc="225" dirty="0">
              <a:solidFill>
                <a:srgbClr val="FFFFFF"/>
              </a:solidFill>
              <a:latin typeface="微软雅黑"/>
              <a:ea typeface="微软雅黑"/>
            </a:endParaRPr>
          </a:p>
          <a:p>
            <a:pPr algn="ctr" defTabSz="685800">
              <a:lnSpc>
                <a:spcPct val="130000"/>
              </a:lnSpc>
              <a:defRPr/>
            </a:pPr>
            <a:r>
              <a:rPr lang="zh-CN" altLang="en-US" sz="1200" spc="225" dirty="0">
                <a:solidFill>
                  <a:srgbClr val="FFFFFF"/>
                </a:solidFill>
                <a:latin typeface="微软雅黑"/>
                <a:ea typeface="微软雅黑"/>
              </a:rPr>
              <a:t>完成了登录系统和个人信息修改系统的需求分析</a:t>
            </a:r>
          </a:p>
        </p:txBody>
      </p:sp>
      <p:sp>
        <p:nvSpPr>
          <p:cNvPr id="112" name="文本框 111">
            <a:extLst>
              <a:ext uri="{FF2B5EF4-FFF2-40B4-BE49-F238E27FC236}">
                <a16:creationId xmlns:a16="http://schemas.microsoft.com/office/drawing/2014/main" id="{A0CEFE97-DE39-4639-89EE-73AA6B16F251}"/>
              </a:ext>
            </a:extLst>
          </p:cNvPr>
          <p:cNvSpPr txBox="1"/>
          <p:nvPr/>
        </p:nvSpPr>
        <p:spPr>
          <a:xfrm>
            <a:off x="1317281" y="3483074"/>
            <a:ext cx="2690061" cy="876843"/>
          </a:xfrm>
          <a:prstGeom prst="rect">
            <a:avLst/>
          </a:prstGeom>
          <a:noFill/>
        </p:spPr>
        <p:txBody>
          <a:bodyPr wrap="square" lIns="0" tIns="0" rIns="0" bIns="0" rtlCol="0">
            <a:spAutoFit/>
          </a:bodyPr>
          <a:lstStyle/>
          <a:p>
            <a:pPr algn="ctr" defTabSz="685800">
              <a:lnSpc>
                <a:spcPct val="130000"/>
              </a:lnSpc>
              <a:defRPr/>
            </a:pPr>
            <a:r>
              <a:rPr lang="zh-CN" altLang="en-US" sz="2100" b="1" spc="225" dirty="0">
                <a:solidFill>
                  <a:srgbClr val="006C39"/>
                </a:solidFill>
                <a:latin typeface="微软雅黑"/>
                <a:ea typeface="微软雅黑"/>
              </a:rPr>
              <a:t>概要设计</a:t>
            </a:r>
            <a:endParaRPr lang="en-US" altLang="zh-CN" sz="2100" b="1" spc="225" dirty="0">
              <a:solidFill>
                <a:srgbClr val="006C39"/>
              </a:solidFill>
              <a:latin typeface="微软雅黑"/>
              <a:ea typeface="微软雅黑"/>
            </a:endParaRPr>
          </a:p>
          <a:p>
            <a:pPr algn="ctr" defTabSz="685800">
              <a:lnSpc>
                <a:spcPct val="130000"/>
              </a:lnSpc>
              <a:defRPr/>
            </a:pPr>
            <a:r>
              <a:rPr lang="zh-CN" altLang="en-US" sz="1200" spc="225" dirty="0">
                <a:solidFill>
                  <a:prstClr val="black"/>
                </a:solidFill>
                <a:latin typeface="微软雅黑"/>
                <a:ea typeface="微软雅黑"/>
              </a:rPr>
              <a:t>以简单的组织结构图、类图、时序图和接口图完成了概要设计</a:t>
            </a:r>
          </a:p>
        </p:txBody>
      </p:sp>
      <p:sp>
        <p:nvSpPr>
          <p:cNvPr id="113" name="文本框 112">
            <a:extLst>
              <a:ext uri="{FF2B5EF4-FFF2-40B4-BE49-F238E27FC236}">
                <a16:creationId xmlns:a16="http://schemas.microsoft.com/office/drawing/2014/main" id="{BE9F797B-6093-4DC2-9F9E-8984DA4BCDE3}"/>
              </a:ext>
            </a:extLst>
          </p:cNvPr>
          <p:cNvSpPr txBox="1"/>
          <p:nvPr/>
        </p:nvSpPr>
        <p:spPr>
          <a:xfrm>
            <a:off x="5136656" y="3483074"/>
            <a:ext cx="2690061" cy="876843"/>
          </a:xfrm>
          <a:prstGeom prst="rect">
            <a:avLst/>
          </a:prstGeom>
          <a:noFill/>
        </p:spPr>
        <p:txBody>
          <a:bodyPr wrap="square" lIns="0" tIns="0" rIns="0" bIns="0" rtlCol="0">
            <a:spAutoFit/>
          </a:bodyPr>
          <a:lstStyle/>
          <a:p>
            <a:pPr algn="ctr" defTabSz="685800">
              <a:lnSpc>
                <a:spcPct val="130000"/>
              </a:lnSpc>
              <a:defRPr/>
            </a:pPr>
            <a:r>
              <a:rPr lang="zh-CN" altLang="en-US" sz="2100" b="1" spc="225" dirty="0">
                <a:solidFill>
                  <a:srgbClr val="006C39"/>
                </a:solidFill>
                <a:latin typeface="微软雅黑"/>
                <a:ea typeface="微软雅黑"/>
              </a:rPr>
              <a:t>详细设计</a:t>
            </a:r>
            <a:endParaRPr lang="en-US" altLang="zh-CN" sz="2100" b="1" spc="225" dirty="0">
              <a:solidFill>
                <a:srgbClr val="006C39"/>
              </a:solidFill>
              <a:latin typeface="微软雅黑"/>
              <a:ea typeface="微软雅黑"/>
            </a:endParaRPr>
          </a:p>
          <a:p>
            <a:pPr algn="ctr" defTabSz="685800">
              <a:lnSpc>
                <a:spcPct val="130000"/>
              </a:lnSpc>
              <a:defRPr/>
            </a:pPr>
            <a:r>
              <a:rPr lang="zh-CN" altLang="en-US" sz="1200" spc="225" dirty="0">
                <a:solidFill>
                  <a:prstClr val="black"/>
                </a:solidFill>
                <a:latin typeface="微软雅黑"/>
                <a:ea typeface="微软雅黑"/>
              </a:rPr>
              <a:t>详细设计对每个功能模块进行了更为深入的设计</a:t>
            </a:r>
          </a:p>
        </p:txBody>
      </p:sp>
      <p:grpSp>
        <p:nvGrpSpPr>
          <p:cNvPr id="114" name="组合 113">
            <a:extLst>
              <a:ext uri="{FF2B5EF4-FFF2-40B4-BE49-F238E27FC236}">
                <a16:creationId xmlns:a16="http://schemas.microsoft.com/office/drawing/2014/main" id="{E6880DC6-BF63-4D9A-8564-77CFFAF1E2A7}"/>
              </a:ext>
            </a:extLst>
          </p:cNvPr>
          <p:cNvGrpSpPr/>
          <p:nvPr/>
        </p:nvGrpSpPr>
        <p:grpSpPr>
          <a:xfrm>
            <a:off x="2513810" y="2937991"/>
            <a:ext cx="297000" cy="297000"/>
            <a:chOff x="9217025" y="2227263"/>
            <a:chExt cx="481013" cy="479425"/>
          </a:xfrm>
          <a:solidFill>
            <a:srgbClr val="FFFFFF"/>
          </a:solidFill>
        </p:grpSpPr>
        <p:sp>
          <p:nvSpPr>
            <p:cNvPr id="115" name="Freeform 105">
              <a:extLst>
                <a:ext uri="{FF2B5EF4-FFF2-40B4-BE49-F238E27FC236}">
                  <a16:creationId xmlns:a16="http://schemas.microsoft.com/office/drawing/2014/main" id="{A82FDE47-D2EE-454B-ADC8-0C3628ACA953}"/>
                </a:ext>
              </a:extLst>
            </p:cNvPr>
            <p:cNvSpPr>
              <a:spLocks/>
            </p:cNvSpPr>
            <p:nvPr/>
          </p:nvSpPr>
          <p:spPr bwMode="auto">
            <a:xfrm>
              <a:off x="9217025" y="2227263"/>
              <a:ext cx="481013" cy="479425"/>
            </a:xfrm>
            <a:custGeom>
              <a:avLst/>
              <a:gdLst>
                <a:gd name="T0" fmla="*/ 126 w 128"/>
                <a:gd name="T1" fmla="*/ 123 h 128"/>
                <a:gd name="T2" fmla="*/ 5 w 128"/>
                <a:gd name="T3" fmla="*/ 123 h 128"/>
                <a:gd name="T4" fmla="*/ 5 w 128"/>
                <a:gd name="T5" fmla="*/ 2 h 128"/>
                <a:gd name="T6" fmla="*/ 2 w 128"/>
                <a:gd name="T7" fmla="*/ 0 h 128"/>
                <a:gd name="T8" fmla="*/ 0 w 128"/>
                <a:gd name="T9" fmla="*/ 2 h 128"/>
                <a:gd name="T10" fmla="*/ 0 w 128"/>
                <a:gd name="T11" fmla="*/ 126 h 128"/>
                <a:gd name="T12" fmla="*/ 2 w 128"/>
                <a:gd name="T13" fmla="*/ 128 h 128"/>
                <a:gd name="T14" fmla="*/ 126 w 128"/>
                <a:gd name="T15" fmla="*/ 128 h 128"/>
                <a:gd name="T16" fmla="*/ 128 w 128"/>
                <a:gd name="T17" fmla="*/ 126 h 128"/>
                <a:gd name="T18" fmla="*/ 126 w 128"/>
                <a:gd name="T19" fmla="*/ 12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8" h="128">
                  <a:moveTo>
                    <a:pt x="126" y="123"/>
                  </a:moveTo>
                  <a:cubicBezTo>
                    <a:pt x="5" y="123"/>
                    <a:pt x="5" y="123"/>
                    <a:pt x="5" y="123"/>
                  </a:cubicBezTo>
                  <a:cubicBezTo>
                    <a:pt x="5" y="2"/>
                    <a:pt x="5" y="2"/>
                    <a:pt x="5" y="2"/>
                  </a:cubicBezTo>
                  <a:cubicBezTo>
                    <a:pt x="5" y="1"/>
                    <a:pt x="4" y="0"/>
                    <a:pt x="2" y="0"/>
                  </a:cubicBezTo>
                  <a:cubicBezTo>
                    <a:pt x="1" y="0"/>
                    <a:pt x="0" y="1"/>
                    <a:pt x="0" y="2"/>
                  </a:cubicBezTo>
                  <a:cubicBezTo>
                    <a:pt x="0" y="126"/>
                    <a:pt x="0" y="126"/>
                    <a:pt x="0" y="126"/>
                  </a:cubicBezTo>
                  <a:cubicBezTo>
                    <a:pt x="0" y="127"/>
                    <a:pt x="1" y="128"/>
                    <a:pt x="2" y="128"/>
                  </a:cubicBezTo>
                  <a:cubicBezTo>
                    <a:pt x="126" y="128"/>
                    <a:pt x="126" y="128"/>
                    <a:pt x="126" y="128"/>
                  </a:cubicBezTo>
                  <a:cubicBezTo>
                    <a:pt x="127" y="128"/>
                    <a:pt x="128" y="127"/>
                    <a:pt x="128" y="126"/>
                  </a:cubicBezTo>
                  <a:cubicBezTo>
                    <a:pt x="128" y="124"/>
                    <a:pt x="127" y="123"/>
                    <a:pt x="126" y="123"/>
                  </a:cubicBez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pPr defTabSz="685800">
                <a:defRPr/>
              </a:pPr>
              <a:endParaRPr lang="zh-CN" altLang="en-US" sz="1350" kern="0">
                <a:solidFill>
                  <a:srgbClr val="000000"/>
                </a:solidFill>
                <a:latin typeface="微软雅黑"/>
                <a:ea typeface="微软雅黑"/>
              </a:endParaRPr>
            </a:p>
          </p:txBody>
        </p:sp>
        <p:sp>
          <p:nvSpPr>
            <p:cNvPr id="116" name="Freeform 106">
              <a:extLst>
                <a:ext uri="{FF2B5EF4-FFF2-40B4-BE49-F238E27FC236}">
                  <a16:creationId xmlns:a16="http://schemas.microsoft.com/office/drawing/2014/main" id="{ADE9B78B-7613-4487-8C4A-0EF3C1ED2325}"/>
                </a:ext>
              </a:extLst>
            </p:cNvPr>
            <p:cNvSpPr>
              <a:spLocks/>
            </p:cNvSpPr>
            <p:nvPr/>
          </p:nvSpPr>
          <p:spPr bwMode="auto">
            <a:xfrm>
              <a:off x="9274175" y="2316163"/>
              <a:ext cx="423863" cy="274638"/>
            </a:xfrm>
            <a:custGeom>
              <a:avLst/>
              <a:gdLst>
                <a:gd name="T0" fmla="*/ 2 w 113"/>
                <a:gd name="T1" fmla="*/ 49 h 73"/>
                <a:gd name="T2" fmla="*/ 16 w 113"/>
                <a:gd name="T3" fmla="*/ 49 h 73"/>
                <a:gd name="T4" fmla="*/ 35 w 113"/>
                <a:gd name="T5" fmla="*/ 72 h 73"/>
                <a:gd name="T6" fmla="*/ 39 w 113"/>
                <a:gd name="T7" fmla="*/ 72 h 73"/>
                <a:gd name="T8" fmla="*/ 93 w 113"/>
                <a:gd name="T9" fmla="*/ 6 h 73"/>
                <a:gd name="T10" fmla="*/ 109 w 113"/>
                <a:gd name="T11" fmla="*/ 25 h 73"/>
                <a:gd name="T12" fmla="*/ 111 w 113"/>
                <a:gd name="T13" fmla="*/ 26 h 73"/>
                <a:gd name="T14" fmla="*/ 113 w 113"/>
                <a:gd name="T15" fmla="*/ 23 h 73"/>
                <a:gd name="T16" fmla="*/ 112 w 113"/>
                <a:gd name="T17" fmla="*/ 22 h 73"/>
                <a:gd name="T18" fmla="*/ 95 w 113"/>
                <a:gd name="T19" fmla="*/ 1 h 73"/>
                <a:gd name="T20" fmla="*/ 91 w 113"/>
                <a:gd name="T21" fmla="*/ 1 h 73"/>
                <a:gd name="T22" fmla="*/ 37 w 113"/>
                <a:gd name="T23" fmla="*/ 67 h 73"/>
                <a:gd name="T24" fmla="*/ 19 w 113"/>
                <a:gd name="T25" fmla="*/ 45 h 73"/>
                <a:gd name="T26" fmla="*/ 17 w 113"/>
                <a:gd name="T27" fmla="*/ 44 h 73"/>
                <a:gd name="T28" fmla="*/ 2 w 113"/>
                <a:gd name="T29" fmla="*/ 44 h 73"/>
                <a:gd name="T30" fmla="*/ 0 w 113"/>
                <a:gd name="T31" fmla="*/ 46 h 73"/>
                <a:gd name="T32" fmla="*/ 2 w 113"/>
                <a:gd name="T33" fmla="*/ 49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3" h="73">
                  <a:moveTo>
                    <a:pt x="2" y="49"/>
                  </a:moveTo>
                  <a:cubicBezTo>
                    <a:pt x="16" y="49"/>
                    <a:pt x="16" y="49"/>
                    <a:pt x="16" y="49"/>
                  </a:cubicBezTo>
                  <a:cubicBezTo>
                    <a:pt x="35" y="72"/>
                    <a:pt x="35" y="72"/>
                    <a:pt x="35" y="72"/>
                  </a:cubicBezTo>
                  <a:cubicBezTo>
                    <a:pt x="36" y="73"/>
                    <a:pt x="38" y="73"/>
                    <a:pt x="39" y="72"/>
                  </a:cubicBezTo>
                  <a:cubicBezTo>
                    <a:pt x="93" y="6"/>
                    <a:pt x="93" y="6"/>
                    <a:pt x="93" y="6"/>
                  </a:cubicBezTo>
                  <a:cubicBezTo>
                    <a:pt x="109" y="25"/>
                    <a:pt x="109" y="25"/>
                    <a:pt x="109" y="25"/>
                  </a:cubicBezTo>
                  <a:cubicBezTo>
                    <a:pt x="109" y="25"/>
                    <a:pt x="110" y="26"/>
                    <a:pt x="111" y="26"/>
                  </a:cubicBezTo>
                  <a:cubicBezTo>
                    <a:pt x="112" y="26"/>
                    <a:pt x="113" y="25"/>
                    <a:pt x="113" y="23"/>
                  </a:cubicBezTo>
                  <a:cubicBezTo>
                    <a:pt x="113" y="23"/>
                    <a:pt x="112" y="22"/>
                    <a:pt x="112" y="22"/>
                  </a:cubicBezTo>
                  <a:cubicBezTo>
                    <a:pt x="95" y="1"/>
                    <a:pt x="95" y="1"/>
                    <a:pt x="95" y="1"/>
                  </a:cubicBezTo>
                  <a:cubicBezTo>
                    <a:pt x="94" y="0"/>
                    <a:pt x="92" y="0"/>
                    <a:pt x="91" y="1"/>
                  </a:cubicBezTo>
                  <a:cubicBezTo>
                    <a:pt x="37" y="67"/>
                    <a:pt x="37" y="67"/>
                    <a:pt x="37" y="67"/>
                  </a:cubicBezTo>
                  <a:cubicBezTo>
                    <a:pt x="19" y="45"/>
                    <a:pt x="19" y="45"/>
                    <a:pt x="19" y="45"/>
                  </a:cubicBezTo>
                  <a:cubicBezTo>
                    <a:pt x="19" y="44"/>
                    <a:pt x="18" y="44"/>
                    <a:pt x="17" y="44"/>
                  </a:cubicBezTo>
                  <a:cubicBezTo>
                    <a:pt x="2" y="44"/>
                    <a:pt x="2" y="44"/>
                    <a:pt x="2" y="44"/>
                  </a:cubicBezTo>
                  <a:cubicBezTo>
                    <a:pt x="1" y="44"/>
                    <a:pt x="0" y="45"/>
                    <a:pt x="0" y="46"/>
                  </a:cubicBezTo>
                  <a:cubicBezTo>
                    <a:pt x="0" y="48"/>
                    <a:pt x="1" y="49"/>
                    <a:pt x="2" y="49"/>
                  </a:cubicBez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pPr defTabSz="685800">
                <a:defRPr/>
              </a:pPr>
              <a:endParaRPr lang="zh-CN" altLang="en-US" sz="1350" kern="0">
                <a:solidFill>
                  <a:srgbClr val="000000"/>
                </a:solidFill>
                <a:latin typeface="微软雅黑"/>
                <a:ea typeface="微软雅黑"/>
              </a:endParaRPr>
            </a:p>
          </p:txBody>
        </p:sp>
      </p:grpSp>
      <p:grpSp>
        <p:nvGrpSpPr>
          <p:cNvPr id="117" name="组合 116">
            <a:extLst>
              <a:ext uri="{FF2B5EF4-FFF2-40B4-BE49-F238E27FC236}">
                <a16:creationId xmlns:a16="http://schemas.microsoft.com/office/drawing/2014/main" id="{31D94DE7-50C7-437D-8476-2E65A453508A}"/>
              </a:ext>
            </a:extLst>
          </p:cNvPr>
          <p:cNvGrpSpPr/>
          <p:nvPr/>
        </p:nvGrpSpPr>
        <p:grpSpPr>
          <a:xfrm>
            <a:off x="6333187" y="1105869"/>
            <a:ext cx="297000" cy="297000"/>
            <a:chOff x="2489201" y="5118109"/>
            <a:chExt cx="481013" cy="479426"/>
          </a:xfrm>
          <a:solidFill>
            <a:srgbClr val="8E0309"/>
          </a:solidFill>
        </p:grpSpPr>
        <p:sp>
          <p:nvSpPr>
            <p:cNvPr id="118" name="Freeform 38">
              <a:extLst>
                <a:ext uri="{FF2B5EF4-FFF2-40B4-BE49-F238E27FC236}">
                  <a16:creationId xmlns:a16="http://schemas.microsoft.com/office/drawing/2014/main" id="{103C00C3-3D67-4520-A355-9CE3F13BCB43}"/>
                </a:ext>
              </a:extLst>
            </p:cNvPr>
            <p:cNvSpPr>
              <a:spLocks noEditPoints="1"/>
            </p:cNvSpPr>
            <p:nvPr/>
          </p:nvSpPr>
          <p:spPr bwMode="auto">
            <a:xfrm>
              <a:off x="2489201" y="5118109"/>
              <a:ext cx="481013" cy="479426"/>
            </a:xfrm>
            <a:custGeom>
              <a:avLst/>
              <a:gdLst>
                <a:gd name="T0" fmla="*/ 122 w 128"/>
                <a:gd name="T1" fmla="*/ 0 h 128"/>
                <a:gd name="T2" fmla="*/ 6 w 128"/>
                <a:gd name="T3" fmla="*/ 0 h 128"/>
                <a:gd name="T4" fmla="*/ 0 w 128"/>
                <a:gd name="T5" fmla="*/ 6 h 128"/>
                <a:gd name="T6" fmla="*/ 0 w 128"/>
                <a:gd name="T7" fmla="*/ 122 h 128"/>
                <a:gd name="T8" fmla="*/ 6 w 128"/>
                <a:gd name="T9" fmla="*/ 128 h 128"/>
                <a:gd name="T10" fmla="*/ 122 w 128"/>
                <a:gd name="T11" fmla="*/ 128 h 128"/>
                <a:gd name="T12" fmla="*/ 128 w 128"/>
                <a:gd name="T13" fmla="*/ 122 h 128"/>
                <a:gd name="T14" fmla="*/ 128 w 128"/>
                <a:gd name="T15" fmla="*/ 6 h 128"/>
                <a:gd name="T16" fmla="*/ 122 w 128"/>
                <a:gd name="T17" fmla="*/ 0 h 128"/>
                <a:gd name="T18" fmla="*/ 123 w 128"/>
                <a:gd name="T19" fmla="*/ 123 h 128"/>
                <a:gd name="T20" fmla="*/ 5 w 128"/>
                <a:gd name="T21" fmla="*/ 123 h 128"/>
                <a:gd name="T22" fmla="*/ 5 w 128"/>
                <a:gd name="T23" fmla="*/ 4 h 128"/>
                <a:gd name="T24" fmla="*/ 123 w 128"/>
                <a:gd name="T25" fmla="*/ 4 h 128"/>
                <a:gd name="T26" fmla="*/ 123 w 128"/>
                <a:gd name="T27" fmla="*/ 12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8" h="128">
                  <a:moveTo>
                    <a:pt x="122" y="0"/>
                  </a:moveTo>
                  <a:cubicBezTo>
                    <a:pt x="6" y="0"/>
                    <a:pt x="6" y="0"/>
                    <a:pt x="6" y="0"/>
                  </a:cubicBezTo>
                  <a:cubicBezTo>
                    <a:pt x="3" y="0"/>
                    <a:pt x="0" y="2"/>
                    <a:pt x="0" y="6"/>
                  </a:cubicBezTo>
                  <a:cubicBezTo>
                    <a:pt x="0" y="122"/>
                    <a:pt x="0" y="122"/>
                    <a:pt x="0" y="122"/>
                  </a:cubicBezTo>
                  <a:cubicBezTo>
                    <a:pt x="0" y="125"/>
                    <a:pt x="3" y="128"/>
                    <a:pt x="6" y="128"/>
                  </a:cubicBezTo>
                  <a:cubicBezTo>
                    <a:pt x="122" y="128"/>
                    <a:pt x="122" y="128"/>
                    <a:pt x="122" y="128"/>
                  </a:cubicBezTo>
                  <a:cubicBezTo>
                    <a:pt x="125" y="128"/>
                    <a:pt x="128" y="125"/>
                    <a:pt x="128" y="122"/>
                  </a:cubicBezTo>
                  <a:cubicBezTo>
                    <a:pt x="128" y="6"/>
                    <a:pt x="128" y="6"/>
                    <a:pt x="128" y="6"/>
                  </a:cubicBezTo>
                  <a:cubicBezTo>
                    <a:pt x="128" y="2"/>
                    <a:pt x="125" y="0"/>
                    <a:pt x="122" y="0"/>
                  </a:cubicBezTo>
                  <a:close/>
                  <a:moveTo>
                    <a:pt x="123" y="123"/>
                  </a:moveTo>
                  <a:cubicBezTo>
                    <a:pt x="5" y="123"/>
                    <a:pt x="5" y="123"/>
                    <a:pt x="5" y="123"/>
                  </a:cubicBezTo>
                  <a:cubicBezTo>
                    <a:pt x="5" y="4"/>
                    <a:pt x="5" y="4"/>
                    <a:pt x="5" y="4"/>
                  </a:cubicBezTo>
                  <a:cubicBezTo>
                    <a:pt x="123" y="4"/>
                    <a:pt x="123" y="4"/>
                    <a:pt x="123" y="4"/>
                  </a:cubicBezTo>
                  <a:lnTo>
                    <a:pt x="123" y="123"/>
                  </a:lnTo>
                  <a:close/>
                </a:path>
              </a:pathLst>
            </a:custGeom>
            <a:grpFill/>
            <a:ln w="9525">
              <a:solidFill>
                <a:schemeClr val="accent4"/>
              </a:solidFill>
              <a:round/>
              <a:headEnd/>
              <a:tailEnd/>
            </a:ln>
          </p:spPr>
          <p:txBody>
            <a:bodyPr vert="horz" wrap="square" lIns="68580" tIns="34290" rIns="68580" bIns="34290" numCol="1" anchor="t" anchorCtr="0" compatLnSpc="1">
              <a:prstTxWarp prst="textNoShape">
                <a:avLst/>
              </a:prstTxWarp>
            </a:bodyPr>
            <a:lstStyle/>
            <a:p>
              <a:pPr defTabSz="685800">
                <a:defRPr/>
              </a:pPr>
              <a:endParaRPr lang="zh-CN" altLang="en-US" sz="1350" kern="0">
                <a:solidFill>
                  <a:srgbClr val="000000"/>
                </a:solidFill>
                <a:latin typeface="微软雅黑"/>
                <a:ea typeface="微软雅黑"/>
              </a:endParaRPr>
            </a:p>
          </p:txBody>
        </p:sp>
        <p:sp>
          <p:nvSpPr>
            <p:cNvPr id="119" name="Freeform 39">
              <a:extLst>
                <a:ext uri="{FF2B5EF4-FFF2-40B4-BE49-F238E27FC236}">
                  <a16:creationId xmlns:a16="http://schemas.microsoft.com/office/drawing/2014/main" id="{09C37E6A-D5CB-49F0-91C1-A3A747537197}"/>
                </a:ext>
              </a:extLst>
            </p:cNvPr>
            <p:cNvSpPr>
              <a:spLocks noEditPoints="1"/>
            </p:cNvSpPr>
            <p:nvPr/>
          </p:nvSpPr>
          <p:spPr bwMode="auto">
            <a:xfrm>
              <a:off x="2568576" y="5181609"/>
              <a:ext cx="322263" cy="101600"/>
            </a:xfrm>
            <a:custGeom>
              <a:avLst/>
              <a:gdLst>
                <a:gd name="T0" fmla="*/ 2 w 86"/>
                <a:gd name="T1" fmla="*/ 16 h 27"/>
                <a:gd name="T2" fmla="*/ 8 w 86"/>
                <a:gd name="T3" fmla="*/ 16 h 27"/>
                <a:gd name="T4" fmla="*/ 8 w 86"/>
                <a:gd name="T5" fmla="*/ 17 h 27"/>
                <a:gd name="T6" fmla="*/ 21 w 86"/>
                <a:gd name="T7" fmla="*/ 27 h 27"/>
                <a:gd name="T8" fmla="*/ 34 w 86"/>
                <a:gd name="T9" fmla="*/ 17 h 27"/>
                <a:gd name="T10" fmla="*/ 34 w 86"/>
                <a:gd name="T11" fmla="*/ 16 h 27"/>
                <a:gd name="T12" fmla="*/ 84 w 86"/>
                <a:gd name="T13" fmla="*/ 16 h 27"/>
                <a:gd name="T14" fmla="*/ 86 w 86"/>
                <a:gd name="T15" fmla="*/ 13 h 27"/>
                <a:gd name="T16" fmla="*/ 84 w 86"/>
                <a:gd name="T17" fmla="*/ 11 h 27"/>
                <a:gd name="T18" fmla="*/ 34 w 86"/>
                <a:gd name="T19" fmla="*/ 11 h 27"/>
                <a:gd name="T20" fmla="*/ 34 w 86"/>
                <a:gd name="T21" fmla="*/ 10 h 27"/>
                <a:gd name="T22" fmla="*/ 21 w 86"/>
                <a:gd name="T23" fmla="*/ 0 h 27"/>
                <a:gd name="T24" fmla="*/ 8 w 86"/>
                <a:gd name="T25" fmla="*/ 10 h 27"/>
                <a:gd name="T26" fmla="*/ 8 w 86"/>
                <a:gd name="T27" fmla="*/ 11 h 27"/>
                <a:gd name="T28" fmla="*/ 2 w 86"/>
                <a:gd name="T29" fmla="*/ 11 h 27"/>
                <a:gd name="T30" fmla="*/ 0 w 86"/>
                <a:gd name="T31" fmla="*/ 13 h 27"/>
                <a:gd name="T32" fmla="*/ 2 w 86"/>
                <a:gd name="T33" fmla="*/ 16 h 27"/>
                <a:gd name="T34" fmla="*/ 21 w 86"/>
                <a:gd name="T35" fmla="*/ 4 h 27"/>
                <a:gd name="T36" fmla="*/ 30 w 86"/>
                <a:gd name="T37" fmla="*/ 13 h 27"/>
                <a:gd name="T38" fmla="*/ 21 w 86"/>
                <a:gd name="T39" fmla="*/ 22 h 27"/>
                <a:gd name="T40" fmla="*/ 12 w 86"/>
                <a:gd name="T41" fmla="*/ 13 h 27"/>
                <a:gd name="T42" fmla="*/ 21 w 86"/>
                <a:gd name="T43" fmla="*/ 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6" h="27">
                  <a:moveTo>
                    <a:pt x="2" y="16"/>
                  </a:moveTo>
                  <a:cubicBezTo>
                    <a:pt x="8" y="16"/>
                    <a:pt x="8" y="16"/>
                    <a:pt x="8" y="16"/>
                  </a:cubicBezTo>
                  <a:cubicBezTo>
                    <a:pt x="8" y="17"/>
                    <a:pt x="8" y="17"/>
                    <a:pt x="8" y="17"/>
                  </a:cubicBezTo>
                  <a:cubicBezTo>
                    <a:pt x="9" y="22"/>
                    <a:pt x="15" y="27"/>
                    <a:pt x="21" y="27"/>
                  </a:cubicBezTo>
                  <a:cubicBezTo>
                    <a:pt x="27" y="27"/>
                    <a:pt x="32" y="22"/>
                    <a:pt x="34" y="17"/>
                  </a:cubicBezTo>
                  <a:cubicBezTo>
                    <a:pt x="34" y="16"/>
                    <a:pt x="34" y="16"/>
                    <a:pt x="34" y="16"/>
                  </a:cubicBezTo>
                  <a:cubicBezTo>
                    <a:pt x="84" y="16"/>
                    <a:pt x="84" y="16"/>
                    <a:pt x="84" y="16"/>
                  </a:cubicBezTo>
                  <a:cubicBezTo>
                    <a:pt x="85" y="16"/>
                    <a:pt x="86" y="14"/>
                    <a:pt x="86" y="13"/>
                  </a:cubicBezTo>
                  <a:cubicBezTo>
                    <a:pt x="86" y="12"/>
                    <a:pt x="85" y="11"/>
                    <a:pt x="84" y="11"/>
                  </a:cubicBezTo>
                  <a:cubicBezTo>
                    <a:pt x="34" y="11"/>
                    <a:pt x="34" y="11"/>
                    <a:pt x="34" y="11"/>
                  </a:cubicBezTo>
                  <a:cubicBezTo>
                    <a:pt x="34" y="10"/>
                    <a:pt x="34" y="10"/>
                    <a:pt x="34" y="10"/>
                  </a:cubicBezTo>
                  <a:cubicBezTo>
                    <a:pt x="32" y="4"/>
                    <a:pt x="27" y="0"/>
                    <a:pt x="21" y="0"/>
                  </a:cubicBezTo>
                  <a:cubicBezTo>
                    <a:pt x="15" y="0"/>
                    <a:pt x="9" y="4"/>
                    <a:pt x="8" y="10"/>
                  </a:cubicBezTo>
                  <a:cubicBezTo>
                    <a:pt x="8" y="11"/>
                    <a:pt x="8" y="11"/>
                    <a:pt x="8" y="11"/>
                  </a:cubicBezTo>
                  <a:cubicBezTo>
                    <a:pt x="2" y="11"/>
                    <a:pt x="2" y="11"/>
                    <a:pt x="2" y="11"/>
                  </a:cubicBezTo>
                  <a:cubicBezTo>
                    <a:pt x="1" y="11"/>
                    <a:pt x="0" y="12"/>
                    <a:pt x="0" y="13"/>
                  </a:cubicBezTo>
                  <a:cubicBezTo>
                    <a:pt x="0" y="14"/>
                    <a:pt x="1" y="16"/>
                    <a:pt x="2" y="16"/>
                  </a:cubicBezTo>
                  <a:close/>
                  <a:moveTo>
                    <a:pt x="21" y="4"/>
                  </a:moveTo>
                  <a:cubicBezTo>
                    <a:pt x="26" y="4"/>
                    <a:pt x="30" y="8"/>
                    <a:pt x="30" y="13"/>
                  </a:cubicBezTo>
                  <a:cubicBezTo>
                    <a:pt x="30" y="18"/>
                    <a:pt x="26" y="22"/>
                    <a:pt x="21" y="22"/>
                  </a:cubicBezTo>
                  <a:cubicBezTo>
                    <a:pt x="16" y="22"/>
                    <a:pt x="12" y="18"/>
                    <a:pt x="12" y="13"/>
                  </a:cubicBezTo>
                  <a:cubicBezTo>
                    <a:pt x="12" y="8"/>
                    <a:pt x="16" y="4"/>
                    <a:pt x="21" y="4"/>
                  </a:cubicBezTo>
                  <a:close/>
                </a:path>
              </a:pathLst>
            </a:custGeom>
            <a:grpFill/>
            <a:ln w="9525">
              <a:solidFill>
                <a:schemeClr val="accent4"/>
              </a:solidFill>
              <a:round/>
              <a:headEnd/>
              <a:tailEnd/>
            </a:ln>
          </p:spPr>
          <p:txBody>
            <a:bodyPr vert="horz" wrap="square" lIns="68580" tIns="34290" rIns="68580" bIns="34290" numCol="1" anchor="t" anchorCtr="0" compatLnSpc="1">
              <a:prstTxWarp prst="textNoShape">
                <a:avLst/>
              </a:prstTxWarp>
            </a:bodyPr>
            <a:lstStyle/>
            <a:p>
              <a:pPr defTabSz="685800">
                <a:defRPr/>
              </a:pPr>
              <a:endParaRPr lang="zh-CN" altLang="en-US" sz="1350" kern="0">
                <a:solidFill>
                  <a:srgbClr val="000000"/>
                </a:solidFill>
                <a:latin typeface="微软雅黑"/>
                <a:ea typeface="微软雅黑"/>
              </a:endParaRPr>
            </a:p>
          </p:txBody>
        </p:sp>
        <p:sp>
          <p:nvSpPr>
            <p:cNvPr id="120" name="Freeform 40">
              <a:extLst>
                <a:ext uri="{FF2B5EF4-FFF2-40B4-BE49-F238E27FC236}">
                  <a16:creationId xmlns:a16="http://schemas.microsoft.com/office/drawing/2014/main" id="{44D9DE82-6299-4F21-880A-354A61A44F2A}"/>
                </a:ext>
              </a:extLst>
            </p:cNvPr>
            <p:cNvSpPr>
              <a:spLocks noEditPoints="1"/>
            </p:cNvSpPr>
            <p:nvPr/>
          </p:nvSpPr>
          <p:spPr bwMode="auto">
            <a:xfrm>
              <a:off x="2568576" y="5432435"/>
              <a:ext cx="322263" cy="98425"/>
            </a:xfrm>
            <a:custGeom>
              <a:avLst/>
              <a:gdLst>
                <a:gd name="T0" fmla="*/ 2 w 86"/>
                <a:gd name="T1" fmla="*/ 15 h 26"/>
                <a:gd name="T2" fmla="*/ 52 w 86"/>
                <a:gd name="T3" fmla="*/ 15 h 26"/>
                <a:gd name="T4" fmla="*/ 52 w 86"/>
                <a:gd name="T5" fmla="*/ 16 h 26"/>
                <a:gd name="T6" fmla="*/ 65 w 86"/>
                <a:gd name="T7" fmla="*/ 26 h 26"/>
                <a:gd name="T8" fmla="*/ 78 w 86"/>
                <a:gd name="T9" fmla="*/ 16 h 26"/>
                <a:gd name="T10" fmla="*/ 78 w 86"/>
                <a:gd name="T11" fmla="*/ 15 h 26"/>
                <a:gd name="T12" fmla="*/ 84 w 86"/>
                <a:gd name="T13" fmla="*/ 15 h 26"/>
                <a:gd name="T14" fmla="*/ 86 w 86"/>
                <a:gd name="T15" fmla="*/ 13 h 26"/>
                <a:gd name="T16" fmla="*/ 84 w 86"/>
                <a:gd name="T17" fmla="*/ 11 h 26"/>
                <a:gd name="T18" fmla="*/ 78 w 86"/>
                <a:gd name="T19" fmla="*/ 11 h 26"/>
                <a:gd name="T20" fmla="*/ 78 w 86"/>
                <a:gd name="T21" fmla="*/ 10 h 26"/>
                <a:gd name="T22" fmla="*/ 65 w 86"/>
                <a:gd name="T23" fmla="*/ 0 h 26"/>
                <a:gd name="T24" fmla="*/ 52 w 86"/>
                <a:gd name="T25" fmla="*/ 10 h 26"/>
                <a:gd name="T26" fmla="*/ 52 w 86"/>
                <a:gd name="T27" fmla="*/ 11 h 26"/>
                <a:gd name="T28" fmla="*/ 2 w 86"/>
                <a:gd name="T29" fmla="*/ 11 h 26"/>
                <a:gd name="T30" fmla="*/ 0 w 86"/>
                <a:gd name="T31" fmla="*/ 13 h 26"/>
                <a:gd name="T32" fmla="*/ 2 w 86"/>
                <a:gd name="T33" fmla="*/ 15 h 26"/>
                <a:gd name="T34" fmla="*/ 65 w 86"/>
                <a:gd name="T35" fmla="*/ 4 h 26"/>
                <a:gd name="T36" fmla="*/ 74 w 86"/>
                <a:gd name="T37" fmla="*/ 13 h 26"/>
                <a:gd name="T38" fmla="*/ 65 w 86"/>
                <a:gd name="T39" fmla="*/ 22 h 26"/>
                <a:gd name="T40" fmla="*/ 56 w 86"/>
                <a:gd name="T41" fmla="*/ 13 h 26"/>
                <a:gd name="T42" fmla="*/ 65 w 86"/>
                <a:gd name="T43" fmla="*/ 4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6" h="26">
                  <a:moveTo>
                    <a:pt x="2" y="15"/>
                  </a:moveTo>
                  <a:cubicBezTo>
                    <a:pt x="52" y="15"/>
                    <a:pt x="52" y="15"/>
                    <a:pt x="52" y="15"/>
                  </a:cubicBezTo>
                  <a:cubicBezTo>
                    <a:pt x="52" y="16"/>
                    <a:pt x="52" y="16"/>
                    <a:pt x="52" y="16"/>
                  </a:cubicBezTo>
                  <a:cubicBezTo>
                    <a:pt x="54" y="22"/>
                    <a:pt x="59" y="26"/>
                    <a:pt x="65" y="26"/>
                  </a:cubicBezTo>
                  <a:cubicBezTo>
                    <a:pt x="71" y="26"/>
                    <a:pt x="77" y="22"/>
                    <a:pt x="78" y="16"/>
                  </a:cubicBezTo>
                  <a:cubicBezTo>
                    <a:pt x="78" y="15"/>
                    <a:pt x="78" y="15"/>
                    <a:pt x="78" y="15"/>
                  </a:cubicBezTo>
                  <a:cubicBezTo>
                    <a:pt x="84" y="15"/>
                    <a:pt x="84" y="15"/>
                    <a:pt x="84" y="15"/>
                  </a:cubicBezTo>
                  <a:cubicBezTo>
                    <a:pt x="85" y="15"/>
                    <a:pt x="86" y="14"/>
                    <a:pt x="86" y="13"/>
                  </a:cubicBezTo>
                  <a:cubicBezTo>
                    <a:pt x="86" y="12"/>
                    <a:pt x="85" y="11"/>
                    <a:pt x="84" y="11"/>
                  </a:cubicBezTo>
                  <a:cubicBezTo>
                    <a:pt x="78" y="11"/>
                    <a:pt x="78" y="11"/>
                    <a:pt x="78" y="11"/>
                  </a:cubicBezTo>
                  <a:cubicBezTo>
                    <a:pt x="78" y="10"/>
                    <a:pt x="78" y="10"/>
                    <a:pt x="78" y="10"/>
                  </a:cubicBezTo>
                  <a:cubicBezTo>
                    <a:pt x="77" y="4"/>
                    <a:pt x="71" y="0"/>
                    <a:pt x="65" y="0"/>
                  </a:cubicBezTo>
                  <a:cubicBezTo>
                    <a:pt x="59" y="0"/>
                    <a:pt x="54" y="4"/>
                    <a:pt x="52" y="10"/>
                  </a:cubicBezTo>
                  <a:cubicBezTo>
                    <a:pt x="52" y="11"/>
                    <a:pt x="52" y="11"/>
                    <a:pt x="52" y="11"/>
                  </a:cubicBezTo>
                  <a:cubicBezTo>
                    <a:pt x="2" y="11"/>
                    <a:pt x="2" y="11"/>
                    <a:pt x="2" y="11"/>
                  </a:cubicBezTo>
                  <a:cubicBezTo>
                    <a:pt x="1" y="11"/>
                    <a:pt x="0" y="12"/>
                    <a:pt x="0" y="13"/>
                  </a:cubicBezTo>
                  <a:cubicBezTo>
                    <a:pt x="0" y="14"/>
                    <a:pt x="1" y="15"/>
                    <a:pt x="2" y="15"/>
                  </a:cubicBezTo>
                  <a:close/>
                  <a:moveTo>
                    <a:pt x="65" y="4"/>
                  </a:moveTo>
                  <a:cubicBezTo>
                    <a:pt x="70" y="4"/>
                    <a:pt x="74" y="8"/>
                    <a:pt x="74" y="13"/>
                  </a:cubicBezTo>
                  <a:cubicBezTo>
                    <a:pt x="74" y="18"/>
                    <a:pt x="70" y="22"/>
                    <a:pt x="65" y="22"/>
                  </a:cubicBezTo>
                  <a:cubicBezTo>
                    <a:pt x="60" y="22"/>
                    <a:pt x="56" y="18"/>
                    <a:pt x="56" y="13"/>
                  </a:cubicBezTo>
                  <a:cubicBezTo>
                    <a:pt x="56" y="8"/>
                    <a:pt x="60" y="4"/>
                    <a:pt x="65" y="4"/>
                  </a:cubicBezTo>
                  <a:close/>
                </a:path>
              </a:pathLst>
            </a:custGeom>
            <a:grpFill/>
            <a:ln w="9525">
              <a:solidFill>
                <a:schemeClr val="accent4"/>
              </a:solidFill>
              <a:round/>
              <a:headEnd/>
              <a:tailEnd/>
            </a:ln>
          </p:spPr>
          <p:txBody>
            <a:bodyPr vert="horz" wrap="square" lIns="68580" tIns="34290" rIns="68580" bIns="34290" numCol="1" anchor="t" anchorCtr="0" compatLnSpc="1">
              <a:prstTxWarp prst="textNoShape">
                <a:avLst/>
              </a:prstTxWarp>
            </a:bodyPr>
            <a:lstStyle/>
            <a:p>
              <a:pPr defTabSz="685800">
                <a:defRPr/>
              </a:pPr>
              <a:endParaRPr lang="zh-CN" altLang="en-US" sz="1350" kern="0">
                <a:solidFill>
                  <a:srgbClr val="000000"/>
                </a:solidFill>
                <a:latin typeface="微软雅黑"/>
                <a:ea typeface="微软雅黑"/>
              </a:endParaRPr>
            </a:p>
          </p:txBody>
        </p:sp>
        <p:sp>
          <p:nvSpPr>
            <p:cNvPr id="121" name="Freeform 41">
              <a:extLst>
                <a:ext uri="{FF2B5EF4-FFF2-40B4-BE49-F238E27FC236}">
                  <a16:creationId xmlns:a16="http://schemas.microsoft.com/office/drawing/2014/main" id="{0D5F3CE0-ACB3-413C-879F-C8D106CA9C37}"/>
                </a:ext>
              </a:extLst>
            </p:cNvPr>
            <p:cNvSpPr>
              <a:spLocks noEditPoints="1"/>
            </p:cNvSpPr>
            <p:nvPr/>
          </p:nvSpPr>
          <p:spPr bwMode="auto">
            <a:xfrm>
              <a:off x="2568576" y="5305435"/>
              <a:ext cx="322263" cy="101600"/>
            </a:xfrm>
            <a:custGeom>
              <a:avLst/>
              <a:gdLst>
                <a:gd name="T0" fmla="*/ 2 w 86"/>
                <a:gd name="T1" fmla="*/ 16 h 27"/>
                <a:gd name="T2" fmla="*/ 30 w 86"/>
                <a:gd name="T3" fmla="*/ 16 h 27"/>
                <a:gd name="T4" fmla="*/ 30 w 86"/>
                <a:gd name="T5" fmla="*/ 17 h 27"/>
                <a:gd name="T6" fmla="*/ 43 w 86"/>
                <a:gd name="T7" fmla="*/ 27 h 27"/>
                <a:gd name="T8" fmla="*/ 56 w 86"/>
                <a:gd name="T9" fmla="*/ 17 h 27"/>
                <a:gd name="T10" fmla="*/ 56 w 86"/>
                <a:gd name="T11" fmla="*/ 16 h 27"/>
                <a:gd name="T12" fmla="*/ 84 w 86"/>
                <a:gd name="T13" fmla="*/ 16 h 27"/>
                <a:gd name="T14" fmla="*/ 86 w 86"/>
                <a:gd name="T15" fmla="*/ 14 h 27"/>
                <a:gd name="T16" fmla="*/ 84 w 86"/>
                <a:gd name="T17" fmla="*/ 11 h 27"/>
                <a:gd name="T18" fmla="*/ 56 w 86"/>
                <a:gd name="T19" fmla="*/ 11 h 27"/>
                <a:gd name="T20" fmla="*/ 56 w 86"/>
                <a:gd name="T21" fmla="*/ 10 h 27"/>
                <a:gd name="T22" fmla="*/ 43 w 86"/>
                <a:gd name="T23" fmla="*/ 0 h 27"/>
                <a:gd name="T24" fmla="*/ 30 w 86"/>
                <a:gd name="T25" fmla="*/ 10 h 27"/>
                <a:gd name="T26" fmla="*/ 30 w 86"/>
                <a:gd name="T27" fmla="*/ 11 h 27"/>
                <a:gd name="T28" fmla="*/ 2 w 86"/>
                <a:gd name="T29" fmla="*/ 11 h 27"/>
                <a:gd name="T30" fmla="*/ 0 w 86"/>
                <a:gd name="T31" fmla="*/ 14 h 27"/>
                <a:gd name="T32" fmla="*/ 2 w 86"/>
                <a:gd name="T33" fmla="*/ 16 h 27"/>
                <a:gd name="T34" fmla="*/ 43 w 86"/>
                <a:gd name="T35" fmla="*/ 5 h 27"/>
                <a:gd name="T36" fmla="*/ 52 w 86"/>
                <a:gd name="T37" fmla="*/ 14 h 27"/>
                <a:gd name="T38" fmla="*/ 43 w 86"/>
                <a:gd name="T39" fmla="*/ 22 h 27"/>
                <a:gd name="T40" fmla="*/ 34 w 86"/>
                <a:gd name="T41" fmla="*/ 14 h 27"/>
                <a:gd name="T42" fmla="*/ 43 w 86"/>
                <a:gd name="T43" fmla="*/ 5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6" h="27">
                  <a:moveTo>
                    <a:pt x="2" y="16"/>
                  </a:moveTo>
                  <a:cubicBezTo>
                    <a:pt x="30" y="16"/>
                    <a:pt x="30" y="16"/>
                    <a:pt x="30" y="16"/>
                  </a:cubicBezTo>
                  <a:cubicBezTo>
                    <a:pt x="30" y="17"/>
                    <a:pt x="30" y="17"/>
                    <a:pt x="30" y="17"/>
                  </a:cubicBezTo>
                  <a:cubicBezTo>
                    <a:pt x="32" y="23"/>
                    <a:pt x="37" y="27"/>
                    <a:pt x="43" y="27"/>
                  </a:cubicBezTo>
                  <a:cubicBezTo>
                    <a:pt x="49" y="27"/>
                    <a:pt x="54" y="23"/>
                    <a:pt x="56" y="17"/>
                  </a:cubicBezTo>
                  <a:cubicBezTo>
                    <a:pt x="56" y="16"/>
                    <a:pt x="56" y="16"/>
                    <a:pt x="56" y="16"/>
                  </a:cubicBezTo>
                  <a:cubicBezTo>
                    <a:pt x="84" y="16"/>
                    <a:pt x="84" y="16"/>
                    <a:pt x="84" y="16"/>
                  </a:cubicBezTo>
                  <a:cubicBezTo>
                    <a:pt x="85" y="16"/>
                    <a:pt x="86" y="15"/>
                    <a:pt x="86" y="14"/>
                  </a:cubicBezTo>
                  <a:cubicBezTo>
                    <a:pt x="86" y="12"/>
                    <a:pt x="85" y="11"/>
                    <a:pt x="84" y="11"/>
                  </a:cubicBezTo>
                  <a:cubicBezTo>
                    <a:pt x="56" y="11"/>
                    <a:pt x="56" y="11"/>
                    <a:pt x="56" y="11"/>
                  </a:cubicBezTo>
                  <a:cubicBezTo>
                    <a:pt x="56" y="10"/>
                    <a:pt x="56" y="10"/>
                    <a:pt x="56" y="10"/>
                  </a:cubicBezTo>
                  <a:cubicBezTo>
                    <a:pt x="54" y="4"/>
                    <a:pt x="49" y="0"/>
                    <a:pt x="43" y="0"/>
                  </a:cubicBezTo>
                  <a:cubicBezTo>
                    <a:pt x="37" y="0"/>
                    <a:pt x="32" y="4"/>
                    <a:pt x="30" y="10"/>
                  </a:cubicBezTo>
                  <a:cubicBezTo>
                    <a:pt x="30" y="11"/>
                    <a:pt x="30" y="11"/>
                    <a:pt x="30" y="11"/>
                  </a:cubicBezTo>
                  <a:cubicBezTo>
                    <a:pt x="2" y="11"/>
                    <a:pt x="2" y="11"/>
                    <a:pt x="2" y="11"/>
                  </a:cubicBezTo>
                  <a:cubicBezTo>
                    <a:pt x="1" y="11"/>
                    <a:pt x="0" y="12"/>
                    <a:pt x="0" y="14"/>
                  </a:cubicBezTo>
                  <a:cubicBezTo>
                    <a:pt x="0" y="15"/>
                    <a:pt x="1" y="16"/>
                    <a:pt x="2" y="16"/>
                  </a:cubicBezTo>
                  <a:close/>
                  <a:moveTo>
                    <a:pt x="43" y="5"/>
                  </a:moveTo>
                  <a:cubicBezTo>
                    <a:pt x="48" y="5"/>
                    <a:pt x="52" y="9"/>
                    <a:pt x="52" y="14"/>
                  </a:cubicBezTo>
                  <a:cubicBezTo>
                    <a:pt x="52" y="18"/>
                    <a:pt x="48" y="22"/>
                    <a:pt x="43" y="22"/>
                  </a:cubicBezTo>
                  <a:cubicBezTo>
                    <a:pt x="38" y="22"/>
                    <a:pt x="34" y="18"/>
                    <a:pt x="34" y="14"/>
                  </a:cubicBezTo>
                  <a:cubicBezTo>
                    <a:pt x="34" y="9"/>
                    <a:pt x="38" y="5"/>
                    <a:pt x="43" y="5"/>
                  </a:cubicBezTo>
                  <a:close/>
                </a:path>
              </a:pathLst>
            </a:custGeom>
            <a:grpFill/>
            <a:ln w="9525">
              <a:solidFill>
                <a:schemeClr val="accent4"/>
              </a:solidFill>
              <a:round/>
              <a:headEnd/>
              <a:tailEnd/>
            </a:ln>
          </p:spPr>
          <p:txBody>
            <a:bodyPr vert="horz" wrap="square" lIns="68580" tIns="34290" rIns="68580" bIns="34290" numCol="1" anchor="t" anchorCtr="0" compatLnSpc="1">
              <a:prstTxWarp prst="textNoShape">
                <a:avLst/>
              </a:prstTxWarp>
            </a:bodyPr>
            <a:lstStyle/>
            <a:p>
              <a:pPr defTabSz="685800">
                <a:defRPr/>
              </a:pPr>
              <a:endParaRPr lang="zh-CN" altLang="en-US" sz="1350" kern="0">
                <a:solidFill>
                  <a:srgbClr val="000000"/>
                </a:solidFill>
                <a:latin typeface="微软雅黑"/>
                <a:ea typeface="微软雅黑"/>
              </a:endParaRPr>
            </a:p>
          </p:txBody>
        </p:sp>
      </p:grpSp>
      <p:sp>
        <p:nvSpPr>
          <p:cNvPr id="122" name="Freeform 126">
            <a:extLst>
              <a:ext uri="{FF2B5EF4-FFF2-40B4-BE49-F238E27FC236}">
                <a16:creationId xmlns:a16="http://schemas.microsoft.com/office/drawing/2014/main" id="{FBC7704A-2C4F-41E2-89EF-7E6B5376D95D}"/>
              </a:ext>
            </a:extLst>
          </p:cNvPr>
          <p:cNvSpPr>
            <a:spLocks noEditPoints="1"/>
          </p:cNvSpPr>
          <p:nvPr/>
        </p:nvSpPr>
        <p:spPr bwMode="auto">
          <a:xfrm>
            <a:off x="2513810" y="1105869"/>
            <a:ext cx="297000" cy="297000"/>
          </a:xfrm>
          <a:custGeom>
            <a:avLst/>
            <a:gdLst>
              <a:gd name="T0" fmla="*/ 106 w 108"/>
              <a:gd name="T1" fmla="*/ 15 h 128"/>
              <a:gd name="T2" fmla="*/ 10 w 108"/>
              <a:gd name="T3" fmla="*/ 15 h 128"/>
              <a:gd name="T4" fmla="*/ 5 w 108"/>
              <a:gd name="T5" fmla="*/ 10 h 128"/>
              <a:gd name="T6" fmla="*/ 10 w 108"/>
              <a:gd name="T7" fmla="*/ 5 h 128"/>
              <a:gd name="T8" fmla="*/ 106 w 108"/>
              <a:gd name="T9" fmla="*/ 5 h 128"/>
              <a:gd name="T10" fmla="*/ 108 w 108"/>
              <a:gd name="T11" fmla="*/ 2 h 128"/>
              <a:gd name="T12" fmla="*/ 106 w 108"/>
              <a:gd name="T13" fmla="*/ 0 h 128"/>
              <a:gd name="T14" fmla="*/ 10 w 108"/>
              <a:gd name="T15" fmla="*/ 0 h 128"/>
              <a:gd name="T16" fmla="*/ 0 w 108"/>
              <a:gd name="T17" fmla="*/ 10 h 128"/>
              <a:gd name="T18" fmla="*/ 0 w 108"/>
              <a:gd name="T19" fmla="*/ 118 h 128"/>
              <a:gd name="T20" fmla="*/ 10 w 108"/>
              <a:gd name="T21" fmla="*/ 128 h 128"/>
              <a:gd name="T22" fmla="*/ 106 w 108"/>
              <a:gd name="T23" fmla="*/ 128 h 128"/>
              <a:gd name="T24" fmla="*/ 108 w 108"/>
              <a:gd name="T25" fmla="*/ 126 h 128"/>
              <a:gd name="T26" fmla="*/ 108 w 108"/>
              <a:gd name="T27" fmla="*/ 17 h 128"/>
              <a:gd name="T28" fmla="*/ 106 w 108"/>
              <a:gd name="T29" fmla="*/ 15 h 128"/>
              <a:gd name="T30" fmla="*/ 22 w 108"/>
              <a:gd name="T31" fmla="*/ 123 h 128"/>
              <a:gd name="T32" fmla="*/ 10 w 108"/>
              <a:gd name="T33" fmla="*/ 123 h 128"/>
              <a:gd name="T34" fmla="*/ 5 w 108"/>
              <a:gd name="T35" fmla="*/ 118 h 128"/>
              <a:gd name="T36" fmla="*/ 5 w 108"/>
              <a:gd name="T37" fmla="*/ 18 h 128"/>
              <a:gd name="T38" fmla="*/ 6 w 108"/>
              <a:gd name="T39" fmla="*/ 19 h 128"/>
              <a:gd name="T40" fmla="*/ 10 w 108"/>
              <a:gd name="T41" fmla="*/ 19 h 128"/>
              <a:gd name="T42" fmla="*/ 22 w 108"/>
              <a:gd name="T43" fmla="*/ 19 h 128"/>
              <a:gd name="T44" fmla="*/ 22 w 108"/>
              <a:gd name="T45" fmla="*/ 123 h 128"/>
              <a:gd name="T46" fmla="*/ 104 w 108"/>
              <a:gd name="T47" fmla="*/ 123 h 128"/>
              <a:gd name="T48" fmla="*/ 27 w 108"/>
              <a:gd name="T49" fmla="*/ 123 h 128"/>
              <a:gd name="T50" fmla="*/ 27 w 108"/>
              <a:gd name="T51" fmla="*/ 19 h 128"/>
              <a:gd name="T52" fmla="*/ 104 w 108"/>
              <a:gd name="T53" fmla="*/ 19 h 128"/>
              <a:gd name="T54" fmla="*/ 104 w 108"/>
              <a:gd name="T55" fmla="*/ 12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08" h="128">
                <a:moveTo>
                  <a:pt x="106" y="15"/>
                </a:moveTo>
                <a:cubicBezTo>
                  <a:pt x="10" y="15"/>
                  <a:pt x="10" y="15"/>
                  <a:pt x="10" y="15"/>
                </a:cubicBezTo>
                <a:cubicBezTo>
                  <a:pt x="7" y="15"/>
                  <a:pt x="5" y="13"/>
                  <a:pt x="5" y="10"/>
                </a:cubicBezTo>
                <a:cubicBezTo>
                  <a:pt x="5" y="7"/>
                  <a:pt x="7" y="5"/>
                  <a:pt x="10" y="5"/>
                </a:cubicBezTo>
                <a:cubicBezTo>
                  <a:pt x="106" y="5"/>
                  <a:pt x="106" y="5"/>
                  <a:pt x="106" y="5"/>
                </a:cubicBezTo>
                <a:cubicBezTo>
                  <a:pt x="107" y="5"/>
                  <a:pt x="108" y="4"/>
                  <a:pt x="108" y="2"/>
                </a:cubicBezTo>
                <a:cubicBezTo>
                  <a:pt x="108" y="1"/>
                  <a:pt x="107" y="0"/>
                  <a:pt x="106" y="0"/>
                </a:cubicBezTo>
                <a:cubicBezTo>
                  <a:pt x="10" y="0"/>
                  <a:pt x="10" y="0"/>
                  <a:pt x="10" y="0"/>
                </a:cubicBezTo>
                <a:cubicBezTo>
                  <a:pt x="4" y="0"/>
                  <a:pt x="0" y="4"/>
                  <a:pt x="0" y="10"/>
                </a:cubicBezTo>
                <a:cubicBezTo>
                  <a:pt x="0" y="118"/>
                  <a:pt x="0" y="118"/>
                  <a:pt x="0" y="118"/>
                </a:cubicBezTo>
                <a:cubicBezTo>
                  <a:pt x="0" y="124"/>
                  <a:pt x="4" y="128"/>
                  <a:pt x="10" y="128"/>
                </a:cubicBezTo>
                <a:cubicBezTo>
                  <a:pt x="106" y="128"/>
                  <a:pt x="106" y="128"/>
                  <a:pt x="106" y="128"/>
                </a:cubicBezTo>
                <a:cubicBezTo>
                  <a:pt x="107" y="128"/>
                  <a:pt x="108" y="127"/>
                  <a:pt x="108" y="126"/>
                </a:cubicBezTo>
                <a:cubicBezTo>
                  <a:pt x="108" y="17"/>
                  <a:pt x="108" y="17"/>
                  <a:pt x="108" y="17"/>
                </a:cubicBezTo>
                <a:cubicBezTo>
                  <a:pt x="108" y="16"/>
                  <a:pt x="107" y="15"/>
                  <a:pt x="106" y="15"/>
                </a:cubicBezTo>
                <a:close/>
                <a:moveTo>
                  <a:pt x="22" y="123"/>
                </a:moveTo>
                <a:cubicBezTo>
                  <a:pt x="10" y="123"/>
                  <a:pt x="10" y="123"/>
                  <a:pt x="10" y="123"/>
                </a:cubicBezTo>
                <a:cubicBezTo>
                  <a:pt x="7" y="123"/>
                  <a:pt x="5" y="121"/>
                  <a:pt x="5" y="118"/>
                </a:cubicBezTo>
                <a:cubicBezTo>
                  <a:pt x="5" y="18"/>
                  <a:pt x="5" y="18"/>
                  <a:pt x="5" y="18"/>
                </a:cubicBezTo>
                <a:cubicBezTo>
                  <a:pt x="6" y="19"/>
                  <a:pt x="6" y="19"/>
                  <a:pt x="6" y="19"/>
                </a:cubicBezTo>
                <a:cubicBezTo>
                  <a:pt x="8" y="19"/>
                  <a:pt x="9" y="19"/>
                  <a:pt x="10" y="19"/>
                </a:cubicBezTo>
                <a:cubicBezTo>
                  <a:pt x="22" y="19"/>
                  <a:pt x="22" y="19"/>
                  <a:pt x="22" y="19"/>
                </a:cubicBezTo>
                <a:lnTo>
                  <a:pt x="22" y="123"/>
                </a:lnTo>
                <a:close/>
                <a:moveTo>
                  <a:pt x="104" y="123"/>
                </a:moveTo>
                <a:cubicBezTo>
                  <a:pt x="27" y="123"/>
                  <a:pt x="27" y="123"/>
                  <a:pt x="27" y="123"/>
                </a:cubicBezTo>
                <a:cubicBezTo>
                  <a:pt x="27" y="19"/>
                  <a:pt x="27" y="19"/>
                  <a:pt x="27" y="19"/>
                </a:cubicBezTo>
                <a:cubicBezTo>
                  <a:pt x="104" y="19"/>
                  <a:pt x="104" y="19"/>
                  <a:pt x="104" y="19"/>
                </a:cubicBezTo>
                <a:lnTo>
                  <a:pt x="104" y="123"/>
                </a:lnTo>
                <a:close/>
              </a:path>
            </a:pathLst>
          </a:custGeom>
          <a:solidFill>
            <a:srgbClr val="FFFFFF"/>
          </a:solidFill>
          <a:ln>
            <a:noFill/>
          </a:ln>
        </p:spPr>
        <p:txBody>
          <a:bodyPr vert="horz" wrap="square" lIns="68580" tIns="34290" rIns="68580" bIns="34290" numCol="1" anchor="t" anchorCtr="0" compatLnSpc="1">
            <a:prstTxWarp prst="textNoShape">
              <a:avLst/>
            </a:prstTxWarp>
          </a:bodyPr>
          <a:lstStyle/>
          <a:p>
            <a:pPr defTabSz="685800">
              <a:defRPr/>
            </a:pPr>
            <a:endParaRPr lang="zh-CN" altLang="en-US" sz="1350" kern="0">
              <a:solidFill>
                <a:srgbClr val="000000"/>
              </a:solidFill>
              <a:latin typeface="微软雅黑"/>
              <a:ea typeface="微软雅黑"/>
            </a:endParaRPr>
          </a:p>
        </p:txBody>
      </p:sp>
      <p:grpSp>
        <p:nvGrpSpPr>
          <p:cNvPr id="123" name="组合 122">
            <a:extLst>
              <a:ext uri="{FF2B5EF4-FFF2-40B4-BE49-F238E27FC236}">
                <a16:creationId xmlns:a16="http://schemas.microsoft.com/office/drawing/2014/main" id="{3D8EC3C4-E5C0-43B3-B608-12A33A21CC7B}"/>
              </a:ext>
            </a:extLst>
          </p:cNvPr>
          <p:cNvGrpSpPr/>
          <p:nvPr/>
        </p:nvGrpSpPr>
        <p:grpSpPr>
          <a:xfrm>
            <a:off x="6333186" y="2928466"/>
            <a:ext cx="297000" cy="297000"/>
            <a:chOff x="10179050" y="304800"/>
            <a:chExt cx="481013" cy="481013"/>
          </a:xfrm>
          <a:solidFill>
            <a:srgbClr val="FFFFFF"/>
          </a:solidFill>
        </p:grpSpPr>
        <p:sp>
          <p:nvSpPr>
            <p:cNvPr id="124" name="Freeform 217">
              <a:extLst>
                <a:ext uri="{FF2B5EF4-FFF2-40B4-BE49-F238E27FC236}">
                  <a16:creationId xmlns:a16="http://schemas.microsoft.com/office/drawing/2014/main" id="{E2DF13AD-3BD8-47DE-B4C7-9F4EE30D4A5B}"/>
                </a:ext>
              </a:extLst>
            </p:cNvPr>
            <p:cNvSpPr>
              <a:spLocks noEditPoints="1"/>
            </p:cNvSpPr>
            <p:nvPr/>
          </p:nvSpPr>
          <p:spPr bwMode="auto">
            <a:xfrm>
              <a:off x="10179050" y="304800"/>
              <a:ext cx="481013" cy="481013"/>
            </a:xfrm>
            <a:custGeom>
              <a:avLst/>
              <a:gdLst>
                <a:gd name="T0" fmla="*/ 122 w 128"/>
                <a:gd name="T1" fmla="*/ 11 h 128"/>
                <a:gd name="T2" fmla="*/ 102 w 128"/>
                <a:gd name="T3" fmla="*/ 11 h 128"/>
                <a:gd name="T4" fmla="*/ 102 w 128"/>
                <a:gd name="T5" fmla="*/ 3 h 128"/>
                <a:gd name="T6" fmla="*/ 100 w 128"/>
                <a:gd name="T7" fmla="*/ 1 h 128"/>
                <a:gd name="T8" fmla="*/ 98 w 128"/>
                <a:gd name="T9" fmla="*/ 3 h 128"/>
                <a:gd name="T10" fmla="*/ 98 w 128"/>
                <a:gd name="T11" fmla="*/ 11 h 128"/>
                <a:gd name="T12" fmla="*/ 66 w 128"/>
                <a:gd name="T13" fmla="*/ 11 h 128"/>
                <a:gd name="T14" fmla="*/ 66 w 128"/>
                <a:gd name="T15" fmla="*/ 3 h 128"/>
                <a:gd name="T16" fmla="*/ 64 w 128"/>
                <a:gd name="T17" fmla="*/ 1 h 128"/>
                <a:gd name="T18" fmla="*/ 62 w 128"/>
                <a:gd name="T19" fmla="*/ 3 h 128"/>
                <a:gd name="T20" fmla="*/ 62 w 128"/>
                <a:gd name="T21" fmla="*/ 11 h 128"/>
                <a:gd name="T22" fmla="*/ 30 w 128"/>
                <a:gd name="T23" fmla="*/ 11 h 128"/>
                <a:gd name="T24" fmla="*/ 30 w 128"/>
                <a:gd name="T25" fmla="*/ 2 h 128"/>
                <a:gd name="T26" fmla="*/ 28 w 128"/>
                <a:gd name="T27" fmla="*/ 0 h 128"/>
                <a:gd name="T28" fmla="*/ 26 w 128"/>
                <a:gd name="T29" fmla="*/ 2 h 128"/>
                <a:gd name="T30" fmla="*/ 26 w 128"/>
                <a:gd name="T31" fmla="*/ 11 h 128"/>
                <a:gd name="T32" fmla="*/ 6 w 128"/>
                <a:gd name="T33" fmla="*/ 11 h 128"/>
                <a:gd name="T34" fmla="*/ 0 w 128"/>
                <a:gd name="T35" fmla="*/ 17 h 128"/>
                <a:gd name="T36" fmla="*/ 0 w 128"/>
                <a:gd name="T37" fmla="*/ 122 h 128"/>
                <a:gd name="T38" fmla="*/ 6 w 128"/>
                <a:gd name="T39" fmla="*/ 128 h 128"/>
                <a:gd name="T40" fmla="*/ 122 w 128"/>
                <a:gd name="T41" fmla="*/ 128 h 128"/>
                <a:gd name="T42" fmla="*/ 128 w 128"/>
                <a:gd name="T43" fmla="*/ 122 h 128"/>
                <a:gd name="T44" fmla="*/ 128 w 128"/>
                <a:gd name="T45" fmla="*/ 17 h 128"/>
                <a:gd name="T46" fmla="*/ 122 w 128"/>
                <a:gd name="T47" fmla="*/ 11 h 128"/>
                <a:gd name="T48" fmla="*/ 123 w 128"/>
                <a:gd name="T49" fmla="*/ 123 h 128"/>
                <a:gd name="T50" fmla="*/ 5 w 128"/>
                <a:gd name="T51" fmla="*/ 123 h 128"/>
                <a:gd name="T52" fmla="*/ 5 w 128"/>
                <a:gd name="T53" fmla="*/ 42 h 128"/>
                <a:gd name="T54" fmla="*/ 123 w 128"/>
                <a:gd name="T55" fmla="*/ 42 h 128"/>
                <a:gd name="T56" fmla="*/ 123 w 128"/>
                <a:gd name="T57" fmla="*/ 123 h 128"/>
                <a:gd name="T58" fmla="*/ 123 w 128"/>
                <a:gd name="T59" fmla="*/ 37 h 128"/>
                <a:gd name="T60" fmla="*/ 5 w 128"/>
                <a:gd name="T61" fmla="*/ 37 h 128"/>
                <a:gd name="T62" fmla="*/ 5 w 128"/>
                <a:gd name="T63" fmla="*/ 16 h 128"/>
                <a:gd name="T64" fmla="*/ 26 w 128"/>
                <a:gd name="T65" fmla="*/ 16 h 128"/>
                <a:gd name="T66" fmla="*/ 26 w 128"/>
                <a:gd name="T67" fmla="*/ 23 h 128"/>
                <a:gd name="T68" fmla="*/ 28 w 128"/>
                <a:gd name="T69" fmla="*/ 26 h 128"/>
                <a:gd name="T70" fmla="*/ 30 w 128"/>
                <a:gd name="T71" fmla="*/ 23 h 128"/>
                <a:gd name="T72" fmla="*/ 30 w 128"/>
                <a:gd name="T73" fmla="*/ 16 h 128"/>
                <a:gd name="T74" fmla="*/ 62 w 128"/>
                <a:gd name="T75" fmla="*/ 16 h 128"/>
                <a:gd name="T76" fmla="*/ 62 w 128"/>
                <a:gd name="T77" fmla="*/ 25 h 128"/>
                <a:gd name="T78" fmla="*/ 64 w 128"/>
                <a:gd name="T79" fmla="*/ 27 h 128"/>
                <a:gd name="T80" fmla="*/ 66 w 128"/>
                <a:gd name="T81" fmla="*/ 25 h 128"/>
                <a:gd name="T82" fmla="*/ 66 w 128"/>
                <a:gd name="T83" fmla="*/ 16 h 128"/>
                <a:gd name="T84" fmla="*/ 98 w 128"/>
                <a:gd name="T85" fmla="*/ 16 h 128"/>
                <a:gd name="T86" fmla="*/ 98 w 128"/>
                <a:gd name="T87" fmla="*/ 25 h 128"/>
                <a:gd name="T88" fmla="*/ 100 w 128"/>
                <a:gd name="T89" fmla="*/ 27 h 128"/>
                <a:gd name="T90" fmla="*/ 102 w 128"/>
                <a:gd name="T91" fmla="*/ 25 h 128"/>
                <a:gd name="T92" fmla="*/ 102 w 128"/>
                <a:gd name="T93" fmla="*/ 16 h 128"/>
                <a:gd name="T94" fmla="*/ 123 w 128"/>
                <a:gd name="T95" fmla="*/ 16 h 128"/>
                <a:gd name="T96" fmla="*/ 123 w 128"/>
                <a:gd name="T97" fmla="*/ 37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8" h="128">
                  <a:moveTo>
                    <a:pt x="122" y="11"/>
                  </a:moveTo>
                  <a:cubicBezTo>
                    <a:pt x="102" y="11"/>
                    <a:pt x="102" y="11"/>
                    <a:pt x="102" y="11"/>
                  </a:cubicBezTo>
                  <a:cubicBezTo>
                    <a:pt x="102" y="3"/>
                    <a:pt x="102" y="3"/>
                    <a:pt x="102" y="3"/>
                  </a:cubicBezTo>
                  <a:cubicBezTo>
                    <a:pt x="102" y="2"/>
                    <a:pt x="101" y="1"/>
                    <a:pt x="100" y="1"/>
                  </a:cubicBezTo>
                  <a:cubicBezTo>
                    <a:pt x="99" y="1"/>
                    <a:pt x="98" y="2"/>
                    <a:pt x="98" y="3"/>
                  </a:cubicBezTo>
                  <a:cubicBezTo>
                    <a:pt x="98" y="11"/>
                    <a:pt x="98" y="11"/>
                    <a:pt x="98" y="11"/>
                  </a:cubicBezTo>
                  <a:cubicBezTo>
                    <a:pt x="66" y="11"/>
                    <a:pt x="66" y="11"/>
                    <a:pt x="66" y="11"/>
                  </a:cubicBezTo>
                  <a:cubicBezTo>
                    <a:pt x="66" y="3"/>
                    <a:pt x="66" y="3"/>
                    <a:pt x="66" y="3"/>
                  </a:cubicBezTo>
                  <a:cubicBezTo>
                    <a:pt x="66" y="2"/>
                    <a:pt x="65" y="1"/>
                    <a:pt x="64" y="1"/>
                  </a:cubicBezTo>
                  <a:cubicBezTo>
                    <a:pt x="63" y="1"/>
                    <a:pt x="62" y="2"/>
                    <a:pt x="62" y="3"/>
                  </a:cubicBezTo>
                  <a:cubicBezTo>
                    <a:pt x="62" y="11"/>
                    <a:pt x="62" y="11"/>
                    <a:pt x="62" y="11"/>
                  </a:cubicBezTo>
                  <a:cubicBezTo>
                    <a:pt x="30" y="11"/>
                    <a:pt x="30" y="11"/>
                    <a:pt x="30" y="11"/>
                  </a:cubicBezTo>
                  <a:cubicBezTo>
                    <a:pt x="30" y="2"/>
                    <a:pt x="30" y="2"/>
                    <a:pt x="30" y="2"/>
                  </a:cubicBezTo>
                  <a:cubicBezTo>
                    <a:pt x="30" y="1"/>
                    <a:pt x="29" y="0"/>
                    <a:pt x="28" y="0"/>
                  </a:cubicBezTo>
                  <a:cubicBezTo>
                    <a:pt x="27" y="0"/>
                    <a:pt x="26" y="1"/>
                    <a:pt x="26" y="2"/>
                  </a:cubicBezTo>
                  <a:cubicBezTo>
                    <a:pt x="26" y="11"/>
                    <a:pt x="26" y="11"/>
                    <a:pt x="26" y="11"/>
                  </a:cubicBezTo>
                  <a:cubicBezTo>
                    <a:pt x="6" y="11"/>
                    <a:pt x="6" y="11"/>
                    <a:pt x="6" y="11"/>
                  </a:cubicBezTo>
                  <a:cubicBezTo>
                    <a:pt x="3" y="11"/>
                    <a:pt x="0" y="14"/>
                    <a:pt x="0" y="17"/>
                  </a:cubicBezTo>
                  <a:cubicBezTo>
                    <a:pt x="0" y="122"/>
                    <a:pt x="0" y="122"/>
                    <a:pt x="0" y="122"/>
                  </a:cubicBezTo>
                  <a:cubicBezTo>
                    <a:pt x="0" y="125"/>
                    <a:pt x="3" y="128"/>
                    <a:pt x="6" y="128"/>
                  </a:cubicBezTo>
                  <a:cubicBezTo>
                    <a:pt x="122" y="128"/>
                    <a:pt x="122" y="128"/>
                    <a:pt x="122" y="128"/>
                  </a:cubicBezTo>
                  <a:cubicBezTo>
                    <a:pt x="125" y="128"/>
                    <a:pt x="128" y="125"/>
                    <a:pt x="128" y="122"/>
                  </a:cubicBezTo>
                  <a:cubicBezTo>
                    <a:pt x="128" y="17"/>
                    <a:pt x="128" y="17"/>
                    <a:pt x="128" y="17"/>
                  </a:cubicBezTo>
                  <a:cubicBezTo>
                    <a:pt x="128" y="14"/>
                    <a:pt x="125" y="11"/>
                    <a:pt x="122" y="11"/>
                  </a:cubicBezTo>
                  <a:close/>
                  <a:moveTo>
                    <a:pt x="123" y="123"/>
                  </a:moveTo>
                  <a:cubicBezTo>
                    <a:pt x="5" y="123"/>
                    <a:pt x="5" y="123"/>
                    <a:pt x="5" y="123"/>
                  </a:cubicBezTo>
                  <a:cubicBezTo>
                    <a:pt x="5" y="42"/>
                    <a:pt x="5" y="42"/>
                    <a:pt x="5" y="42"/>
                  </a:cubicBezTo>
                  <a:cubicBezTo>
                    <a:pt x="123" y="42"/>
                    <a:pt x="123" y="42"/>
                    <a:pt x="123" y="42"/>
                  </a:cubicBezTo>
                  <a:lnTo>
                    <a:pt x="123" y="123"/>
                  </a:lnTo>
                  <a:close/>
                  <a:moveTo>
                    <a:pt x="123" y="37"/>
                  </a:moveTo>
                  <a:cubicBezTo>
                    <a:pt x="5" y="37"/>
                    <a:pt x="5" y="37"/>
                    <a:pt x="5" y="37"/>
                  </a:cubicBezTo>
                  <a:cubicBezTo>
                    <a:pt x="5" y="16"/>
                    <a:pt x="5" y="16"/>
                    <a:pt x="5" y="16"/>
                  </a:cubicBezTo>
                  <a:cubicBezTo>
                    <a:pt x="26" y="16"/>
                    <a:pt x="26" y="16"/>
                    <a:pt x="26" y="16"/>
                  </a:cubicBezTo>
                  <a:cubicBezTo>
                    <a:pt x="26" y="23"/>
                    <a:pt x="26" y="23"/>
                    <a:pt x="26" y="23"/>
                  </a:cubicBezTo>
                  <a:cubicBezTo>
                    <a:pt x="26" y="25"/>
                    <a:pt x="27" y="26"/>
                    <a:pt x="28" y="26"/>
                  </a:cubicBezTo>
                  <a:cubicBezTo>
                    <a:pt x="29" y="26"/>
                    <a:pt x="30" y="25"/>
                    <a:pt x="30" y="23"/>
                  </a:cubicBezTo>
                  <a:cubicBezTo>
                    <a:pt x="30" y="16"/>
                    <a:pt x="30" y="16"/>
                    <a:pt x="30" y="16"/>
                  </a:cubicBezTo>
                  <a:cubicBezTo>
                    <a:pt x="62" y="16"/>
                    <a:pt x="62" y="16"/>
                    <a:pt x="62" y="16"/>
                  </a:cubicBezTo>
                  <a:cubicBezTo>
                    <a:pt x="62" y="25"/>
                    <a:pt x="62" y="25"/>
                    <a:pt x="62" y="25"/>
                  </a:cubicBezTo>
                  <a:cubicBezTo>
                    <a:pt x="62" y="26"/>
                    <a:pt x="63" y="27"/>
                    <a:pt x="64" y="27"/>
                  </a:cubicBezTo>
                  <a:cubicBezTo>
                    <a:pt x="65" y="27"/>
                    <a:pt x="66" y="26"/>
                    <a:pt x="66" y="25"/>
                  </a:cubicBezTo>
                  <a:cubicBezTo>
                    <a:pt x="66" y="16"/>
                    <a:pt x="66" y="16"/>
                    <a:pt x="66" y="16"/>
                  </a:cubicBezTo>
                  <a:cubicBezTo>
                    <a:pt x="98" y="16"/>
                    <a:pt x="98" y="16"/>
                    <a:pt x="98" y="16"/>
                  </a:cubicBezTo>
                  <a:cubicBezTo>
                    <a:pt x="98" y="25"/>
                    <a:pt x="98" y="25"/>
                    <a:pt x="98" y="25"/>
                  </a:cubicBezTo>
                  <a:cubicBezTo>
                    <a:pt x="98" y="26"/>
                    <a:pt x="99" y="27"/>
                    <a:pt x="100" y="27"/>
                  </a:cubicBezTo>
                  <a:cubicBezTo>
                    <a:pt x="101" y="27"/>
                    <a:pt x="102" y="26"/>
                    <a:pt x="102" y="25"/>
                  </a:cubicBezTo>
                  <a:cubicBezTo>
                    <a:pt x="102" y="16"/>
                    <a:pt x="102" y="16"/>
                    <a:pt x="102" y="16"/>
                  </a:cubicBezTo>
                  <a:cubicBezTo>
                    <a:pt x="123" y="16"/>
                    <a:pt x="123" y="16"/>
                    <a:pt x="123" y="16"/>
                  </a:cubicBezTo>
                  <a:lnTo>
                    <a:pt x="123" y="37"/>
                  </a:ln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pPr defTabSz="685800">
                <a:defRPr/>
              </a:pPr>
              <a:endParaRPr lang="zh-CN" altLang="en-US" sz="1350" kern="0">
                <a:solidFill>
                  <a:srgbClr val="000000"/>
                </a:solidFill>
                <a:latin typeface="微软雅黑"/>
                <a:ea typeface="微软雅黑"/>
              </a:endParaRPr>
            </a:p>
          </p:txBody>
        </p:sp>
        <p:sp>
          <p:nvSpPr>
            <p:cNvPr id="125" name="Freeform 218">
              <a:extLst>
                <a:ext uri="{FF2B5EF4-FFF2-40B4-BE49-F238E27FC236}">
                  <a16:creationId xmlns:a16="http://schemas.microsoft.com/office/drawing/2014/main" id="{4915E462-9480-4B86-AF95-915FC566A059}"/>
                </a:ext>
              </a:extLst>
            </p:cNvPr>
            <p:cNvSpPr>
              <a:spLocks/>
            </p:cNvSpPr>
            <p:nvPr/>
          </p:nvSpPr>
          <p:spPr bwMode="auto">
            <a:xfrm>
              <a:off x="10321925" y="515938"/>
              <a:ext cx="71438" cy="184150"/>
            </a:xfrm>
            <a:custGeom>
              <a:avLst/>
              <a:gdLst>
                <a:gd name="T0" fmla="*/ 2 w 19"/>
                <a:gd name="T1" fmla="*/ 49 h 49"/>
                <a:gd name="T2" fmla="*/ 17 w 19"/>
                <a:gd name="T3" fmla="*/ 49 h 49"/>
                <a:gd name="T4" fmla="*/ 19 w 19"/>
                <a:gd name="T5" fmla="*/ 46 h 49"/>
                <a:gd name="T6" fmla="*/ 17 w 19"/>
                <a:gd name="T7" fmla="*/ 44 h 49"/>
                <a:gd name="T8" fmla="*/ 12 w 19"/>
                <a:gd name="T9" fmla="*/ 44 h 49"/>
                <a:gd name="T10" fmla="*/ 12 w 19"/>
                <a:gd name="T11" fmla="*/ 2 h 49"/>
                <a:gd name="T12" fmla="*/ 9 w 19"/>
                <a:gd name="T13" fmla="*/ 0 h 49"/>
                <a:gd name="T14" fmla="*/ 8 w 19"/>
                <a:gd name="T15" fmla="*/ 0 h 49"/>
                <a:gd name="T16" fmla="*/ 2 w 19"/>
                <a:gd name="T17" fmla="*/ 6 h 49"/>
                <a:gd name="T18" fmla="*/ 2 w 19"/>
                <a:gd name="T19" fmla="*/ 9 h 49"/>
                <a:gd name="T20" fmla="*/ 5 w 19"/>
                <a:gd name="T21" fmla="*/ 9 h 49"/>
                <a:gd name="T22" fmla="*/ 7 w 19"/>
                <a:gd name="T23" fmla="*/ 8 h 49"/>
                <a:gd name="T24" fmla="*/ 7 w 19"/>
                <a:gd name="T25" fmla="*/ 44 h 49"/>
                <a:gd name="T26" fmla="*/ 2 w 19"/>
                <a:gd name="T27" fmla="*/ 44 h 49"/>
                <a:gd name="T28" fmla="*/ 0 w 19"/>
                <a:gd name="T29" fmla="*/ 46 h 49"/>
                <a:gd name="T30" fmla="*/ 2 w 19"/>
                <a:gd name="T31"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 h="49">
                  <a:moveTo>
                    <a:pt x="2" y="49"/>
                  </a:moveTo>
                  <a:cubicBezTo>
                    <a:pt x="17" y="49"/>
                    <a:pt x="17" y="49"/>
                    <a:pt x="17" y="49"/>
                  </a:cubicBezTo>
                  <a:cubicBezTo>
                    <a:pt x="18" y="49"/>
                    <a:pt x="19" y="48"/>
                    <a:pt x="19" y="46"/>
                  </a:cubicBezTo>
                  <a:cubicBezTo>
                    <a:pt x="19" y="45"/>
                    <a:pt x="18" y="44"/>
                    <a:pt x="17" y="44"/>
                  </a:cubicBezTo>
                  <a:cubicBezTo>
                    <a:pt x="12" y="44"/>
                    <a:pt x="12" y="44"/>
                    <a:pt x="12" y="44"/>
                  </a:cubicBezTo>
                  <a:cubicBezTo>
                    <a:pt x="12" y="2"/>
                    <a:pt x="12" y="2"/>
                    <a:pt x="12" y="2"/>
                  </a:cubicBezTo>
                  <a:cubicBezTo>
                    <a:pt x="12" y="1"/>
                    <a:pt x="11" y="0"/>
                    <a:pt x="9" y="0"/>
                  </a:cubicBezTo>
                  <a:cubicBezTo>
                    <a:pt x="9" y="0"/>
                    <a:pt x="8" y="0"/>
                    <a:pt x="8" y="0"/>
                  </a:cubicBezTo>
                  <a:cubicBezTo>
                    <a:pt x="2" y="6"/>
                    <a:pt x="2" y="6"/>
                    <a:pt x="2" y="6"/>
                  </a:cubicBezTo>
                  <a:cubicBezTo>
                    <a:pt x="2" y="6"/>
                    <a:pt x="2" y="8"/>
                    <a:pt x="2" y="9"/>
                  </a:cubicBezTo>
                  <a:cubicBezTo>
                    <a:pt x="3" y="9"/>
                    <a:pt x="4" y="10"/>
                    <a:pt x="5" y="9"/>
                  </a:cubicBezTo>
                  <a:cubicBezTo>
                    <a:pt x="7" y="8"/>
                    <a:pt x="7" y="8"/>
                    <a:pt x="7" y="8"/>
                  </a:cubicBezTo>
                  <a:cubicBezTo>
                    <a:pt x="7" y="44"/>
                    <a:pt x="7" y="44"/>
                    <a:pt x="7" y="44"/>
                  </a:cubicBezTo>
                  <a:cubicBezTo>
                    <a:pt x="2" y="44"/>
                    <a:pt x="2" y="44"/>
                    <a:pt x="2" y="44"/>
                  </a:cubicBezTo>
                  <a:cubicBezTo>
                    <a:pt x="1" y="44"/>
                    <a:pt x="0" y="45"/>
                    <a:pt x="0" y="46"/>
                  </a:cubicBezTo>
                  <a:cubicBezTo>
                    <a:pt x="0" y="48"/>
                    <a:pt x="1" y="49"/>
                    <a:pt x="2" y="49"/>
                  </a:cubicBez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pPr defTabSz="685800">
                <a:defRPr/>
              </a:pPr>
              <a:endParaRPr lang="zh-CN" altLang="en-US" sz="1350" kern="0">
                <a:solidFill>
                  <a:srgbClr val="000000"/>
                </a:solidFill>
                <a:latin typeface="微软雅黑"/>
                <a:ea typeface="微软雅黑"/>
              </a:endParaRPr>
            </a:p>
          </p:txBody>
        </p:sp>
        <p:sp>
          <p:nvSpPr>
            <p:cNvPr id="126" name="Freeform 219">
              <a:extLst>
                <a:ext uri="{FF2B5EF4-FFF2-40B4-BE49-F238E27FC236}">
                  <a16:creationId xmlns:a16="http://schemas.microsoft.com/office/drawing/2014/main" id="{FE9934C1-C72B-4EF6-B041-8E3F264773C4}"/>
                </a:ext>
              </a:extLst>
            </p:cNvPr>
            <p:cNvSpPr>
              <a:spLocks/>
            </p:cNvSpPr>
            <p:nvPr/>
          </p:nvSpPr>
          <p:spPr bwMode="auto">
            <a:xfrm>
              <a:off x="10445750" y="515938"/>
              <a:ext cx="71438" cy="184150"/>
            </a:xfrm>
            <a:custGeom>
              <a:avLst/>
              <a:gdLst>
                <a:gd name="T0" fmla="*/ 2 w 19"/>
                <a:gd name="T1" fmla="*/ 49 h 49"/>
                <a:gd name="T2" fmla="*/ 17 w 19"/>
                <a:gd name="T3" fmla="*/ 49 h 49"/>
                <a:gd name="T4" fmla="*/ 19 w 19"/>
                <a:gd name="T5" fmla="*/ 46 h 49"/>
                <a:gd name="T6" fmla="*/ 17 w 19"/>
                <a:gd name="T7" fmla="*/ 44 h 49"/>
                <a:gd name="T8" fmla="*/ 12 w 19"/>
                <a:gd name="T9" fmla="*/ 44 h 49"/>
                <a:gd name="T10" fmla="*/ 12 w 19"/>
                <a:gd name="T11" fmla="*/ 2 h 49"/>
                <a:gd name="T12" fmla="*/ 10 w 19"/>
                <a:gd name="T13" fmla="*/ 0 h 49"/>
                <a:gd name="T14" fmla="*/ 8 w 19"/>
                <a:gd name="T15" fmla="*/ 0 h 49"/>
                <a:gd name="T16" fmla="*/ 3 w 19"/>
                <a:gd name="T17" fmla="*/ 6 h 49"/>
                <a:gd name="T18" fmla="*/ 3 w 19"/>
                <a:gd name="T19" fmla="*/ 9 h 49"/>
                <a:gd name="T20" fmla="*/ 5 w 19"/>
                <a:gd name="T21" fmla="*/ 9 h 49"/>
                <a:gd name="T22" fmla="*/ 7 w 19"/>
                <a:gd name="T23" fmla="*/ 8 h 49"/>
                <a:gd name="T24" fmla="*/ 7 w 19"/>
                <a:gd name="T25" fmla="*/ 44 h 49"/>
                <a:gd name="T26" fmla="*/ 2 w 19"/>
                <a:gd name="T27" fmla="*/ 44 h 49"/>
                <a:gd name="T28" fmla="*/ 0 w 19"/>
                <a:gd name="T29" fmla="*/ 46 h 49"/>
                <a:gd name="T30" fmla="*/ 2 w 19"/>
                <a:gd name="T31"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 h="49">
                  <a:moveTo>
                    <a:pt x="2" y="49"/>
                  </a:moveTo>
                  <a:cubicBezTo>
                    <a:pt x="17" y="49"/>
                    <a:pt x="17" y="49"/>
                    <a:pt x="17" y="49"/>
                  </a:cubicBezTo>
                  <a:cubicBezTo>
                    <a:pt x="18" y="49"/>
                    <a:pt x="19" y="48"/>
                    <a:pt x="19" y="46"/>
                  </a:cubicBezTo>
                  <a:cubicBezTo>
                    <a:pt x="19" y="45"/>
                    <a:pt x="18" y="44"/>
                    <a:pt x="17" y="44"/>
                  </a:cubicBezTo>
                  <a:cubicBezTo>
                    <a:pt x="12" y="44"/>
                    <a:pt x="12" y="44"/>
                    <a:pt x="12" y="44"/>
                  </a:cubicBezTo>
                  <a:cubicBezTo>
                    <a:pt x="12" y="2"/>
                    <a:pt x="12" y="2"/>
                    <a:pt x="12" y="2"/>
                  </a:cubicBezTo>
                  <a:cubicBezTo>
                    <a:pt x="12" y="1"/>
                    <a:pt x="11" y="0"/>
                    <a:pt x="10" y="0"/>
                  </a:cubicBezTo>
                  <a:cubicBezTo>
                    <a:pt x="9" y="0"/>
                    <a:pt x="9" y="0"/>
                    <a:pt x="8" y="0"/>
                  </a:cubicBezTo>
                  <a:cubicBezTo>
                    <a:pt x="3" y="6"/>
                    <a:pt x="3" y="6"/>
                    <a:pt x="3" y="6"/>
                  </a:cubicBezTo>
                  <a:cubicBezTo>
                    <a:pt x="2" y="6"/>
                    <a:pt x="2" y="8"/>
                    <a:pt x="3" y="9"/>
                  </a:cubicBezTo>
                  <a:cubicBezTo>
                    <a:pt x="3" y="9"/>
                    <a:pt x="5" y="10"/>
                    <a:pt x="5" y="9"/>
                  </a:cubicBezTo>
                  <a:cubicBezTo>
                    <a:pt x="7" y="8"/>
                    <a:pt x="7" y="8"/>
                    <a:pt x="7" y="8"/>
                  </a:cubicBezTo>
                  <a:cubicBezTo>
                    <a:pt x="7" y="44"/>
                    <a:pt x="7" y="44"/>
                    <a:pt x="7" y="44"/>
                  </a:cubicBezTo>
                  <a:cubicBezTo>
                    <a:pt x="2" y="44"/>
                    <a:pt x="2" y="44"/>
                    <a:pt x="2" y="44"/>
                  </a:cubicBezTo>
                  <a:cubicBezTo>
                    <a:pt x="1" y="44"/>
                    <a:pt x="0" y="45"/>
                    <a:pt x="0" y="46"/>
                  </a:cubicBezTo>
                  <a:cubicBezTo>
                    <a:pt x="0" y="48"/>
                    <a:pt x="1" y="49"/>
                    <a:pt x="2" y="49"/>
                  </a:cubicBez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pPr defTabSz="685800">
                <a:defRPr/>
              </a:pPr>
              <a:endParaRPr lang="zh-CN" altLang="en-US" sz="1350" kern="0">
                <a:solidFill>
                  <a:srgbClr val="000000"/>
                </a:solidFill>
                <a:latin typeface="微软雅黑"/>
                <a:ea typeface="微软雅黑"/>
              </a:endParaRPr>
            </a:p>
          </p:txBody>
        </p:sp>
      </p:grpSp>
    </p:spTree>
    <p:extLst>
      <p:ext uri="{BB962C8B-B14F-4D97-AF65-F5344CB8AC3E}">
        <p14:creationId xmlns:p14="http://schemas.microsoft.com/office/powerpoint/2010/main" val="3797539449"/>
      </p:ext>
    </p:extLst>
  </p:cSld>
  <p:clrMapOvr>
    <a:masterClrMapping/>
  </p:clrMapOvr>
  <p:transition spd="med">
    <p:pull/>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 Box 42"/>
          <p:cNvSpPr txBox="1">
            <a:spLocks noChangeArrowheads="1"/>
          </p:cNvSpPr>
          <p:nvPr/>
        </p:nvSpPr>
        <p:spPr bwMode="auto">
          <a:xfrm>
            <a:off x="6300192" y="2139047"/>
            <a:ext cx="2247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 typeface="Arial" charset="0"/>
              <a:buNone/>
            </a:pPr>
            <a:r>
              <a:rPr lang="en-US" altLang="zh-CN" sz="2400" b="1" dirty="0">
                <a:solidFill>
                  <a:schemeClr val="accent2"/>
                </a:solidFill>
              </a:rPr>
              <a:t>5</a:t>
            </a:r>
            <a:r>
              <a:rPr lang="zh-CN" altLang="en-US" sz="2400" b="1" dirty="0">
                <a:solidFill>
                  <a:schemeClr val="accent2"/>
                </a:solidFill>
              </a:rPr>
              <a:t>、数据库设计</a:t>
            </a:r>
            <a:endParaRPr lang="en-US" altLang="zh-CN" sz="2400" b="1" dirty="0">
              <a:solidFill>
                <a:schemeClr val="accent2"/>
              </a:solidFill>
            </a:endParaRPr>
          </a:p>
        </p:txBody>
      </p:sp>
      <p:pic>
        <p:nvPicPr>
          <p:cNvPr id="5" name="图片 4">
            <a:extLst>
              <a:ext uri="{FF2B5EF4-FFF2-40B4-BE49-F238E27FC236}">
                <a16:creationId xmlns:a16="http://schemas.microsoft.com/office/drawing/2014/main" id="{0132B081-3862-43BC-8B01-D3BED82C8C8C}"/>
              </a:ext>
            </a:extLst>
          </p:cNvPr>
          <p:cNvPicPr>
            <a:picLocks noChangeAspect="1"/>
          </p:cNvPicPr>
          <p:nvPr/>
        </p:nvPicPr>
        <p:blipFill>
          <a:blip r:embed="rId2"/>
          <a:stretch>
            <a:fillRect/>
          </a:stretch>
        </p:blipFill>
        <p:spPr>
          <a:xfrm>
            <a:off x="1331640" y="234717"/>
            <a:ext cx="4383775" cy="4731990"/>
          </a:xfrm>
          <a:prstGeom prst="rect">
            <a:avLst/>
          </a:prstGeom>
        </p:spPr>
      </p:pic>
    </p:spTree>
    <p:extLst>
      <p:ext uri="{BB962C8B-B14F-4D97-AF65-F5344CB8AC3E}">
        <p14:creationId xmlns:p14="http://schemas.microsoft.com/office/powerpoint/2010/main" val="361039325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50" name="组合 1049"/>
          <p:cNvGrpSpPr/>
          <p:nvPr/>
        </p:nvGrpSpPr>
        <p:grpSpPr>
          <a:xfrm>
            <a:off x="3514164" y="769326"/>
            <a:ext cx="2107144" cy="1550082"/>
            <a:chOff x="3326607" y="947688"/>
            <a:chExt cx="2140743" cy="1574800"/>
          </a:xfrm>
        </p:grpSpPr>
        <p:grpSp>
          <p:nvGrpSpPr>
            <p:cNvPr id="1045" name="组合 1044"/>
            <p:cNvGrpSpPr/>
            <p:nvPr/>
          </p:nvGrpSpPr>
          <p:grpSpPr>
            <a:xfrm>
              <a:off x="3813175" y="947688"/>
              <a:ext cx="1500187" cy="1498600"/>
              <a:chOff x="1978025" y="1323975"/>
              <a:chExt cx="1500187" cy="1498600"/>
            </a:xfrm>
          </p:grpSpPr>
          <p:sp>
            <p:nvSpPr>
              <p:cNvPr id="10" name="Oval 6"/>
              <p:cNvSpPr>
                <a:spLocks noChangeArrowheads="1"/>
              </p:cNvSpPr>
              <p:nvPr/>
            </p:nvSpPr>
            <p:spPr bwMode="auto">
              <a:xfrm>
                <a:off x="1978025" y="1323975"/>
                <a:ext cx="1500187" cy="1498600"/>
              </a:xfrm>
              <a:prstGeom prst="ellipse">
                <a:avLst/>
              </a:prstGeom>
              <a:solidFill>
                <a:srgbClr val="DEEDF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7"/>
              <p:cNvSpPr/>
              <p:nvPr/>
            </p:nvSpPr>
            <p:spPr bwMode="auto">
              <a:xfrm>
                <a:off x="1978025" y="2073275"/>
                <a:ext cx="1409700" cy="749300"/>
              </a:xfrm>
              <a:custGeom>
                <a:avLst/>
                <a:gdLst>
                  <a:gd name="T0" fmla="*/ 354 w 376"/>
                  <a:gd name="T1" fmla="*/ 94 h 200"/>
                  <a:gd name="T2" fmla="*/ 242 w 376"/>
                  <a:gd name="T3" fmla="*/ 120 h 200"/>
                  <a:gd name="T4" fmla="*/ 25 w 376"/>
                  <a:gd name="T5" fmla="*/ 0 h 200"/>
                  <a:gd name="T6" fmla="*/ 0 w 376"/>
                  <a:gd name="T7" fmla="*/ 1 h 200"/>
                  <a:gd name="T8" fmla="*/ 151 w 376"/>
                  <a:gd name="T9" fmla="*/ 194 h 200"/>
                  <a:gd name="T10" fmla="*/ 200 w 376"/>
                  <a:gd name="T11" fmla="*/ 200 h 200"/>
                  <a:gd name="T12" fmla="*/ 271 w 376"/>
                  <a:gd name="T13" fmla="*/ 187 h 200"/>
                  <a:gd name="T14" fmla="*/ 376 w 376"/>
                  <a:gd name="T15" fmla="*/ 95 h 200"/>
                  <a:gd name="T16" fmla="*/ 354 w 376"/>
                  <a:gd name="T17" fmla="*/ 94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6" h="200">
                    <a:moveTo>
                      <a:pt x="354" y="94"/>
                    </a:moveTo>
                    <a:cubicBezTo>
                      <a:pt x="314" y="94"/>
                      <a:pt x="276" y="103"/>
                      <a:pt x="242" y="120"/>
                    </a:cubicBezTo>
                    <a:cubicBezTo>
                      <a:pt x="196" y="48"/>
                      <a:pt x="116" y="0"/>
                      <a:pt x="25" y="0"/>
                    </a:cubicBezTo>
                    <a:cubicBezTo>
                      <a:pt x="16" y="0"/>
                      <a:pt x="8" y="0"/>
                      <a:pt x="0" y="1"/>
                    </a:cubicBezTo>
                    <a:cubicBezTo>
                      <a:pt x="1" y="94"/>
                      <a:pt x="65" y="172"/>
                      <a:pt x="151" y="194"/>
                    </a:cubicBezTo>
                    <a:cubicBezTo>
                      <a:pt x="167" y="198"/>
                      <a:pt x="183" y="200"/>
                      <a:pt x="200" y="200"/>
                    </a:cubicBezTo>
                    <a:cubicBezTo>
                      <a:pt x="225" y="200"/>
                      <a:pt x="249" y="195"/>
                      <a:pt x="271" y="187"/>
                    </a:cubicBezTo>
                    <a:cubicBezTo>
                      <a:pt x="316" y="169"/>
                      <a:pt x="353" y="137"/>
                      <a:pt x="376" y="95"/>
                    </a:cubicBezTo>
                    <a:cubicBezTo>
                      <a:pt x="369" y="94"/>
                      <a:pt x="362" y="94"/>
                      <a:pt x="354" y="94"/>
                    </a:cubicBezTo>
                    <a:close/>
                  </a:path>
                </a:pathLst>
              </a:custGeom>
              <a:solidFill>
                <a:srgbClr val="C6E6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8"/>
              <p:cNvSpPr/>
              <p:nvPr/>
            </p:nvSpPr>
            <p:spPr bwMode="auto">
              <a:xfrm>
                <a:off x="2120900" y="1841500"/>
                <a:ext cx="93662" cy="254000"/>
              </a:xfrm>
              <a:custGeom>
                <a:avLst/>
                <a:gdLst>
                  <a:gd name="T0" fmla="*/ 25 w 25"/>
                  <a:gd name="T1" fmla="*/ 25 h 68"/>
                  <a:gd name="T2" fmla="*/ 13 w 25"/>
                  <a:gd name="T3" fmla="*/ 0 h 68"/>
                  <a:gd name="T4" fmla="*/ 0 w 25"/>
                  <a:gd name="T5" fmla="*/ 25 h 68"/>
                  <a:gd name="T6" fmla="*/ 11 w 25"/>
                  <a:gd name="T7" fmla="*/ 50 h 68"/>
                  <a:gd name="T8" fmla="*/ 11 w 25"/>
                  <a:gd name="T9" fmla="*/ 68 h 68"/>
                  <a:gd name="T10" fmla="*/ 15 w 25"/>
                  <a:gd name="T11" fmla="*/ 68 h 68"/>
                  <a:gd name="T12" fmla="*/ 15 w 25"/>
                  <a:gd name="T13" fmla="*/ 50 h 68"/>
                  <a:gd name="T14" fmla="*/ 25 w 25"/>
                  <a:gd name="T15" fmla="*/ 25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68">
                    <a:moveTo>
                      <a:pt x="25" y="25"/>
                    </a:moveTo>
                    <a:cubicBezTo>
                      <a:pt x="25" y="17"/>
                      <a:pt x="21" y="0"/>
                      <a:pt x="13" y="0"/>
                    </a:cubicBezTo>
                    <a:cubicBezTo>
                      <a:pt x="4" y="0"/>
                      <a:pt x="0" y="17"/>
                      <a:pt x="0" y="25"/>
                    </a:cubicBezTo>
                    <a:cubicBezTo>
                      <a:pt x="0" y="32"/>
                      <a:pt x="2" y="48"/>
                      <a:pt x="11" y="50"/>
                    </a:cubicBezTo>
                    <a:cubicBezTo>
                      <a:pt x="11" y="68"/>
                      <a:pt x="11" y="68"/>
                      <a:pt x="11" y="68"/>
                    </a:cubicBezTo>
                    <a:cubicBezTo>
                      <a:pt x="15" y="68"/>
                      <a:pt x="15" y="68"/>
                      <a:pt x="15" y="68"/>
                    </a:cubicBezTo>
                    <a:cubicBezTo>
                      <a:pt x="15" y="50"/>
                      <a:pt x="15" y="50"/>
                      <a:pt x="15" y="50"/>
                    </a:cubicBezTo>
                    <a:cubicBezTo>
                      <a:pt x="24" y="48"/>
                      <a:pt x="25" y="32"/>
                      <a:pt x="25" y="25"/>
                    </a:cubicBezTo>
                    <a:close/>
                  </a:path>
                </a:pathLst>
              </a:custGeom>
              <a:solidFill>
                <a:srgbClr val="C6E6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9"/>
              <p:cNvSpPr/>
              <p:nvPr/>
            </p:nvSpPr>
            <p:spPr bwMode="auto">
              <a:xfrm>
                <a:off x="3246438" y="1773238"/>
                <a:ext cx="74612" cy="206375"/>
              </a:xfrm>
              <a:custGeom>
                <a:avLst/>
                <a:gdLst>
                  <a:gd name="T0" fmla="*/ 20 w 20"/>
                  <a:gd name="T1" fmla="*/ 20 h 55"/>
                  <a:gd name="T2" fmla="*/ 10 w 20"/>
                  <a:gd name="T3" fmla="*/ 0 h 55"/>
                  <a:gd name="T4" fmla="*/ 0 w 20"/>
                  <a:gd name="T5" fmla="*/ 20 h 55"/>
                  <a:gd name="T6" fmla="*/ 9 w 20"/>
                  <a:gd name="T7" fmla="*/ 41 h 55"/>
                  <a:gd name="T8" fmla="*/ 9 w 20"/>
                  <a:gd name="T9" fmla="*/ 55 h 55"/>
                  <a:gd name="T10" fmla="*/ 12 w 20"/>
                  <a:gd name="T11" fmla="*/ 55 h 55"/>
                  <a:gd name="T12" fmla="*/ 12 w 20"/>
                  <a:gd name="T13" fmla="*/ 41 h 55"/>
                  <a:gd name="T14" fmla="*/ 20 w 20"/>
                  <a:gd name="T15" fmla="*/ 2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55">
                    <a:moveTo>
                      <a:pt x="20" y="20"/>
                    </a:moveTo>
                    <a:cubicBezTo>
                      <a:pt x="20" y="14"/>
                      <a:pt x="17" y="0"/>
                      <a:pt x="10" y="0"/>
                    </a:cubicBezTo>
                    <a:cubicBezTo>
                      <a:pt x="4" y="0"/>
                      <a:pt x="0" y="14"/>
                      <a:pt x="0" y="20"/>
                    </a:cubicBezTo>
                    <a:cubicBezTo>
                      <a:pt x="0" y="26"/>
                      <a:pt x="2" y="39"/>
                      <a:pt x="9" y="41"/>
                    </a:cubicBezTo>
                    <a:cubicBezTo>
                      <a:pt x="9" y="55"/>
                      <a:pt x="9" y="55"/>
                      <a:pt x="9" y="55"/>
                    </a:cubicBezTo>
                    <a:cubicBezTo>
                      <a:pt x="12" y="55"/>
                      <a:pt x="12" y="55"/>
                      <a:pt x="12" y="55"/>
                    </a:cubicBezTo>
                    <a:cubicBezTo>
                      <a:pt x="12" y="41"/>
                      <a:pt x="12" y="41"/>
                      <a:pt x="12" y="41"/>
                    </a:cubicBezTo>
                    <a:cubicBezTo>
                      <a:pt x="19" y="39"/>
                      <a:pt x="20" y="26"/>
                      <a:pt x="20" y="20"/>
                    </a:cubicBezTo>
                    <a:close/>
                  </a:path>
                </a:pathLst>
              </a:custGeom>
              <a:solidFill>
                <a:srgbClr val="C6E6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1047" name="组合 1046"/>
            <p:cNvGrpSpPr/>
            <p:nvPr/>
          </p:nvGrpSpPr>
          <p:grpSpPr>
            <a:xfrm>
              <a:off x="3326607" y="1922413"/>
              <a:ext cx="446087" cy="581026"/>
              <a:chOff x="3326607" y="2279650"/>
              <a:chExt cx="446087" cy="581026"/>
            </a:xfrm>
          </p:grpSpPr>
          <p:sp>
            <p:nvSpPr>
              <p:cNvPr id="1024" name="Line 28"/>
              <p:cNvSpPr>
                <a:spLocks noChangeShapeType="1"/>
              </p:cNvSpPr>
              <p:nvPr/>
            </p:nvSpPr>
            <p:spPr bwMode="auto">
              <a:xfrm>
                <a:off x="3328988" y="2859782"/>
                <a:ext cx="230187" cy="0"/>
              </a:xfrm>
              <a:prstGeom prst="line">
                <a:avLst/>
              </a:prstGeom>
              <a:noFill/>
              <a:ln w="6350" cap="rnd">
                <a:solidFill>
                  <a:srgbClr val="12B789"/>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025" name="Line 29"/>
              <p:cNvSpPr>
                <a:spLocks noChangeShapeType="1"/>
              </p:cNvSpPr>
              <p:nvPr/>
            </p:nvSpPr>
            <p:spPr bwMode="auto">
              <a:xfrm>
                <a:off x="3592512" y="2859782"/>
                <a:ext cx="49212" cy="0"/>
              </a:xfrm>
              <a:prstGeom prst="line">
                <a:avLst/>
              </a:prstGeom>
              <a:noFill/>
              <a:ln w="6350" cap="rnd">
                <a:solidFill>
                  <a:srgbClr val="12B789"/>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grpSp>
            <p:nvGrpSpPr>
              <p:cNvPr id="1043" name="组合 1042"/>
              <p:cNvGrpSpPr/>
              <p:nvPr/>
            </p:nvGrpSpPr>
            <p:grpSpPr>
              <a:xfrm>
                <a:off x="3326607" y="2279650"/>
                <a:ext cx="446087" cy="581026"/>
                <a:chOff x="1493838" y="2298700"/>
                <a:chExt cx="446087" cy="581026"/>
              </a:xfrm>
            </p:grpSpPr>
            <p:sp>
              <p:nvSpPr>
                <p:cNvPr id="1027" name="Freeform 30"/>
                <p:cNvSpPr/>
                <p:nvPr/>
              </p:nvSpPr>
              <p:spPr bwMode="auto">
                <a:xfrm>
                  <a:off x="1520825" y="2317750"/>
                  <a:ext cx="400050" cy="512763"/>
                </a:xfrm>
                <a:custGeom>
                  <a:avLst/>
                  <a:gdLst>
                    <a:gd name="T0" fmla="*/ 37 w 252"/>
                    <a:gd name="T1" fmla="*/ 323 h 323"/>
                    <a:gd name="T2" fmla="*/ 0 w 252"/>
                    <a:gd name="T3" fmla="*/ 295 h 323"/>
                    <a:gd name="T4" fmla="*/ 215 w 252"/>
                    <a:gd name="T5" fmla="*/ 0 h 323"/>
                    <a:gd name="T6" fmla="*/ 252 w 252"/>
                    <a:gd name="T7" fmla="*/ 28 h 323"/>
                    <a:gd name="T8" fmla="*/ 37 w 252"/>
                    <a:gd name="T9" fmla="*/ 323 h 323"/>
                  </a:gdLst>
                  <a:ahLst/>
                  <a:cxnLst>
                    <a:cxn ang="0">
                      <a:pos x="T0" y="T1"/>
                    </a:cxn>
                    <a:cxn ang="0">
                      <a:pos x="T2" y="T3"/>
                    </a:cxn>
                    <a:cxn ang="0">
                      <a:pos x="T4" y="T5"/>
                    </a:cxn>
                    <a:cxn ang="0">
                      <a:pos x="T6" y="T7"/>
                    </a:cxn>
                    <a:cxn ang="0">
                      <a:pos x="T8" y="T9"/>
                    </a:cxn>
                  </a:cxnLst>
                  <a:rect l="0" t="0" r="r" b="b"/>
                  <a:pathLst>
                    <a:path w="252" h="323">
                      <a:moveTo>
                        <a:pt x="37" y="323"/>
                      </a:moveTo>
                      <a:lnTo>
                        <a:pt x="0" y="295"/>
                      </a:lnTo>
                      <a:lnTo>
                        <a:pt x="215" y="0"/>
                      </a:lnTo>
                      <a:lnTo>
                        <a:pt x="252" y="28"/>
                      </a:lnTo>
                      <a:lnTo>
                        <a:pt x="37" y="323"/>
                      </a:lnTo>
                      <a:close/>
                    </a:path>
                  </a:pathLst>
                </a:custGeom>
                <a:solidFill>
                  <a:srgbClr val="FFBC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8" name="Freeform 31"/>
                <p:cNvSpPr/>
                <p:nvPr/>
              </p:nvSpPr>
              <p:spPr bwMode="auto">
                <a:xfrm>
                  <a:off x="1768475" y="2317750"/>
                  <a:ext cx="152400" cy="171450"/>
                </a:xfrm>
                <a:custGeom>
                  <a:avLst/>
                  <a:gdLst>
                    <a:gd name="T0" fmla="*/ 40 w 96"/>
                    <a:gd name="T1" fmla="*/ 108 h 108"/>
                    <a:gd name="T2" fmla="*/ 0 w 96"/>
                    <a:gd name="T3" fmla="*/ 80 h 108"/>
                    <a:gd name="T4" fmla="*/ 59 w 96"/>
                    <a:gd name="T5" fmla="*/ 0 h 108"/>
                    <a:gd name="T6" fmla="*/ 96 w 96"/>
                    <a:gd name="T7" fmla="*/ 28 h 108"/>
                    <a:gd name="T8" fmla="*/ 40 w 96"/>
                    <a:gd name="T9" fmla="*/ 108 h 108"/>
                  </a:gdLst>
                  <a:ahLst/>
                  <a:cxnLst>
                    <a:cxn ang="0">
                      <a:pos x="T0" y="T1"/>
                    </a:cxn>
                    <a:cxn ang="0">
                      <a:pos x="T2" y="T3"/>
                    </a:cxn>
                    <a:cxn ang="0">
                      <a:pos x="T4" y="T5"/>
                    </a:cxn>
                    <a:cxn ang="0">
                      <a:pos x="T6" y="T7"/>
                    </a:cxn>
                    <a:cxn ang="0">
                      <a:pos x="T8" y="T9"/>
                    </a:cxn>
                  </a:cxnLst>
                  <a:rect l="0" t="0" r="r" b="b"/>
                  <a:pathLst>
                    <a:path w="96" h="108">
                      <a:moveTo>
                        <a:pt x="40" y="108"/>
                      </a:moveTo>
                      <a:lnTo>
                        <a:pt x="0" y="80"/>
                      </a:lnTo>
                      <a:lnTo>
                        <a:pt x="59" y="0"/>
                      </a:lnTo>
                      <a:lnTo>
                        <a:pt x="96" y="28"/>
                      </a:lnTo>
                      <a:lnTo>
                        <a:pt x="40" y="108"/>
                      </a:lnTo>
                      <a:close/>
                    </a:path>
                  </a:pathLst>
                </a:custGeom>
                <a:solidFill>
                  <a:srgbClr val="FF910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9" name="Freeform 32"/>
                <p:cNvSpPr/>
                <p:nvPr/>
              </p:nvSpPr>
              <p:spPr bwMode="auto">
                <a:xfrm>
                  <a:off x="1738313" y="2376488"/>
                  <a:ext cx="130175" cy="169863"/>
                </a:xfrm>
                <a:custGeom>
                  <a:avLst/>
                  <a:gdLst>
                    <a:gd name="T0" fmla="*/ 4 w 35"/>
                    <a:gd name="T1" fmla="*/ 44 h 45"/>
                    <a:gd name="T2" fmla="*/ 1 w 35"/>
                    <a:gd name="T3" fmla="*/ 44 h 45"/>
                    <a:gd name="T4" fmla="*/ 1 w 35"/>
                    <a:gd name="T5" fmla="*/ 44 h 45"/>
                    <a:gd name="T6" fmla="*/ 1 w 35"/>
                    <a:gd name="T7" fmla="*/ 42 h 45"/>
                    <a:gd name="T8" fmla="*/ 31 w 35"/>
                    <a:gd name="T9" fmla="*/ 1 h 45"/>
                    <a:gd name="T10" fmla="*/ 33 w 35"/>
                    <a:gd name="T11" fmla="*/ 1 h 45"/>
                    <a:gd name="T12" fmla="*/ 33 w 35"/>
                    <a:gd name="T13" fmla="*/ 1 h 45"/>
                    <a:gd name="T14" fmla="*/ 34 w 35"/>
                    <a:gd name="T15" fmla="*/ 3 h 45"/>
                    <a:gd name="T16" fmla="*/ 4 w 35"/>
                    <a:gd name="T17" fmla="*/ 44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45">
                      <a:moveTo>
                        <a:pt x="4" y="44"/>
                      </a:moveTo>
                      <a:cubicBezTo>
                        <a:pt x="3" y="45"/>
                        <a:pt x="2" y="45"/>
                        <a:pt x="1" y="44"/>
                      </a:cubicBezTo>
                      <a:cubicBezTo>
                        <a:pt x="1" y="44"/>
                        <a:pt x="1" y="44"/>
                        <a:pt x="1" y="44"/>
                      </a:cubicBezTo>
                      <a:cubicBezTo>
                        <a:pt x="1" y="44"/>
                        <a:pt x="0" y="43"/>
                        <a:pt x="1" y="42"/>
                      </a:cubicBezTo>
                      <a:cubicBezTo>
                        <a:pt x="31" y="1"/>
                        <a:pt x="31" y="1"/>
                        <a:pt x="31" y="1"/>
                      </a:cubicBezTo>
                      <a:cubicBezTo>
                        <a:pt x="31" y="0"/>
                        <a:pt x="32" y="0"/>
                        <a:pt x="33" y="1"/>
                      </a:cubicBezTo>
                      <a:cubicBezTo>
                        <a:pt x="33" y="1"/>
                        <a:pt x="33" y="1"/>
                        <a:pt x="33" y="1"/>
                      </a:cubicBezTo>
                      <a:cubicBezTo>
                        <a:pt x="34" y="2"/>
                        <a:pt x="35" y="3"/>
                        <a:pt x="34" y="3"/>
                      </a:cubicBezTo>
                      <a:lnTo>
                        <a:pt x="4" y="4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0" name="Freeform 33"/>
                <p:cNvSpPr/>
                <p:nvPr/>
              </p:nvSpPr>
              <p:spPr bwMode="auto">
                <a:xfrm>
                  <a:off x="1854200" y="2298700"/>
                  <a:ext cx="85725" cy="66675"/>
                </a:xfrm>
                <a:custGeom>
                  <a:avLst/>
                  <a:gdLst>
                    <a:gd name="T0" fmla="*/ 22 w 23"/>
                    <a:gd name="T1" fmla="*/ 17 h 18"/>
                    <a:gd name="T2" fmla="*/ 18 w 23"/>
                    <a:gd name="T3" fmla="*/ 17 h 18"/>
                    <a:gd name="T4" fmla="*/ 2 w 23"/>
                    <a:gd name="T5" fmla="*/ 5 h 18"/>
                    <a:gd name="T6" fmla="*/ 1 w 23"/>
                    <a:gd name="T7" fmla="*/ 1 h 18"/>
                    <a:gd name="T8" fmla="*/ 1 w 23"/>
                    <a:gd name="T9" fmla="*/ 1 h 18"/>
                    <a:gd name="T10" fmla="*/ 5 w 23"/>
                    <a:gd name="T11" fmla="*/ 1 h 18"/>
                    <a:gd name="T12" fmla="*/ 22 w 23"/>
                    <a:gd name="T13" fmla="*/ 13 h 18"/>
                    <a:gd name="T14" fmla="*/ 22 w 23"/>
                    <a:gd name="T15" fmla="*/ 17 h 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18">
                      <a:moveTo>
                        <a:pt x="22" y="17"/>
                      </a:moveTo>
                      <a:cubicBezTo>
                        <a:pt x="21" y="18"/>
                        <a:pt x="20" y="18"/>
                        <a:pt x="18" y="17"/>
                      </a:cubicBezTo>
                      <a:cubicBezTo>
                        <a:pt x="2" y="5"/>
                        <a:pt x="2" y="5"/>
                        <a:pt x="2" y="5"/>
                      </a:cubicBezTo>
                      <a:cubicBezTo>
                        <a:pt x="1" y="4"/>
                        <a:pt x="0" y="3"/>
                        <a:pt x="1" y="1"/>
                      </a:cubicBezTo>
                      <a:cubicBezTo>
                        <a:pt x="1" y="1"/>
                        <a:pt x="1" y="1"/>
                        <a:pt x="1" y="1"/>
                      </a:cubicBezTo>
                      <a:cubicBezTo>
                        <a:pt x="2" y="0"/>
                        <a:pt x="4" y="0"/>
                        <a:pt x="5" y="1"/>
                      </a:cubicBezTo>
                      <a:cubicBezTo>
                        <a:pt x="22" y="13"/>
                        <a:pt x="22" y="13"/>
                        <a:pt x="22" y="13"/>
                      </a:cubicBezTo>
                      <a:cubicBezTo>
                        <a:pt x="23" y="14"/>
                        <a:pt x="23" y="16"/>
                        <a:pt x="22" y="17"/>
                      </a:cubicBezTo>
                      <a:close/>
                    </a:path>
                  </a:pathLst>
                </a:custGeom>
                <a:solidFill>
                  <a:srgbClr val="502E1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1" name="Freeform 34"/>
                <p:cNvSpPr/>
                <p:nvPr/>
              </p:nvSpPr>
              <p:spPr bwMode="auto">
                <a:xfrm>
                  <a:off x="1493838" y="2786063"/>
                  <a:ext cx="85725" cy="93663"/>
                </a:xfrm>
                <a:custGeom>
                  <a:avLst/>
                  <a:gdLst>
                    <a:gd name="T0" fmla="*/ 0 w 54"/>
                    <a:gd name="T1" fmla="*/ 59 h 59"/>
                    <a:gd name="T2" fmla="*/ 17 w 54"/>
                    <a:gd name="T3" fmla="*/ 0 h 59"/>
                    <a:gd name="T4" fmla="*/ 54 w 54"/>
                    <a:gd name="T5" fmla="*/ 28 h 59"/>
                    <a:gd name="T6" fmla="*/ 0 w 54"/>
                    <a:gd name="T7" fmla="*/ 59 h 59"/>
                  </a:gdLst>
                  <a:ahLst/>
                  <a:cxnLst>
                    <a:cxn ang="0">
                      <a:pos x="T0" y="T1"/>
                    </a:cxn>
                    <a:cxn ang="0">
                      <a:pos x="T2" y="T3"/>
                    </a:cxn>
                    <a:cxn ang="0">
                      <a:pos x="T4" y="T5"/>
                    </a:cxn>
                    <a:cxn ang="0">
                      <a:pos x="T6" y="T7"/>
                    </a:cxn>
                  </a:cxnLst>
                  <a:rect l="0" t="0" r="r" b="b"/>
                  <a:pathLst>
                    <a:path w="54" h="59">
                      <a:moveTo>
                        <a:pt x="0" y="59"/>
                      </a:moveTo>
                      <a:lnTo>
                        <a:pt x="17" y="0"/>
                      </a:lnTo>
                      <a:lnTo>
                        <a:pt x="54" y="28"/>
                      </a:lnTo>
                      <a:lnTo>
                        <a:pt x="0" y="59"/>
                      </a:lnTo>
                      <a:close/>
                    </a:path>
                  </a:pathLst>
                </a:custGeom>
                <a:solidFill>
                  <a:srgbClr val="FDE1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2" name="Freeform 35"/>
                <p:cNvSpPr/>
                <p:nvPr/>
              </p:nvSpPr>
              <p:spPr bwMode="auto">
                <a:xfrm>
                  <a:off x="1520825" y="2778125"/>
                  <a:ext cx="66675" cy="52388"/>
                </a:xfrm>
                <a:custGeom>
                  <a:avLst/>
                  <a:gdLst>
                    <a:gd name="T0" fmla="*/ 42 w 42"/>
                    <a:gd name="T1" fmla="*/ 28 h 33"/>
                    <a:gd name="T2" fmla="*/ 2 w 42"/>
                    <a:gd name="T3" fmla="*/ 0 h 33"/>
                    <a:gd name="T4" fmla="*/ 0 w 42"/>
                    <a:gd name="T5" fmla="*/ 5 h 33"/>
                    <a:gd name="T6" fmla="*/ 37 w 42"/>
                    <a:gd name="T7" fmla="*/ 33 h 33"/>
                    <a:gd name="T8" fmla="*/ 42 w 42"/>
                    <a:gd name="T9" fmla="*/ 28 h 33"/>
                  </a:gdLst>
                  <a:ahLst/>
                  <a:cxnLst>
                    <a:cxn ang="0">
                      <a:pos x="T0" y="T1"/>
                    </a:cxn>
                    <a:cxn ang="0">
                      <a:pos x="T2" y="T3"/>
                    </a:cxn>
                    <a:cxn ang="0">
                      <a:pos x="T4" y="T5"/>
                    </a:cxn>
                    <a:cxn ang="0">
                      <a:pos x="T6" y="T7"/>
                    </a:cxn>
                    <a:cxn ang="0">
                      <a:pos x="T8" y="T9"/>
                    </a:cxn>
                  </a:cxnLst>
                  <a:rect l="0" t="0" r="r" b="b"/>
                  <a:pathLst>
                    <a:path w="42" h="33">
                      <a:moveTo>
                        <a:pt x="42" y="28"/>
                      </a:moveTo>
                      <a:lnTo>
                        <a:pt x="2" y="0"/>
                      </a:lnTo>
                      <a:lnTo>
                        <a:pt x="0" y="5"/>
                      </a:lnTo>
                      <a:lnTo>
                        <a:pt x="37" y="33"/>
                      </a:lnTo>
                      <a:lnTo>
                        <a:pt x="42" y="28"/>
                      </a:lnTo>
                      <a:close/>
                    </a:path>
                  </a:pathLst>
                </a:custGeom>
                <a:solidFill>
                  <a:srgbClr val="502E1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3" name="Freeform 36"/>
                <p:cNvSpPr/>
                <p:nvPr/>
              </p:nvSpPr>
              <p:spPr bwMode="auto">
                <a:xfrm>
                  <a:off x="1493838" y="2857500"/>
                  <a:ext cx="22225" cy="22225"/>
                </a:xfrm>
                <a:custGeom>
                  <a:avLst/>
                  <a:gdLst>
                    <a:gd name="T0" fmla="*/ 5 w 14"/>
                    <a:gd name="T1" fmla="*/ 0 h 14"/>
                    <a:gd name="T2" fmla="*/ 0 w 14"/>
                    <a:gd name="T3" fmla="*/ 14 h 14"/>
                    <a:gd name="T4" fmla="*/ 14 w 14"/>
                    <a:gd name="T5" fmla="*/ 7 h 14"/>
                    <a:gd name="T6" fmla="*/ 5 w 14"/>
                    <a:gd name="T7" fmla="*/ 0 h 14"/>
                  </a:gdLst>
                  <a:ahLst/>
                  <a:cxnLst>
                    <a:cxn ang="0">
                      <a:pos x="T0" y="T1"/>
                    </a:cxn>
                    <a:cxn ang="0">
                      <a:pos x="T2" y="T3"/>
                    </a:cxn>
                    <a:cxn ang="0">
                      <a:pos x="T4" y="T5"/>
                    </a:cxn>
                    <a:cxn ang="0">
                      <a:pos x="T6" y="T7"/>
                    </a:cxn>
                  </a:cxnLst>
                  <a:rect l="0" t="0" r="r" b="b"/>
                  <a:pathLst>
                    <a:path w="14" h="14">
                      <a:moveTo>
                        <a:pt x="5" y="0"/>
                      </a:moveTo>
                      <a:lnTo>
                        <a:pt x="0" y="14"/>
                      </a:lnTo>
                      <a:lnTo>
                        <a:pt x="14" y="7"/>
                      </a:lnTo>
                      <a:lnTo>
                        <a:pt x="5" y="0"/>
                      </a:lnTo>
                      <a:close/>
                    </a:path>
                  </a:pathLst>
                </a:custGeom>
                <a:solidFill>
                  <a:srgbClr val="12B78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1044" name="组合 1043"/>
            <p:cNvGrpSpPr/>
            <p:nvPr/>
          </p:nvGrpSpPr>
          <p:grpSpPr>
            <a:xfrm>
              <a:off x="4121150" y="1190576"/>
              <a:ext cx="1346200" cy="1114425"/>
              <a:chOff x="2286000" y="1566863"/>
              <a:chExt cx="1346200" cy="1114425"/>
            </a:xfrm>
          </p:grpSpPr>
          <p:sp>
            <p:nvSpPr>
              <p:cNvPr id="14" name="Freeform 10"/>
              <p:cNvSpPr/>
              <p:nvPr/>
            </p:nvSpPr>
            <p:spPr bwMode="auto">
              <a:xfrm>
                <a:off x="2878138" y="2343150"/>
                <a:ext cx="379412" cy="19050"/>
              </a:xfrm>
              <a:custGeom>
                <a:avLst/>
                <a:gdLst>
                  <a:gd name="T0" fmla="*/ 0 w 239"/>
                  <a:gd name="T1" fmla="*/ 12 h 12"/>
                  <a:gd name="T2" fmla="*/ 217 w 239"/>
                  <a:gd name="T3" fmla="*/ 12 h 12"/>
                  <a:gd name="T4" fmla="*/ 239 w 239"/>
                  <a:gd name="T5" fmla="*/ 0 h 12"/>
                  <a:gd name="T6" fmla="*/ 0 w 239"/>
                  <a:gd name="T7" fmla="*/ 0 h 12"/>
                  <a:gd name="T8" fmla="*/ 0 w 239"/>
                  <a:gd name="T9" fmla="*/ 12 h 12"/>
                </a:gdLst>
                <a:ahLst/>
                <a:cxnLst>
                  <a:cxn ang="0">
                    <a:pos x="T0" y="T1"/>
                  </a:cxn>
                  <a:cxn ang="0">
                    <a:pos x="T2" y="T3"/>
                  </a:cxn>
                  <a:cxn ang="0">
                    <a:pos x="T4" y="T5"/>
                  </a:cxn>
                  <a:cxn ang="0">
                    <a:pos x="T6" y="T7"/>
                  </a:cxn>
                  <a:cxn ang="0">
                    <a:pos x="T8" y="T9"/>
                  </a:cxn>
                </a:cxnLst>
                <a:rect l="0" t="0" r="r" b="b"/>
                <a:pathLst>
                  <a:path w="239" h="12">
                    <a:moveTo>
                      <a:pt x="0" y="12"/>
                    </a:moveTo>
                    <a:lnTo>
                      <a:pt x="217" y="12"/>
                    </a:lnTo>
                    <a:lnTo>
                      <a:pt x="239" y="0"/>
                    </a:lnTo>
                    <a:lnTo>
                      <a:pt x="0" y="0"/>
                    </a:lnTo>
                    <a:lnTo>
                      <a:pt x="0" y="12"/>
                    </a:lnTo>
                    <a:close/>
                  </a:path>
                </a:pathLst>
              </a:custGeom>
              <a:solidFill>
                <a:srgbClr val="B7C8D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11"/>
              <p:cNvSpPr/>
              <p:nvPr/>
            </p:nvSpPr>
            <p:spPr bwMode="auto">
              <a:xfrm>
                <a:off x="3257550" y="2241550"/>
                <a:ext cx="374650" cy="15875"/>
              </a:xfrm>
              <a:custGeom>
                <a:avLst/>
                <a:gdLst>
                  <a:gd name="T0" fmla="*/ 0 w 236"/>
                  <a:gd name="T1" fmla="*/ 10 h 10"/>
                  <a:gd name="T2" fmla="*/ 215 w 236"/>
                  <a:gd name="T3" fmla="*/ 10 h 10"/>
                  <a:gd name="T4" fmla="*/ 236 w 236"/>
                  <a:gd name="T5" fmla="*/ 0 h 10"/>
                  <a:gd name="T6" fmla="*/ 0 w 236"/>
                  <a:gd name="T7" fmla="*/ 0 h 10"/>
                  <a:gd name="T8" fmla="*/ 0 w 236"/>
                  <a:gd name="T9" fmla="*/ 10 h 10"/>
                </a:gdLst>
                <a:ahLst/>
                <a:cxnLst>
                  <a:cxn ang="0">
                    <a:pos x="T0" y="T1"/>
                  </a:cxn>
                  <a:cxn ang="0">
                    <a:pos x="T2" y="T3"/>
                  </a:cxn>
                  <a:cxn ang="0">
                    <a:pos x="T4" y="T5"/>
                  </a:cxn>
                  <a:cxn ang="0">
                    <a:pos x="T6" y="T7"/>
                  </a:cxn>
                  <a:cxn ang="0">
                    <a:pos x="T8" y="T9"/>
                  </a:cxn>
                </a:cxnLst>
                <a:rect l="0" t="0" r="r" b="b"/>
                <a:pathLst>
                  <a:path w="236" h="10">
                    <a:moveTo>
                      <a:pt x="0" y="10"/>
                    </a:moveTo>
                    <a:lnTo>
                      <a:pt x="215" y="10"/>
                    </a:lnTo>
                    <a:lnTo>
                      <a:pt x="236" y="0"/>
                    </a:lnTo>
                    <a:lnTo>
                      <a:pt x="0" y="0"/>
                    </a:lnTo>
                    <a:lnTo>
                      <a:pt x="0" y="10"/>
                    </a:lnTo>
                    <a:close/>
                  </a:path>
                </a:pathLst>
              </a:custGeom>
              <a:solidFill>
                <a:srgbClr val="B7C8D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13"/>
              <p:cNvSpPr/>
              <p:nvPr/>
            </p:nvSpPr>
            <p:spPr bwMode="auto">
              <a:xfrm>
                <a:off x="3128963" y="1968500"/>
                <a:ext cx="376237" cy="374650"/>
              </a:xfrm>
              <a:custGeom>
                <a:avLst/>
                <a:gdLst>
                  <a:gd name="T0" fmla="*/ 100 w 100"/>
                  <a:gd name="T1" fmla="*/ 0 h 100"/>
                  <a:gd name="T2" fmla="*/ 67 w 100"/>
                  <a:gd name="T3" fmla="*/ 0 h 100"/>
                  <a:gd name="T4" fmla="*/ 0 w 100"/>
                  <a:gd name="T5" fmla="*/ 0 h 100"/>
                  <a:gd name="T6" fmla="*/ 0 w 100"/>
                  <a:gd name="T7" fmla="*/ 67 h 100"/>
                  <a:gd name="T8" fmla="*/ 34 w 100"/>
                  <a:gd name="T9" fmla="*/ 100 h 100"/>
                  <a:gd name="T10" fmla="*/ 67 w 100"/>
                  <a:gd name="T11" fmla="*/ 67 h 100"/>
                  <a:gd name="T12" fmla="*/ 67 w 100"/>
                  <a:gd name="T13" fmla="*/ 34 h 100"/>
                  <a:gd name="T14" fmla="*/ 100 w 100"/>
                  <a:gd name="T15" fmla="*/ 0 h 1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0" h="100">
                    <a:moveTo>
                      <a:pt x="100" y="0"/>
                    </a:moveTo>
                    <a:cubicBezTo>
                      <a:pt x="67" y="0"/>
                      <a:pt x="67" y="0"/>
                      <a:pt x="67" y="0"/>
                    </a:cubicBezTo>
                    <a:cubicBezTo>
                      <a:pt x="0" y="0"/>
                      <a:pt x="0" y="0"/>
                      <a:pt x="0" y="0"/>
                    </a:cubicBezTo>
                    <a:cubicBezTo>
                      <a:pt x="0" y="67"/>
                      <a:pt x="0" y="67"/>
                      <a:pt x="0" y="67"/>
                    </a:cubicBezTo>
                    <a:cubicBezTo>
                      <a:pt x="0" y="85"/>
                      <a:pt x="15" y="100"/>
                      <a:pt x="34" y="100"/>
                    </a:cubicBezTo>
                    <a:cubicBezTo>
                      <a:pt x="52" y="100"/>
                      <a:pt x="67" y="85"/>
                      <a:pt x="67" y="67"/>
                    </a:cubicBezTo>
                    <a:cubicBezTo>
                      <a:pt x="67" y="34"/>
                      <a:pt x="67" y="34"/>
                      <a:pt x="67" y="34"/>
                    </a:cubicBezTo>
                    <a:cubicBezTo>
                      <a:pt x="67" y="15"/>
                      <a:pt x="82" y="0"/>
                      <a:pt x="100" y="0"/>
                    </a:cubicBezTo>
                    <a:close/>
                  </a:path>
                </a:pathLst>
              </a:custGeom>
              <a:solidFill>
                <a:srgbClr val="12B78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14"/>
              <p:cNvSpPr/>
              <p:nvPr/>
            </p:nvSpPr>
            <p:spPr bwMode="auto">
              <a:xfrm>
                <a:off x="3381375" y="1968500"/>
                <a:ext cx="250825" cy="273050"/>
              </a:xfrm>
              <a:custGeom>
                <a:avLst/>
                <a:gdLst>
                  <a:gd name="T0" fmla="*/ 33 w 67"/>
                  <a:gd name="T1" fmla="*/ 0 h 73"/>
                  <a:gd name="T2" fmla="*/ 0 w 67"/>
                  <a:gd name="T3" fmla="*/ 34 h 73"/>
                  <a:gd name="T4" fmla="*/ 0 w 67"/>
                  <a:gd name="T5" fmla="*/ 73 h 73"/>
                  <a:gd name="T6" fmla="*/ 67 w 67"/>
                  <a:gd name="T7" fmla="*/ 73 h 73"/>
                  <a:gd name="T8" fmla="*/ 67 w 67"/>
                  <a:gd name="T9" fmla="*/ 34 h 73"/>
                  <a:gd name="T10" fmla="*/ 33 w 67"/>
                  <a:gd name="T11" fmla="*/ 0 h 73"/>
                </a:gdLst>
                <a:ahLst/>
                <a:cxnLst>
                  <a:cxn ang="0">
                    <a:pos x="T0" y="T1"/>
                  </a:cxn>
                  <a:cxn ang="0">
                    <a:pos x="T2" y="T3"/>
                  </a:cxn>
                  <a:cxn ang="0">
                    <a:pos x="T4" y="T5"/>
                  </a:cxn>
                  <a:cxn ang="0">
                    <a:pos x="T6" y="T7"/>
                  </a:cxn>
                  <a:cxn ang="0">
                    <a:pos x="T8" y="T9"/>
                  </a:cxn>
                  <a:cxn ang="0">
                    <a:pos x="T10" y="T11"/>
                  </a:cxn>
                </a:cxnLst>
                <a:rect l="0" t="0" r="r" b="b"/>
                <a:pathLst>
                  <a:path w="67" h="73">
                    <a:moveTo>
                      <a:pt x="33" y="0"/>
                    </a:moveTo>
                    <a:cubicBezTo>
                      <a:pt x="15" y="0"/>
                      <a:pt x="0" y="15"/>
                      <a:pt x="0" y="34"/>
                    </a:cubicBezTo>
                    <a:cubicBezTo>
                      <a:pt x="0" y="73"/>
                      <a:pt x="0" y="73"/>
                      <a:pt x="0" y="73"/>
                    </a:cubicBezTo>
                    <a:cubicBezTo>
                      <a:pt x="67" y="73"/>
                      <a:pt x="67" y="73"/>
                      <a:pt x="67" y="73"/>
                    </a:cubicBezTo>
                    <a:cubicBezTo>
                      <a:pt x="67" y="34"/>
                      <a:pt x="67" y="34"/>
                      <a:pt x="67" y="34"/>
                    </a:cubicBezTo>
                    <a:cubicBezTo>
                      <a:pt x="67" y="15"/>
                      <a:pt x="52" y="0"/>
                      <a:pt x="33"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Line 25"/>
              <p:cNvSpPr>
                <a:spLocks noChangeShapeType="1"/>
              </p:cNvSpPr>
              <p:nvPr/>
            </p:nvSpPr>
            <p:spPr bwMode="auto">
              <a:xfrm>
                <a:off x="2905125" y="2073275"/>
                <a:ext cx="377825" cy="0"/>
              </a:xfrm>
              <a:prstGeom prst="line">
                <a:avLst/>
              </a:prstGeom>
              <a:noFill/>
              <a:ln w="6350" cap="rnd">
                <a:solidFill>
                  <a:srgbClr val="FFFFFF"/>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30" name="Line 26"/>
              <p:cNvSpPr>
                <a:spLocks noChangeShapeType="1"/>
              </p:cNvSpPr>
              <p:nvPr/>
            </p:nvSpPr>
            <p:spPr bwMode="auto">
              <a:xfrm>
                <a:off x="2905125" y="2216150"/>
                <a:ext cx="377825" cy="0"/>
              </a:xfrm>
              <a:prstGeom prst="line">
                <a:avLst/>
              </a:prstGeom>
              <a:noFill/>
              <a:ln w="6350" cap="rnd">
                <a:solidFill>
                  <a:srgbClr val="FFFFFF"/>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6" name="Freeform 12"/>
              <p:cNvSpPr/>
              <p:nvPr/>
            </p:nvSpPr>
            <p:spPr bwMode="auto">
              <a:xfrm>
                <a:off x="2878138" y="1566863"/>
                <a:ext cx="379412" cy="776288"/>
              </a:xfrm>
              <a:custGeom>
                <a:avLst/>
                <a:gdLst>
                  <a:gd name="T0" fmla="*/ 67 w 101"/>
                  <a:gd name="T1" fmla="*/ 174 h 207"/>
                  <a:gd name="T2" fmla="*/ 67 w 101"/>
                  <a:gd name="T3" fmla="*/ 33 h 207"/>
                  <a:gd name="T4" fmla="*/ 34 w 101"/>
                  <a:gd name="T5" fmla="*/ 0 h 207"/>
                  <a:gd name="T6" fmla="*/ 0 w 101"/>
                  <a:gd name="T7" fmla="*/ 33 h 207"/>
                  <a:gd name="T8" fmla="*/ 0 w 101"/>
                  <a:gd name="T9" fmla="*/ 207 h 207"/>
                  <a:gd name="T10" fmla="*/ 37 w 101"/>
                  <a:gd name="T11" fmla="*/ 207 h 207"/>
                  <a:gd name="T12" fmla="*/ 67 w 101"/>
                  <a:gd name="T13" fmla="*/ 207 h 207"/>
                  <a:gd name="T14" fmla="*/ 101 w 101"/>
                  <a:gd name="T15" fmla="*/ 207 h 207"/>
                  <a:gd name="T16" fmla="*/ 67 w 101"/>
                  <a:gd name="T17" fmla="*/ 174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1" h="207">
                    <a:moveTo>
                      <a:pt x="67" y="174"/>
                    </a:moveTo>
                    <a:cubicBezTo>
                      <a:pt x="67" y="33"/>
                      <a:pt x="67" y="33"/>
                      <a:pt x="67" y="33"/>
                    </a:cubicBezTo>
                    <a:cubicBezTo>
                      <a:pt x="67" y="15"/>
                      <a:pt x="52" y="0"/>
                      <a:pt x="34" y="0"/>
                    </a:cubicBezTo>
                    <a:cubicBezTo>
                      <a:pt x="15" y="0"/>
                      <a:pt x="0" y="15"/>
                      <a:pt x="0" y="33"/>
                    </a:cubicBezTo>
                    <a:cubicBezTo>
                      <a:pt x="0" y="207"/>
                      <a:pt x="0" y="207"/>
                      <a:pt x="0" y="207"/>
                    </a:cubicBezTo>
                    <a:cubicBezTo>
                      <a:pt x="37" y="207"/>
                      <a:pt x="37" y="207"/>
                      <a:pt x="37" y="207"/>
                    </a:cubicBezTo>
                    <a:cubicBezTo>
                      <a:pt x="67" y="207"/>
                      <a:pt x="67" y="207"/>
                      <a:pt x="67" y="207"/>
                    </a:cubicBezTo>
                    <a:cubicBezTo>
                      <a:pt x="101" y="207"/>
                      <a:pt x="101" y="207"/>
                      <a:pt x="101" y="207"/>
                    </a:cubicBezTo>
                    <a:cubicBezTo>
                      <a:pt x="82" y="207"/>
                      <a:pt x="67" y="192"/>
                      <a:pt x="67" y="17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Line 15"/>
              <p:cNvSpPr>
                <a:spLocks noChangeShapeType="1"/>
              </p:cNvSpPr>
              <p:nvPr/>
            </p:nvSpPr>
            <p:spPr bwMode="auto">
              <a:xfrm>
                <a:off x="2644775" y="1830388"/>
                <a:ext cx="379412" cy="0"/>
              </a:xfrm>
              <a:prstGeom prst="line">
                <a:avLst/>
              </a:prstGeom>
              <a:noFill/>
              <a:ln w="6350" cap="rnd">
                <a:solidFill>
                  <a:srgbClr val="EEEEEE"/>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0" name="Line 16"/>
              <p:cNvSpPr>
                <a:spLocks noChangeShapeType="1"/>
              </p:cNvSpPr>
              <p:nvPr/>
            </p:nvSpPr>
            <p:spPr bwMode="auto">
              <a:xfrm>
                <a:off x="2644775" y="1968500"/>
                <a:ext cx="379412" cy="0"/>
              </a:xfrm>
              <a:prstGeom prst="line">
                <a:avLst/>
              </a:prstGeom>
              <a:noFill/>
              <a:ln w="6350" cap="rnd">
                <a:solidFill>
                  <a:srgbClr val="EEEEEE"/>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1" name="Line 17"/>
              <p:cNvSpPr>
                <a:spLocks noChangeShapeType="1"/>
              </p:cNvSpPr>
              <p:nvPr/>
            </p:nvSpPr>
            <p:spPr bwMode="auto">
              <a:xfrm>
                <a:off x="2644775" y="2111375"/>
                <a:ext cx="379412" cy="0"/>
              </a:xfrm>
              <a:prstGeom prst="line">
                <a:avLst/>
              </a:prstGeom>
              <a:noFill/>
              <a:ln w="6350" cap="rnd">
                <a:solidFill>
                  <a:srgbClr val="EEEEEE"/>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2" name="Freeform 18"/>
              <p:cNvSpPr/>
              <p:nvPr/>
            </p:nvSpPr>
            <p:spPr bwMode="auto">
              <a:xfrm>
                <a:off x="2286000" y="1566863"/>
                <a:ext cx="719137" cy="1114425"/>
              </a:xfrm>
              <a:custGeom>
                <a:avLst/>
                <a:gdLst>
                  <a:gd name="T0" fmla="*/ 192 w 192"/>
                  <a:gd name="T1" fmla="*/ 0 h 297"/>
                  <a:gd name="T2" fmla="*/ 34 w 192"/>
                  <a:gd name="T3" fmla="*/ 0 h 297"/>
                  <a:gd name="T4" fmla="*/ 0 w 192"/>
                  <a:gd name="T5" fmla="*/ 33 h 297"/>
                  <a:gd name="T6" fmla="*/ 0 w 192"/>
                  <a:gd name="T7" fmla="*/ 297 h 297"/>
                  <a:gd name="T8" fmla="*/ 158 w 192"/>
                  <a:gd name="T9" fmla="*/ 297 h 297"/>
                  <a:gd name="T10" fmla="*/ 158 w 192"/>
                  <a:gd name="T11" fmla="*/ 33 h 297"/>
                  <a:gd name="T12" fmla="*/ 192 w 192"/>
                  <a:gd name="T13" fmla="*/ 0 h 297"/>
                </a:gdLst>
                <a:ahLst/>
                <a:cxnLst>
                  <a:cxn ang="0">
                    <a:pos x="T0" y="T1"/>
                  </a:cxn>
                  <a:cxn ang="0">
                    <a:pos x="T2" y="T3"/>
                  </a:cxn>
                  <a:cxn ang="0">
                    <a:pos x="T4" y="T5"/>
                  </a:cxn>
                  <a:cxn ang="0">
                    <a:pos x="T6" y="T7"/>
                  </a:cxn>
                  <a:cxn ang="0">
                    <a:pos x="T8" y="T9"/>
                  </a:cxn>
                  <a:cxn ang="0">
                    <a:pos x="T10" y="T11"/>
                  </a:cxn>
                  <a:cxn ang="0">
                    <a:pos x="T12" y="T13"/>
                  </a:cxn>
                </a:cxnLst>
                <a:rect l="0" t="0" r="r" b="b"/>
                <a:pathLst>
                  <a:path w="192" h="297">
                    <a:moveTo>
                      <a:pt x="192" y="0"/>
                    </a:moveTo>
                    <a:cubicBezTo>
                      <a:pt x="34" y="0"/>
                      <a:pt x="34" y="0"/>
                      <a:pt x="34" y="0"/>
                    </a:cubicBezTo>
                    <a:cubicBezTo>
                      <a:pt x="15" y="0"/>
                      <a:pt x="0" y="15"/>
                      <a:pt x="0" y="33"/>
                    </a:cubicBezTo>
                    <a:cubicBezTo>
                      <a:pt x="0" y="297"/>
                      <a:pt x="0" y="297"/>
                      <a:pt x="0" y="297"/>
                    </a:cubicBezTo>
                    <a:cubicBezTo>
                      <a:pt x="158" y="297"/>
                      <a:pt x="158" y="297"/>
                      <a:pt x="158" y="297"/>
                    </a:cubicBezTo>
                    <a:cubicBezTo>
                      <a:pt x="158" y="33"/>
                      <a:pt x="158" y="33"/>
                      <a:pt x="158" y="33"/>
                    </a:cubicBezTo>
                    <a:cubicBezTo>
                      <a:pt x="158" y="15"/>
                      <a:pt x="173" y="0"/>
                      <a:pt x="192" y="0"/>
                    </a:cubicBezTo>
                    <a:close/>
                  </a:path>
                </a:pathLst>
              </a:custGeom>
              <a:solidFill>
                <a:srgbClr val="12B78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Line 19"/>
              <p:cNvSpPr>
                <a:spLocks noChangeShapeType="1"/>
              </p:cNvSpPr>
              <p:nvPr/>
            </p:nvSpPr>
            <p:spPr bwMode="auto">
              <a:xfrm>
                <a:off x="2393950" y="2241550"/>
                <a:ext cx="379412" cy="0"/>
              </a:xfrm>
              <a:prstGeom prst="line">
                <a:avLst/>
              </a:prstGeom>
              <a:noFill/>
              <a:ln w="6350" cap="rnd">
                <a:solidFill>
                  <a:srgbClr val="FFFFFF"/>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4" name="Line 20"/>
              <p:cNvSpPr>
                <a:spLocks noChangeShapeType="1"/>
              </p:cNvSpPr>
              <p:nvPr/>
            </p:nvSpPr>
            <p:spPr bwMode="auto">
              <a:xfrm>
                <a:off x="2393950" y="2384425"/>
                <a:ext cx="379412" cy="0"/>
              </a:xfrm>
              <a:prstGeom prst="line">
                <a:avLst/>
              </a:prstGeom>
              <a:noFill/>
              <a:ln w="6350" cap="rnd">
                <a:solidFill>
                  <a:srgbClr val="FFFFFF"/>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5" name="Line 21"/>
              <p:cNvSpPr>
                <a:spLocks noChangeShapeType="1"/>
              </p:cNvSpPr>
              <p:nvPr/>
            </p:nvSpPr>
            <p:spPr bwMode="auto">
              <a:xfrm>
                <a:off x="2393950" y="2106613"/>
                <a:ext cx="379412" cy="0"/>
              </a:xfrm>
              <a:prstGeom prst="line">
                <a:avLst/>
              </a:prstGeom>
              <a:noFill/>
              <a:ln w="6350" cap="rnd">
                <a:solidFill>
                  <a:srgbClr val="FFFFFF"/>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6" name="Line 22"/>
              <p:cNvSpPr>
                <a:spLocks noChangeShapeType="1"/>
              </p:cNvSpPr>
              <p:nvPr/>
            </p:nvSpPr>
            <p:spPr bwMode="auto">
              <a:xfrm>
                <a:off x="2393950" y="1968500"/>
                <a:ext cx="379412" cy="0"/>
              </a:xfrm>
              <a:prstGeom prst="line">
                <a:avLst/>
              </a:prstGeom>
              <a:noFill/>
              <a:ln w="6350" cap="rnd">
                <a:solidFill>
                  <a:srgbClr val="FFFFFF"/>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7" name="Line 23"/>
              <p:cNvSpPr>
                <a:spLocks noChangeShapeType="1"/>
              </p:cNvSpPr>
              <p:nvPr/>
            </p:nvSpPr>
            <p:spPr bwMode="auto">
              <a:xfrm>
                <a:off x="2393950" y="1833563"/>
                <a:ext cx="379412" cy="0"/>
              </a:xfrm>
              <a:prstGeom prst="line">
                <a:avLst/>
              </a:prstGeom>
              <a:noFill/>
              <a:ln w="6350" cap="rnd">
                <a:solidFill>
                  <a:srgbClr val="FFFFFF"/>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8" name="Line 24"/>
              <p:cNvSpPr>
                <a:spLocks noChangeShapeType="1"/>
              </p:cNvSpPr>
              <p:nvPr/>
            </p:nvSpPr>
            <p:spPr bwMode="auto">
              <a:xfrm>
                <a:off x="2393950" y="1695450"/>
                <a:ext cx="379412" cy="0"/>
              </a:xfrm>
              <a:prstGeom prst="line">
                <a:avLst/>
              </a:prstGeom>
              <a:noFill/>
              <a:ln w="6350" cap="rnd">
                <a:solidFill>
                  <a:srgbClr val="FFFFFF"/>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31" name="Line 27"/>
              <p:cNvSpPr>
                <a:spLocks noChangeShapeType="1"/>
              </p:cNvSpPr>
              <p:nvPr/>
            </p:nvSpPr>
            <p:spPr bwMode="auto">
              <a:xfrm>
                <a:off x="2393950" y="2522538"/>
                <a:ext cx="379412" cy="0"/>
              </a:xfrm>
              <a:prstGeom prst="line">
                <a:avLst/>
              </a:prstGeom>
              <a:noFill/>
              <a:ln w="6350" cap="rnd">
                <a:solidFill>
                  <a:srgbClr val="FFFFFF"/>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grpSp>
        <p:grpSp>
          <p:nvGrpSpPr>
            <p:cNvPr id="1046" name="组合 1045"/>
            <p:cNvGrpSpPr/>
            <p:nvPr/>
          </p:nvGrpSpPr>
          <p:grpSpPr>
            <a:xfrm>
              <a:off x="3862388" y="2049413"/>
              <a:ext cx="561975" cy="473075"/>
              <a:chOff x="2027238" y="2425700"/>
              <a:chExt cx="561975" cy="473075"/>
            </a:xfrm>
          </p:grpSpPr>
          <p:sp>
            <p:nvSpPr>
              <p:cNvPr id="1034" name="Freeform 37"/>
              <p:cNvSpPr/>
              <p:nvPr/>
            </p:nvSpPr>
            <p:spPr bwMode="auto">
              <a:xfrm>
                <a:off x="2138363" y="2425700"/>
                <a:ext cx="338137" cy="228600"/>
              </a:xfrm>
              <a:custGeom>
                <a:avLst/>
                <a:gdLst>
                  <a:gd name="T0" fmla="*/ 90 w 90"/>
                  <a:gd name="T1" fmla="*/ 52 h 61"/>
                  <a:gd name="T2" fmla="*/ 81 w 90"/>
                  <a:gd name="T3" fmla="*/ 61 h 61"/>
                  <a:gd name="T4" fmla="*/ 9 w 90"/>
                  <a:gd name="T5" fmla="*/ 61 h 61"/>
                  <a:gd name="T6" fmla="*/ 0 w 90"/>
                  <a:gd name="T7" fmla="*/ 52 h 61"/>
                  <a:gd name="T8" fmla="*/ 0 w 90"/>
                  <a:gd name="T9" fmla="*/ 9 h 61"/>
                  <a:gd name="T10" fmla="*/ 9 w 90"/>
                  <a:gd name="T11" fmla="*/ 0 h 61"/>
                  <a:gd name="T12" fmla="*/ 81 w 90"/>
                  <a:gd name="T13" fmla="*/ 0 h 61"/>
                  <a:gd name="T14" fmla="*/ 90 w 90"/>
                  <a:gd name="T15" fmla="*/ 9 h 61"/>
                  <a:gd name="T16" fmla="*/ 90 w 90"/>
                  <a:gd name="T17" fmla="*/ 52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61">
                    <a:moveTo>
                      <a:pt x="90" y="52"/>
                    </a:moveTo>
                    <a:cubicBezTo>
                      <a:pt x="90" y="57"/>
                      <a:pt x="86" y="61"/>
                      <a:pt x="81" y="61"/>
                    </a:cubicBezTo>
                    <a:cubicBezTo>
                      <a:pt x="9" y="61"/>
                      <a:pt x="9" y="61"/>
                      <a:pt x="9" y="61"/>
                    </a:cubicBezTo>
                    <a:cubicBezTo>
                      <a:pt x="4" y="61"/>
                      <a:pt x="0" y="57"/>
                      <a:pt x="0" y="52"/>
                    </a:cubicBezTo>
                    <a:cubicBezTo>
                      <a:pt x="0" y="9"/>
                      <a:pt x="0" y="9"/>
                      <a:pt x="0" y="9"/>
                    </a:cubicBezTo>
                    <a:cubicBezTo>
                      <a:pt x="0" y="4"/>
                      <a:pt x="4" y="0"/>
                      <a:pt x="9" y="0"/>
                    </a:cubicBezTo>
                    <a:cubicBezTo>
                      <a:pt x="81" y="0"/>
                      <a:pt x="81" y="0"/>
                      <a:pt x="81" y="0"/>
                    </a:cubicBezTo>
                    <a:cubicBezTo>
                      <a:pt x="86" y="0"/>
                      <a:pt x="90" y="4"/>
                      <a:pt x="90" y="9"/>
                    </a:cubicBezTo>
                    <a:lnTo>
                      <a:pt x="90" y="52"/>
                    </a:lnTo>
                    <a:close/>
                  </a:path>
                </a:pathLst>
              </a:custGeom>
              <a:solidFill>
                <a:srgbClr val="8F65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5" name="Freeform 38"/>
              <p:cNvSpPr/>
              <p:nvPr/>
            </p:nvSpPr>
            <p:spPr bwMode="auto">
              <a:xfrm>
                <a:off x="2101850" y="2511425"/>
                <a:ext cx="412750" cy="57150"/>
              </a:xfrm>
              <a:custGeom>
                <a:avLst/>
                <a:gdLst>
                  <a:gd name="T0" fmla="*/ 110 w 110"/>
                  <a:gd name="T1" fmla="*/ 7 h 15"/>
                  <a:gd name="T2" fmla="*/ 103 w 110"/>
                  <a:gd name="T3" fmla="*/ 15 h 15"/>
                  <a:gd name="T4" fmla="*/ 7 w 110"/>
                  <a:gd name="T5" fmla="*/ 15 h 15"/>
                  <a:gd name="T6" fmla="*/ 0 w 110"/>
                  <a:gd name="T7" fmla="*/ 7 h 15"/>
                  <a:gd name="T8" fmla="*/ 0 w 110"/>
                  <a:gd name="T9" fmla="*/ 7 h 15"/>
                  <a:gd name="T10" fmla="*/ 7 w 110"/>
                  <a:gd name="T11" fmla="*/ 0 h 15"/>
                  <a:gd name="T12" fmla="*/ 103 w 110"/>
                  <a:gd name="T13" fmla="*/ 0 h 15"/>
                  <a:gd name="T14" fmla="*/ 110 w 110"/>
                  <a:gd name="T15" fmla="*/ 7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0" h="15">
                    <a:moveTo>
                      <a:pt x="110" y="7"/>
                    </a:moveTo>
                    <a:cubicBezTo>
                      <a:pt x="110" y="11"/>
                      <a:pt x="107" y="15"/>
                      <a:pt x="103" y="15"/>
                    </a:cubicBezTo>
                    <a:cubicBezTo>
                      <a:pt x="7" y="15"/>
                      <a:pt x="7" y="15"/>
                      <a:pt x="7" y="15"/>
                    </a:cubicBezTo>
                    <a:cubicBezTo>
                      <a:pt x="3" y="15"/>
                      <a:pt x="0" y="11"/>
                      <a:pt x="0" y="7"/>
                    </a:cubicBezTo>
                    <a:cubicBezTo>
                      <a:pt x="0" y="7"/>
                      <a:pt x="0" y="7"/>
                      <a:pt x="0" y="7"/>
                    </a:cubicBezTo>
                    <a:cubicBezTo>
                      <a:pt x="0" y="3"/>
                      <a:pt x="3" y="0"/>
                      <a:pt x="7" y="0"/>
                    </a:cubicBezTo>
                    <a:cubicBezTo>
                      <a:pt x="103" y="0"/>
                      <a:pt x="103" y="0"/>
                      <a:pt x="103" y="0"/>
                    </a:cubicBezTo>
                    <a:cubicBezTo>
                      <a:pt x="107" y="0"/>
                      <a:pt x="110" y="3"/>
                      <a:pt x="110" y="7"/>
                    </a:cubicBezTo>
                    <a:close/>
                  </a:path>
                </a:pathLst>
              </a:custGeom>
              <a:solidFill>
                <a:srgbClr val="FFBC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6" name="Freeform 39"/>
              <p:cNvSpPr/>
              <p:nvPr/>
            </p:nvSpPr>
            <p:spPr bwMode="auto">
              <a:xfrm>
                <a:off x="2027238" y="2613025"/>
                <a:ext cx="561975" cy="269875"/>
              </a:xfrm>
              <a:custGeom>
                <a:avLst/>
                <a:gdLst>
                  <a:gd name="T0" fmla="*/ 150 w 150"/>
                  <a:gd name="T1" fmla="*/ 63 h 72"/>
                  <a:gd name="T2" fmla="*/ 141 w 150"/>
                  <a:gd name="T3" fmla="*/ 72 h 72"/>
                  <a:gd name="T4" fmla="*/ 9 w 150"/>
                  <a:gd name="T5" fmla="*/ 72 h 72"/>
                  <a:gd name="T6" fmla="*/ 0 w 150"/>
                  <a:gd name="T7" fmla="*/ 63 h 72"/>
                  <a:gd name="T8" fmla="*/ 0 w 150"/>
                  <a:gd name="T9" fmla="*/ 9 h 72"/>
                  <a:gd name="T10" fmla="*/ 9 w 150"/>
                  <a:gd name="T11" fmla="*/ 0 h 72"/>
                  <a:gd name="T12" fmla="*/ 141 w 150"/>
                  <a:gd name="T13" fmla="*/ 0 h 72"/>
                  <a:gd name="T14" fmla="*/ 150 w 150"/>
                  <a:gd name="T15" fmla="*/ 9 h 72"/>
                  <a:gd name="T16" fmla="*/ 150 w 150"/>
                  <a:gd name="T17" fmla="*/ 63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0" h="72">
                    <a:moveTo>
                      <a:pt x="150" y="63"/>
                    </a:moveTo>
                    <a:cubicBezTo>
                      <a:pt x="150" y="68"/>
                      <a:pt x="146" y="72"/>
                      <a:pt x="141" y="72"/>
                    </a:cubicBezTo>
                    <a:cubicBezTo>
                      <a:pt x="9" y="72"/>
                      <a:pt x="9" y="72"/>
                      <a:pt x="9" y="72"/>
                    </a:cubicBezTo>
                    <a:cubicBezTo>
                      <a:pt x="4" y="72"/>
                      <a:pt x="0" y="68"/>
                      <a:pt x="0" y="63"/>
                    </a:cubicBezTo>
                    <a:cubicBezTo>
                      <a:pt x="0" y="9"/>
                      <a:pt x="0" y="9"/>
                      <a:pt x="0" y="9"/>
                    </a:cubicBezTo>
                    <a:cubicBezTo>
                      <a:pt x="0" y="4"/>
                      <a:pt x="4" y="0"/>
                      <a:pt x="9" y="0"/>
                    </a:cubicBezTo>
                    <a:cubicBezTo>
                      <a:pt x="141" y="0"/>
                      <a:pt x="141" y="0"/>
                      <a:pt x="141" y="0"/>
                    </a:cubicBezTo>
                    <a:cubicBezTo>
                      <a:pt x="146" y="0"/>
                      <a:pt x="150" y="4"/>
                      <a:pt x="150" y="9"/>
                    </a:cubicBezTo>
                    <a:lnTo>
                      <a:pt x="150" y="63"/>
                    </a:lnTo>
                    <a:close/>
                  </a:path>
                </a:pathLst>
              </a:custGeom>
              <a:solidFill>
                <a:srgbClr val="8F65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7" name="Freeform 40"/>
              <p:cNvSpPr/>
              <p:nvPr/>
            </p:nvSpPr>
            <p:spPr bwMode="auto">
              <a:xfrm>
                <a:off x="2085975" y="2654300"/>
                <a:ext cx="60325" cy="198438"/>
              </a:xfrm>
              <a:custGeom>
                <a:avLst/>
                <a:gdLst>
                  <a:gd name="T0" fmla="*/ 16 w 16"/>
                  <a:gd name="T1" fmla="*/ 45 h 53"/>
                  <a:gd name="T2" fmla="*/ 8 w 16"/>
                  <a:gd name="T3" fmla="*/ 53 h 53"/>
                  <a:gd name="T4" fmla="*/ 8 w 16"/>
                  <a:gd name="T5" fmla="*/ 53 h 53"/>
                  <a:gd name="T6" fmla="*/ 0 w 16"/>
                  <a:gd name="T7" fmla="*/ 45 h 53"/>
                  <a:gd name="T8" fmla="*/ 0 w 16"/>
                  <a:gd name="T9" fmla="*/ 8 h 53"/>
                  <a:gd name="T10" fmla="*/ 8 w 16"/>
                  <a:gd name="T11" fmla="*/ 0 h 53"/>
                  <a:gd name="T12" fmla="*/ 8 w 16"/>
                  <a:gd name="T13" fmla="*/ 0 h 53"/>
                  <a:gd name="T14" fmla="*/ 16 w 16"/>
                  <a:gd name="T15" fmla="*/ 8 h 53"/>
                  <a:gd name="T16" fmla="*/ 16 w 16"/>
                  <a:gd name="T17" fmla="*/ 4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53">
                    <a:moveTo>
                      <a:pt x="16" y="45"/>
                    </a:moveTo>
                    <a:cubicBezTo>
                      <a:pt x="16" y="49"/>
                      <a:pt x="12" y="53"/>
                      <a:pt x="8" y="53"/>
                    </a:cubicBezTo>
                    <a:cubicBezTo>
                      <a:pt x="8" y="53"/>
                      <a:pt x="8" y="53"/>
                      <a:pt x="8" y="53"/>
                    </a:cubicBezTo>
                    <a:cubicBezTo>
                      <a:pt x="4" y="53"/>
                      <a:pt x="0" y="49"/>
                      <a:pt x="0" y="45"/>
                    </a:cubicBezTo>
                    <a:cubicBezTo>
                      <a:pt x="0" y="8"/>
                      <a:pt x="0" y="8"/>
                      <a:pt x="0" y="8"/>
                    </a:cubicBezTo>
                    <a:cubicBezTo>
                      <a:pt x="0" y="4"/>
                      <a:pt x="4" y="0"/>
                      <a:pt x="8" y="0"/>
                    </a:cubicBezTo>
                    <a:cubicBezTo>
                      <a:pt x="8" y="0"/>
                      <a:pt x="8" y="0"/>
                      <a:pt x="8" y="0"/>
                    </a:cubicBezTo>
                    <a:cubicBezTo>
                      <a:pt x="12" y="0"/>
                      <a:pt x="16" y="4"/>
                      <a:pt x="16" y="8"/>
                    </a:cubicBezTo>
                    <a:lnTo>
                      <a:pt x="16" y="45"/>
                    </a:lnTo>
                    <a:close/>
                  </a:path>
                </a:pathLst>
              </a:custGeom>
              <a:solidFill>
                <a:srgbClr val="77563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8" name="Freeform 41"/>
              <p:cNvSpPr/>
              <p:nvPr/>
            </p:nvSpPr>
            <p:spPr bwMode="auto">
              <a:xfrm>
                <a:off x="2214563" y="2654300"/>
                <a:ext cx="60325" cy="198438"/>
              </a:xfrm>
              <a:custGeom>
                <a:avLst/>
                <a:gdLst>
                  <a:gd name="T0" fmla="*/ 16 w 16"/>
                  <a:gd name="T1" fmla="*/ 45 h 53"/>
                  <a:gd name="T2" fmla="*/ 8 w 16"/>
                  <a:gd name="T3" fmla="*/ 53 h 53"/>
                  <a:gd name="T4" fmla="*/ 8 w 16"/>
                  <a:gd name="T5" fmla="*/ 53 h 53"/>
                  <a:gd name="T6" fmla="*/ 0 w 16"/>
                  <a:gd name="T7" fmla="*/ 45 h 53"/>
                  <a:gd name="T8" fmla="*/ 0 w 16"/>
                  <a:gd name="T9" fmla="*/ 8 h 53"/>
                  <a:gd name="T10" fmla="*/ 8 w 16"/>
                  <a:gd name="T11" fmla="*/ 0 h 53"/>
                  <a:gd name="T12" fmla="*/ 8 w 16"/>
                  <a:gd name="T13" fmla="*/ 0 h 53"/>
                  <a:gd name="T14" fmla="*/ 16 w 16"/>
                  <a:gd name="T15" fmla="*/ 8 h 53"/>
                  <a:gd name="T16" fmla="*/ 16 w 16"/>
                  <a:gd name="T17" fmla="*/ 4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53">
                    <a:moveTo>
                      <a:pt x="16" y="45"/>
                    </a:moveTo>
                    <a:cubicBezTo>
                      <a:pt x="16" y="49"/>
                      <a:pt x="12" y="53"/>
                      <a:pt x="8" y="53"/>
                    </a:cubicBezTo>
                    <a:cubicBezTo>
                      <a:pt x="8" y="53"/>
                      <a:pt x="8" y="53"/>
                      <a:pt x="8" y="53"/>
                    </a:cubicBezTo>
                    <a:cubicBezTo>
                      <a:pt x="4" y="53"/>
                      <a:pt x="0" y="49"/>
                      <a:pt x="0" y="45"/>
                    </a:cubicBezTo>
                    <a:cubicBezTo>
                      <a:pt x="0" y="8"/>
                      <a:pt x="0" y="8"/>
                      <a:pt x="0" y="8"/>
                    </a:cubicBezTo>
                    <a:cubicBezTo>
                      <a:pt x="0" y="4"/>
                      <a:pt x="4" y="0"/>
                      <a:pt x="8" y="0"/>
                    </a:cubicBezTo>
                    <a:cubicBezTo>
                      <a:pt x="8" y="0"/>
                      <a:pt x="8" y="0"/>
                      <a:pt x="8" y="0"/>
                    </a:cubicBezTo>
                    <a:cubicBezTo>
                      <a:pt x="12" y="0"/>
                      <a:pt x="16" y="4"/>
                      <a:pt x="16" y="8"/>
                    </a:cubicBezTo>
                    <a:lnTo>
                      <a:pt x="16" y="45"/>
                    </a:lnTo>
                    <a:close/>
                  </a:path>
                </a:pathLst>
              </a:custGeom>
              <a:solidFill>
                <a:srgbClr val="77563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9" name="Freeform 42"/>
              <p:cNvSpPr/>
              <p:nvPr/>
            </p:nvSpPr>
            <p:spPr bwMode="auto">
              <a:xfrm>
                <a:off x="2341563" y="2654300"/>
                <a:ext cx="60325" cy="198438"/>
              </a:xfrm>
              <a:custGeom>
                <a:avLst/>
                <a:gdLst>
                  <a:gd name="T0" fmla="*/ 16 w 16"/>
                  <a:gd name="T1" fmla="*/ 45 h 53"/>
                  <a:gd name="T2" fmla="*/ 8 w 16"/>
                  <a:gd name="T3" fmla="*/ 53 h 53"/>
                  <a:gd name="T4" fmla="*/ 8 w 16"/>
                  <a:gd name="T5" fmla="*/ 53 h 53"/>
                  <a:gd name="T6" fmla="*/ 0 w 16"/>
                  <a:gd name="T7" fmla="*/ 45 h 53"/>
                  <a:gd name="T8" fmla="*/ 0 w 16"/>
                  <a:gd name="T9" fmla="*/ 8 h 53"/>
                  <a:gd name="T10" fmla="*/ 8 w 16"/>
                  <a:gd name="T11" fmla="*/ 0 h 53"/>
                  <a:gd name="T12" fmla="*/ 8 w 16"/>
                  <a:gd name="T13" fmla="*/ 0 h 53"/>
                  <a:gd name="T14" fmla="*/ 16 w 16"/>
                  <a:gd name="T15" fmla="*/ 8 h 53"/>
                  <a:gd name="T16" fmla="*/ 16 w 16"/>
                  <a:gd name="T17" fmla="*/ 4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53">
                    <a:moveTo>
                      <a:pt x="16" y="45"/>
                    </a:moveTo>
                    <a:cubicBezTo>
                      <a:pt x="16" y="49"/>
                      <a:pt x="12" y="53"/>
                      <a:pt x="8" y="53"/>
                    </a:cubicBezTo>
                    <a:cubicBezTo>
                      <a:pt x="8" y="53"/>
                      <a:pt x="8" y="53"/>
                      <a:pt x="8" y="53"/>
                    </a:cubicBezTo>
                    <a:cubicBezTo>
                      <a:pt x="4" y="53"/>
                      <a:pt x="0" y="49"/>
                      <a:pt x="0" y="45"/>
                    </a:cubicBezTo>
                    <a:cubicBezTo>
                      <a:pt x="0" y="8"/>
                      <a:pt x="0" y="8"/>
                      <a:pt x="0" y="8"/>
                    </a:cubicBezTo>
                    <a:cubicBezTo>
                      <a:pt x="0" y="4"/>
                      <a:pt x="4" y="0"/>
                      <a:pt x="8" y="0"/>
                    </a:cubicBezTo>
                    <a:cubicBezTo>
                      <a:pt x="8" y="0"/>
                      <a:pt x="8" y="0"/>
                      <a:pt x="8" y="0"/>
                    </a:cubicBezTo>
                    <a:cubicBezTo>
                      <a:pt x="12" y="0"/>
                      <a:pt x="16" y="4"/>
                      <a:pt x="16" y="8"/>
                    </a:cubicBezTo>
                    <a:lnTo>
                      <a:pt x="16" y="45"/>
                    </a:lnTo>
                    <a:close/>
                  </a:path>
                </a:pathLst>
              </a:custGeom>
              <a:solidFill>
                <a:srgbClr val="77563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0" name="Freeform 43"/>
              <p:cNvSpPr/>
              <p:nvPr/>
            </p:nvSpPr>
            <p:spPr bwMode="auto">
              <a:xfrm>
                <a:off x="2468563" y="2654300"/>
                <a:ext cx="60325" cy="198438"/>
              </a:xfrm>
              <a:custGeom>
                <a:avLst/>
                <a:gdLst>
                  <a:gd name="T0" fmla="*/ 16 w 16"/>
                  <a:gd name="T1" fmla="*/ 45 h 53"/>
                  <a:gd name="T2" fmla="*/ 8 w 16"/>
                  <a:gd name="T3" fmla="*/ 53 h 53"/>
                  <a:gd name="T4" fmla="*/ 8 w 16"/>
                  <a:gd name="T5" fmla="*/ 53 h 53"/>
                  <a:gd name="T6" fmla="*/ 0 w 16"/>
                  <a:gd name="T7" fmla="*/ 45 h 53"/>
                  <a:gd name="T8" fmla="*/ 0 w 16"/>
                  <a:gd name="T9" fmla="*/ 8 h 53"/>
                  <a:gd name="T10" fmla="*/ 8 w 16"/>
                  <a:gd name="T11" fmla="*/ 0 h 53"/>
                  <a:gd name="T12" fmla="*/ 8 w 16"/>
                  <a:gd name="T13" fmla="*/ 0 h 53"/>
                  <a:gd name="T14" fmla="*/ 16 w 16"/>
                  <a:gd name="T15" fmla="*/ 8 h 53"/>
                  <a:gd name="T16" fmla="*/ 16 w 16"/>
                  <a:gd name="T17" fmla="*/ 4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53">
                    <a:moveTo>
                      <a:pt x="16" y="45"/>
                    </a:moveTo>
                    <a:cubicBezTo>
                      <a:pt x="16" y="49"/>
                      <a:pt x="12" y="53"/>
                      <a:pt x="8" y="53"/>
                    </a:cubicBezTo>
                    <a:cubicBezTo>
                      <a:pt x="8" y="53"/>
                      <a:pt x="8" y="53"/>
                      <a:pt x="8" y="53"/>
                    </a:cubicBezTo>
                    <a:cubicBezTo>
                      <a:pt x="4" y="53"/>
                      <a:pt x="0" y="49"/>
                      <a:pt x="0" y="45"/>
                    </a:cubicBezTo>
                    <a:cubicBezTo>
                      <a:pt x="0" y="8"/>
                      <a:pt x="0" y="8"/>
                      <a:pt x="0" y="8"/>
                    </a:cubicBezTo>
                    <a:cubicBezTo>
                      <a:pt x="0" y="4"/>
                      <a:pt x="4" y="0"/>
                      <a:pt x="8" y="0"/>
                    </a:cubicBezTo>
                    <a:cubicBezTo>
                      <a:pt x="8" y="0"/>
                      <a:pt x="8" y="0"/>
                      <a:pt x="8" y="0"/>
                    </a:cubicBezTo>
                    <a:cubicBezTo>
                      <a:pt x="12" y="0"/>
                      <a:pt x="16" y="4"/>
                      <a:pt x="16" y="8"/>
                    </a:cubicBezTo>
                    <a:lnTo>
                      <a:pt x="16" y="45"/>
                    </a:lnTo>
                    <a:close/>
                  </a:path>
                </a:pathLst>
              </a:custGeom>
              <a:solidFill>
                <a:srgbClr val="77563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1" name="Freeform 44"/>
              <p:cNvSpPr/>
              <p:nvPr/>
            </p:nvSpPr>
            <p:spPr bwMode="auto">
              <a:xfrm>
                <a:off x="2074863" y="2882900"/>
                <a:ext cx="473075" cy="15875"/>
              </a:xfrm>
              <a:custGeom>
                <a:avLst/>
                <a:gdLst>
                  <a:gd name="T0" fmla="*/ 126 w 126"/>
                  <a:gd name="T1" fmla="*/ 2 h 4"/>
                  <a:gd name="T2" fmla="*/ 124 w 126"/>
                  <a:gd name="T3" fmla="*/ 4 h 4"/>
                  <a:gd name="T4" fmla="*/ 2 w 126"/>
                  <a:gd name="T5" fmla="*/ 4 h 4"/>
                  <a:gd name="T6" fmla="*/ 0 w 126"/>
                  <a:gd name="T7" fmla="*/ 2 h 4"/>
                  <a:gd name="T8" fmla="*/ 0 w 126"/>
                  <a:gd name="T9" fmla="*/ 2 h 4"/>
                  <a:gd name="T10" fmla="*/ 2 w 126"/>
                  <a:gd name="T11" fmla="*/ 0 h 4"/>
                  <a:gd name="T12" fmla="*/ 124 w 126"/>
                  <a:gd name="T13" fmla="*/ 0 h 4"/>
                  <a:gd name="T14" fmla="*/ 126 w 126"/>
                  <a:gd name="T15" fmla="*/ 2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6" h="4">
                    <a:moveTo>
                      <a:pt x="126" y="2"/>
                    </a:moveTo>
                    <a:cubicBezTo>
                      <a:pt x="126" y="3"/>
                      <a:pt x="125" y="4"/>
                      <a:pt x="124" y="4"/>
                    </a:cubicBezTo>
                    <a:cubicBezTo>
                      <a:pt x="2" y="4"/>
                      <a:pt x="2" y="4"/>
                      <a:pt x="2" y="4"/>
                    </a:cubicBezTo>
                    <a:cubicBezTo>
                      <a:pt x="1" y="4"/>
                      <a:pt x="0" y="3"/>
                      <a:pt x="0" y="2"/>
                    </a:cubicBezTo>
                    <a:cubicBezTo>
                      <a:pt x="0" y="2"/>
                      <a:pt x="0" y="2"/>
                      <a:pt x="0" y="2"/>
                    </a:cubicBezTo>
                    <a:cubicBezTo>
                      <a:pt x="0" y="1"/>
                      <a:pt x="1" y="0"/>
                      <a:pt x="2" y="0"/>
                    </a:cubicBezTo>
                    <a:cubicBezTo>
                      <a:pt x="124" y="0"/>
                      <a:pt x="124" y="0"/>
                      <a:pt x="124" y="0"/>
                    </a:cubicBezTo>
                    <a:cubicBezTo>
                      <a:pt x="125" y="0"/>
                      <a:pt x="126" y="1"/>
                      <a:pt x="126" y="2"/>
                    </a:cubicBezTo>
                    <a:close/>
                  </a:path>
                </a:pathLst>
              </a:custGeom>
              <a:solidFill>
                <a:srgbClr val="502E1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2" name="Rectangle 45"/>
              <p:cNvSpPr>
                <a:spLocks noChangeArrowheads="1"/>
              </p:cNvSpPr>
              <p:nvPr/>
            </p:nvSpPr>
            <p:spPr bwMode="auto">
              <a:xfrm>
                <a:off x="2138363" y="2568575"/>
                <a:ext cx="338137" cy="44450"/>
              </a:xfrm>
              <a:prstGeom prst="rect">
                <a:avLst/>
              </a:prstGeom>
              <a:solidFill>
                <a:srgbClr val="7756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grpSp>
      </p:grpSp>
      <p:sp>
        <p:nvSpPr>
          <p:cNvPr id="71" name="TextBox 70"/>
          <p:cNvSpPr txBox="1"/>
          <p:nvPr/>
        </p:nvSpPr>
        <p:spPr>
          <a:xfrm>
            <a:off x="1691680" y="2715766"/>
            <a:ext cx="5760640" cy="646331"/>
          </a:xfrm>
          <a:prstGeom prst="rect">
            <a:avLst/>
          </a:prstGeom>
          <a:noFill/>
        </p:spPr>
        <p:txBody>
          <a:bodyPr wrap="square" rtlCol="0">
            <a:spAutoFit/>
          </a:bodyPr>
          <a:lstStyle/>
          <a:p>
            <a:pPr algn="dist"/>
            <a:r>
              <a:rPr lang="zh-CN" altLang="en-US" sz="3600" dirty="0">
                <a:ln w="6350">
                  <a:noFill/>
                </a:ln>
                <a:latin typeface="宋体" pitchFamily="2" charset="-122"/>
                <a:ea typeface="宋体" pitchFamily="2" charset="-122"/>
              </a:rPr>
              <a:t>倪潇晗负责部分</a:t>
            </a:r>
          </a:p>
        </p:txBody>
      </p:sp>
      <p:sp>
        <p:nvSpPr>
          <p:cNvPr id="72" name="圆角矩形 71"/>
          <p:cNvSpPr/>
          <p:nvPr/>
        </p:nvSpPr>
        <p:spPr>
          <a:xfrm>
            <a:off x="1763688" y="3440611"/>
            <a:ext cx="5616624" cy="202560"/>
          </a:xfrm>
          <a:prstGeom prst="roundRect">
            <a:avLst>
              <a:gd name="adj" fmla="val 0"/>
            </a:avLst>
          </a:prstGeom>
          <a:noFill/>
          <a:ln w="6350" cap="flat" cmpd="sng" algn="ctr">
            <a:noFill/>
            <a:prstDash val="solid"/>
          </a:ln>
          <a:effectLst/>
        </p:spPr>
        <p:txBody>
          <a:bodyPr rtlCol="0" anchor="ctr"/>
          <a:lstStyle/>
          <a:p>
            <a:pPr marL="0" marR="0" lvl="0" indent="0" algn="dist" defTabSz="914400" eaLnBrk="1" fontAlgn="auto" latinLnBrk="0" hangingPunct="1">
              <a:lnSpc>
                <a:spcPct val="100000"/>
              </a:lnSpc>
              <a:spcBef>
                <a:spcPts val="0"/>
              </a:spcBef>
              <a:spcAft>
                <a:spcPts val="0"/>
              </a:spcAft>
              <a:buClrTx/>
              <a:buSzTx/>
              <a:buFontTx/>
              <a:buNone/>
              <a:defRPr/>
            </a:pPr>
            <a:r>
              <a:rPr kumimoji="0" lang="en-US" altLang="zh-CN" sz="1200" b="0" i="0" u="none" strike="noStrike" kern="0" cap="none" spc="0" normalizeH="0" baseline="0" noProof="0" dirty="0">
                <a:ln>
                  <a:noFill/>
                </a:ln>
                <a:solidFill>
                  <a:schemeClr val="bg1">
                    <a:lumMod val="50000"/>
                  </a:schemeClr>
                </a:solidFill>
                <a:effectLst/>
                <a:uLnTx/>
                <a:uFillTx/>
                <a:latin typeface="宋体" pitchFamily="2" charset="-122"/>
                <a:ea typeface="宋体" pitchFamily="2" charset="-122"/>
              </a:rPr>
              <a:t>THESIS DEFENSE POWERPOINT TEMPLATE</a:t>
            </a:r>
            <a:endParaRPr kumimoji="0" lang="zh-CN" altLang="en-US" sz="1200" b="0" i="0" u="none" strike="noStrike" kern="0" cap="none" spc="0" normalizeH="0" baseline="0" noProof="0" dirty="0">
              <a:ln>
                <a:noFill/>
              </a:ln>
              <a:solidFill>
                <a:schemeClr val="bg1">
                  <a:lumMod val="50000"/>
                </a:schemeClr>
              </a:solidFill>
              <a:effectLst/>
              <a:uLnTx/>
              <a:uFillTx/>
              <a:latin typeface="宋体" pitchFamily="2" charset="-122"/>
              <a:ea typeface="宋体" pitchFamily="2" charset="-122"/>
            </a:endParaRPr>
          </a:p>
        </p:txBody>
      </p:sp>
      <p:cxnSp>
        <p:nvCxnSpPr>
          <p:cNvPr id="85" name="直接连接符 84"/>
          <p:cNvCxnSpPr/>
          <p:nvPr/>
        </p:nvCxnSpPr>
        <p:spPr>
          <a:xfrm>
            <a:off x="1763688" y="3401854"/>
            <a:ext cx="5616624" cy="0"/>
          </a:xfrm>
          <a:prstGeom prst="line">
            <a:avLst/>
          </a:prstGeom>
          <a:noFill/>
          <a:ln w="6350" cap="flat" cmpd="sng" algn="ctr">
            <a:solidFill>
              <a:schemeClr val="bg1">
                <a:lumMod val="50000"/>
              </a:schemeClr>
            </a:solidFill>
            <a:prstDash val="solid"/>
          </a:ln>
          <a:effectLst/>
        </p:spPr>
      </p:cxnSp>
      <p:sp>
        <p:nvSpPr>
          <p:cNvPr id="1053" name="矩形 1052"/>
          <p:cNvSpPr/>
          <p:nvPr/>
        </p:nvSpPr>
        <p:spPr>
          <a:xfrm>
            <a:off x="0" y="5071492"/>
            <a:ext cx="9144000" cy="72008"/>
          </a:xfrm>
          <a:prstGeom prst="rect">
            <a:avLst/>
          </a:prstGeom>
          <a:solidFill>
            <a:srgbClr val="FF9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18128518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 Box 42"/>
          <p:cNvSpPr txBox="1">
            <a:spLocks noChangeArrowheads="1"/>
          </p:cNvSpPr>
          <p:nvPr/>
        </p:nvSpPr>
        <p:spPr bwMode="auto">
          <a:xfrm>
            <a:off x="4014789" y="290122"/>
            <a:ext cx="111440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 typeface="Arial" charset="0"/>
              <a:buNone/>
            </a:pPr>
            <a:r>
              <a:rPr lang="zh-CN" altLang="en-US" b="1" dirty="0"/>
              <a:t>需求</a:t>
            </a:r>
            <a:r>
              <a:rPr lang="zh-CN" altLang="en-US" b="1" dirty="0">
                <a:solidFill>
                  <a:schemeClr val="accent1">
                    <a:lumMod val="60000"/>
                    <a:lumOff val="40000"/>
                  </a:schemeClr>
                </a:solidFill>
              </a:rPr>
              <a:t>分析</a:t>
            </a:r>
            <a:endParaRPr lang="en-US" altLang="zh-CN" b="1" dirty="0">
              <a:solidFill>
                <a:schemeClr val="accent1">
                  <a:lumMod val="60000"/>
                  <a:lumOff val="40000"/>
                </a:schemeClr>
              </a:solidFill>
            </a:endParaRPr>
          </a:p>
        </p:txBody>
      </p:sp>
      <p:sp>
        <p:nvSpPr>
          <p:cNvPr id="30" name="Text Box 43"/>
          <p:cNvSpPr txBox="1">
            <a:spLocks noChangeArrowheads="1"/>
          </p:cNvSpPr>
          <p:nvPr/>
        </p:nvSpPr>
        <p:spPr bwMode="auto">
          <a:xfrm>
            <a:off x="4219078" y="567934"/>
            <a:ext cx="697627"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 typeface="Arial" charset="0"/>
              <a:buNone/>
            </a:pPr>
            <a:r>
              <a:rPr lang="zh-CN" altLang="en-US" sz="800" dirty="0">
                <a:solidFill>
                  <a:schemeClr val="bg1">
                    <a:lumMod val="50000"/>
                  </a:schemeClr>
                </a:solidFill>
              </a:rPr>
              <a:t>用例图设计</a:t>
            </a:r>
            <a:endParaRPr lang="en-US" altLang="zh-CN" sz="800" dirty="0">
              <a:solidFill>
                <a:schemeClr val="bg1">
                  <a:lumMod val="50000"/>
                </a:schemeClr>
              </a:solidFill>
            </a:endParaRPr>
          </a:p>
        </p:txBody>
      </p:sp>
      <p:cxnSp>
        <p:nvCxnSpPr>
          <p:cNvPr id="31" name="直接连接符 30"/>
          <p:cNvCxnSpPr/>
          <p:nvPr/>
        </p:nvCxnSpPr>
        <p:spPr>
          <a:xfrm>
            <a:off x="4226801" y="837031"/>
            <a:ext cx="690398"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图片 5">
            <a:extLst>
              <a:ext uri="{FF2B5EF4-FFF2-40B4-BE49-F238E27FC236}">
                <a16:creationId xmlns:a16="http://schemas.microsoft.com/office/drawing/2014/main" id="{C4D8F69C-84CC-46E5-8028-05705ACE2237}"/>
              </a:ext>
            </a:extLst>
          </p:cNvPr>
          <p:cNvPicPr/>
          <p:nvPr/>
        </p:nvPicPr>
        <p:blipFill>
          <a:blip r:embed="rId2"/>
          <a:stretch>
            <a:fillRect/>
          </a:stretch>
        </p:blipFill>
        <p:spPr>
          <a:xfrm>
            <a:off x="2339752" y="959684"/>
            <a:ext cx="4306416" cy="3934895"/>
          </a:xfrm>
          <a:prstGeom prst="rect">
            <a:avLst/>
          </a:prstGeom>
        </p:spPr>
      </p:pic>
    </p:spTree>
    <p:extLst>
      <p:ext uri="{BB962C8B-B14F-4D97-AF65-F5344CB8AC3E}">
        <p14:creationId xmlns:p14="http://schemas.microsoft.com/office/powerpoint/2010/main" val="358996236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 Box 42"/>
          <p:cNvSpPr txBox="1">
            <a:spLocks noChangeArrowheads="1"/>
          </p:cNvSpPr>
          <p:nvPr/>
        </p:nvSpPr>
        <p:spPr bwMode="auto">
          <a:xfrm>
            <a:off x="4014790" y="290122"/>
            <a:ext cx="111440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 typeface="Arial" charset="0"/>
              <a:buNone/>
            </a:pPr>
            <a:r>
              <a:rPr lang="zh-CN" altLang="en-US" b="1" dirty="0"/>
              <a:t>模型</a:t>
            </a:r>
            <a:r>
              <a:rPr lang="zh-CN" altLang="en-US" b="1" dirty="0">
                <a:solidFill>
                  <a:schemeClr val="accent1"/>
                </a:solidFill>
              </a:rPr>
              <a:t>管理</a:t>
            </a:r>
            <a:endParaRPr lang="en-US" altLang="zh-CN" b="1" dirty="0">
              <a:solidFill>
                <a:schemeClr val="accent1">
                  <a:lumMod val="60000"/>
                  <a:lumOff val="40000"/>
                </a:schemeClr>
              </a:solidFill>
            </a:endParaRPr>
          </a:p>
        </p:txBody>
      </p:sp>
      <p:sp>
        <p:nvSpPr>
          <p:cNvPr id="30" name="Text Box 43"/>
          <p:cNvSpPr txBox="1">
            <a:spLocks noChangeArrowheads="1"/>
          </p:cNvSpPr>
          <p:nvPr/>
        </p:nvSpPr>
        <p:spPr bwMode="auto">
          <a:xfrm>
            <a:off x="4270373" y="567934"/>
            <a:ext cx="595036"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 typeface="Arial" charset="0"/>
              <a:buNone/>
            </a:pPr>
            <a:r>
              <a:rPr lang="zh-CN" altLang="en-US" sz="800" dirty="0">
                <a:solidFill>
                  <a:schemeClr val="bg1">
                    <a:lumMod val="50000"/>
                  </a:schemeClr>
                </a:solidFill>
              </a:rPr>
              <a:t>类图设计</a:t>
            </a:r>
            <a:endParaRPr lang="en-US" altLang="zh-CN" sz="800" dirty="0">
              <a:solidFill>
                <a:schemeClr val="bg1">
                  <a:lumMod val="50000"/>
                </a:schemeClr>
              </a:solidFill>
            </a:endParaRPr>
          </a:p>
        </p:txBody>
      </p:sp>
      <p:cxnSp>
        <p:nvCxnSpPr>
          <p:cNvPr id="31" name="直接连接符 30"/>
          <p:cNvCxnSpPr/>
          <p:nvPr/>
        </p:nvCxnSpPr>
        <p:spPr>
          <a:xfrm>
            <a:off x="4226801" y="837031"/>
            <a:ext cx="690398"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图片 6">
            <a:extLst>
              <a:ext uri="{FF2B5EF4-FFF2-40B4-BE49-F238E27FC236}">
                <a16:creationId xmlns:a16="http://schemas.microsoft.com/office/drawing/2014/main" id="{CB9452B7-2080-4AD8-83C4-D5696EE377CF}"/>
              </a:ext>
            </a:extLst>
          </p:cNvPr>
          <p:cNvPicPr/>
          <p:nvPr/>
        </p:nvPicPr>
        <p:blipFill>
          <a:blip r:embed="rId2"/>
          <a:stretch>
            <a:fillRect/>
          </a:stretch>
        </p:blipFill>
        <p:spPr>
          <a:xfrm>
            <a:off x="1934844" y="999171"/>
            <a:ext cx="5733500" cy="3876831"/>
          </a:xfrm>
          <a:prstGeom prst="rect">
            <a:avLst/>
          </a:prstGeom>
        </p:spPr>
      </p:pic>
    </p:spTree>
    <p:extLst>
      <p:ext uri="{BB962C8B-B14F-4D97-AF65-F5344CB8AC3E}">
        <p14:creationId xmlns:p14="http://schemas.microsoft.com/office/powerpoint/2010/main" val="387544672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 Box 42"/>
          <p:cNvSpPr txBox="1">
            <a:spLocks noChangeArrowheads="1"/>
          </p:cNvSpPr>
          <p:nvPr/>
        </p:nvSpPr>
        <p:spPr bwMode="auto">
          <a:xfrm>
            <a:off x="4014790" y="290122"/>
            <a:ext cx="111440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 typeface="Arial" charset="0"/>
              <a:buNone/>
            </a:pPr>
            <a:r>
              <a:rPr lang="zh-CN" altLang="en-US" b="1" dirty="0"/>
              <a:t>模型</a:t>
            </a:r>
            <a:r>
              <a:rPr lang="zh-CN" altLang="en-US" b="1" dirty="0">
                <a:solidFill>
                  <a:schemeClr val="accent1"/>
                </a:solidFill>
              </a:rPr>
              <a:t>管理</a:t>
            </a:r>
            <a:endParaRPr lang="en-US" altLang="zh-CN" b="1" dirty="0">
              <a:solidFill>
                <a:schemeClr val="accent1">
                  <a:lumMod val="60000"/>
                  <a:lumOff val="40000"/>
                </a:schemeClr>
              </a:solidFill>
            </a:endParaRPr>
          </a:p>
        </p:txBody>
      </p:sp>
      <p:sp>
        <p:nvSpPr>
          <p:cNvPr id="30" name="Text Box 43"/>
          <p:cNvSpPr txBox="1">
            <a:spLocks noChangeArrowheads="1"/>
          </p:cNvSpPr>
          <p:nvPr/>
        </p:nvSpPr>
        <p:spPr bwMode="auto">
          <a:xfrm>
            <a:off x="4270373" y="567934"/>
            <a:ext cx="595036"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 typeface="Arial" charset="0"/>
              <a:buNone/>
            </a:pPr>
            <a:r>
              <a:rPr lang="zh-CN" altLang="en-US" sz="800" dirty="0">
                <a:solidFill>
                  <a:schemeClr val="bg1">
                    <a:lumMod val="50000"/>
                  </a:schemeClr>
                </a:solidFill>
              </a:rPr>
              <a:t>界面设计</a:t>
            </a:r>
            <a:endParaRPr lang="en-US" altLang="zh-CN" sz="800" dirty="0">
              <a:solidFill>
                <a:schemeClr val="bg1">
                  <a:lumMod val="50000"/>
                </a:schemeClr>
              </a:solidFill>
            </a:endParaRPr>
          </a:p>
        </p:txBody>
      </p:sp>
      <p:cxnSp>
        <p:nvCxnSpPr>
          <p:cNvPr id="31" name="直接连接符 30"/>
          <p:cNvCxnSpPr/>
          <p:nvPr/>
        </p:nvCxnSpPr>
        <p:spPr>
          <a:xfrm>
            <a:off x="4226801" y="837031"/>
            <a:ext cx="690398"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图片 5">
            <a:extLst>
              <a:ext uri="{FF2B5EF4-FFF2-40B4-BE49-F238E27FC236}">
                <a16:creationId xmlns:a16="http://schemas.microsoft.com/office/drawing/2014/main" id="{BCA83090-0990-4529-AAD5-DC71594AC8B0}"/>
              </a:ext>
            </a:extLst>
          </p:cNvPr>
          <p:cNvPicPr/>
          <p:nvPr/>
        </p:nvPicPr>
        <p:blipFill>
          <a:blip r:embed="rId3"/>
          <a:stretch>
            <a:fillRect/>
          </a:stretch>
        </p:blipFill>
        <p:spPr>
          <a:xfrm>
            <a:off x="755576" y="1001035"/>
            <a:ext cx="5274310" cy="3980815"/>
          </a:xfrm>
          <a:prstGeom prst="rect">
            <a:avLst/>
          </a:prstGeom>
        </p:spPr>
      </p:pic>
      <p:sp>
        <p:nvSpPr>
          <p:cNvPr id="2" name="Text Box 20">
            <a:extLst>
              <a:ext uri="{FF2B5EF4-FFF2-40B4-BE49-F238E27FC236}">
                <a16:creationId xmlns:a16="http://schemas.microsoft.com/office/drawing/2014/main" id="{CCF875F1-1405-426E-AD0B-7CD4E311D1A1}"/>
              </a:ext>
            </a:extLst>
          </p:cNvPr>
          <p:cNvSpPr txBox="1">
            <a:spLocks noChangeArrowheads="1"/>
          </p:cNvSpPr>
          <p:nvPr/>
        </p:nvSpPr>
        <p:spPr bwMode="auto">
          <a:xfrm>
            <a:off x="6372200" y="2211710"/>
            <a:ext cx="2304256"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1000" dirty="0">
                <a:solidFill>
                  <a:schemeClr val="bg1">
                    <a:lumMod val="50000"/>
                  </a:schemeClr>
                </a:solidFill>
                <a:latin typeface="宋体" pitchFamily="2" charset="-122"/>
              </a:rPr>
              <a:t>用户界面层能够看到模型管理界面，模型管理界面中显示了数据库中的模型信息表和新建模型、导入模型、训练模型、删除模型四个按钮。</a:t>
            </a:r>
          </a:p>
        </p:txBody>
      </p:sp>
    </p:spTree>
    <p:extLst>
      <p:ext uri="{BB962C8B-B14F-4D97-AF65-F5344CB8AC3E}">
        <p14:creationId xmlns:p14="http://schemas.microsoft.com/office/powerpoint/2010/main" val="283989564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 Box 42"/>
          <p:cNvSpPr txBox="1">
            <a:spLocks noChangeArrowheads="1"/>
          </p:cNvSpPr>
          <p:nvPr/>
        </p:nvSpPr>
        <p:spPr bwMode="auto">
          <a:xfrm>
            <a:off x="4014790" y="290122"/>
            <a:ext cx="111440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 typeface="Arial" charset="0"/>
              <a:buNone/>
            </a:pPr>
            <a:r>
              <a:rPr lang="zh-CN" altLang="en-US" b="1" dirty="0"/>
              <a:t>模型</a:t>
            </a:r>
            <a:r>
              <a:rPr lang="zh-CN" altLang="en-US" b="1" dirty="0">
                <a:solidFill>
                  <a:schemeClr val="accent1"/>
                </a:solidFill>
              </a:rPr>
              <a:t>管理</a:t>
            </a:r>
            <a:endParaRPr lang="en-US" altLang="zh-CN" b="1" dirty="0">
              <a:solidFill>
                <a:schemeClr val="accent1">
                  <a:lumMod val="60000"/>
                  <a:lumOff val="40000"/>
                </a:schemeClr>
              </a:solidFill>
            </a:endParaRPr>
          </a:p>
        </p:txBody>
      </p:sp>
      <p:sp>
        <p:nvSpPr>
          <p:cNvPr id="30" name="Text Box 43"/>
          <p:cNvSpPr txBox="1">
            <a:spLocks noChangeArrowheads="1"/>
          </p:cNvSpPr>
          <p:nvPr/>
        </p:nvSpPr>
        <p:spPr bwMode="auto">
          <a:xfrm>
            <a:off x="4270373" y="567934"/>
            <a:ext cx="595036"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 typeface="Arial" charset="0"/>
              <a:buNone/>
            </a:pPr>
            <a:r>
              <a:rPr lang="zh-CN" altLang="en-US" sz="800" dirty="0">
                <a:solidFill>
                  <a:schemeClr val="bg1">
                    <a:lumMod val="50000"/>
                  </a:schemeClr>
                </a:solidFill>
              </a:rPr>
              <a:t>界面设计</a:t>
            </a:r>
            <a:endParaRPr lang="en-US" altLang="zh-CN" sz="800" dirty="0">
              <a:solidFill>
                <a:schemeClr val="bg1">
                  <a:lumMod val="50000"/>
                </a:schemeClr>
              </a:solidFill>
            </a:endParaRPr>
          </a:p>
        </p:txBody>
      </p:sp>
      <p:cxnSp>
        <p:nvCxnSpPr>
          <p:cNvPr id="31" name="直接连接符 30"/>
          <p:cNvCxnSpPr/>
          <p:nvPr/>
        </p:nvCxnSpPr>
        <p:spPr>
          <a:xfrm>
            <a:off x="4226801" y="837031"/>
            <a:ext cx="690398"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ext Box 20">
            <a:extLst>
              <a:ext uri="{FF2B5EF4-FFF2-40B4-BE49-F238E27FC236}">
                <a16:creationId xmlns:a16="http://schemas.microsoft.com/office/drawing/2014/main" id="{CCF875F1-1405-426E-AD0B-7CD4E311D1A1}"/>
              </a:ext>
            </a:extLst>
          </p:cNvPr>
          <p:cNvSpPr txBox="1">
            <a:spLocks noChangeArrowheads="1"/>
          </p:cNvSpPr>
          <p:nvPr/>
        </p:nvSpPr>
        <p:spPr bwMode="auto">
          <a:xfrm>
            <a:off x="6372200" y="2211710"/>
            <a:ext cx="2304256"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1000" dirty="0">
                <a:solidFill>
                  <a:schemeClr val="bg1">
                    <a:lumMod val="50000"/>
                  </a:schemeClr>
                </a:solidFill>
                <a:latin typeface="宋体" pitchFamily="2" charset="-122"/>
              </a:rPr>
              <a:t>系统管理员可以在模型管理界面点击新建模型按钮，通过跳转控制层跳转至新建模型界面，在新建模型界面中输入新建的模型名，点击新建按钮。</a:t>
            </a:r>
          </a:p>
        </p:txBody>
      </p:sp>
      <p:pic>
        <p:nvPicPr>
          <p:cNvPr id="7" name="图片 6">
            <a:extLst>
              <a:ext uri="{FF2B5EF4-FFF2-40B4-BE49-F238E27FC236}">
                <a16:creationId xmlns:a16="http://schemas.microsoft.com/office/drawing/2014/main" id="{3CF48DB2-0330-4683-AB54-D052435C7163}"/>
              </a:ext>
            </a:extLst>
          </p:cNvPr>
          <p:cNvPicPr/>
          <p:nvPr/>
        </p:nvPicPr>
        <p:blipFill>
          <a:blip r:embed="rId3"/>
          <a:stretch>
            <a:fillRect/>
          </a:stretch>
        </p:blipFill>
        <p:spPr>
          <a:xfrm>
            <a:off x="755576" y="884420"/>
            <a:ext cx="5274310" cy="4010025"/>
          </a:xfrm>
          <a:prstGeom prst="rect">
            <a:avLst/>
          </a:prstGeom>
        </p:spPr>
      </p:pic>
    </p:spTree>
    <p:extLst>
      <p:ext uri="{BB962C8B-B14F-4D97-AF65-F5344CB8AC3E}">
        <p14:creationId xmlns:p14="http://schemas.microsoft.com/office/powerpoint/2010/main" val="671270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 Box 42"/>
          <p:cNvSpPr txBox="1">
            <a:spLocks noChangeArrowheads="1"/>
          </p:cNvSpPr>
          <p:nvPr/>
        </p:nvSpPr>
        <p:spPr bwMode="auto">
          <a:xfrm>
            <a:off x="3549919" y="290122"/>
            <a:ext cx="20441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 typeface="Arial" charset="0"/>
              <a:buNone/>
            </a:pPr>
            <a:r>
              <a:rPr lang="zh-CN" altLang="en-US" b="1" dirty="0"/>
              <a:t>用户个人信息</a:t>
            </a:r>
            <a:r>
              <a:rPr lang="zh-CN" altLang="en-US" b="1" dirty="0">
                <a:solidFill>
                  <a:schemeClr val="accent2"/>
                </a:solidFill>
              </a:rPr>
              <a:t>管理</a:t>
            </a:r>
            <a:endParaRPr lang="en-US" altLang="zh-CN" b="1" dirty="0">
              <a:solidFill>
                <a:schemeClr val="accent1">
                  <a:lumMod val="60000"/>
                  <a:lumOff val="40000"/>
                </a:schemeClr>
              </a:solidFill>
            </a:endParaRPr>
          </a:p>
        </p:txBody>
      </p:sp>
      <p:sp>
        <p:nvSpPr>
          <p:cNvPr id="30" name="Text Box 43"/>
          <p:cNvSpPr txBox="1">
            <a:spLocks noChangeArrowheads="1"/>
          </p:cNvSpPr>
          <p:nvPr/>
        </p:nvSpPr>
        <p:spPr bwMode="auto">
          <a:xfrm>
            <a:off x="4270373" y="567934"/>
            <a:ext cx="595036"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 typeface="Arial" charset="0"/>
              <a:buNone/>
            </a:pPr>
            <a:r>
              <a:rPr lang="zh-CN" altLang="en-US" sz="800" dirty="0">
                <a:solidFill>
                  <a:schemeClr val="bg1">
                    <a:lumMod val="50000"/>
                  </a:schemeClr>
                </a:solidFill>
              </a:rPr>
              <a:t>类图设计</a:t>
            </a:r>
            <a:endParaRPr lang="en-US" altLang="zh-CN" sz="800" dirty="0">
              <a:solidFill>
                <a:schemeClr val="bg1">
                  <a:lumMod val="50000"/>
                </a:schemeClr>
              </a:solidFill>
            </a:endParaRPr>
          </a:p>
        </p:txBody>
      </p:sp>
      <p:cxnSp>
        <p:nvCxnSpPr>
          <p:cNvPr id="31" name="直接连接符 30"/>
          <p:cNvCxnSpPr/>
          <p:nvPr/>
        </p:nvCxnSpPr>
        <p:spPr>
          <a:xfrm>
            <a:off x="4226801" y="837031"/>
            <a:ext cx="690398"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图片 5">
            <a:extLst>
              <a:ext uri="{FF2B5EF4-FFF2-40B4-BE49-F238E27FC236}">
                <a16:creationId xmlns:a16="http://schemas.microsoft.com/office/drawing/2014/main" id="{3BB52E01-4620-4A99-B663-B313868A517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935162" y="1020127"/>
            <a:ext cx="5517158" cy="3711863"/>
          </a:xfrm>
          <a:prstGeom prst="rect">
            <a:avLst/>
          </a:prstGeom>
          <a:noFill/>
        </p:spPr>
      </p:pic>
    </p:spTree>
    <p:extLst>
      <p:ext uri="{BB962C8B-B14F-4D97-AF65-F5344CB8AC3E}">
        <p14:creationId xmlns:p14="http://schemas.microsoft.com/office/powerpoint/2010/main" val="376339170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 Box 42"/>
          <p:cNvSpPr txBox="1">
            <a:spLocks noChangeArrowheads="1"/>
          </p:cNvSpPr>
          <p:nvPr/>
        </p:nvSpPr>
        <p:spPr bwMode="auto">
          <a:xfrm>
            <a:off x="3549919" y="290122"/>
            <a:ext cx="20441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 typeface="Arial" charset="0"/>
              <a:buNone/>
            </a:pPr>
            <a:r>
              <a:rPr lang="zh-CN" altLang="en-US" b="1" dirty="0"/>
              <a:t>用户个人信息</a:t>
            </a:r>
            <a:r>
              <a:rPr lang="zh-CN" altLang="en-US" b="1" dirty="0">
                <a:solidFill>
                  <a:schemeClr val="accent2"/>
                </a:solidFill>
              </a:rPr>
              <a:t>管理</a:t>
            </a:r>
            <a:endParaRPr lang="en-US" altLang="zh-CN" b="1" dirty="0">
              <a:solidFill>
                <a:schemeClr val="accent1">
                  <a:lumMod val="60000"/>
                  <a:lumOff val="40000"/>
                </a:schemeClr>
              </a:solidFill>
            </a:endParaRPr>
          </a:p>
        </p:txBody>
      </p:sp>
      <p:sp>
        <p:nvSpPr>
          <p:cNvPr id="30" name="Text Box 43"/>
          <p:cNvSpPr txBox="1">
            <a:spLocks noChangeArrowheads="1"/>
          </p:cNvSpPr>
          <p:nvPr/>
        </p:nvSpPr>
        <p:spPr bwMode="auto">
          <a:xfrm>
            <a:off x="4270373" y="567934"/>
            <a:ext cx="595036"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 typeface="Arial" charset="0"/>
              <a:buNone/>
            </a:pPr>
            <a:r>
              <a:rPr lang="zh-CN" altLang="en-US" sz="800" dirty="0">
                <a:solidFill>
                  <a:schemeClr val="bg1">
                    <a:lumMod val="50000"/>
                  </a:schemeClr>
                </a:solidFill>
              </a:rPr>
              <a:t>界面设计</a:t>
            </a:r>
            <a:endParaRPr lang="en-US" altLang="zh-CN" sz="800" dirty="0">
              <a:solidFill>
                <a:schemeClr val="bg1">
                  <a:lumMod val="50000"/>
                </a:schemeClr>
              </a:solidFill>
            </a:endParaRPr>
          </a:p>
        </p:txBody>
      </p:sp>
      <p:cxnSp>
        <p:nvCxnSpPr>
          <p:cNvPr id="31" name="直接连接符 30"/>
          <p:cNvCxnSpPr/>
          <p:nvPr/>
        </p:nvCxnSpPr>
        <p:spPr>
          <a:xfrm>
            <a:off x="4226801" y="837031"/>
            <a:ext cx="690398"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图片 6">
            <a:extLst>
              <a:ext uri="{FF2B5EF4-FFF2-40B4-BE49-F238E27FC236}">
                <a16:creationId xmlns:a16="http://schemas.microsoft.com/office/drawing/2014/main" id="{5A90429A-6C85-4695-A55C-2789429DE306}"/>
              </a:ext>
            </a:extLst>
          </p:cNvPr>
          <p:cNvPicPr/>
          <p:nvPr/>
        </p:nvPicPr>
        <p:blipFill>
          <a:blip r:embed="rId2"/>
          <a:stretch>
            <a:fillRect/>
          </a:stretch>
        </p:blipFill>
        <p:spPr>
          <a:xfrm>
            <a:off x="683568" y="957281"/>
            <a:ext cx="5274310" cy="3966210"/>
          </a:xfrm>
          <a:prstGeom prst="rect">
            <a:avLst/>
          </a:prstGeom>
        </p:spPr>
      </p:pic>
      <p:sp>
        <p:nvSpPr>
          <p:cNvPr id="2" name="Text Box 20">
            <a:extLst>
              <a:ext uri="{FF2B5EF4-FFF2-40B4-BE49-F238E27FC236}">
                <a16:creationId xmlns:a16="http://schemas.microsoft.com/office/drawing/2014/main" id="{D047875B-9783-491C-985D-C5DEE44F78D9}"/>
              </a:ext>
            </a:extLst>
          </p:cNvPr>
          <p:cNvSpPr txBox="1">
            <a:spLocks noChangeArrowheads="1"/>
          </p:cNvSpPr>
          <p:nvPr/>
        </p:nvSpPr>
        <p:spPr bwMode="auto">
          <a:xfrm>
            <a:off x="6372200" y="2211710"/>
            <a:ext cx="2304256"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1000" dirty="0">
                <a:solidFill>
                  <a:schemeClr val="bg1">
                    <a:lumMod val="50000"/>
                  </a:schemeClr>
                </a:solidFill>
                <a:latin typeface="宋体" pitchFamily="2" charset="-122"/>
              </a:rPr>
              <a:t>用户界面层能够看到用户个人信息管理界面，用户个人信息管理界面中显示了数据库中的用户个人信息表和增加个人信息、删除个人信息、更改个人信息三个按钮。</a:t>
            </a:r>
          </a:p>
          <a:p>
            <a:endParaRPr lang="zh-CN" altLang="en-US" sz="1000" dirty="0">
              <a:solidFill>
                <a:schemeClr val="bg1">
                  <a:lumMod val="50000"/>
                </a:schemeClr>
              </a:solidFill>
              <a:latin typeface="宋体" pitchFamily="2" charset="-122"/>
            </a:endParaRPr>
          </a:p>
        </p:txBody>
      </p:sp>
    </p:spTree>
    <p:extLst>
      <p:ext uri="{BB962C8B-B14F-4D97-AF65-F5344CB8AC3E}">
        <p14:creationId xmlns:p14="http://schemas.microsoft.com/office/powerpoint/2010/main" val="329158707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 Box 42"/>
          <p:cNvSpPr txBox="1">
            <a:spLocks noChangeArrowheads="1"/>
          </p:cNvSpPr>
          <p:nvPr/>
        </p:nvSpPr>
        <p:spPr bwMode="auto">
          <a:xfrm>
            <a:off x="3549919" y="290122"/>
            <a:ext cx="20441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 typeface="Arial" charset="0"/>
              <a:buNone/>
            </a:pPr>
            <a:r>
              <a:rPr lang="zh-CN" altLang="en-US" b="1" dirty="0"/>
              <a:t>用户个人信息</a:t>
            </a:r>
            <a:r>
              <a:rPr lang="zh-CN" altLang="en-US" b="1" dirty="0">
                <a:solidFill>
                  <a:schemeClr val="accent2"/>
                </a:solidFill>
              </a:rPr>
              <a:t>管理</a:t>
            </a:r>
            <a:endParaRPr lang="en-US" altLang="zh-CN" b="1" dirty="0">
              <a:solidFill>
                <a:schemeClr val="accent1">
                  <a:lumMod val="60000"/>
                  <a:lumOff val="40000"/>
                </a:schemeClr>
              </a:solidFill>
            </a:endParaRPr>
          </a:p>
        </p:txBody>
      </p:sp>
      <p:sp>
        <p:nvSpPr>
          <p:cNvPr id="30" name="Text Box 43"/>
          <p:cNvSpPr txBox="1">
            <a:spLocks noChangeArrowheads="1"/>
          </p:cNvSpPr>
          <p:nvPr/>
        </p:nvSpPr>
        <p:spPr bwMode="auto">
          <a:xfrm>
            <a:off x="4270373" y="567934"/>
            <a:ext cx="595036"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 typeface="Arial" charset="0"/>
              <a:buNone/>
            </a:pPr>
            <a:r>
              <a:rPr lang="zh-CN" altLang="en-US" sz="800" dirty="0">
                <a:solidFill>
                  <a:schemeClr val="bg1">
                    <a:lumMod val="50000"/>
                  </a:schemeClr>
                </a:solidFill>
              </a:rPr>
              <a:t>界面设计</a:t>
            </a:r>
            <a:endParaRPr lang="en-US" altLang="zh-CN" sz="800" dirty="0">
              <a:solidFill>
                <a:schemeClr val="bg1">
                  <a:lumMod val="50000"/>
                </a:schemeClr>
              </a:solidFill>
            </a:endParaRPr>
          </a:p>
        </p:txBody>
      </p:sp>
      <p:cxnSp>
        <p:nvCxnSpPr>
          <p:cNvPr id="31" name="直接连接符 30"/>
          <p:cNvCxnSpPr/>
          <p:nvPr/>
        </p:nvCxnSpPr>
        <p:spPr>
          <a:xfrm>
            <a:off x="4226801" y="837031"/>
            <a:ext cx="690398"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ext Box 20">
            <a:extLst>
              <a:ext uri="{FF2B5EF4-FFF2-40B4-BE49-F238E27FC236}">
                <a16:creationId xmlns:a16="http://schemas.microsoft.com/office/drawing/2014/main" id="{D047875B-9783-491C-985D-C5DEE44F78D9}"/>
              </a:ext>
            </a:extLst>
          </p:cNvPr>
          <p:cNvSpPr txBox="1">
            <a:spLocks noChangeArrowheads="1"/>
          </p:cNvSpPr>
          <p:nvPr/>
        </p:nvSpPr>
        <p:spPr bwMode="auto">
          <a:xfrm>
            <a:off x="6372200" y="2211710"/>
            <a:ext cx="2304256"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1000" dirty="0">
                <a:solidFill>
                  <a:schemeClr val="bg1">
                    <a:lumMod val="50000"/>
                  </a:schemeClr>
                </a:solidFill>
                <a:latin typeface="宋体" pitchFamily="2" charset="-122"/>
              </a:rPr>
              <a:t>系统管理员可以在用户个人信息管理界面点击增加个人信息按钮，通过跳转控制层跳转至增加个人信息界面，在增加个人信息界面中输入增加的用户个人信息记录，点击增加按钮。</a:t>
            </a:r>
          </a:p>
        </p:txBody>
      </p:sp>
      <p:pic>
        <p:nvPicPr>
          <p:cNvPr id="8" name="图片 7">
            <a:extLst>
              <a:ext uri="{FF2B5EF4-FFF2-40B4-BE49-F238E27FC236}">
                <a16:creationId xmlns:a16="http://schemas.microsoft.com/office/drawing/2014/main" id="{A5EB3905-39BD-4CDC-8388-701A704768A0}"/>
              </a:ext>
            </a:extLst>
          </p:cNvPr>
          <p:cNvPicPr/>
          <p:nvPr/>
        </p:nvPicPr>
        <p:blipFill>
          <a:blip r:embed="rId2"/>
          <a:stretch>
            <a:fillRect/>
          </a:stretch>
        </p:blipFill>
        <p:spPr>
          <a:xfrm>
            <a:off x="486657" y="977079"/>
            <a:ext cx="5274310" cy="4036695"/>
          </a:xfrm>
          <a:prstGeom prst="rect">
            <a:avLst/>
          </a:prstGeom>
        </p:spPr>
      </p:pic>
    </p:spTree>
    <p:extLst>
      <p:ext uri="{BB962C8B-B14F-4D97-AF65-F5344CB8AC3E}">
        <p14:creationId xmlns:p14="http://schemas.microsoft.com/office/powerpoint/2010/main" val="161989263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 Box 42"/>
          <p:cNvSpPr txBox="1">
            <a:spLocks noChangeArrowheads="1"/>
          </p:cNvSpPr>
          <p:nvPr/>
        </p:nvSpPr>
        <p:spPr bwMode="auto">
          <a:xfrm>
            <a:off x="3782356" y="290122"/>
            <a:ext cx="157927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 typeface="Arial" charset="0"/>
              <a:buNone/>
            </a:pPr>
            <a:r>
              <a:rPr lang="zh-CN" altLang="en-US" b="1" dirty="0"/>
              <a:t>用户权限</a:t>
            </a:r>
            <a:r>
              <a:rPr lang="zh-CN" altLang="en-US" b="1" dirty="0">
                <a:solidFill>
                  <a:schemeClr val="accent1"/>
                </a:solidFill>
              </a:rPr>
              <a:t>管理</a:t>
            </a:r>
            <a:endParaRPr lang="en-US" altLang="zh-CN" b="1" dirty="0">
              <a:solidFill>
                <a:schemeClr val="accent1">
                  <a:lumMod val="60000"/>
                  <a:lumOff val="40000"/>
                </a:schemeClr>
              </a:solidFill>
            </a:endParaRPr>
          </a:p>
        </p:txBody>
      </p:sp>
      <p:sp>
        <p:nvSpPr>
          <p:cNvPr id="30" name="Text Box 43"/>
          <p:cNvSpPr txBox="1">
            <a:spLocks noChangeArrowheads="1"/>
          </p:cNvSpPr>
          <p:nvPr/>
        </p:nvSpPr>
        <p:spPr bwMode="auto">
          <a:xfrm>
            <a:off x="4270373" y="567934"/>
            <a:ext cx="595036"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 typeface="Arial" charset="0"/>
              <a:buNone/>
            </a:pPr>
            <a:r>
              <a:rPr lang="zh-CN" altLang="en-US" sz="800" dirty="0">
                <a:solidFill>
                  <a:schemeClr val="bg1">
                    <a:lumMod val="50000"/>
                  </a:schemeClr>
                </a:solidFill>
              </a:rPr>
              <a:t>类图设计</a:t>
            </a:r>
            <a:endParaRPr lang="en-US" altLang="zh-CN" sz="800" dirty="0">
              <a:solidFill>
                <a:schemeClr val="bg1">
                  <a:lumMod val="50000"/>
                </a:schemeClr>
              </a:solidFill>
            </a:endParaRPr>
          </a:p>
        </p:txBody>
      </p:sp>
      <p:cxnSp>
        <p:nvCxnSpPr>
          <p:cNvPr id="31" name="直接连接符 30"/>
          <p:cNvCxnSpPr/>
          <p:nvPr/>
        </p:nvCxnSpPr>
        <p:spPr>
          <a:xfrm>
            <a:off x="4226801" y="837031"/>
            <a:ext cx="690398"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图片 5">
            <a:extLst>
              <a:ext uri="{FF2B5EF4-FFF2-40B4-BE49-F238E27FC236}">
                <a16:creationId xmlns:a16="http://schemas.microsoft.com/office/drawing/2014/main" id="{3171E3D2-D2B5-476D-B294-CFDE9764F37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935162" y="1751647"/>
            <a:ext cx="5805190" cy="2404268"/>
          </a:xfrm>
          <a:prstGeom prst="rect">
            <a:avLst/>
          </a:prstGeom>
          <a:noFill/>
        </p:spPr>
      </p:pic>
    </p:spTree>
    <p:extLst>
      <p:ext uri="{BB962C8B-B14F-4D97-AF65-F5344CB8AC3E}">
        <p14:creationId xmlns:p14="http://schemas.microsoft.com/office/powerpoint/2010/main" val="17482506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687AA782-7166-43F9-962E-E8A84B1934A0}"/>
              </a:ext>
            </a:extLst>
          </p:cNvPr>
          <p:cNvSpPr txBox="1"/>
          <p:nvPr/>
        </p:nvSpPr>
        <p:spPr>
          <a:xfrm>
            <a:off x="1093809" y="1579171"/>
            <a:ext cx="2031325" cy="2008242"/>
          </a:xfrm>
          <a:prstGeom prst="rect">
            <a:avLst/>
          </a:prstGeom>
          <a:noFill/>
        </p:spPr>
        <p:txBody>
          <a:bodyPr wrap="none" rtlCol="0">
            <a:spAutoFit/>
          </a:bodyPr>
          <a:lstStyle/>
          <a:p>
            <a:pPr defTabSz="685800" eaLnBrk="0" fontAlgn="base" hangingPunct="0">
              <a:spcBef>
                <a:spcPct val="0"/>
              </a:spcBef>
              <a:spcAft>
                <a:spcPct val="0"/>
              </a:spcAft>
              <a:defRPr/>
            </a:pPr>
            <a:r>
              <a:rPr lang="en-US" altLang="zh-CN" sz="12450" b="1" spc="225" dirty="0">
                <a:gradFill>
                  <a:gsLst>
                    <a:gs pos="0">
                      <a:srgbClr val="006C39"/>
                    </a:gs>
                    <a:gs pos="90000">
                      <a:srgbClr val="006C39">
                        <a:alpha val="0"/>
                      </a:srgbClr>
                    </a:gs>
                  </a:gsLst>
                  <a:lin ang="5400000" scaled="1"/>
                </a:gradFill>
                <a:latin typeface="Century Gothic" panose="020B0502020202020204" pitchFamily="34" charset="0"/>
                <a:ea typeface="微软雅黑" panose="020B0503020204020204" pitchFamily="34" charset="-122"/>
              </a:rPr>
              <a:t>01</a:t>
            </a:r>
            <a:endParaRPr lang="zh-CN" altLang="en-US" sz="12450" b="1" spc="225" dirty="0">
              <a:gradFill>
                <a:gsLst>
                  <a:gs pos="0">
                    <a:srgbClr val="006C39"/>
                  </a:gs>
                  <a:gs pos="90000">
                    <a:srgbClr val="006C39">
                      <a:alpha val="0"/>
                    </a:srgbClr>
                  </a:gs>
                </a:gsLst>
                <a:lin ang="5400000" scaled="1"/>
              </a:gradFill>
              <a:latin typeface="Century Gothic" panose="020B0502020202020204" pitchFamily="34" charset="0"/>
              <a:ea typeface="微软雅黑" panose="020B0503020204020204" pitchFamily="34" charset="-122"/>
            </a:endParaRPr>
          </a:p>
        </p:txBody>
      </p:sp>
      <p:sp>
        <p:nvSpPr>
          <p:cNvPr id="7" name="文本框 6">
            <a:extLst>
              <a:ext uri="{FF2B5EF4-FFF2-40B4-BE49-F238E27FC236}">
                <a16:creationId xmlns:a16="http://schemas.microsoft.com/office/drawing/2014/main" id="{C646537D-7E47-4B9F-B532-AD200E213B24}"/>
              </a:ext>
            </a:extLst>
          </p:cNvPr>
          <p:cNvSpPr txBox="1"/>
          <p:nvPr/>
        </p:nvSpPr>
        <p:spPr>
          <a:xfrm>
            <a:off x="4162776" y="1800670"/>
            <a:ext cx="1954381" cy="553998"/>
          </a:xfrm>
          <a:prstGeom prst="rect">
            <a:avLst/>
          </a:prstGeom>
          <a:noFill/>
        </p:spPr>
        <p:txBody>
          <a:bodyPr wrap="none" rtlCol="0">
            <a:spAutoFit/>
          </a:bodyPr>
          <a:lstStyle/>
          <a:p>
            <a:pPr defTabSz="685800" eaLnBrk="0" fontAlgn="base" hangingPunct="0">
              <a:spcBef>
                <a:spcPct val="0"/>
              </a:spcBef>
              <a:spcAft>
                <a:spcPct val="0"/>
              </a:spcAft>
              <a:defRPr/>
            </a:pPr>
            <a:r>
              <a:rPr lang="zh-CN" altLang="en-US" sz="3000" b="1" spc="450" dirty="0">
                <a:solidFill>
                  <a:prstClr val="black"/>
                </a:solidFill>
                <a:latin typeface="Century Gothic" panose="020B0502020202020204" pitchFamily="34" charset="0"/>
                <a:ea typeface="微软雅黑" panose="020B0503020204020204" pitchFamily="34" charset="-122"/>
              </a:rPr>
              <a:t>个人分工</a:t>
            </a:r>
          </a:p>
        </p:txBody>
      </p:sp>
      <p:cxnSp>
        <p:nvCxnSpPr>
          <p:cNvPr id="10" name="直接连接符 9">
            <a:extLst>
              <a:ext uri="{FF2B5EF4-FFF2-40B4-BE49-F238E27FC236}">
                <a16:creationId xmlns:a16="http://schemas.microsoft.com/office/drawing/2014/main" id="{1B6F541E-B87E-4A95-B60E-7035BF308E17}"/>
              </a:ext>
            </a:extLst>
          </p:cNvPr>
          <p:cNvCxnSpPr/>
          <p:nvPr/>
        </p:nvCxnSpPr>
        <p:spPr>
          <a:xfrm>
            <a:off x="3546360" y="1607344"/>
            <a:ext cx="0" cy="1928813"/>
          </a:xfrm>
          <a:prstGeom prst="line">
            <a:avLst/>
          </a:prstGeom>
          <a:ln>
            <a:solidFill>
              <a:schemeClr val="bg1">
                <a:lumMod val="50000"/>
              </a:schemeClr>
            </a:solidFill>
            <a:prstDash val="dashDot"/>
          </a:ln>
        </p:spPr>
        <p:style>
          <a:lnRef idx="1">
            <a:schemeClr val="accent1"/>
          </a:lnRef>
          <a:fillRef idx="0">
            <a:schemeClr val="accent1"/>
          </a:fillRef>
          <a:effectRef idx="0">
            <a:schemeClr val="accent1"/>
          </a:effectRef>
          <a:fontRef idx="minor">
            <a:schemeClr val="tx1"/>
          </a:fontRef>
        </p:style>
      </p:cxnSp>
      <p:sp>
        <p:nvSpPr>
          <p:cNvPr id="12" name="矩形 11">
            <a:extLst>
              <a:ext uri="{FF2B5EF4-FFF2-40B4-BE49-F238E27FC236}">
                <a16:creationId xmlns:a16="http://schemas.microsoft.com/office/drawing/2014/main" id="{4F12246C-75E2-4D58-B0D6-1A4AE1F1978B}"/>
              </a:ext>
            </a:extLst>
          </p:cNvPr>
          <p:cNvSpPr/>
          <p:nvPr/>
        </p:nvSpPr>
        <p:spPr>
          <a:xfrm>
            <a:off x="4252162" y="2574434"/>
            <a:ext cx="540000" cy="76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0" fontAlgn="base" hangingPunct="0">
              <a:spcBef>
                <a:spcPct val="0"/>
              </a:spcBef>
              <a:spcAft>
                <a:spcPct val="0"/>
              </a:spcAft>
              <a:defRPr/>
            </a:pPr>
            <a:endParaRPr lang="zh-CN" altLang="en-US" sz="1350">
              <a:solidFill>
                <a:prstClr val="white"/>
              </a:solidFill>
              <a:latin typeface="微软雅黑"/>
              <a:ea typeface="微软雅黑"/>
            </a:endParaRPr>
          </a:p>
        </p:txBody>
      </p:sp>
      <p:grpSp>
        <p:nvGrpSpPr>
          <p:cNvPr id="21" name="组合 20">
            <a:extLst>
              <a:ext uri="{FF2B5EF4-FFF2-40B4-BE49-F238E27FC236}">
                <a16:creationId xmlns:a16="http://schemas.microsoft.com/office/drawing/2014/main" id="{1E414B75-D140-4E03-B375-68221EAF31A8}"/>
              </a:ext>
            </a:extLst>
          </p:cNvPr>
          <p:cNvGrpSpPr/>
          <p:nvPr/>
        </p:nvGrpSpPr>
        <p:grpSpPr>
          <a:xfrm>
            <a:off x="7850413" y="4387500"/>
            <a:ext cx="789491" cy="81000"/>
            <a:chOff x="10467218" y="6126091"/>
            <a:chExt cx="1052654" cy="108000"/>
          </a:xfrm>
        </p:grpSpPr>
        <p:sp>
          <p:nvSpPr>
            <p:cNvPr id="22" name="椭圆 21">
              <a:extLst>
                <a:ext uri="{FF2B5EF4-FFF2-40B4-BE49-F238E27FC236}">
                  <a16:creationId xmlns:a16="http://schemas.microsoft.com/office/drawing/2014/main" id="{17E4DDC7-34C2-496A-97C5-F07625B414E9}"/>
                </a:ext>
              </a:extLst>
            </p:cNvPr>
            <p:cNvSpPr/>
            <p:nvPr/>
          </p:nvSpPr>
          <p:spPr>
            <a:xfrm>
              <a:off x="10467218" y="6126091"/>
              <a:ext cx="108000" cy="108000"/>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eaLnBrk="0" fontAlgn="base" hangingPunct="0">
                <a:spcBef>
                  <a:spcPct val="0"/>
                </a:spcBef>
                <a:spcAft>
                  <a:spcPct val="0"/>
                </a:spcAft>
                <a:defRPr/>
              </a:pPr>
              <a:endParaRPr lang="zh-CN" altLang="en-US" sz="1350">
                <a:solidFill>
                  <a:prstClr val="white"/>
                </a:solidFill>
                <a:latin typeface="微软雅黑"/>
                <a:ea typeface="微软雅黑"/>
              </a:endParaRPr>
            </a:p>
          </p:txBody>
        </p:sp>
        <p:sp>
          <p:nvSpPr>
            <p:cNvPr id="23" name="椭圆 22">
              <a:extLst>
                <a:ext uri="{FF2B5EF4-FFF2-40B4-BE49-F238E27FC236}">
                  <a16:creationId xmlns:a16="http://schemas.microsoft.com/office/drawing/2014/main" id="{F74E0525-26E5-4FB4-B7CA-7CD73815E2D5}"/>
                </a:ext>
              </a:extLst>
            </p:cNvPr>
            <p:cNvSpPr/>
            <p:nvPr/>
          </p:nvSpPr>
          <p:spPr>
            <a:xfrm>
              <a:off x="10703381" y="6126091"/>
              <a:ext cx="108000" cy="10800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eaLnBrk="0" fontAlgn="base" hangingPunct="0">
                <a:spcBef>
                  <a:spcPct val="0"/>
                </a:spcBef>
                <a:spcAft>
                  <a:spcPct val="0"/>
                </a:spcAft>
                <a:defRPr/>
              </a:pPr>
              <a:endParaRPr lang="zh-CN" altLang="en-US" sz="1350">
                <a:solidFill>
                  <a:prstClr val="white"/>
                </a:solidFill>
                <a:latin typeface="微软雅黑"/>
                <a:ea typeface="微软雅黑"/>
              </a:endParaRPr>
            </a:p>
          </p:txBody>
        </p:sp>
        <p:sp>
          <p:nvSpPr>
            <p:cNvPr id="24" name="椭圆 23">
              <a:extLst>
                <a:ext uri="{FF2B5EF4-FFF2-40B4-BE49-F238E27FC236}">
                  <a16:creationId xmlns:a16="http://schemas.microsoft.com/office/drawing/2014/main" id="{24BCF10B-2D83-4819-817B-BAA65A9EDDBB}"/>
                </a:ext>
              </a:extLst>
            </p:cNvPr>
            <p:cNvSpPr/>
            <p:nvPr/>
          </p:nvSpPr>
          <p:spPr>
            <a:xfrm>
              <a:off x="10939545" y="6126091"/>
              <a:ext cx="108000" cy="10800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eaLnBrk="0" fontAlgn="base" hangingPunct="0">
                <a:spcBef>
                  <a:spcPct val="0"/>
                </a:spcBef>
                <a:spcAft>
                  <a:spcPct val="0"/>
                </a:spcAft>
                <a:defRPr/>
              </a:pPr>
              <a:endParaRPr lang="zh-CN" altLang="en-US" sz="1350">
                <a:solidFill>
                  <a:prstClr val="white"/>
                </a:solidFill>
                <a:latin typeface="微软雅黑"/>
                <a:ea typeface="微软雅黑"/>
              </a:endParaRPr>
            </a:p>
          </p:txBody>
        </p:sp>
        <p:sp>
          <p:nvSpPr>
            <p:cNvPr id="25" name="椭圆 24">
              <a:extLst>
                <a:ext uri="{FF2B5EF4-FFF2-40B4-BE49-F238E27FC236}">
                  <a16:creationId xmlns:a16="http://schemas.microsoft.com/office/drawing/2014/main" id="{6A975992-8959-442A-AAC2-9788D0960105}"/>
                </a:ext>
              </a:extLst>
            </p:cNvPr>
            <p:cNvSpPr/>
            <p:nvPr/>
          </p:nvSpPr>
          <p:spPr>
            <a:xfrm>
              <a:off x="11175708" y="6126091"/>
              <a:ext cx="108000" cy="10800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eaLnBrk="0" fontAlgn="base" hangingPunct="0">
                <a:spcBef>
                  <a:spcPct val="0"/>
                </a:spcBef>
                <a:spcAft>
                  <a:spcPct val="0"/>
                </a:spcAft>
                <a:defRPr/>
              </a:pPr>
              <a:endParaRPr lang="zh-CN" altLang="en-US" sz="1350">
                <a:solidFill>
                  <a:prstClr val="white"/>
                </a:solidFill>
                <a:latin typeface="微软雅黑"/>
                <a:ea typeface="微软雅黑"/>
              </a:endParaRPr>
            </a:p>
          </p:txBody>
        </p:sp>
        <p:sp>
          <p:nvSpPr>
            <p:cNvPr id="26" name="椭圆 25">
              <a:extLst>
                <a:ext uri="{FF2B5EF4-FFF2-40B4-BE49-F238E27FC236}">
                  <a16:creationId xmlns:a16="http://schemas.microsoft.com/office/drawing/2014/main" id="{E09E7360-1DB3-4405-A41E-1E01C2FA1674}"/>
                </a:ext>
              </a:extLst>
            </p:cNvPr>
            <p:cNvSpPr/>
            <p:nvPr/>
          </p:nvSpPr>
          <p:spPr>
            <a:xfrm>
              <a:off x="11411872" y="6126091"/>
              <a:ext cx="108000" cy="10800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eaLnBrk="0" fontAlgn="base" hangingPunct="0">
                <a:spcBef>
                  <a:spcPct val="0"/>
                </a:spcBef>
                <a:spcAft>
                  <a:spcPct val="0"/>
                </a:spcAft>
                <a:defRPr/>
              </a:pPr>
              <a:endParaRPr lang="zh-CN" altLang="en-US" sz="1350">
                <a:solidFill>
                  <a:prstClr val="white"/>
                </a:solidFill>
                <a:latin typeface="微软雅黑"/>
                <a:ea typeface="微软雅黑"/>
              </a:endParaRPr>
            </a:p>
          </p:txBody>
        </p:sp>
      </p:grpSp>
    </p:spTree>
    <p:extLst>
      <p:ext uri="{BB962C8B-B14F-4D97-AF65-F5344CB8AC3E}">
        <p14:creationId xmlns:p14="http://schemas.microsoft.com/office/powerpoint/2010/main" val="3732528827"/>
      </p:ext>
    </p:extLst>
  </p:cSld>
  <p:clrMapOvr>
    <a:masterClrMapping/>
  </p:clrMapOvr>
  <p:transition spd="med">
    <p:pull/>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 Box 42"/>
          <p:cNvSpPr txBox="1">
            <a:spLocks noChangeArrowheads="1"/>
          </p:cNvSpPr>
          <p:nvPr/>
        </p:nvSpPr>
        <p:spPr bwMode="auto">
          <a:xfrm>
            <a:off x="3782356" y="290122"/>
            <a:ext cx="157927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 typeface="Arial" charset="0"/>
              <a:buNone/>
            </a:pPr>
            <a:r>
              <a:rPr lang="zh-CN" altLang="en-US" b="1" dirty="0"/>
              <a:t>用户权限</a:t>
            </a:r>
            <a:r>
              <a:rPr lang="zh-CN" altLang="en-US" b="1" dirty="0">
                <a:solidFill>
                  <a:schemeClr val="accent1"/>
                </a:solidFill>
              </a:rPr>
              <a:t>管理</a:t>
            </a:r>
            <a:endParaRPr lang="en-US" altLang="zh-CN" b="1" dirty="0">
              <a:solidFill>
                <a:schemeClr val="accent1">
                  <a:lumMod val="60000"/>
                  <a:lumOff val="40000"/>
                </a:schemeClr>
              </a:solidFill>
            </a:endParaRPr>
          </a:p>
        </p:txBody>
      </p:sp>
      <p:sp>
        <p:nvSpPr>
          <p:cNvPr id="30" name="Text Box 43"/>
          <p:cNvSpPr txBox="1">
            <a:spLocks noChangeArrowheads="1"/>
          </p:cNvSpPr>
          <p:nvPr/>
        </p:nvSpPr>
        <p:spPr bwMode="auto">
          <a:xfrm>
            <a:off x="4270373" y="567934"/>
            <a:ext cx="595036"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 typeface="Arial" charset="0"/>
              <a:buNone/>
            </a:pPr>
            <a:r>
              <a:rPr lang="zh-CN" altLang="en-US" sz="800" dirty="0">
                <a:solidFill>
                  <a:schemeClr val="bg1">
                    <a:lumMod val="50000"/>
                  </a:schemeClr>
                </a:solidFill>
              </a:rPr>
              <a:t>界面设计</a:t>
            </a:r>
            <a:endParaRPr lang="en-US" altLang="zh-CN" sz="800" dirty="0">
              <a:solidFill>
                <a:schemeClr val="bg1">
                  <a:lumMod val="50000"/>
                </a:schemeClr>
              </a:solidFill>
            </a:endParaRPr>
          </a:p>
        </p:txBody>
      </p:sp>
      <p:cxnSp>
        <p:nvCxnSpPr>
          <p:cNvPr id="31" name="直接连接符 30"/>
          <p:cNvCxnSpPr/>
          <p:nvPr/>
        </p:nvCxnSpPr>
        <p:spPr>
          <a:xfrm>
            <a:off x="4226801" y="837031"/>
            <a:ext cx="690398"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图片 6">
            <a:extLst>
              <a:ext uri="{FF2B5EF4-FFF2-40B4-BE49-F238E27FC236}">
                <a16:creationId xmlns:a16="http://schemas.microsoft.com/office/drawing/2014/main" id="{F79FF579-D71B-4415-A03D-3AD9ADDFBA61}"/>
              </a:ext>
            </a:extLst>
          </p:cNvPr>
          <p:cNvPicPr/>
          <p:nvPr/>
        </p:nvPicPr>
        <p:blipFill>
          <a:blip r:embed="rId2"/>
          <a:stretch>
            <a:fillRect/>
          </a:stretch>
        </p:blipFill>
        <p:spPr>
          <a:xfrm>
            <a:off x="683568" y="937266"/>
            <a:ext cx="5274310" cy="4001770"/>
          </a:xfrm>
          <a:prstGeom prst="rect">
            <a:avLst/>
          </a:prstGeom>
        </p:spPr>
      </p:pic>
      <p:sp>
        <p:nvSpPr>
          <p:cNvPr id="2" name="Text Box 20">
            <a:extLst>
              <a:ext uri="{FF2B5EF4-FFF2-40B4-BE49-F238E27FC236}">
                <a16:creationId xmlns:a16="http://schemas.microsoft.com/office/drawing/2014/main" id="{6A0993EB-10D6-4182-8A5F-32D7F5A9D876}"/>
              </a:ext>
            </a:extLst>
          </p:cNvPr>
          <p:cNvSpPr txBox="1">
            <a:spLocks noChangeArrowheads="1"/>
          </p:cNvSpPr>
          <p:nvPr/>
        </p:nvSpPr>
        <p:spPr bwMode="auto">
          <a:xfrm>
            <a:off x="6372200" y="2211710"/>
            <a:ext cx="2304256"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1000" dirty="0">
                <a:solidFill>
                  <a:schemeClr val="bg1">
                    <a:lumMod val="50000"/>
                  </a:schemeClr>
                </a:solidFill>
                <a:latin typeface="宋体" pitchFamily="2" charset="-122"/>
              </a:rPr>
              <a:t>用户界面层能够看到用户权限管理界面，用户权限管理界面中显示了数据库中的用户权限表和权限更改按钮。</a:t>
            </a:r>
          </a:p>
        </p:txBody>
      </p:sp>
    </p:spTree>
    <p:extLst>
      <p:ext uri="{BB962C8B-B14F-4D97-AF65-F5344CB8AC3E}">
        <p14:creationId xmlns:p14="http://schemas.microsoft.com/office/powerpoint/2010/main" val="25042511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 Box 42"/>
          <p:cNvSpPr txBox="1">
            <a:spLocks noChangeArrowheads="1"/>
          </p:cNvSpPr>
          <p:nvPr/>
        </p:nvSpPr>
        <p:spPr bwMode="auto">
          <a:xfrm>
            <a:off x="3782356" y="290122"/>
            <a:ext cx="157927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 typeface="Arial" charset="0"/>
              <a:buNone/>
            </a:pPr>
            <a:r>
              <a:rPr lang="zh-CN" altLang="en-US" b="1" dirty="0"/>
              <a:t>用户权限</a:t>
            </a:r>
            <a:r>
              <a:rPr lang="zh-CN" altLang="en-US" b="1" dirty="0">
                <a:solidFill>
                  <a:schemeClr val="accent1"/>
                </a:solidFill>
              </a:rPr>
              <a:t>管理</a:t>
            </a:r>
            <a:endParaRPr lang="en-US" altLang="zh-CN" b="1" dirty="0">
              <a:solidFill>
                <a:schemeClr val="accent1">
                  <a:lumMod val="60000"/>
                  <a:lumOff val="40000"/>
                </a:schemeClr>
              </a:solidFill>
            </a:endParaRPr>
          </a:p>
        </p:txBody>
      </p:sp>
      <p:sp>
        <p:nvSpPr>
          <p:cNvPr id="30" name="Text Box 43"/>
          <p:cNvSpPr txBox="1">
            <a:spLocks noChangeArrowheads="1"/>
          </p:cNvSpPr>
          <p:nvPr/>
        </p:nvSpPr>
        <p:spPr bwMode="auto">
          <a:xfrm>
            <a:off x="4270373" y="567934"/>
            <a:ext cx="595036"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 typeface="Arial" charset="0"/>
              <a:buNone/>
            </a:pPr>
            <a:r>
              <a:rPr lang="zh-CN" altLang="en-US" sz="800" dirty="0">
                <a:solidFill>
                  <a:schemeClr val="bg1">
                    <a:lumMod val="50000"/>
                  </a:schemeClr>
                </a:solidFill>
              </a:rPr>
              <a:t>界面设计</a:t>
            </a:r>
            <a:endParaRPr lang="en-US" altLang="zh-CN" sz="800" dirty="0">
              <a:solidFill>
                <a:schemeClr val="bg1">
                  <a:lumMod val="50000"/>
                </a:schemeClr>
              </a:solidFill>
            </a:endParaRPr>
          </a:p>
        </p:txBody>
      </p:sp>
      <p:cxnSp>
        <p:nvCxnSpPr>
          <p:cNvPr id="31" name="直接连接符 30"/>
          <p:cNvCxnSpPr/>
          <p:nvPr/>
        </p:nvCxnSpPr>
        <p:spPr>
          <a:xfrm>
            <a:off x="4226801" y="837031"/>
            <a:ext cx="690398"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ext Box 20">
            <a:extLst>
              <a:ext uri="{FF2B5EF4-FFF2-40B4-BE49-F238E27FC236}">
                <a16:creationId xmlns:a16="http://schemas.microsoft.com/office/drawing/2014/main" id="{6A0993EB-10D6-4182-8A5F-32D7F5A9D876}"/>
              </a:ext>
            </a:extLst>
          </p:cNvPr>
          <p:cNvSpPr txBox="1">
            <a:spLocks noChangeArrowheads="1"/>
          </p:cNvSpPr>
          <p:nvPr/>
        </p:nvSpPr>
        <p:spPr bwMode="auto">
          <a:xfrm>
            <a:off x="6372200" y="2211710"/>
            <a:ext cx="2304256"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1000" dirty="0">
                <a:solidFill>
                  <a:schemeClr val="bg1">
                    <a:lumMod val="50000"/>
                  </a:schemeClr>
                </a:solidFill>
                <a:latin typeface="宋体" pitchFamily="2" charset="-122"/>
              </a:rPr>
              <a:t>系统管理员可以在用户权限管理界面选择需要更改的用户权限记录，点击权限更改按钮，通过跳转控制层跳转至个人权限更改界面，个人权限更改界面中显示了该条记录的详细内容，在个人权限更改界面中更改用户权限记录，点击更改按钮。</a:t>
            </a:r>
          </a:p>
        </p:txBody>
      </p:sp>
      <p:pic>
        <p:nvPicPr>
          <p:cNvPr id="8" name="图片 7">
            <a:extLst>
              <a:ext uri="{FF2B5EF4-FFF2-40B4-BE49-F238E27FC236}">
                <a16:creationId xmlns:a16="http://schemas.microsoft.com/office/drawing/2014/main" id="{806D0F1B-7258-4365-B85C-147D764D2A40}"/>
              </a:ext>
            </a:extLst>
          </p:cNvPr>
          <p:cNvPicPr/>
          <p:nvPr/>
        </p:nvPicPr>
        <p:blipFill>
          <a:blip r:embed="rId2"/>
          <a:stretch>
            <a:fillRect/>
          </a:stretch>
        </p:blipFill>
        <p:spPr>
          <a:xfrm>
            <a:off x="755576" y="890685"/>
            <a:ext cx="5274310" cy="4018915"/>
          </a:xfrm>
          <a:prstGeom prst="rect">
            <a:avLst/>
          </a:prstGeom>
        </p:spPr>
      </p:pic>
    </p:spTree>
    <p:extLst>
      <p:ext uri="{BB962C8B-B14F-4D97-AF65-F5344CB8AC3E}">
        <p14:creationId xmlns:p14="http://schemas.microsoft.com/office/powerpoint/2010/main" val="169180302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Box 42"/>
          <p:cNvSpPr txBox="1">
            <a:spLocks noChangeArrowheads="1"/>
          </p:cNvSpPr>
          <p:nvPr/>
        </p:nvSpPr>
        <p:spPr bwMode="auto">
          <a:xfrm>
            <a:off x="3898576" y="290122"/>
            <a:ext cx="134684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 typeface="Arial" charset="0"/>
              <a:buNone/>
            </a:pPr>
            <a:r>
              <a:rPr lang="zh-CN" altLang="en-US" b="1" dirty="0">
                <a:solidFill>
                  <a:schemeClr val="bg1">
                    <a:lumMod val="50000"/>
                  </a:schemeClr>
                </a:solidFill>
              </a:rPr>
              <a:t>数据库</a:t>
            </a:r>
            <a:r>
              <a:rPr lang="zh-CN" altLang="en-US" b="1" dirty="0">
                <a:solidFill>
                  <a:schemeClr val="accent2"/>
                </a:solidFill>
              </a:rPr>
              <a:t>设计</a:t>
            </a:r>
            <a:endParaRPr lang="en-US" altLang="zh-CN" b="1" dirty="0">
              <a:solidFill>
                <a:schemeClr val="accent2"/>
              </a:solidFill>
            </a:endParaRPr>
          </a:p>
        </p:txBody>
      </p:sp>
      <p:sp>
        <p:nvSpPr>
          <p:cNvPr id="19" name="Text Box 43"/>
          <p:cNvSpPr txBox="1">
            <a:spLocks noChangeArrowheads="1"/>
          </p:cNvSpPr>
          <p:nvPr/>
        </p:nvSpPr>
        <p:spPr bwMode="auto">
          <a:xfrm>
            <a:off x="4167782" y="567934"/>
            <a:ext cx="800219"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 typeface="Arial" charset="0"/>
              <a:buNone/>
            </a:pPr>
            <a:r>
              <a:rPr lang="zh-CN" altLang="en-US" sz="800" dirty="0">
                <a:solidFill>
                  <a:schemeClr val="bg1">
                    <a:lumMod val="50000"/>
                  </a:schemeClr>
                </a:solidFill>
              </a:rPr>
              <a:t>数据库表设计</a:t>
            </a:r>
            <a:endParaRPr lang="en-US" altLang="zh-CN" sz="800" dirty="0">
              <a:solidFill>
                <a:schemeClr val="bg1">
                  <a:lumMod val="50000"/>
                </a:schemeClr>
              </a:solidFill>
            </a:endParaRPr>
          </a:p>
        </p:txBody>
      </p:sp>
      <p:cxnSp>
        <p:nvCxnSpPr>
          <p:cNvPr id="20" name="直接连接符 19"/>
          <p:cNvCxnSpPr/>
          <p:nvPr/>
        </p:nvCxnSpPr>
        <p:spPr>
          <a:xfrm>
            <a:off x="4226801" y="837031"/>
            <a:ext cx="690398"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图片 5">
            <a:extLst>
              <a:ext uri="{FF2B5EF4-FFF2-40B4-BE49-F238E27FC236}">
                <a16:creationId xmlns:a16="http://schemas.microsoft.com/office/drawing/2014/main" id="{2A76FE0D-B64D-4275-B5C6-BB42DC57F166}"/>
              </a:ext>
            </a:extLst>
          </p:cNvPr>
          <p:cNvPicPr/>
          <p:nvPr/>
        </p:nvPicPr>
        <p:blipFill>
          <a:blip r:embed="rId2"/>
          <a:stretch>
            <a:fillRect/>
          </a:stretch>
        </p:blipFill>
        <p:spPr>
          <a:xfrm>
            <a:off x="755576" y="1635646"/>
            <a:ext cx="2164080" cy="2118360"/>
          </a:xfrm>
          <a:prstGeom prst="rect">
            <a:avLst/>
          </a:prstGeom>
        </p:spPr>
      </p:pic>
      <p:graphicFrame>
        <p:nvGraphicFramePr>
          <p:cNvPr id="2" name="表格 1">
            <a:extLst>
              <a:ext uri="{FF2B5EF4-FFF2-40B4-BE49-F238E27FC236}">
                <a16:creationId xmlns:a16="http://schemas.microsoft.com/office/drawing/2014/main" id="{3FAA88C4-7B86-41FB-A202-326EF70B03A5}"/>
              </a:ext>
            </a:extLst>
          </p:cNvPr>
          <p:cNvGraphicFramePr>
            <a:graphicFrameLocks noGrp="1"/>
          </p:cNvGraphicFramePr>
          <p:nvPr>
            <p:extLst>
              <p:ext uri="{D42A27DB-BD31-4B8C-83A1-F6EECF244321}">
                <p14:modId xmlns:p14="http://schemas.microsoft.com/office/powerpoint/2010/main" val="2855260331"/>
              </p:ext>
            </p:extLst>
          </p:nvPr>
        </p:nvGraphicFramePr>
        <p:xfrm>
          <a:off x="3419872" y="1626200"/>
          <a:ext cx="5267960" cy="2240280"/>
        </p:xfrm>
        <a:graphic>
          <a:graphicData uri="http://schemas.openxmlformats.org/drawingml/2006/table">
            <a:tbl>
              <a:tblPr firstRow="1" firstCol="1" bandRow="1">
                <a:tableStyleId>{5C22544A-7EE6-4342-B048-85BDC9FD1C3A}</a:tableStyleId>
              </a:tblPr>
              <a:tblGrid>
                <a:gridCol w="1316990">
                  <a:extLst>
                    <a:ext uri="{9D8B030D-6E8A-4147-A177-3AD203B41FA5}">
                      <a16:colId xmlns:a16="http://schemas.microsoft.com/office/drawing/2014/main" val="2371660950"/>
                    </a:ext>
                  </a:extLst>
                </a:gridCol>
                <a:gridCol w="1316990">
                  <a:extLst>
                    <a:ext uri="{9D8B030D-6E8A-4147-A177-3AD203B41FA5}">
                      <a16:colId xmlns:a16="http://schemas.microsoft.com/office/drawing/2014/main" val="820371107"/>
                    </a:ext>
                  </a:extLst>
                </a:gridCol>
                <a:gridCol w="1316990">
                  <a:extLst>
                    <a:ext uri="{9D8B030D-6E8A-4147-A177-3AD203B41FA5}">
                      <a16:colId xmlns:a16="http://schemas.microsoft.com/office/drawing/2014/main" val="2996295062"/>
                    </a:ext>
                  </a:extLst>
                </a:gridCol>
                <a:gridCol w="1316990">
                  <a:extLst>
                    <a:ext uri="{9D8B030D-6E8A-4147-A177-3AD203B41FA5}">
                      <a16:colId xmlns:a16="http://schemas.microsoft.com/office/drawing/2014/main" val="2049345373"/>
                    </a:ext>
                  </a:extLst>
                </a:gridCol>
              </a:tblGrid>
              <a:tr h="56004">
                <a:tc>
                  <a:txBody>
                    <a:bodyPr/>
                    <a:lstStyle/>
                    <a:p>
                      <a:pPr algn="just"/>
                      <a:r>
                        <a:rPr lang="zh-CN" sz="1050" kern="100">
                          <a:effectLst/>
                        </a:rPr>
                        <a:t>字段</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r>
                        <a:rPr lang="zh-CN" sz="1050" kern="100">
                          <a:effectLst/>
                        </a:rPr>
                        <a:t>类型</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r>
                        <a:rPr lang="zh-CN" sz="1050" kern="100">
                          <a:effectLst/>
                        </a:rPr>
                        <a:t>说明</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r>
                        <a:rPr lang="zh-CN" sz="1050" kern="100">
                          <a:effectLst/>
                        </a:rPr>
                        <a:t>属性</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806126178"/>
                  </a:ext>
                </a:extLst>
              </a:tr>
              <a:tr h="0">
                <a:tc>
                  <a:txBody>
                    <a:bodyPr/>
                    <a:lstStyle/>
                    <a:p>
                      <a:pPr algn="just"/>
                      <a:r>
                        <a:rPr lang="zh-CN" sz="1050" kern="100" dirty="0">
                          <a:effectLst/>
                        </a:rPr>
                        <a:t>用户姓名</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r>
                        <a:rPr lang="en-US" sz="1050" kern="100">
                          <a:effectLst/>
                        </a:rPr>
                        <a:t>Varchar(20)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r>
                        <a:rPr lang="zh-CN" sz="1050" kern="100">
                          <a:effectLst/>
                        </a:rPr>
                        <a:t>用于唯一标识用户</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r>
                        <a:rPr lang="en-US" sz="1050" kern="100">
                          <a:effectLst/>
                        </a:rPr>
                        <a:t>PK NOT NULL IDENTITY</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361379942"/>
                  </a:ext>
                </a:extLst>
              </a:tr>
              <a:tr h="0">
                <a:tc>
                  <a:txBody>
                    <a:bodyPr/>
                    <a:lstStyle/>
                    <a:p>
                      <a:pPr algn="just"/>
                      <a:r>
                        <a:rPr lang="zh-CN" sz="1050" kern="100">
                          <a:effectLst/>
                        </a:rPr>
                        <a:t>上传图片</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r>
                        <a:rPr lang="en-US" sz="1050" kern="100" dirty="0">
                          <a:effectLst/>
                        </a:rPr>
                        <a:t>bool</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r>
                        <a:rPr lang="zh-CN" sz="1050" kern="100">
                          <a:effectLst/>
                        </a:rPr>
                        <a:t>标注用户是否拥有上传图片的权限</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r>
                        <a:rPr lang="en-US" sz="1050" kern="100">
                          <a:effectLst/>
                        </a:rPr>
                        <a:t>NOT NULL</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85356531"/>
                  </a:ext>
                </a:extLst>
              </a:tr>
              <a:tr h="0">
                <a:tc>
                  <a:txBody>
                    <a:bodyPr/>
                    <a:lstStyle/>
                    <a:p>
                      <a:pPr algn="just"/>
                      <a:r>
                        <a:rPr lang="zh-CN" sz="1050" kern="100">
                          <a:effectLst/>
                        </a:rPr>
                        <a:t>获取诊断结果</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r>
                        <a:rPr lang="en-US" sz="1050" kern="100" dirty="0">
                          <a:effectLst/>
                        </a:rPr>
                        <a:t>bool</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r>
                        <a:rPr lang="zh-CN" sz="1050" kern="100">
                          <a:effectLst/>
                        </a:rPr>
                        <a:t>标注用户是否拥有获取诊断结果的权限</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r>
                        <a:rPr lang="en-US" sz="1050" kern="100">
                          <a:effectLst/>
                        </a:rPr>
                        <a:t>NOT NULL</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967886692"/>
                  </a:ext>
                </a:extLst>
              </a:tr>
              <a:tr h="0">
                <a:tc>
                  <a:txBody>
                    <a:bodyPr/>
                    <a:lstStyle/>
                    <a:p>
                      <a:pPr algn="just"/>
                      <a:r>
                        <a:rPr lang="zh-CN" sz="1050" kern="100">
                          <a:effectLst/>
                        </a:rPr>
                        <a:t>获取分析报告</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r>
                        <a:rPr lang="en-US" sz="1050" kern="100">
                          <a:effectLst/>
                        </a:rPr>
                        <a:t>bool</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r>
                        <a:rPr lang="zh-CN" sz="1050" kern="100">
                          <a:effectLst/>
                        </a:rPr>
                        <a:t>标注用户是否拥有获取分析报告的权限</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r>
                        <a:rPr lang="en-US" sz="1050" kern="100">
                          <a:effectLst/>
                        </a:rPr>
                        <a:t>NOT NULL</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74854054"/>
                  </a:ext>
                </a:extLst>
              </a:tr>
              <a:tr h="0">
                <a:tc>
                  <a:txBody>
                    <a:bodyPr/>
                    <a:lstStyle/>
                    <a:p>
                      <a:pPr algn="just"/>
                      <a:r>
                        <a:rPr lang="zh-CN" sz="1050" kern="100">
                          <a:effectLst/>
                        </a:rPr>
                        <a:t>舌苔图片展示</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r>
                        <a:rPr lang="en-US" sz="1050" kern="100">
                          <a:effectLst/>
                        </a:rPr>
                        <a:t>bool</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r>
                        <a:rPr lang="zh-CN" sz="1050" kern="100">
                          <a:effectLst/>
                        </a:rPr>
                        <a:t>标注用户是否拥有舌苔图片展示的权限</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r>
                        <a:rPr lang="en-US" sz="1050" kern="100" dirty="0">
                          <a:effectLst/>
                        </a:rPr>
                        <a:t>NOT NULL</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590867599"/>
                  </a:ext>
                </a:extLst>
              </a:tr>
            </a:tbl>
          </a:graphicData>
        </a:graphic>
      </p:graphicFrame>
    </p:spTree>
    <p:extLst>
      <p:ext uri="{BB962C8B-B14F-4D97-AF65-F5344CB8AC3E}">
        <p14:creationId xmlns:p14="http://schemas.microsoft.com/office/powerpoint/2010/main" val="287228541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50" name="组合 1049"/>
          <p:cNvGrpSpPr/>
          <p:nvPr/>
        </p:nvGrpSpPr>
        <p:grpSpPr>
          <a:xfrm>
            <a:off x="3514164" y="769326"/>
            <a:ext cx="2107144" cy="1550082"/>
            <a:chOff x="3326607" y="947688"/>
            <a:chExt cx="2140743" cy="1574800"/>
          </a:xfrm>
        </p:grpSpPr>
        <p:grpSp>
          <p:nvGrpSpPr>
            <p:cNvPr id="1045" name="组合 1044"/>
            <p:cNvGrpSpPr/>
            <p:nvPr/>
          </p:nvGrpSpPr>
          <p:grpSpPr>
            <a:xfrm>
              <a:off x="3813175" y="947688"/>
              <a:ext cx="1500187" cy="1498600"/>
              <a:chOff x="1978025" y="1323975"/>
              <a:chExt cx="1500187" cy="1498600"/>
            </a:xfrm>
          </p:grpSpPr>
          <p:sp>
            <p:nvSpPr>
              <p:cNvPr id="10" name="Oval 6"/>
              <p:cNvSpPr>
                <a:spLocks noChangeArrowheads="1"/>
              </p:cNvSpPr>
              <p:nvPr/>
            </p:nvSpPr>
            <p:spPr bwMode="auto">
              <a:xfrm>
                <a:off x="1978025" y="1323975"/>
                <a:ext cx="1500187" cy="1498600"/>
              </a:xfrm>
              <a:prstGeom prst="ellipse">
                <a:avLst/>
              </a:prstGeom>
              <a:solidFill>
                <a:srgbClr val="DEEDF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7"/>
              <p:cNvSpPr/>
              <p:nvPr/>
            </p:nvSpPr>
            <p:spPr bwMode="auto">
              <a:xfrm>
                <a:off x="1978025" y="2073275"/>
                <a:ext cx="1409700" cy="749300"/>
              </a:xfrm>
              <a:custGeom>
                <a:avLst/>
                <a:gdLst>
                  <a:gd name="T0" fmla="*/ 354 w 376"/>
                  <a:gd name="T1" fmla="*/ 94 h 200"/>
                  <a:gd name="T2" fmla="*/ 242 w 376"/>
                  <a:gd name="T3" fmla="*/ 120 h 200"/>
                  <a:gd name="T4" fmla="*/ 25 w 376"/>
                  <a:gd name="T5" fmla="*/ 0 h 200"/>
                  <a:gd name="T6" fmla="*/ 0 w 376"/>
                  <a:gd name="T7" fmla="*/ 1 h 200"/>
                  <a:gd name="T8" fmla="*/ 151 w 376"/>
                  <a:gd name="T9" fmla="*/ 194 h 200"/>
                  <a:gd name="T10" fmla="*/ 200 w 376"/>
                  <a:gd name="T11" fmla="*/ 200 h 200"/>
                  <a:gd name="T12" fmla="*/ 271 w 376"/>
                  <a:gd name="T13" fmla="*/ 187 h 200"/>
                  <a:gd name="T14" fmla="*/ 376 w 376"/>
                  <a:gd name="T15" fmla="*/ 95 h 200"/>
                  <a:gd name="T16" fmla="*/ 354 w 376"/>
                  <a:gd name="T17" fmla="*/ 94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6" h="200">
                    <a:moveTo>
                      <a:pt x="354" y="94"/>
                    </a:moveTo>
                    <a:cubicBezTo>
                      <a:pt x="314" y="94"/>
                      <a:pt x="276" y="103"/>
                      <a:pt x="242" y="120"/>
                    </a:cubicBezTo>
                    <a:cubicBezTo>
                      <a:pt x="196" y="48"/>
                      <a:pt x="116" y="0"/>
                      <a:pt x="25" y="0"/>
                    </a:cubicBezTo>
                    <a:cubicBezTo>
                      <a:pt x="16" y="0"/>
                      <a:pt x="8" y="0"/>
                      <a:pt x="0" y="1"/>
                    </a:cubicBezTo>
                    <a:cubicBezTo>
                      <a:pt x="1" y="94"/>
                      <a:pt x="65" y="172"/>
                      <a:pt x="151" y="194"/>
                    </a:cubicBezTo>
                    <a:cubicBezTo>
                      <a:pt x="167" y="198"/>
                      <a:pt x="183" y="200"/>
                      <a:pt x="200" y="200"/>
                    </a:cubicBezTo>
                    <a:cubicBezTo>
                      <a:pt x="225" y="200"/>
                      <a:pt x="249" y="195"/>
                      <a:pt x="271" y="187"/>
                    </a:cubicBezTo>
                    <a:cubicBezTo>
                      <a:pt x="316" y="169"/>
                      <a:pt x="353" y="137"/>
                      <a:pt x="376" y="95"/>
                    </a:cubicBezTo>
                    <a:cubicBezTo>
                      <a:pt x="369" y="94"/>
                      <a:pt x="362" y="94"/>
                      <a:pt x="354" y="94"/>
                    </a:cubicBezTo>
                    <a:close/>
                  </a:path>
                </a:pathLst>
              </a:custGeom>
              <a:solidFill>
                <a:srgbClr val="C6E6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8"/>
              <p:cNvSpPr/>
              <p:nvPr/>
            </p:nvSpPr>
            <p:spPr bwMode="auto">
              <a:xfrm>
                <a:off x="2120900" y="1841500"/>
                <a:ext cx="93662" cy="254000"/>
              </a:xfrm>
              <a:custGeom>
                <a:avLst/>
                <a:gdLst>
                  <a:gd name="T0" fmla="*/ 25 w 25"/>
                  <a:gd name="T1" fmla="*/ 25 h 68"/>
                  <a:gd name="T2" fmla="*/ 13 w 25"/>
                  <a:gd name="T3" fmla="*/ 0 h 68"/>
                  <a:gd name="T4" fmla="*/ 0 w 25"/>
                  <a:gd name="T5" fmla="*/ 25 h 68"/>
                  <a:gd name="T6" fmla="*/ 11 w 25"/>
                  <a:gd name="T7" fmla="*/ 50 h 68"/>
                  <a:gd name="T8" fmla="*/ 11 w 25"/>
                  <a:gd name="T9" fmla="*/ 68 h 68"/>
                  <a:gd name="T10" fmla="*/ 15 w 25"/>
                  <a:gd name="T11" fmla="*/ 68 h 68"/>
                  <a:gd name="T12" fmla="*/ 15 w 25"/>
                  <a:gd name="T13" fmla="*/ 50 h 68"/>
                  <a:gd name="T14" fmla="*/ 25 w 25"/>
                  <a:gd name="T15" fmla="*/ 25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68">
                    <a:moveTo>
                      <a:pt x="25" y="25"/>
                    </a:moveTo>
                    <a:cubicBezTo>
                      <a:pt x="25" y="17"/>
                      <a:pt x="21" y="0"/>
                      <a:pt x="13" y="0"/>
                    </a:cubicBezTo>
                    <a:cubicBezTo>
                      <a:pt x="4" y="0"/>
                      <a:pt x="0" y="17"/>
                      <a:pt x="0" y="25"/>
                    </a:cubicBezTo>
                    <a:cubicBezTo>
                      <a:pt x="0" y="32"/>
                      <a:pt x="2" y="48"/>
                      <a:pt x="11" y="50"/>
                    </a:cubicBezTo>
                    <a:cubicBezTo>
                      <a:pt x="11" y="68"/>
                      <a:pt x="11" y="68"/>
                      <a:pt x="11" y="68"/>
                    </a:cubicBezTo>
                    <a:cubicBezTo>
                      <a:pt x="15" y="68"/>
                      <a:pt x="15" y="68"/>
                      <a:pt x="15" y="68"/>
                    </a:cubicBezTo>
                    <a:cubicBezTo>
                      <a:pt x="15" y="50"/>
                      <a:pt x="15" y="50"/>
                      <a:pt x="15" y="50"/>
                    </a:cubicBezTo>
                    <a:cubicBezTo>
                      <a:pt x="24" y="48"/>
                      <a:pt x="25" y="32"/>
                      <a:pt x="25" y="25"/>
                    </a:cubicBezTo>
                    <a:close/>
                  </a:path>
                </a:pathLst>
              </a:custGeom>
              <a:solidFill>
                <a:srgbClr val="C6E6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9"/>
              <p:cNvSpPr/>
              <p:nvPr/>
            </p:nvSpPr>
            <p:spPr bwMode="auto">
              <a:xfrm>
                <a:off x="3246438" y="1773238"/>
                <a:ext cx="74612" cy="206375"/>
              </a:xfrm>
              <a:custGeom>
                <a:avLst/>
                <a:gdLst>
                  <a:gd name="T0" fmla="*/ 20 w 20"/>
                  <a:gd name="T1" fmla="*/ 20 h 55"/>
                  <a:gd name="T2" fmla="*/ 10 w 20"/>
                  <a:gd name="T3" fmla="*/ 0 h 55"/>
                  <a:gd name="T4" fmla="*/ 0 w 20"/>
                  <a:gd name="T5" fmla="*/ 20 h 55"/>
                  <a:gd name="T6" fmla="*/ 9 w 20"/>
                  <a:gd name="T7" fmla="*/ 41 h 55"/>
                  <a:gd name="T8" fmla="*/ 9 w 20"/>
                  <a:gd name="T9" fmla="*/ 55 h 55"/>
                  <a:gd name="T10" fmla="*/ 12 w 20"/>
                  <a:gd name="T11" fmla="*/ 55 h 55"/>
                  <a:gd name="T12" fmla="*/ 12 w 20"/>
                  <a:gd name="T13" fmla="*/ 41 h 55"/>
                  <a:gd name="T14" fmla="*/ 20 w 20"/>
                  <a:gd name="T15" fmla="*/ 2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55">
                    <a:moveTo>
                      <a:pt x="20" y="20"/>
                    </a:moveTo>
                    <a:cubicBezTo>
                      <a:pt x="20" y="14"/>
                      <a:pt x="17" y="0"/>
                      <a:pt x="10" y="0"/>
                    </a:cubicBezTo>
                    <a:cubicBezTo>
                      <a:pt x="4" y="0"/>
                      <a:pt x="0" y="14"/>
                      <a:pt x="0" y="20"/>
                    </a:cubicBezTo>
                    <a:cubicBezTo>
                      <a:pt x="0" y="26"/>
                      <a:pt x="2" y="39"/>
                      <a:pt x="9" y="41"/>
                    </a:cubicBezTo>
                    <a:cubicBezTo>
                      <a:pt x="9" y="55"/>
                      <a:pt x="9" y="55"/>
                      <a:pt x="9" y="55"/>
                    </a:cubicBezTo>
                    <a:cubicBezTo>
                      <a:pt x="12" y="55"/>
                      <a:pt x="12" y="55"/>
                      <a:pt x="12" y="55"/>
                    </a:cubicBezTo>
                    <a:cubicBezTo>
                      <a:pt x="12" y="41"/>
                      <a:pt x="12" y="41"/>
                      <a:pt x="12" y="41"/>
                    </a:cubicBezTo>
                    <a:cubicBezTo>
                      <a:pt x="19" y="39"/>
                      <a:pt x="20" y="26"/>
                      <a:pt x="20" y="20"/>
                    </a:cubicBezTo>
                    <a:close/>
                  </a:path>
                </a:pathLst>
              </a:custGeom>
              <a:solidFill>
                <a:srgbClr val="C6E6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1047" name="组合 1046"/>
            <p:cNvGrpSpPr/>
            <p:nvPr/>
          </p:nvGrpSpPr>
          <p:grpSpPr>
            <a:xfrm>
              <a:off x="3326607" y="1922413"/>
              <a:ext cx="446087" cy="581026"/>
              <a:chOff x="3326607" y="2279650"/>
              <a:chExt cx="446087" cy="581026"/>
            </a:xfrm>
          </p:grpSpPr>
          <p:sp>
            <p:nvSpPr>
              <p:cNvPr id="1024" name="Line 28"/>
              <p:cNvSpPr>
                <a:spLocks noChangeShapeType="1"/>
              </p:cNvSpPr>
              <p:nvPr/>
            </p:nvSpPr>
            <p:spPr bwMode="auto">
              <a:xfrm>
                <a:off x="3328988" y="2859782"/>
                <a:ext cx="230187" cy="0"/>
              </a:xfrm>
              <a:prstGeom prst="line">
                <a:avLst/>
              </a:prstGeom>
              <a:noFill/>
              <a:ln w="6350" cap="rnd">
                <a:solidFill>
                  <a:srgbClr val="12B789"/>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025" name="Line 29"/>
              <p:cNvSpPr>
                <a:spLocks noChangeShapeType="1"/>
              </p:cNvSpPr>
              <p:nvPr/>
            </p:nvSpPr>
            <p:spPr bwMode="auto">
              <a:xfrm>
                <a:off x="3592512" y="2859782"/>
                <a:ext cx="49212" cy="0"/>
              </a:xfrm>
              <a:prstGeom prst="line">
                <a:avLst/>
              </a:prstGeom>
              <a:noFill/>
              <a:ln w="6350" cap="rnd">
                <a:solidFill>
                  <a:srgbClr val="12B789"/>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grpSp>
            <p:nvGrpSpPr>
              <p:cNvPr id="1043" name="组合 1042"/>
              <p:cNvGrpSpPr/>
              <p:nvPr/>
            </p:nvGrpSpPr>
            <p:grpSpPr>
              <a:xfrm>
                <a:off x="3326607" y="2279650"/>
                <a:ext cx="446087" cy="581026"/>
                <a:chOff x="1493838" y="2298700"/>
                <a:chExt cx="446087" cy="581026"/>
              </a:xfrm>
            </p:grpSpPr>
            <p:sp>
              <p:nvSpPr>
                <p:cNvPr id="1027" name="Freeform 30"/>
                <p:cNvSpPr/>
                <p:nvPr/>
              </p:nvSpPr>
              <p:spPr bwMode="auto">
                <a:xfrm>
                  <a:off x="1520825" y="2317750"/>
                  <a:ext cx="400050" cy="512763"/>
                </a:xfrm>
                <a:custGeom>
                  <a:avLst/>
                  <a:gdLst>
                    <a:gd name="T0" fmla="*/ 37 w 252"/>
                    <a:gd name="T1" fmla="*/ 323 h 323"/>
                    <a:gd name="T2" fmla="*/ 0 w 252"/>
                    <a:gd name="T3" fmla="*/ 295 h 323"/>
                    <a:gd name="T4" fmla="*/ 215 w 252"/>
                    <a:gd name="T5" fmla="*/ 0 h 323"/>
                    <a:gd name="T6" fmla="*/ 252 w 252"/>
                    <a:gd name="T7" fmla="*/ 28 h 323"/>
                    <a:gd name="T8" fmla="*/ 37 w 252"/>
                    <a:gd name="T9" fmla="*/ 323 h 323"/>
                  </a:gdLst>
                  <a:ahLst/>
                  <a:cxnLst>
                    <a:cxn ang="0">
                      <a:pos x="T0" y="T1"/>
                    </a:cxn>
                    <a:cxn ang="0">
                      <a:pos x="T2" y="T3"/>
                    </a:cxn>
                    <a:cxn ang="0">
                      <a:pos x="T4" y="T5"/>
                    </a:cxn>
                    <a:cxn ang="0">
                      <a:pos x="T6" y="T7"/>
                    </a:cxn>
                    <a:cxn ang="0">
                      <a:pos x="T8" y="T9"/>
                    </a:cxn>
                  </a:cxnLst>
                  <a:rect l="0" t="0" r="r" b="b"/>
                  <a:pathLst>
                    <a:path w="252" h="323">
                      <a:moveTo>
                        <a:pt x="37" y="323"/>
                      </a:moveTo>
                      <a:lnTo>
                        <a:pt x="0" y="295"/>
                      </a:lnTo>
                      <a:lnTo>
                        <a:pt x="215" y="0"/>
                      </a:lnTo>
                      <a:lnTo>
                        <a:pt x="252" y="28"/>
                      </a:lnTo>
                      <a:lnTo>
                        <a:pt x="37" y="323"/>
                      </a:lnTo>
                      <a:close/>
                    </a:path>
                  </a:pathLst>
                </a:custGeom>
                <a:solidFill>
                  <a:srgbClr val="FFBC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8" name="Freeform 31"/>
                <p:cNvSpPr/>
                <p:nvPr/>
              </p:nvSpPr>
              <p:spPr bwMode="auto">
                <a:xfrm>
                  <a:off x="1768475" y="2317750"/>
                  <a:ext cx="152400" cy="171450"/>
                </a:xfrm>
                <a:custGeom>
                  <a:avLst/>
                  <a:gdLst>
                    <a:gd name="T0" fmla="*/ 40 w 96"/>
                    <a:gd name="T1" fmla="*/ 108 h 108"/>
                    <a:gd name="T2" fmla="*/ 0 w 96"/>
                    <a:gd name="T3" fmla="*/ 80 h 108"/>
                    <a:gd name="T4" fmla="*/ 59 w 96"/>
                    <a:gd name="T5" fmla="*/ 0 h 108"/>
                    <a:gd name="T6" fmla="*/ 96 w 96"/>
                    <a:gd name="T7" fmla="*/ 28 h 108"/>
                    <a:gd name="T8" fmla="*/ 40 w 96"/>
                    <a:gd name="T9" fmla="*/ 108 h 108"/>
                  </a:gdLst>
                  <a:ahLst/>
                  <a:cxnLst>
                    <a:cxn ang="0">
                      <a:pos x="T0" y="T1"/>
                    </a:cxn>
                    <a:cxn ang="0">
                      <a:pos x="T2" y="T3"/>
                    </a:cxn>
                    <a:cxn ang="0">
                      <a:pos x="T4" y="T5"/>
                    </a:cxn>
                    <a:cxn ang="0">
                      <a:pos x="T6" y="T7"/>
                    </a:cxn>
                    <a:cxn ang="0">
                      <a:pos x="T8" y="T9"/>
                    </a:cxn>
                  </a:cxnLst>
                  <a:rect l="0" t="0" r="r" b="b"/>
                  <a:pathLst>
                    <a:path w="96" h="108">
                      <a:moveTo>
                        <a:pt x="40" y="108"/>
                      </a:moveTo>
                      <a:lnTo>
                        <a:pt x="0" y="80"/>
                      </a:lnTo>
                      <a:lnTo>
                        <a:pt x="59" y="0"/>
                      </a:lnTo>
                      <a:lnTo>
                        <a:pt x="96" y="28"/>
                      </a:lnTo>
                      <a:lnTo>
                        <a:pt x="40" y="108"/>
                      </a:lnTo>
                      <a:close/>
                    </a:path>
                  </a:pathLst>
                </a:custGeom>
                <a:solidFill>
                  <a:srgbClr val="FF910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9" name="Freeform 32"/>
                <p:cNvSpPr/>
                <p:nvPr/>
              </p:nvSpPr>
              <p:spPr bwMode="auto">
                <a:xfrm>
                  <a:off x="1738313" y="2376488"/>
                  <a:ext cx="130175" cy="169863"/>
                </a:xfrm>
                <a:custGeom>
                  <a:avLst/>
                  <a:gdLst>
                    <a:gd name="T0" fmla="*/ 4 w 35"/>
                    <a:gd name="T1" fmla="*/ 44 h 45"/>
                    <a:gd name="T2" fmla="*/ 1 w 35"/>
                    <a:gd name="T3" fmla="*/ 44 h 45"/>
                    <a:gd name="T4" fmla="*/ 1 w 35"/>
                    <a:gd name="T5" fmla="*/ 44 h 45"/>
                    <a:gd name="T6" fmla="*/ 1 w 35"/>
                    <a:gd name="T7" fmla="*/ 42 h 45"/>
                    <a:gd name="T8" fmla="*/ 31 w 35"/>
                    <a:gd name="T9" fmla="*/ 1 h 45"/>
                    <a:gd name="T10" fmla="*/ 33 w 35"/>
                    <a:gd name="T11" fmla="*/ 1 h 45"/>
                    <a:gd name="T12" fmla="*/ 33 w 35"/>
                    <a:gd name="T13" fmla="*/ 1 h 45"/>
                    <a:gd name="T14" fmla="*/ 34 w 35"/>
                    <a:gd name="T15" fmla="*/ 3 h 45"/>
                    <a:gd name="T16" fmla="*/ 4 w 35"/>
                    <a:gd name="T17" fmla="*/ 44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45">
                      <a:moveTo>
                        <a:pt x="4" y="44"/>
                      </a:moveTo>
                      <a:cubicBezTo>
                        <a:pt x="3" y="45"/>
                        <a:pt x="2" y="45"/>
                        <a:pt x="1" y="44"/>
                      </a:cubicBezTo>
                      <a:cubicBezTo>
                        <a:pt x="1" y="44"/>
                        <a:pt x="1" y="44"/>
                        <a:pt x="1" y="44"/>
                      </a:cubicBezTo>
                      <a:cubicBezTo>
                        <a:pt x="1" y="44"/>
                        <a:pt x="0" y="43"/>
                        <a:pt x="1" y="42"/>
                      </a:cubicBezTo>
                      <a:cubicBezTo>
                        <a:pt x="31" y="1"/>
                        <a:pt x="31" y="1"/>
                        <a:pt x="31" y="1"/>
                      </a:cubicBezTo>
                      <a:cubicBezTo>
                        <a:pt x="31" y="0"/>
                        <a:pt x="32" y="0"/>
                        <a:pt x="33" y="1"/>
                      </a:cubicBezTo>
                      <a:cubicBezTo>
                        <a:pt x="33" y="1"/>
                        <a:pt x="33" y="1"/>
                        <a:pt x="33" y="1"/>
                      </a:cubicBezTo>
                      <a:cubicBezTo>
                        <a:pt x="34" y="2"/>
                        <a:pt x="35" y="3"/>
                        <a:pt x="34" y="3"/>
                      </a:cubicBezTo>
                      <a:lnTo>
                        <a:pt x="4" y="4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0" name="Freeform 33"/>
                <p:cNvSpPr/>
                <p:nvPr/>
              </p:nvSpPr>
              <p:spPr bwMode="auto">
                <a:xfrm>
                  <a:off x="1854200" y="2298700"/>
                  <a:ext cx="85725" cy="66675"/>
                </a:xfrm>
                <a:custGeom>
                  <a:avLst/>
                  <a:gdLst>
                    <a:gd name="T0" fmla="*/ 22 w 23"/>
                    <a:gd name="T1" fmla="*/ 17 h 18"/>
                    <a:gd name="T2" fmla="*/ 18 w 23"/>
                    <a:gd name="T3" fmla="*/ 17 h 18"/>
                    <a:gd name="T4" fmla="*/ 2 w 23"/>
                    <a:gd name="T5" fmla="*/ 5 h 18"/>
                    <a:gd name="T6" fmla="*/ 1 w 23"/>
                    <a:gd name="T7" fmla="*/ 1 h 18"/>
                    <a:gd name="T8" fmla="*/ 1 w 23"/>
                    <a:gd name="T9" fmla="*/ 1 h 18"/>
                    <a:gd name="T10" fmla="*/ 5 w 23"/>
                    <a:gd name="T11" fmla="*/ 1 h 18"/>
                    <a:gd name="T12" fmla="*/ 22 w 23"/>
                    <a:gd name="T13" fmla="*/ 13 h 18"/>
                    <a:gd name="T14" fmla="*/ 22 w 23"/>
                    <a:gd name="T15" fmla="*/ 17 h 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18">
                      <a:moveTo>
                        <a:pt x="22" y="17"/>
                      </a:moveTo>
                      <a:cubicBezTo>
                        <a:pt x="21" y="18"/>
                        <a:pt x="20" y="18"/>
                        <a:pt x="18" y="17"/>
                      </a:cubicBezTo>
                      <a:cubicBezTo>
                        <a:pt x="2" y="5"/>
                        <a:pt x="2" y="5"/>
                        <a:pt x="2" y="5"/>
                      </a:cubicBezTo>
                      <a:cubicBezTo>
                        <a:pt x="1" y="4"/>
                        <a:pt x="0" y="3"/>
                        <a:pt x="1" y="1"/>
                      </a:cubicBezTo>
                      <a:cubicBezTo>
                        <a:pt x="1" y="1"/>
                        <a:pt x="1" y="1"/>
                        <a:pt x="1" y="1"/>
                      </a:cubicBezTo>
                      <a:cubicBezTo>
                        <a:pt x="2" y="0"/>
                        <a:pt x="4" y="0"/>
                        <a:pt x="5" y="1"/>
                      </a:cubicBezTo>
                      <a:cubicBezTo>
                        <a:pt x="22" y="13"/>
                        <a:pt x="22" y="13"/>
                        <a:pt x="22" y="13"/>
                      </a:cubicBezTo>
                      <a:cubicBezTo>
                        <a:pt x="23" y="14"/>
                        <a:pt x="23" y="16"/>
                        <a:pt x="22" y="17"/>
                      </a:cubicBezTo>
                      <a:close/>
                    </a:path>
                  </a:pathLst>
                </a:custGeom>
                <a:solidFill>
                  <a:srgbClr val="502E1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1" name="Freeform 34"/>
                <p:cNvSpPr/>
                <p:nvPr/>
              </p:nvSpPr>
              <p:spPr bwMode="auto">
                <a:xfrm>
                  <a:off x="1493838" y="2786063"/>
                  <a:ext cx="85725" cy="93663"/>
                </a:xfrm>
                <a:custGeom>
                  <a:avLst/>
                  <a:gdLst>
                    <a:gd name="T0" fmla="*/ 0 w 54"/>
                    <a:gd name="T1" fmla="*/ 59 h 59"/>
                    <a:gd name="T2" fmla="*/ 17 w 54"/>
                    <a:gd name="T3" fmla="*/ 0 h 59"/>
                    <a:gd name="T4" fmla="*/ 54 w 54"/>
                    <a:gd name="T5" fmla="*/ 28 h 59"/>
                    <a:gd name="T6" fmla="*/ 0 w 54"/>
                    <a:gd name="T7" fmla="*/ 59 h 59"/>
                  </a:gdLst>
                  <a:ahLst/>
                  <a:cxnLst>
                    <a:cxn ang="0">
                      <a:pos x="T0" y="T1"/>
                    </a:cxn>
                    <a:cxn ang="0">
                      <a:pos x="T2" y="T3"/>
                    </a:cxn>
                    <a:cxn ang="0">
                      <a:pos x="T4" y="T5"/>
                    </a:cxn>
                    <a:cxn ang="0">
                      <a:pos x="T6" y="T7"/>
                    </a:cxn>
                  </a:cxnLst>
                  <a:rect l="0" t="0" r="r" b="b"/>
                  <a:pathLst>
                    <a:path w="54" h="59">
                      <a:moveTo>
                        <a:pt x="0" y="59"/>
                      </a:moveTo>
                      <a:lnTo>
                        <a:pt x="17" y="0"/>
                      </a:lnTo>
                      <a:lnTo>
                        <a:pt x="54" y="28"/>
                      </a:lnTo>
                      <a:lnTo>
                        <a:pt x="0" y="59"/>
                      </a:lnTo>
                      <a:close/>
                    </a:path>
                  </a:pathLst>
                </a:custGeom>
                <a:solidFill>
                  <a:srgbClr val="FDE1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2" name="Freeform 35"/>
                <p:cNvSpPr/>
                <p:nvPr/>
              </p:nvSpPr>
              <p:spPr bwMode="auto">
                <a:xfrm>
                  <a:off x="1520825" y="2778125"/>
                  <a:ext cx="66675" cy="52388"/>
                </a:xfrm>
                <a:custGeom>
                  <a:avLst/>
                  <a:gdLst>
                    <a:gd name="T0" fmla="*/ 42 w 42"/>
                    <a:gd name="T1" fmla="*/ 28 h 33"/>
                    <a:gd name="T2" fmla="*/ 2 w 42"/>
                    <a:gd name="T3" fmla="*/ 0 h 33"/>
                    <a:gd name="T4" fmla="*/ 0 w 42"/>
                    <a:gd name="T5" fmla="*/ 5 h 33"/>
                    <a:gd name="T6" fmla="*/ 37 w 42"/>
                    <a:gd name="T7" fmla="*/ 33 h 33"/>
                    <a:gd name="T8" fmla="*/ 42 w 42"/>
                    <a:gd name="T9" fmla="*/ 28 h 33"/>
                  </a:gdLst>
                  <a:ahLst/>
                  <a:cxnLst>
                    <a:cxn ang="0">
                      <a:pos x="T0" y="T1"/>
                    </a:cxn>
                    <a:cxn ang="0">
                      <a:pos x="T2" y="T3"/>
                    </a:cxn>
                    <a:cxn ang="0">
                      <a:pos x="T4" y="T5"/>
                    </a:cxn>
                    <a:cxn ang="0">
                      <a:pos x="T6" y="T7"/>
                    </a:cxn>
                    <a:cxn ang="0">
                      <a:pos x="T8" y="T9"/>
                    </a:cxn>
                  </a:cxnLst>
                  <a:rect l="0" t="0" r="r" b="b"/>
                  <a:pathLst>
                    <a:path w="42" h="33">
                      <a:moveTo>
                        <a:pt x="42" y="28"/>
                      </a:moveTo>
                      <a:lnTo>
                        <a:pt x="2" y="0"/>
                      </a:lnTo>
                      <a:lnTo>
                        <a:pt x="0" y="5"/>
                      </a:lnTo>
                      <a:lnTo>
                        <a:pt x="37" y="33"/>
                      </a:lnTo>
                      <a:lnTo>
                        <a:pt x="42" y="28"/>
                      </a:lnTo>
                      <a:close/>
                    </a:path>
                  </a:pathLst>
                </a:custGeom>
                <a:solidFill>
                  <a:srgbClr val="502E1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3" name="Freeform 36"/>
                <p:cNvSpPr/>
                <p:nvPr/>
              </p:nvSpPr>
              <p:spPr bwMode="auto">
                <a:xfrm>
                  <a:off x="1493838" y="2857500"/>
                  <a:ext cx="22225" cy="22225"/>
                </a:xfrm>
                <a:custGeom>
                  <a:avLst/>
                  <a:gdLst>
                    <a:gd name="T0" fmla="*/ 5 w 14"/>
                    <a:gd name="T1" fmla="*/ 0 h 14"/>
                    <a:gd name="T2" fmla="*/ 0 w 14"/>
                    <a:gd name="T3" fmla="*/ 14 h 14"/>
                    <a:gd name="T4" fmla="*/ 14 w 14"/>
                    <a:gd name="T5" fmla="*/ 7 h 14"/>
                    <a:gd name="T6" fmla="*/ 5 w 14"/>
                    <a:gd name="T7" fmla="*/ 0 h 14"/>
                  </a:gdLst>
                  <a:ahLst/>
                  <a:cxnLst>
                    <a:cxn ang="0">
                      <a:pos x="T0" y="T1"/>
                    </a:cxn>
                    <a:cxn ang="0">
                      <a:pos x="T2" y="T3"/>
                    </a:cxn>
                    <a:cxn ang="0">
                      <a:pos x="T4" y="T5"/>
                    </a:cxn>
                    <a:cxn ang="0">
                      <a:pos x="T6" y="T7"/>
                    </a:cxn>
                  </a:cxnLst>
                  <a:rect l="0" t="0" r="r" b="b"/>
                  <a:pathLst>
                    <a:path w="14" h="14">
                      <a:moveTo>
                        <a:pt x="5" y="0"/>
                      </a:moveTo>
                      <a:lnTo>
                        <a:pt x="0" y="14"/>
                      </a:lnTo>
                      <a:lnTo>
                        <a:pt x="14" y="7"/>
                      </a:lnTo>
                      <a:lnTo>
                        <a:pt x="5" y="0"/>
                      </a:lnTo>
                      <a:close/>
                    </a:path>
                  </a:pathLst>
                </a:custGeom>
                <a:solidFill>
                  <a:srgbClr val="12B78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1044" name="组合 1043"/>
            <p:cNvGrpSpPr/>
            <p:nvPr/>
          </p:nvGrpSpPr>
          <p:grpSpPr>
            <a:xfrm>
              <a:off x="4121150" y="1190576"/>
              <a:ext cx="1346200" cy="1114425"/>
              <a:chOff x="2286000" y="1566863"/>
              <a:chExt cx="1346200" cy="1114425"/>
            </a:xfrm>
          </p:grpSpPr>
          <p:sp>
            <p:nvSpPr>
              <p:cNvPr id="14" name="Freeform 10"/>
              <p:cNvSpPr/>
              <p:nvPr/>
            </p:nvSpPr>
            <p:spPr bwMode="auto">
              <a:xfrm>
                <a:off x="2878138" y="2343150"/>
                <a:ext cx="379412" cy="19050"/>
              </a:xfrm>
              <a:custGeom>
                <a:avLst/>
                <a:gdLst>
                  <a:gd name="T0" fmla="*/ 0 w 239"/>
                  <a:gd name="T1" fmla="*/ 12 h 12"/>
                  <a:gd name="T2" fmla="*/ 217 w 239"/>
                  <a:gd name="T3" fmla="*/ 12 h 12"/>
                  <a:gd name="T4" fmla="*/ 239 w 239"/>
                  <a:gd name="T5" fmla="*/ 0 h 12"/>
                  <a:gd name="T6" fmla="*/ 0 w 239"/>
                  <a:gd name="T7" fmla="*/ 0 h 12"/>
                  <a:gd name="T8" fmla="*/ 0 w 239"/>
                  <a:gd name="T9" fmla="*/ 12 h 12"/>
                </a:gdLst>
                <a:ahLst/>
                <a:cxnLst>
                  <a:cxn ang="0">
                    <a:pos x="T0" y="T1"/>
                  </a:cxn>
                  <a:cxn ang="0">
                    <a:pos x="T2" y="T3"/>
                  </a:cxn>
                  <a:cxn ang="0">
                    <a:pos x="T4" y="T5"/>
                  </a:cxn>
                  <a:cxn ang="0">
                    <a:pos x="T6" y="T7"/>
                  </a:cxn>
                  <a:cxn ang="0">
                    <a:pos x="T8" y="T9"/>
                  </a:cxn>
                </a:cxnLst>
                <a:rect l="0" t="0" r="r" b="b"/>
                <a:pathLst>
                  <a:path w="239" h="12">
                    <a:moveTo>
                      <a:pt x="0" y="12"/>
                    </a:moveTo>
                    <a:lnTo>
                      <a:pt x="217" y="12"/>
                    </a:lnTo>
                    <a:lnTo>
                      <a:pt x="239" y="0"/>
                    </a:lnTo>
                    <a:lnTo>
                      <a:pt x="0" y="0"/>
                    </a:lnTo>
                    <a:lnTo>
                      <a:pt x="0" y="12"/>
                    </a:lnTo>
                    <a:close/>
                  </a:path>
                </a:pathLst>
              </a:custGeom>
              <a:solidFill>
                <a:srgbClr val="B7C8D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11"/>
              <p:cNvSpPr/>
              <p:nvPr/>
            </p:nvSpPr>
            <p:spPr bwMode="auto">
              <a:xfrm>
                <a:off x="3257550" y="2241550"/>
                <a:ext cx="374650" cy="15875"/>
              </a:xfrm>
              <a:custGeom>
                <a:avLst/>
                <a:gdLst>
                  <a:gd name="T0" fmla="*/ 0 w 236"/>
                  <a:gd name="T1" fmla="*/ 10 h 10"/>
                  <a:gd name="T2" fmla="*/ 215 w 236"/>
                  <a:gd name="T3" fmla="*/ 10 h 10"/>
                  <a:gd name="T4" fmla="*/ 236 w 236"/>
                  <a:gd name="T5" fmla="*/ 0 h 10"/>
                  <a:gd name="T6" fmla="*/ 0 w 236"/>
                  <a:gd name="T7" fmla="*/ 0 h 10"/>
                  <a:gd name="T8" fmla="*/ 0 w 236"/>
                  <a:gd name="T9" fmla="*/ 10 h 10"/>
                </a:gdLst>
                <a:ahLst/>
                <a:cxnLst>
                  <a:cxn ang="0">
                    <a:pos x="T0" y="T1"/>
                  </a:cxn>
                  <a:cxn ang="0">
                    <a:pos x="T2" y="T3"/>
                  </a:cxn>
                  <a:cxn ang="0">
                    <a:pos x="T4" y="T5"/>
                  </a:cxn>
                  <a:cxn ang="0">
                    <a:pos x="T6" y="T7"/>
                  </a:cxn>
                  <a:cxn ang="0">
                    <a:pos x="T8" y="T9"/>
                  </a:cxn>
                </a:cxnLst>
                <a:rect l="0" t="0" r="r" b="b"/>
                <a:pathLst>
                  <a:path w="236" h="10">
                    <a:moveTo>
                      <a:pt x="0" y="10"/>
                    </a:moveTo>
                    <a:lnTo>
                      <a:pt x="215" y="10"/>
                    </a:lnTo>
                    <a:lnTo>
                      <a:pt x="236" y="0"/>
                    </a:lnTo>
                    <a:lnTo>
                      <a:pt x="0" y="0"/>
                    </a:lnTo>
                    <a:lnTo>
                      <a:pt x="0" y="10"/>
                    </a:lnTo>
                    <a:close/>
                  </a:path>
                </a:pathLst>
              </a:custGeom>
              <a:solidFill>
                <a:srgbClr val="B7C8D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13"/>
              <p:cNvSpPr/>
              <p:nvPr/>
            </p:nvSpPr>
            <p:spPr bwMode="auto">
              <a:xfrm>
                <a:off x="3128963" y="1968500"/>
                <a:ext cx="376237" cy="374650"/>
              </a:xfrm>
              <a:custGeom>
                <a:avLst/>
                <a:gdLst>
                  <a:gd name="T0" fmla="*/ 100 w 100"/>
                  <a:gd name="T1" fmla="*/ 0 h 100"/>
                  <a:gd name="T2" fmla="*/ 67 w 100"/>
                  <a:gd name="T3" fmla="*/ 0 h 100"/>
                  <a:gd name="T4" fmla="*/ 0 w 100"/>
                  <a:gd name="T5" fmla="*/ 0 h 100"/>
                  <a:gd name="T6" fmla="*/ 0 w 100"/>
                  <a:gd name="T7" fmla="*/ 67 h 100"/>
                  <a:gd name="T8" fmla="*/ 34 w 100"/>
                  <a:gd name="T9" fmla="*/ 100 h 100"/>
                  <a:gd name="T10" fmla="*/ 67 w 100"/>
                  <a:gd name="T11" fmla="*/ 67 h 100"/>
                  <a:gd name="T12" fmla="*/ 67 w 100"/>
                  <a:gd name="T13" fmla="*/ 34 h 100"/>
                  <a:gd name="T14" fmla="*/ 100 w 100"/>
                  <a:gd name="T15" fmla="*/ 0 h 1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0" h="100">
                    <a:moveTo>
                      <a:pt x="100" y="0"/>
                    </a:moveTo>
                    <a:cubicBezTo>
                      <a:pt x="67" y="0"/>
                      <a:pt x="67" y="0"/>
                      <a:pt x="67" y="0"/>
                    </a:cubicBezTo>
                    <a:cubicBezTo>
                      <a:pt x="0" y="0"/>
                      <a:pt x="0" y="0"/>
                      <a:pt x="0" y="0"/>
                    </a:cubicBezTo>
                    <a:cubicBezTo>
                      <a:pt x="0" y="67"/>
                      <a:pt x="0" y="67"/>
                      <a:pt x="0" y="67"/>
                    </a:cubicBezTo>
                    <a:cubicBezTo>
                      <a:pt x="0" y="85"/>
                      <a:pt x="15" y="100"/>
                      <a:pt x="34" y="100"/>
                    </a:cubicBezTo>
                    <a:cubicBezTo>
                      <a:pt x="52" y="100"/>
                      <a:pt x="67" y="85"/>
                      <a:pt x="67" y="67"/>
                    </a:cubicBezTo>
                    <a:cubicBezTo>
                      <a:pt x="67" y="34"/>
                      <a:pt x="67" y="34"/>
                      <a:pt x="67" y="34"/>
                    </a:cubicBezTo>
                    <a:cubicBezTo>
                      <a:pt x="67" y="15"/>
                      <a:pt x="82" y="0"/>
                      <a:pt x="100" y="0"/>
                    </a:cubicBezTo>
                    <a:close/>
                  </a:path>
                </a:pathLst>
              </a:custGeom>
              <a:solidFill>
                <a:srgbClr val="12B78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14"/>
              <p:cNvSpPr/>
              <p:nvPr/>
            </p:nvSpPr>
            <p:spPr bwMode="auto">
              <a:xfrm>
                <a:off x="3381375" y="1968500"/>
                <a:ext cx="250825" cy="273050"/>
              </a:xfrm>
              <a:custGeom>
                <a:avLst/>
                <a:gdLst>
                  <a:gd name="T0" fmla="*/ 33 w 67"/>
                  <a:gd name="T1" fmla="*/ 0 h 73"/>
                  <a:gd name="T2" fmla="*/ 0 w 67"/>
                  <a:gd name="T3" fmla="*/ 34 h 73"/>
                  <a:gd name="T4" fmla="*/ 0 w 67"/>
                  <a:gd name="T5" fmla="*/ 73 h 73"/>
                  <a:gd name="T6" fmla="*/ 67 w 67"/>
                  <a:gd name="T7" fmla="*/ 73 h 73"/>
                  <a:gd name="T8" fmla="*/ 67 w 67"/>
                  <a:gd name="T9" fmla="*/ 34 h 73"/>
                  <a:gd name="T10" fmla="*/ 33 w 67"/>
                  <a:gd name="T11" fmla="*/ 0 h 73"/>
                </a:gdLst>
                <a:ahLst/>
                <a:cxnLst>
                  <a:cxn ang="0">
                    <a:pos x="T0" y="T1"/>
                  </a:cxn>
                  <a:cxn ang="0">
                    <a:pos x="T2" y="T3"/>
                  </a:cxn>
                  <a:cxn ang="0">
                    <a:pos x="T4" y="T5"/>
                  </a:cxn>
                  <a:cxn ang="0">
                    <a:pos x="T6" y="T7"/>
                  </a:cxn>
                  <a:cxn ang="0">
                    <a:pos x="T8" y="T9"/>
                  </a:cxn>
                  <a:cxn ang="0">
                    <a:pos x="T10" y="T11"/>
                  </a:cxn>
                </a:cxnLst>
                <a:rect l="0" t="0" r="r" b="b"/>
                <a:pathLst>
                  <a:path w="67" h="73">
                    <a:moveTo>
                      <a:pt x="33" y="0"/>
                    </a:moveTo>
                    <a:cubicBezTo>
                      <a:pt x="15" y="0"/>
                      <a:pt x="0" y="15"/>
                      <a:pt x="0" y="34"/>
                    </a:cubicBezTo>
                    <a:cubicBezTo>
                      <a:pt x="0" y="73"/>
                      <a:pt x="0" y="73"/>
                      <a:pt x="0" y="73"/>
                    </a:cubicBezTo>
                    <a:cubicBezTo>
                      <a:pt x="67" y="73"/>
                      <a:pt x="67" y="73"/>
                      <a:pt x="67" y="73"/>
                    </a:cubicBezTo>
                    <a:cubicBezTo>
                      <a:pt x="67" y="34"/>
                      <a:pt x="67" y="34"/>
                      <a:pt x="67" y="34"/>
                    </a:cubicBezTo>
                    <a:cubicBezTo>
                      <a:pt x="67" y="15"/>
                      <a:pt x="52" y="0"/>
                      <a:pt x="33"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Line 25"/>
              <p:cNvSpPr>
                <a:spLocks noChangeShapeType="1"/>
              </p:cNvSpPr>
              <p:nvPr/>
            </p:nvSpPr>
            <p:spPr bwMode="auto">
              <a:xfrm>
                <a:off x="2905125" y="2073275"/>
                <a:ext cx="377825" cy="0"/>
              </a:xfrm>
              <a:prstGeom prst="line">
                <a:avLst/>
              </a:prstGeom>
              <a:noFill/>
              <a:ln w="6350" cap="rnd">
                <a:solidFill>
                  <a:srgbClr val="FFFFFF"/>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30" name="Line 26"/>
              <p:cNvSpPr>
                <a:spLocks noChangeShapeType="1"/>
              </p:cNvSpPr>
              <p:nvPr/>
            </p:nvSpPr>
            <p:spPr bwMode="auto">
              <a:xfrm>
                <a:off x="2905125" y="2216150"/>
                <a:ext cx="377825" cy="0"/>
              </a:xfrm>
              <a:prstGeom prst="line">
                <a:avLst/>
              </a:prstGeom>
              <a:noFill/>
              <a:ln w="6350" cap="rnd">
                <a:solidFill>
                  <a:srgbClr val="FFFFFF"/>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6" name="Freeform 12"/>
              <p:cNvSpPr/>
              <p:nvPr/>
            </p:nvSpPr>
            <p:spPr bwMode="auto">
              <a:xfrm>
                <a:off x="2878138" y="1566863"/>
                <a:ext cx="379412" cy="776288"/>
              </a:xfrm>
              <a:custGeom>
                <a:avLst/>
                <a:gdLst>
                  <a:gd name="T0" fmla="*/ 67 w 101"/>
                  <a:gd name="T1" fmla="*/ 174 h 207"/>
                  <a:gd name="T2" fmla="*/ 67 w 101"/>
                  <a:gd name="T3" fmla="*/ 33 h 207"/>
                  <a:gd name="T4" fmla="*/ 34 w 101"/>
                  <a:gd name="T5" fmla="*/ 0 h 207"/>
                  <a:gd name="T6" fmla="*/ 0 w 101"/>
                  <a:gd name="T7" fmla="*/ 33 h 207"/>
                  <a:gd name="T8" fmla="*/ 0 w 101"/>
                  <a:gd name="T9" fmla="*/ 207 h 207"/>
                  <a:gd name="T10" fmla="*/ 37 w 101"/>
                  <a:gd name="T11" fmla="*/ 207 h 207"/>
                  <a:gd name="T12" fmla="*/ 67 w 101"/>
                  <a:gd name="T13" fmla="*/ 207 h 207"/>
                  <a:gd name="T14" fmla="*/ 101 w 101"/>
                  <a:gd name="T15" fmla="*/ 207 h 207"/>
                  <a:gd name="T16" fmla="*/ 67 w 101"/>
                  <a:gd name="T17" fmla="*/ 174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1" h="207">
                    <a:moveTo>
                      <a:pt x="67" y="174"/>
                    </a:moveTo>
                    <a:cubicBezTo>
                      <a:pt x="67" y="33"/>
                      <a:pt x="67" y="33"/>
                      <a:pt x="67" y="33"/>
                    </a:cubicBezTo>
                    <a:cubicBezTo>
                      <a:pt x="67" y="15"/>
                      <a:pt x="52" y="0"/>
                      <a:pt x="34" y="0"/>
                    </a:cubicBezTo>
                    <a:cubicBezTo>
                      <a:pt x="15" y="0"/>
                      <a:pt x="0" y="15"/>
                      <a:pt x="0" y="33"/>
                    </a:cubicBezTo>
                    <a:cubicBezTo>
                      <a:pt x="0" y="207"/>
                      <a:pt x="0" y="207"/>
                      <a:pt x="0" y="207"/>
                    </a:cubicBezTo>
                    <a:cubicBezTo>
                      <a:pt x="37" y="207"/>
                      <a:pt x="37" y="207"/>
                      <a:pt x="37" y="207"/>
                    </a:cubicBezTo>
                    <a:cubicBezTo>
                      <a:pt x="67" y="207"/>
                      <a:pt x="67" y="207"/>
                      <a:pt x="67" y="207"/>
                    </a:cubicBezTo>
                    <a:cubicBezTo>
                      <a:pt x="101" y="207"/>
                      <a:pt x="101" y="207"/>
                      <a:pt x="101" y="207"/>
                    </a:cubicBezTo>
                    <a:cubicBezTo>
                      <a:pt x="82" y="207"/>
                      <a:pt x="67" y="192"/>
                      <a:pt x="67" y="17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Line 15"/>
              <p:cNvSpPr>
                <a:spLocks noChangeShapeType="1"/>
              </p:cNvSpPr>
              <p:nvPr/>
            </p:nvSpPr>
            <p:spPr bwMode="auto">
              <a:xfrm>
                <a:off x="2644775" y="1830388"/>
                <a:ext cx="379412" cy="0"/>
              </a:xfrm>
              <a:prstGeom prst="line">
                <a:avLst/>
              </a:prstGeom>
              <a:noFill/>
              <a:ln w="6350" cap="rnd">
                <a:solidFill>
                  <a:srgbClr val="EEEEEE"/>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0" name="Line 16"/>
              <p:cNvSpPr>
                <a:spLocks noChangeShapeType="1"/>
              </p:cNvSpPr>
              <p:nvPr/>
            </p:nvSpPr>
            <p:spPr bwMode="auto">
              <a:xfrm>
                <a:off x="2644775" y="1968500"/>
                <a:ext cx="379412" cy="0"/>
              </a:xfrm>
              <a:prstGeom prst="line">
                <a:avLst/>
              </a:prstGeom>
              <a:noFill/>
              <a:ln w="6350" cap="rnd">
                <a:solidFill>
                  <a:srgbClr val="EEEEEE"/>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1" name="Line 17"/>
              <p:cNvSpPr>
                <a:spLocks noChangeShapeType="1"/>
              </p:cNvSpPr>
              <p:nvPr/>
            </p:nvSpPr>
            <p:spPr bwMode="auto">
              <a:xfrm>
                <a:off x="2644775" y="2111375"/>
                <a:ext cx="379412" cy="0"/>
              </a:xfrm>
              <a:prstGeom prst="line">
                <a:avLst/>
              </a:prstGeom>
              <a:noFill/>
              <a:ln w="6350" cap="rnd">
                <a:solidFill>
                  <a:srgbClr val="EEEEEE"/>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2" name="Freeform 18"/>
              <p:cNvSpPr/>
              <p:nvPr/>
            </p:nvSpPr>
            <p:spPr bwMode="auto">
              <a:xfrm>
                <a:off x="2286000" y="1566863"/>
                <a:ext cx="719137" cy="1114425"/>
              </a:xfrm>
              <a:custGeom>
                <a:avLst/>
                <a:gdLst>
                  <a:gd name="T0" fmla="*/ 192 w 192"/>
                  <a:gd name="T1" fmla="*/ 0 h 297"/>
                  <a:gd name="T2" fmla="*/ 34 w 192"/>
                  <a:gd name="T3" fmla="*/ 0 h 297"/>
                  <a:gd name="T4" fmla="*/ 0 w 192"/>
                  <a:gd name="T5" fmla="*/ 33 h 297"/>
                  <a:gd name="T6" fmla="*/ 0 w 192"/>
                  <a:gd name="T7" fmla="*/ 297 h 297"/>
                  <a:gd name="T8" fmla="*/ 158 w 192"/>
                  <a:gd name="T9" fmla="*/ 297 h 297"/>
                  <a:gd name="T10" fmla="*/ 158 w 192"/>
                  <a:gd name="T11" fmla="*/ 33 h 297"/>
                  <a:gd name="T12" fmla="*/ 192 w 192"/>
                  <a:gd name="T13" fmla="*/ 0 h 297"/>
                </a:gdLst>
                <a:ahLst/>
                <a:cxnLst>
                  <a:cxn ang="0">
                    <a:pos x="T0" y="T1"/>
                  </a:cxn>
                  <a:cxn ang="0">
                    <a:pos x="T2" y="T3"/>
                  </a:cxn>
                  <a:cxn ang="0">
                    <a:pos x="T4" y="T5"/>
                  </a:cxn>
                  <a:cxn ang="0">
                    <a:pos x="T6" y="T7"/>
                  </a:cxn>
                  <a:cxn ang="0">
                    <a:pos x="T8" y="T9"/>
                  </a:cxn>
                  <a:cxn ang="0">
                    <a:pos x="T10" y="T11"/>
                  </a:cxn>
                  <a:cxn ang="0">
                    <a:pos x="T12" y="T13"/>
                  </a:cxn>
                </a:cxnLst>
                <a:rect l="0" t="0" r="r" b="b"/>
                <a:pathLst>
                  <a:path w="192" h="297">
                    <a:moveTo>
                      <a:pt x="192" y="0"/>
                    </a:moveTo>
                    <a:cubicBezTo>
                      <a:pt x="34" y="0"/>
                      <a:pt x="34" y="0"/>
                      <a:pt x="34" y="0"/>
                    </a:cubicBezTo>
                    <a:cubicBezTo>
                      <a:pt x="15" y="0"/>
                      <a:pt x="0" y="15"/>
                      <a:pt x="0" y="33"/>
                    </a:cubicBezTo>
                    <a:cubicBezTo>
                      <a:pt x="0" y="297"/>
                      <a:pt x="0" y="297"/>
                      <a:pt x="0" y="297"/>
                    </a:cubicBezTo>
                    <a:cubicBezTo>
                      <a:pt x="158" y="297"/>
                      <a:pt x="158" y="297"/>
                      <a:pt x="158" y="297"/>
                    </a:cubicBezTo>
                    <a:cubicBezTo>
                      <a:pt x="158" y="33"/>
                      <a:pt x="158" y="33"/>
                      <a:pt x="158" y="33"/>
                    </a:cubicBezTo>
                    <a:cubicBezTo>
                      <a:pt x="158" y="15"/>
                      <a:pt x="173" y="0"/>
                      <a:pt x="192" y="0"/>
                    </a:cubicBezTo>
                    <a:close/>
                  </a:path>
                </a:pathLst>
              </a:custGeom>
              <a:solidFill>
                <a:srgbClr val="12B78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Line 19"/>
              <p:cNvSpPr>
                <a:spLocks noChangeShapeType="1"/>
              </p:cNvSpPr>
              <p:nvPr/>
            </p:nvSpPr>
            <p:spPr bwMode="auto">
              <a:xfrm>
                <a:off x="2393950" y="2241550"/>
                <a:ext cx="379412" cy="0"/>
              </a:xfrm>
              <a:prstGeom prst="line">
                <a:avLst/>
              </a:prstGeom>
              <a:noFill/>
              <a:ln w="6350" cap="rnd">
                <a:solidFill>
                  <a:srgbClr val="FFFFFF"/>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4" name="Line 20"/>
              <p:cNvSpPr>
                <a:spLocks noChangeShapeType="1"/>
              </p:cNvSpPr>
              <p:nvPr/>
            </p:nvSpPr>
            <p:spPr bwMode="auto">
              <a:xfrm>
                <a:off x="2393950" y="2384425"/>
                <a:ext cx="379412" cy="0"/>
              </a:xfrm>
              <a:prstGeom prst="line">
                <a:avLst/>
              </a:prstGeom>
              <a:noFill/>
              <a:ln w="6350" cap="rnd">
                <a:solidFill>
                  <a:srgbClr val="FFFFFF"/>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5" name="Line 21"/>
              <p:cNvSpPr>
                <a:spLocks noChangeShapeType="1"/>
              </p:cNvSpPr>
              <p:nvPr/>
            </p:nvSpPr>
            <p:spPr bwMode="auto">
              <a:xfrm>
                <a:off x="2393950" y="2106613"/>
                <a:ext cx="379412" cy="0"/>
              </a:xfrm>
              <a:prstGeom prst="line">
                <a:avLst/>
              </a:prstGeom>
              <a:noFill/>
              <a:ln w="6350" cap="rnd">
                <a:solidFill>
                  <a:srgbClr val="FFFFFF"/>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6" name="Line 22"/>
              <p:cNvSpPr>
                <a:spLocks noChangeShapeType="1"/>
              </p:cNvSpPr>
              <p:nvPr/>
            </p:nvSpPr>
            <p:spPr bwMode="auto">
              <a:xfrm>
                <a:off x="2393950" y="1968500"/>
                <a:ext cx="379412" cy="0"/>
              </a:xfrm>
              <a:prstGeom prst="line">
                <a:avLst/>
              </a:prstGeom>
              <a:noFill/>
              <a:ln w="6350" cap="rnd">
                <a:solidFill>
                  <a:srgbClr val="FFFFFF"/>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7" name="Line 23"/>
              <p:cNvSpPr>
                <a:spLocks noChangeShapeType="1"/>
              </p:cNvSpPr>
              <p:nvPr/>
            </p:nvSpPr>
            <p:spPr bwMode="auto">
              <a:xfrm>
                <a:off x="2393950" y="1833563"/>
                <a:ext cx="379412" cy="0"/>
              </a:xfrm>
              <a:prstGeom prst="line">
                <a:avLst/>
              </a:prstGeom>
              <a:noFill/>
              <a:ln w="6350" cap="rnd">
                <a:solidFill>
                  <a:srgbClr val="FFFFFF"/>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8" name="Line 24"/>
              <p:cNvSpPr>
                <a:spLocks noChangeShapeType="1"/>
              </p:cNvSpPr>
              <p:nvPr/>
            </p:nvSpPr>
            <p:spPr bwMode="auto">
              <a:xfrm>
                <a:off x="2393950" y="1695450"/>
                <a:ext cx="379412" cy="0"/>
              </a:xfrm>
              <a:prstGeom prst="line">
                <a:avLst/>
              </a:prstGeom>
              <a:noFill/>
              <a:ln w="6350" cap="rnd">
                <a:solidFill>
                  <a:srgbClr val="FFFFFF"/>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31" name="Line 27"/>
              <p:cNvSpPr>
                <a:spLocks noChangeShapeType="1"/>
              </p:cNvSpPr>
              <p:nvPr/>
            </p:nvSpPr>
            <p:spPr bwMode="auto">
              <a:xfrm>
                <a:off x="2393950" y="2522538"/>
                <a:ext cx="379412" cy="0"/>
              </a:xfrm>
              <a:prstGeom prst="line">
                <a:avLst/>
              </a:prstGeom>
              <a:noFill/>
              <a:ln w="6350" cap="rnd">
                <a:solidFill>
                  <a:srgbClr val="FFFFFF"/>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grpSp>
        <p:grpSp>
          <p:nvGrpSpPr>
            <p:cNvPr id="1046" name="组合 1045"/>
            <p:cNvGrpSpPr/>
            <p:nvPr/>
          </p:nvGrpSpPr>
          <p:grpSpPr>
            <a:xfrm>
              <a:off x="3862388" y="2049413"/>
              <a:ext cx="561975" cy="473075"/>
              <a:chOff x="2027238" y="2425700"/>
              <a:chExt cx="561975" cy="473075"/>
            </a:xfrm>
          </p:grpSpPr>
          <p:sp>
            <p:nvSpPr>
              <p:cNvPr id="1034" name="Freeform 37"/>
              <p:cNvSpPr/>
              <p:nvPr/>
            </p:nvSpPr>
            <p:spPr bwMode="auto">
              <a:xfrm>
                <a:off x="2138363" y="2425700"/>
                <a:ext cx="338137" cy="228600"/>
              </a:xfrm>
              <a:custGeom>
                <a:avLst/>
                <a:gdLst>
                  <a:gd name="T0" fmla="*/ 90 w 90"/>
                  <a:gd name="T1" fmla="*/ 52 h 61"/>
                  <a:gd name="T2" fmla="*/ 81 w 90"/>
                  <a:gd name="T3" fmla="*/ 61 h 61"/>
                  <a:gd name="T4" fmla="*/ 9 w 90"/>
                  <a:gd name="T5" fmla="*/ 61 h 61"/>
                  <a:gd name="T6" fmla="*/ 0 w 90"/>
                  <a:gd name="T7" fmla="*/ 52 h 61"/>
                  <a:gd name="T8" fmla="*/ 0 w 90"/>
                  <a:gd name="T9" fmla="*/ 9 h 61"/>
                  <a:gd name="T10" fmla="*/ 9 w 90"/>
                  <a:gd name="T11" fmla="*/ 0 h 61"/>
                  <a:gd name="T12" fmla="*/ 81 w 90"/>
                  <a:gd name="T13" fmla="*/ 0 h 61"/>
                  <a:gd name="T14" fmla="*/ 90 w 90"/>
                  <a:gd name="T15" fmla="*/ 9 h 61"/>
                  <a:gd name="T16" fmla="*/ 90 w 90"/>
                  <a:gd name="T17" fmla="*/ 52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61">
                    <a:moveTo>
                      <a:pt x="90" y="52"/>
                    </a:moveTo>
                    <a:cubicBezTo>
                      <a:pt x="90" y="57"/>
                      <a:pt x="86" y="61"/>
                      <a:pt x="81" y="61"/>
                    </a:cubicBezTo>
                    <a:cubicBezTo>
                      <a:pt x="9" y="61"/>
                      <a:pt x="9" y="61"/>
                      <a:pt x="9" y="61"/>
                    </a:cubicBezTo>
                    <a:cubicBezTo>
                      <a:pt x="4" y="61"/>
                      <a:pt x="0" y="57"/>
                      <a:pt x="0" y="52"/>
                    </a:cubicBezTo>
                    <a:cubicBezTo>
                      <a:pt x="0" y="9"/>
                      <a:pt x="0" y="9"/>
                      <a:pt x="0" y="9"/>
                    </a:cubicBezTo>
                    <a:cubicBezTo>
                      <a:pt x="0" y="4"/>
                      <a:pt x="4" y="0"/>
                      <a:pt x="9" y="0"/>
                    </a:cubicBezTo>
                    <a:cubicBezTo>
                      <a:pt x="81" y="0"/>
                      <a:pt x="81" y="0"/>
                      <a:pt x="81" y="0"/>
                    </a:cubicBezTo>
                    <a:cubicBezTo>
                      <a:pt x="86" y="0"/>
                      <a:pt x="90" y="4"/>
                      <a:pt x="90" y="9"/>
                    </a:cubicBezTo>
                    <a:lnTo>
                      <a:pt x="90" y="52"/>
                    </a:lnTo>
                    <a:close/>
                  </a:path>
                </a:pathLst>
              </a:custGeom>
              <a:solidFill>
                <a:srgbClr val="8F65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5" name="Freeform 38"/>
              <p:cNvSpPr/>
              <p:nvPr/>
            </p:nvSpPr>
            <p:spPr bwMode="auto">
              <a:xfrm>
                <a:off x="2101850" y="2511425"/>
                <a:ext cx="412750" cy="57150"/>
              </a:xfrm>
              <a:custGeom>
                <a:avLst/>
                <a:gdLst>
                  <a:gd name="T0" fmla="*/ 110 w 110"/>
                  <a:gd name="T1" fmla="*/ 7 h 15"/>
                  <a:gd name="T2" fmla="*/ 103 w 110"/>
                  <a:gd name="T3" fmla="*/ 15 h 15"/>
                  <a:gd name="T4" fmla="*/ 7 w 110"/>
                  <a:gd name="T5" fmla="*/ 15 h 15"/>
                  <a:gd name="T6" fmla="*/ 0 w 110"/>
                  <a:gd name="T7" fmla="*/ 7 h 15"/>
                  <a:gd name="T8" fmla="*/ 0 w 110"/>
                  <a:gd name="T9" fmla="*/ 7 h 15"/>
                  <a:gd name="T10" fmla="*/ 7 w 110"/>
                  <a:gd name="T11" fmla="*/ 0 h 15"/>
                  <a:gd name="T12" fmla="*/ 103 w 110"/>
                  <a:gd name="T13" fmla="*/ 0 h 15"/>
                  <a:gd name="T14" fmla="*/ 110 w 110"/>
                  <a:gd name="T15" fmla="*/ 7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0" h="15">
                    <a:moveTo>
                      <a:pt x="110" y="7"/>
                    </a:moveTo>
                    <a:cubicBezTo>
                      <a:pt x="110" y="11"/>
                      <a:pt x="107" y="15"/>
                      <a:pt x="103" y="15"/>
                    </a:cubicBezTo>
                    <a:cubicBezTo>
                      <a:pt x="7" y="15"/>
                      <a:pt x="7" y="15"/>
                      <a:pt x="7" y="15"/>
                    </a:cubicBezTo>
                    <a:cubicBezTo>
                      <a:pt x="3" y="15"/>
                      <a:pt x="0" y="11"/>
                      <a:pt x="0" y="7"/>
                    </a:cubicBezTo>
                    <a:cubicBezTo>
                      <a:pt x="0" y="7"/>
                      <a:pt x="0" y="7"/>
                      <a:pt x="0" y="7"/>
                    </a:cubicBezTo>
                    <a:cubicBezTo>
                      <a:pt x="0" y="3"/>
                      <a:pt x="3" y="0"/>
                      <a:pt x="7" y="0"/>
                    </a:cubicBezTo>
                    <a:cubicBezTo>
                      <a:pt x="103" y="0"/>
                      <a:pt x="103" y="0"/>
                      <a:pt x="103" y="0"/>
                    </a:cubicBezTo>
                    <a:cubicBezTo>
                      <a:pt x="107" y="0"/>
                      <a:pt x="110" y="3"/>
                      <a:pt x="110" y="7"/>
                    </a:cubicBezTo>
                    <a:close/>
                  </a:path>
                </a:pathLst>
              </a:custGeom>
              <a:solidFill>
                <a:srgbClr val="FFBC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6" name="Freeform 39"/>
              <p:cNvSpPr/>
              <p:nvPr/>
            </p:nvSpPr>
            <p:spPr bwMode="auto">
              <a:xfrm>
                <a:off x="2027238" y="2613025"/>
                <a:ext cx="561975" cy="269875"/>
              </a:xfrm>
              <a:custGeom>
                <a:avLst/>
                <a:gdLst>
                  <a:gd name="T0" fmla="*/ 150 w 150"/>
                  <a:gd name="T1" fmla="*/ 63 h 72"/>
                  <a:gd name="T2" fmla="*/ 141 w 150"/>
                  <a:gd name="T3" fmla="*/ 72 h 72"/>
                  <a:gd name="T4" fmla="*/ 9 w 150"/>
                  <a:gd name="T5" fmla="*/ 72 h 72"/>
                  <a:gd name="T6" fmla="*/ 0 w 150"/>
                  <a:gd name="T7" fmla="*/ 63 h 72"/>
                  <a:gd name="T8" fmla="*/ 0 w 150"/>
                  <a:gd name="T9" fmla="*/ 9 h 72"/>
                  <a:gd name="T10" fmla="*/ 9 w 150"/>
                  <a:gd name="T11" fmla="*/ 0 h 72"/>
                  <a:gd name="T12" fmla="*/ 141 w 150"/>
                  <a:gd name="T13" fmla="*/ 0 h 72"/>
                  <a:gd name="T14" fmla="*/ 150 w 150"/>
                  <a:gd name="T15" fmla="*/ 9 h 72"/>
                  <a:gd name="T16" fmla="*/ 150 w 150"/>
                  <a:gd name="T17" fmla="*/ 63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0" h="72">
                    <a:moveTo>
                      <a:pt x="150" y="63"/>
                    </a:moveTo>
                    <a:cubicBezTo>
                      <a:pt x="150" y="68"/>
                      <a:pt x="146" y="72"/>
                      <a:pt x="141" y="72"/>
                    </a:cubicBezTo>
                    <a:cubicBezTo>
                      <a:pt x="9" y="72"/>
                      <a:pt x="9" y="72"/>
                      <a:pt x="9" y="72"/>
                    </a:cubicBezTo>
                    <a:cubicBezTo>
                      <a:pt x="4" y="72"/>
                      <a:pt x="0" y="68"/>
                      <a:pt x="0" y="63"/>
                    </a:cubicBezTo>
                    <a:cubicBezTo>
                      <a:pt x="0" y="9"/>
                      <a:pt x="0" y="9"/>
                      <a:pt x="0" y="9"/>
                    </a:cubicBezTo>
                    <a:cubicBezTo>
                      <a:pt x="0" y="4"/>
                      <a:pt x="4" y="0"/>
                      <a:pt x="9" y="0"/>
                    </a:cubicBezTo>
                    <a:cubicBezTo>
                      <a:pt x="141" y="0"/>
                      <a:pt x="141" y="0"/>
                      <a:pt x="141" y="0"/>
                    </a:cubicBezTo>
                    <a:cubicBezTo>
                      <a:pt x="146" y="0"/>
                      <a:pt x="150" y="4"/>
                      <a:pt x="150" y="9"/>
                    </a:cubicBezTo>
                    <a:lnTo>
                      <a:pt x="150" y="63"/>
                    </a:lnTo>
                    <a:close/>
                  </a:path>
                </a:pathLst>
              </a:custGeom>
              <a:solidFill>
                <a:srgbClr val="8F65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7" name="Freeform 40"/>
              <p:cNvSpPr/>
              <p:nvPr/>
            </p:nvSpPr>
            <p:spPr bwMode="auto">
              <a:xfrm>
                <a:off x="2085975" y="2654300"/>
                <a:ext cx="60325" cy="198438"/>
              </a:xfrm>
              <a:custGeom>
                <a:avLst/>
                <a:gdLst>
                  <a:gd name="T0" fmla="*/ 16 w 16"/>
                  <a:gd name="T1" fmla="*/ 45 h 53"/>
                  <a:gd name="T2" fmla="*/ 8 w 16"/>
                  <a:gd name="T3" fmla="*/ 53 h 53"/>
                  <a:gd name="T4" fmla="*/ 8 w 16"/>
                  <a:gd name="T5" fmla="*/ 53 h 53"/>
                  <a:gd name="T6" fmla="*/ 0 w 16"/>
                  <a:gd name="T7" fmla="*/ 45 h 53"/>
                  <a:gd name="T8" fmla="*/ 0 w 16"/>
                  <a:gd name="T9" fmla="*/ 8 h 53"/>
                  <a:gd name="T10" fmla="*/ 8 w 16"/>
                  <a:gd name="T11" fmla="*/ 0 h 53"/>
                  <a:gd name="T12" fmla="*/ 8 w 16"/>
                  <a:gd name="T13" fmla="*/ 0 h 53"/>
                  <a:gd name="T14" fmla="*/ 16 w 16"/>
                  <a:gd name="T15" fmla="*/ 8 h 53"/>
                  <a:gd name="T16" fmla="*/ 16 w 16"/>
                  <a:gd name="T17" fmla="*/ 4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53">
                    <a:moveTo>
                      <a:pt x="16" y="45"/>
                    </a:moveTo>
                    <a:cubicBezTo>
                      <a:pt x="16" y="49"/>
                      <a:pt x="12" y="53"/>
                      <a:pt x="8" y="53"/>
                    </a:cubicBezTo>
                    <a:cubicBezTo>
                      <a:pt x="8" y="53"/>
                      <a:pt x="8" y="53"/>
                      <a:pt x="8" y="53"/>
                    </a:cubicBezTo>
                    <a:cubicBezTo>
                      <a:pt x="4" y="53"/>
                      <a:pt x="0" y="49"/>
                      <a:pt x="0" y="45"/>
                    </a:cubicBezTo>
                    <a:cubicBezTo>
                      <a:pt x="0" y="8"/>
                      <a:pt x="0" y="8"/>
                      <a:pt x="0" y="8"/>
                    </a:cubicBezTo>
                    <a:cubicBezTo>
                      <a:pt x="0" y="4"/>
                      <a:pt x="4" y="0"/>
                      <a:pt x="8" y="0"/>
                    </a:cubicBezTo>
                    <a:cubicBezTo>
                      <a:pt x="8" y="0"/>
                      <a:pt x="8" y="0"/>
                      <a:pt x="8" y="0"/>
                    </a:cubicBezTo>
                    <a:cubicBezTo>
                      <a:pt x="12" y="0"/>
                      <a:pt x="16" y="4"/>
                      <a:pt x="16" y="8"/>
                    </a:cubicBezTo>
                    <a:lnTo>
                      <a:pt x="16" y="45"/>
                    </a:lnTo>
                    <a:close/>
                  </a:path>
                </a:pathLst>
              </a:custGeom>
              <a:solidFill>
                <a:srgbClr val="77563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8" name="Freeform 41"/>
              <p:cNvSpPr/>
              <p:nvPr/>
            </p:nvSpPr>
            <p:spPr bwMode="auto">
              <a:xfrm>
                <a:off x="2214563" y="2654300"/>
                <a:ext cx="60325" cy="198438"/>
              </a:xfrm>
              <a:custGeom>
                <a:avLst/>
                <a:gdLst>
                  <a:gd name="T0" fmla="*/ 16 w 16"/>
                  <a:gd name="T1" fmla="*/ 45 h 53"/>
                  <a:gd name="T2" fmla="*/ 8 w 16"/>
                  <a:gd name="T3" fmla="*/ 53 h 53"/>
                  <a:gd name="T4" fmla="*/ 8 w 16"/>
                  <a:gd name="T5" fmla="*/ 53 h 53"/>
                  <a:gd name="T6" fmla="*/ 0 w 16"/>
                  <a:gd name="T7" fmla="*/ 45 h 53"/>
                  <a:gd name="T8" fmla="*/ 0 w 16"/>
                  <a:gd name="T9" fmla="*/ 8 h 53"/>
                  <a:gd name="T10" fmla="*/ 8 w 16"/>
                  <a:gd name="T11" fmla="*/ 0 h 53"/>
                  <a:gd name="T12" fmla="*/ 8 w 16"/>
                  <a:gd name="T13" fmla="*/ 0 h 53"/>
                  <a:gd name="T14" fmla="*/ 16 w 16"/>
                  <a:gd name="T15" fmla="*/ 8 h 53"/>
                  <a:gd name="T16" fmla="*/ 16 w 16"/>
                  <a:gd name="T17" fmla="*/ 4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53">
                    <a:moveTo>
                      <a:pt x="16" y="45"/>
                    </a:moveTo>
                    <a:cubicBezTo>
                      <a:pt x="16" y="49"/>
                      <a:pt x="12" y="53"/>
                      <a:pt x="8" y="53"/>
                    </a:cubicBezTo>
                    <a:cubicBezTo>
                      <a:pt x="8" y="53"/>
                      <a:pt x="8" y="53"/>
                      <a:pt x="8" y="53"/>
                    </a:cubicBezTo>
                    <a:cubicBezTo>
                      <a:pt x="4" y="53"/>
                      <a:pt x="0" y="49"/>
                      <a:pt x="0" y="45"/>
                    </a:cubicBezTo>
                    <a:cubicBezTo>
                      <a:pt x="0" y="8"/>
                      <a:pt x="0" y="8"/>
                      <a:pt x="0" y="8"/>
                    </a:cubicBezTo>
                    <a:cubicBezTo>
                      <a:pt x="0" y="4"/>
                      <a:pt x="4" y="0"/>
                      <a:pt x="8" y="0"/>
                    </a:cubicBezTo>
                    <a:cubicBezTo>
                      <a:pt x="8" y="0"/>
                      <a:pt x="8" y="0"/>
                      <a:pt x="8" y="0"/>
                    </a:cubicBezTo>
                    <a:cubicBezTo>
                      <a:pt x="12" y="0"/>
                      <a:pt x="16" y="4"/>
                      <a:pt x="16" y="8"/>
                    </a:cubicBezTo>
                    <a:lnTo>
                      <a:pt x="16" y="45"/>
                    </a:lnTo>
                    <a:close/>
                  </a:path>
                </a:pathLst>
              </a:custGeom>
              <a:solidFill>
                <a:srgbClr val="77563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9" name="Freeform 42"/>
              <p:cNvSpPr/>
              <p:nvPr/>
            </p:nvSpPr>
            <p:spPr bwMode="auto">
              <a:xfrm>
                <a:off x="2341563" y="2654300"/>
                <a:ext cx="60325" cy="198438"/>
              </a:xfrm>
              <a:custGeom>
                <a:avLst/>
                <a:gdLst>
                  <a:gd name="T0" fmla="*/ 16 w 16"/>
                  <a:gd name="T1" fmla="*/ 45 h 53"/>
                  <a:gd name="T2" fmla="*/ 8 w 16"/>
                  <a:gd name="T3" fmla="*/ 53 h 53"/>
                  <a:gd name="T4" fmla="*/ 8 w 16"/>
                  <a:gd name="T5" fmla="*/ 53 h 53"/>
                  <a:gd name="T6" fmla="*/ 0 w 16"/>
                  <a:gd name="T7" fmla="*/ 45 h 53"/>
                  <a:gd name="T8" fmla="*/ 0 w 16"/>
                  <a:gd name="T9" fmla="*/ 8 h 53"/>
                  <a:gd name="T10" fmla="*/ 8 w 16"/>
                  <a:gd name="T11" fmla="*/ 0 h 53"/>
                  <a:gd name="T12" fmla="*/ 8 w 16"/>
                  <a:gd name="T13" fmla="*/ 0 h 53"/>
                  <a:gd name="T14" fmla="*/ 16 w 16"/>
                  <a:gd name="T15" fmla="*/ 8 h 53"/>
                  <a:gd name="T16" fmla="*/ 16 w 16"/>
                  <a:gd name="T17" fmla="*/ 4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53">
                    <a:moveTo>
                      <a:pt x="16" y="45"/>
                    </a:moveTo>
                    <a:cubicBezTo>
                      <a:pt x="16" y="49"/>
                      <a:pt x="12" y="53"/>
                      <a:pt x="8" y="53"/>
                    </a:cubicBezTo>
                    <a:cubicBezTo>
                      <a:pt x="8" y="53"/>
                      <a:pt x="8" y="53"/>
                      <a:pt x="8" y="53"/>
                    </a:cubicBezTo>
                    <a:cubicBezTo>
                      <a:pt x="4" y="53"/>
                      <a:pt x="0" y="49"/>
                      <a:pt x="0" y="45"/>
                    </a:cubicBezTo>
                    <a:cubicBezTo>
                      <a:pt x="0" y="8"/>
                      <a:pt x="0" y="8"/>
                      <a:pt x="0" y="8"/>
                    </a:cubicBezTo>
                    <a:cubicBezTo>
                      <a:pt x="0" y="4"/>
                      <a:pt x="4" y="0"/>
                      <a:pt x="8" y="0"/>
                    </a:cubicBezTo>
                    <a:cubicBezTo>
                      <a:pt x="8" y="0"/>
                      <a:pt x="8" y="0"/>
                      <a:pt x="8" y="0"/>
                    </a:cubicBezTo>
                    <a:cubicBezTo>
                      <a:pt x="12" y="0"/>
                      <a:pt x="16" y="4"/>
                      <a:pt x="16" y="8"/>
                    </a:cubicBezTo>
                    <a:lnTo>
                      <a:pt x="16" y="45"/>
                    </a:lnTo>
                    <a:close/>
                  </a:path>
                </a:pathLst>
              </a:custGeom>
              <a:solidFill>
                <a:srgbClr val="77563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0" name="Freeform 43"/>
              <p:cNvSpPr/>
              <p:nvPr/>
            </p:nvSpPr>
            <p:spPr bwMode="auto">
              <a:xfrm>
                <a:off x="2468563" y="2654300"/>
                <a:ext cx="60325" cy="198438"/>
              </a:xfrm>
              <a:custGeom>
                <a:avLst/>
                <a:gdLst>
                  <a:gd name="T0" fmla="*/ 16 w 16"/>
                  <a:gd name="T1" fmla="*/ 45 h 53"/>
                  <a:gd name="T2" fmla="*/ 8 w 16"/>
                  <a:gd name="T3" fmla="*/ 53 h 53"/>
                  <a:gd name="T4" fmla="*/ 8 w 16"/>
                  <a:gd name="T5" fmla="*/ 53 h 53"/>
                  <a:gd name="T6" fmla="*/ 0 w 16"/>
                  <a:gd name="T7" fmla="*/ 45 h 53"/>
                  <a:gd name="T8" fmla="*/ 0 w 16"/>
                  <a:gd name="T9" fmla="*/ 8 h 53"/>
                  <a:gd name="T10" fmla="*/ 8 w 16"/>
                  <a:gd name="T11" fmla="*/ 0 h 53"/>
                  <a:gd name="T12" fmla="*/ 8 w 16"/>
                  <a:gd name="T13" fmla="*/ 0 h 53"/>
                  <a:gd name="T14" fmla="*/ 16 w 16"/>
                  <a:gd name="T15" fmla="*/ 8 h 53"/>
                  <a:gd name="T16" fmla="*/ 16 w 16"/>
                  <a:gd name="T17" fmla="*/ 4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53">
                    <a:moveTo>
                      <a:pt x="16" y="45"/>
                    </a:moveTo>
                    <a:cubicBezTo>
                      <a:pt x="16" y="49"/>
                      <a:pt x="12" y="53"/>
                      <a:pt x="8" y="53"/>
                    </a:cubicBezTo>
                    <a:cubicBezTo>
                      <a:pt x="8" y="53"/>
                      <a:pt x="8" y="53"/>
                      <a:pt x="8" y="53"/>
                    </a:cubicBezTo>
                    <a:cubicBezTo>
                      <a:pt x="4" y="53"/>
                      <a:pt x="0" y="49"/>
                      <a:pt x="0" y="45"/>
                    </a:cubicBezTo>
                    <a:cubicBezTo>
                      <a:pt x="0" y="8"/>
                      <a:pt x="0" y="8"/>
                      <a:pt x="0" y="8"/>
                    </a:cubicBezTo>
                    <a:cubicBezTo>
                      <a:pt x="0" y="4"/>
                      <a:pt x="4" y="0"/>
                      <a:pt x="8" y="0"/>
                    </a:cubicBezTo>
                    <a:cubicBezTo>
                      <a:pt x="8" y="0"/>
                      <a:pt x="8" y="0"/>
                      <a:pt x="8" y="0"/>
                    </a:cubicBezTo>
                    <a:cubicBezTo>
                      <a:pt x="12" y="0"/>
                      <a:pt x="16" y="4"/>
                      <a:pt x="16" y="8"/>
                    </a:cubicBezTo>
                    <a:lnTo>
                      <a:pt x="16" y="45"/>
                    </a:lnTo>
                    <a:close/>
                  </a:path>
                </a:pathLst>
              </a:custGeom>
              <a:solidFill>
                <a:srgbClr val="77563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1" name="Freeform 44"/>
              <p:cNvSpPr/>
              <p:nvPr/>
            </p:nvSpPr>
            <p:spPr bwMode="auto">
              <a:xfrm>
                <a:off x="2074863" y="2882900"/>
                <a:ext cx="473075" cy="15875"/>
              </a:xfrm>
              <a:custGeom>
                <a:avLst/>
                <a:gdLst>
                  <a:gd name="T0" fmla="*/ 126 w 126"/>
                  <a:gd name="T1" fmla="*/ 2 h 4"/>
                  <a:gd name="T2" fmla="*/ 124 w 126"/>
                  <a:gd name="T3" fmla="*/ 4 h 4"/>
                  <a:gd name="T4" fmla="*/ 2 w 126"/>
                  <a:gd name="T5" fmla="*/ 4 h 4"/>
                  <a:gd name="T6" fmla="*/ 0 w 126"/>
                  <a:gd name="T7" fmla="*/ 2 h 4"/>
                  <a:gd name="T8" fmla="*/ 0 w 126"/>
                  <a:gd name="T9" fmla="*/ 2 h 4"/>
                  <a:gd name="T10" fmla="*/ 2 w 126"/>
                  <a:gd name="T11" fmla="*/ 0 h 4"/>
                  <a:gd name="T12" fmla="*/ 124 w 126"/>
                  <a:gd name="T13" fmla="*/ 0 h 4"/>
                  <a:gd name="T14" fmla="*/ 126 w 126"/>
                  <a:gd name="T15" fmla="*/ 2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6" h="4">
                    <a:moveTo>
                      <a:pt x="126" y="2"/>
                    </a:moveTo>
                    <a:cubicBezTo>
                      <a:pt x="126" y="3"/>
                      <a:pt x="125" y="4"/>
                      <a:pt x="124" y="4"/>
                    </a:cubicBezTo>
                    <a:cubicBezTo>
                      <a:pt x="2" y="4"/>
                      <a:pt x="2" y="4"/>
                      <a:pt x="2" y="4"/>
                    </a:cubicBezTo>
                    <a:cubicBezTo>
                      <a:pt x="1" y="4"/>
                      <a:pt x="0" y="3"/>
                      <a:pt x="0" y="2"/>
                    </a:cubicBezTo>
                    <a:cubicBezTo>
                      <a:pt x="0" y="2"/>
                      <a:pt x="0" y="2"/>
                      <a:pt x="0" y="2"/>
                    </a:cubicBezTo>
                    <a:cubicBezTo>
                      <a:pt x="0" y="1"/>
                      <a:pt x="1" y="0"/>
                      <a:pt x="2" y="0"/>
                    </a:cubicBezTo>
                    <a:cubicBezTo>
                      <a:pt x="124" y="0"/>
                      <a:pt x="124" y="0"/>
                      <a:pt x="124" y="0"/>
                    </a:cubicBezTo>
                    <a:cubicBezTo>
                      <a:pt x="125" y="0"/>
                      <a:pt x="126" y="1"/>
                      <a:pt x="126" y="2"/>
                    </a:cubicBezTo>
                    <a:close/>
                  </a:path>
                </a:pathLst>
              </a:custGeom>
              <a:solidFill>
                <a:srgbClr val="502E1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2" name="Rectangle 45"/>
              <p:cNvSpPr>
                <a:spLocks noChangeArrowheads="1"/>
              </p:cNvSpPr>
              <p:nvPr/>
            </p:nvSpPr>
            <p:spPr bwMode="auto">
              <a:xfrm>
                <a:off x="2138363" y="2568575"/>
                <a:ext cx="338137" cy="44450"/>
              </a:xfrm>
              <a:prstGeom prst="rect">
                <a:avLst/>
              </a:prstGeom>
              <a:solidFill>
                <a:srgbClr val="7756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grpSp>
      </p:grpSp>
      <p:sp>
        <p:nvSpPr>
          <p:cNvPr id="71" name="TextBox 70"/>
          <p:cNvSpPr txBox="1"/>
          <p:nvPr/>
        </p:nvSpPr>
        <p:spPr>
          <a:xfrm>
            <a:off x="1691680" y="2715766"/>
            <a:ext cx="5760640" cy="646331"/>
          </a:xfrm>
          <a:prstGeom prst="rect">
            <a:avLst/>
          </a:prstGeom>
          <a:noFill/>
        </p:spPr>
        <p:txBody>
          <a:bodyPr wrap="square" rtlCol="0">
            <a:spAutoFit/>
          </a:bodyPr>
          <a:lstStyle/>
          <a:p>
            <a:pPr algn="dist"/>
            <a:r>
              <a:rPr lang="zh-CN" altLang="en-US" sz="3600" dirty="0">
                <a:ln w="6350">
                  <a:noFill/>
                </a:ln>
                <a:latin typeface="宋体" pitchFamily="2" charset="-122"/>
                <a:ea typeface="宋体" pitchFamily="2" charset="-122"/>
              </a:rPr>
              <a:t>殷子强负责部分</a:t>
            </a:r>
          </a:p>
        </p:txBody>
      </p:sp>
      <p:sp>
        <p:nvSpPr>
          <p:cNvPr id="72" name="圆角矩形 71"/>
          <p:cNvSpPr/>
          <p:nvPr/>
        </p:nvSpPr>
        <p:spPr>
          <a:xfrm>
            <a:off x="1763688" y="3440611"/>
            <a:ext cx="5616624" cy="202560"/>
          </a:xfrm>
          <a:prstGeom prst="roundRect">
            <a:avLst>
              <a:gd name="adj" fmla="val 0"/>
            </a:avLst>
          </a:prstGeom>
          <a:noFill/>
          <a:ln w="6350" cap="flat" cmpd="sng" algn="ctr">
            <a:noFill/>
            <a:prstDash val="solid"/>
          </a:ln>
          <a:effectLst/>
        </p:spPr>
        <p:txBody>
          <a:bodyPr rtlCol="0" anchor="ctr"/>
          <a:lstStyle/>
          <a:p>
            <a:pPr marL="0" marR="0" lvl="0" indent="0" algn="dist" defTabSz="914400" eaLnBrk="1" fontAlgn="auto" latinLnBrk="0" hangingPunct="1">
              <a:lnSpc>
                <a:spcPct val="100000"/>
              </a:lnSpc>
              <a:spcBef>
                <a:spcPts val="0"/>
              </a:spcBef>
              <a:spcAft>
                <a:spcPts val="0"/>
              </a:spcAft>
              <a:buClrTx/>
              <a:buSzTx/>
              <a:buFontTx/>
              <a:buNone/>
              <a:defRPr/>
            </a:pPr>
            <a:r>
              <a:rPr kumimoji="0" lang="en-US" altLang="zh-CN" sz="1200" b="0" i="0" u="none" strike="noStrike" kern="0" cap="none" spc="0" normalizeH="0" baseline="0" noProof="0" dirty="0">
                <a:ln>
                  <a:noFill/>
                </a:ln>
                <a:solidFill>
                  <a:schemeClr val="bg1">
                    <a:lumMod val="50000"/>
                  </a:schemeClr>
                </a:solidFill>
                <a:effectLst/>
                <a:uLnTx/>
                <a:uFillTx/>
                <a:latin typeface="宋体" pitchFamily="2" charset="-122"/>
                <a:ea typeface="宋体" pitchFamily="2" charset="-122"/>
              </a:rPr>
              <a:t>THESIS DEFENSE POWERPOINT TEMPLATE</a:t>
            </a:r>
            <a:endParaRPr kumimoji="0" lang="zh-CN" altLang="en-US" sz="1200" b="0" i="0" u="none" strike="noStrike" kern="0" cap="none" spc="0" normalizeH="0" baseline="0" noProof="0" dirty="0">
              <a:ln>
                <a:noFill/>
              </a:ln>
              <a:solidFill>
                <a:schemeClr val="bg1">
                  <a:lumMod val="50000"/>
                </a:schemeClr>
              </a:solidFill>
              <a:effectLst/>
              <a:uLnTx/>
              <a:uFillTx/>
              <a:latin typeface="宋体" pitchFamily="2" charset="-122"/>
              <a:ea typeface="宋体" pitchFamily="2" charset="-122"/>
            </a:endParaRPr>
          </a:p>
        </p:txBody>
      </p:sp>
      <p:cxnSp>
        <p:nvCxnSpPr>
          <p:cNvPr id="85" name="直接连接符 84"/>
          <p:cNvCxnSpPr/>
          <p:nvPr/>
        </p:nvCxnSpPr>
        <p:spPr>
          <a:xfrm>
            <a:off x="1763688" y="3401854"/>
            <a:ext cx="5616624" cy="0"/>
          </a:xfrm>
          <a:prstGeom prst="line">
            <a:avLst/>
          </a:prstGeom>
          <a:noFill/>
          <a:ln w="6350" cap="flat" cmpd="sng" algn="ctr">
            <a:solidFill>
              <a:schemeClr val="bg1">
                <a:lumMod val="50000"/>
              </a:schemeClr>
            </a:solidFill>
            <a:prstDash val="solid"/>
          </a:ln>
          <a:effectLst/>
        </p:spPr>
      </p:cxnSp>
      <p:sp>
        <p:nvSpPr>
          <p:cNvPr id="1053" name="矩形 1052"/>
          <p:cNvSpPr/>
          <p:nvPr/>
        </p:nvSpPr>
        <p:spPr>
          <a:xfrm>
            <a:off x="0" y="5071492"/>
            <a:ext cx="9144000" cy="72008"/>
          </a:xfrm>
          <a:prstGeom prst="rect">
            <a:avLst/>
          </a:prstGeom>
          <a:solidFill>
            <a:srgbClr val="FF9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14578345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 Box 42"/>
          <p:cNvSpPr txBox="1">
            <a:spLocks noChangeArrowheads="1"/>
          </p:cNvSpPr>
          <p:nvPr/>
        </p:nvSpPr>
        <p:spPr bwMode="auto">
          <a:xfrm>
            <a:off x="4014792" y="290122"/>
            <a:ext cx="111440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 typeface="Arial" charset="0"/>
              <a:buNone/>
            </a:pPr>
            <a:r>
              <a:rPr lang="zh-CN" altLang="en-US" b="1" dirty="0">
                <a:solidFill>
                  <a:schemeClr val="bg1">
                    <a:lumMod val="50000"/>
                  </a:schemeClr>
                </a:solidFill>
              </a:rPr>
              <a:t>用户</a:t>
            </a:r>
            <a:r>
              <a:rPr lang="zh-CN" altLang="en-US" b="1" dirty="0">
                <a:solidFill>
                  <a:schemeClr val="accent1"/>
                </a:solidFill>
              </a:rPr>
              <a:t>界面</a:t>
            </a:r>
            <a:endParaRPr lang="en-US" altLang="zh-CN" b="1" dirty="0">
              <a:solidFill>
                <a:schemeClr val="accent1"/>
              </a:solidFill>
            </a:endParaRPr>
          </a:p>
        </p:txBody>
      </p:sp>
      <p:sp>
        <p:nvSpPr>
          <p:cNvPr id="30" name="Text Box 43"/>
          <p:cNvSpPr txBox="1">
            <a:spLocks noChangeArrowheads="1"/>
          </p:cNvSpPr>
          <p:nvPr/>
        </p:nvSpPr>
        <p:spPr bwMode="auto">
          <a:xfrm>
            <a:off x="4219078" y="567934"/>
            <a:ext cx="697627"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 typeface="Arial" charset="0"/>
              <a:buNone/>
            </a:pPr>
            <a:r>
              <a:rPr lang="zh-CN" altLang="en-US" sz="800" dirty="0">
                <a:solidFill>
                  <a:schemeClr val="bg1">
                    <a:lumMod val="50000"/>
                  </a:schemeClr>
                </a:solidFill>
              </a:rPr>
              <a:t>用户界设计</a:t>
            </a:r>
            <a:endParaRPr lang="en-US" altLang="zh-CN" sz="800" dirty="0">
              <a:solidFill>
                <a:schemeClr val="bg1">
                  <a:lumMod val="50000"/>
                </a:schemeClr>
              </a:solidFill>
            </a:endParaRPr>
          </a:p>
        </p:txBody>
      </p:sp>
      <p:cxnSp>
        <p:nvCxnSpPr>
          <p:cNvPr id="31" name="直接连接符 30"/>
          <p:cNvCxnSpPr/>
          <p:nvPr/>
        </p:nvCxnSpPr>
        <p:spPr>
          <a:xfrm>
            <a:off x="4226801" y="837031"/>
            <a:ext cx="690398"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pic>
        <p:nvPicPr>
          <p:cNvPr id="20" name="图片 19">
            <a:extLst>
              <a:ext uri="{FF2B5EF4-FFF2-40B4-BE49-F238E27FC236}">
                <a16:creationId xmlns:a16="http://schemas.microsoft.com/office/drawing/2014/main" id="{11BE0A86-9C32-4C22-B342-98E81A882084}"/>
              </a:ext>
            </a:extLst>
          </p:cNvPr>
          <p:cNvPicPr>
            <a:picLocks noChangeAspect="1"/>
          </p:cNvPicPr>
          <p:nvPr/>
        </p:nvPicPr>
        <p:blipFill>
          <a:blip r:embed="rId2"/>
          <a:stretch>
            <a:fillRect/>
          </a:stretch>
        </p:blipFill>
        <p:spPr>
          <a:xfrm>
            <a:off x="179512" y="1235343"/>
            <a:ext cx="4648603" cy="3071126"/>
          </a:xfrm>
          <a:prstGeom prst="rect">
            <a:avLst/>
          </a:prstGeom>
        </p:spPr>
      </p:pic>
      <p:pic>
        <p:nvPicPr>
          <p:cNvPr id="22" name="图片 21">
            <a:extLst>
              <a:ext uri="{FF2B5EF4-FFF2-40B4-BE49-F238E27FC236}">
                <a16:creationId xmlns:a16="http://schemas.microsoft.com/office/drawing/2014/main" id="{A8DFD6CC-47CE-4875-AE4F-D3D4A52F5D0B}"/>
              </a:ext>
            </a:extLst>
          </p:cNvPr>
          <p:cNvPicPr>
            <a:picLocks noChangeAspect="1"/>
          </p:cNvPicPr>
          <p:nvPr/>
        </p:nvPicPr>
        <p:blipFill>
          <a:blip r:embed="rId3"/>
          <a:stretch>
            <a:fillRect/>
          </a:stretch>
        </p:blipFill>
        <p:spPr>
          <a:xfrm>
            <a:off x="5047469" y="1566841"/>
            <a:ext cx="3917019" cy="2408129"/>
          </a:xfrm>
          <a:prstGeom prst="rect">
            <a:avLst/>
          </a:prstGeom>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 Box 42"/>
          <p:cNvSpPr txBox="1">
            <a:spLocks noChangeArrowheads="1"/>
          </p:cNvSpPr>
          <p:nvPr/>
        </p:nvSpPr>
        <p:spPr bwMode="auto">
          <a:xfrm>
            <a:off x="4014791" y="290122"/>
            <a:ext cx="111440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 typeface="Arial" charset="0"/>
              <a:buNone/>
            </a:pPr>
            <a:r>
              <a:rPr lang="zh-CN" altLang="en-US" b="1" dirty="0">
                <a:solidFill>
                  <a:schemeClr val="bg1">
                    <a:lumMod val="50000"/>
                  </a:schemeClr>
                </a:solidFill>
              </a:rPr>
              <a:t>用例</a:t>
            </a:r>
            <a:r>
              <a:rPr lang="zh-CN" altLang="en-US" b="1" dirty="0">
                <a:solidFill>
                  <a:schemeClr val="accent1"/>
                </a:solidFill>
              </a:rPr>
              <a:t>描述</a:t>
            </a:r>
            <a:endParaRPr lang="en-US" altLang="zh-CN" b="1" dirty="0">
              <a:solidFill>
                <a:schemeClr val="accent1"/>
              </a:solidFill>
            </a:endParaRPr>
          </a:p>
        </p:txBody>
      </p:sp>
      <p:sp>
        <p:nvSpPr>
          <p:cNvPr id="37" name="Text Box 43"/>
          <p:cNvSpPr txBox="1">
            <a:spLocks noChangeArrowheads="1"/>
          </p:cNvSpPr>
          <p:nvPr/>
        </p:nvSpPr>
        <p:spPr bwMode="auto">
          <a:xfrm>
            <a:off x="4167783" y="567934"/>
            <a:ext cx="800219"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 typeface="Arial" charset="0"/>
              <a:buNone/>
            </a:pPr>
            <a:r>
              <a:rPr lang="zh-CN" altLang="en-US" sz="800" dirty="0">
                <a:solidFill>
                  <a:schemeClr val="bg1">
                    <a:lumMod val="50000"/>
                  </a:schemeClr>
                </a:solidFill>
              </a:rPr>
              <a:t>模块用例描述</a:t>
            </a:r>
            <a:endParaRPr lang="en-US" altLang="zh-CN" sz="800" dirty="0">
              <a:solidFill>
                <a:schemeClr val="bg1">
                  <a:lumMod val="50000"/>
                </a:schemeClr>
              </a:solidFill>
            </a:endParaRPr>
          </a:p>
        </p:txBody>
      </p:sp>
      <p:cxnSp>
        <p:nvCxnSpPr>
          <p:cNvPr id="38" name="直接连接符 37"/>
          <p:cNvCxnSpPr/>
          <p:nvPr/>
        </p:nvCxnSpPr>
        <p:spPr>
          <a:xfrm>
            <a:off x="4226801" y="837031"/>
            <a:ext cx="690398"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pic>
        <p:nvPicPr>
          <p:cNvPr id="2" name="图片 1">
            <a:extLst>
              <a:ext uri="{FF2B5EF4-FFF2-40B4-BE49-F238E27FC236}">
                <a16:creationId xmlns:a16="http://schemas.microsoft.com/office/drawing/2014/main" id="{AF9DADED-E20C-4873-B55B-00E5B691BA97}"/>
              </a:ext>
            </a:extLst>
          </p:cNvPr>
          <p:cNvPicPr>
            <a:picLocks noChangeAspect="1"/>
          </p:cNvPicPr>
          <p:nvPr/>
        </p:nvPicPr>
        <p:blipFill>
          <a:blip r:embed="rId2"/>
          <a:stretch>
            <a:fillRect/>
          </a:stretch>
        </p:blipFill>
        <p:spPr>
          <a:xfrm>
            <a:off x="971600" y="913231"/>
            <a:ext cx="7052648" cy="3609769"/>
          </a:xfrm>
          <a:prstGeom prst="rect">
            <a:avLst/>
          </a:prstGeom>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Text Box 42"/>
          <p:cNvSpPr txBox="1">
            <a:spLocks noChangeArrowheads="1"/>
          </p:cNvSpPr>
          <p:nvPr/>
        </p:nvSpPr>
        <p:spPr bwMode="auto">
          <a:xfrm>
            <a:off x="4014791" y="290122"/>
            <a:ext cx="111440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 typeface="Arial" charset="0"/>
              <a:buNone/>
            </a:pPr>
            <a:r>
              <a:rPr lang="zh-CN" altLang="en-US" b="1" dirty="0">
                <a:solidFill>
                  <a:schemeClr val="bg1">
                    <a:lumMod val="50000"/>
                  </a:schemeClr>
                </a:solidFill>
              </a:rPr>
              <a:t>模块</a:t>
            </a:r>
            <a:r>
              <a:rPr lang="zh-CN" altLang="en-US" b="1" dirty="0">
                <a:solidFill>
                  <a:schemeClr val="accent2"/>
                </a:solidFill>
              </a:rPr>
              <a:t>流程</a:t>
            </a:r>
            <a:endParaRPr lang="en-US" altLang="zh-CN" b="1" dirty="0">
              <a:solidFill>
                <a:schemeClr val="accent2"/>
              </a:solidFill>
            </a:endParaRPr>
          </a:p>
        </p:txBody>
      </p:sp>
      <p:sp>
        <p:nvSpPr>
          <p:cNvPr id="66" name="Text Box 43"/>
          <p:cNvSpPr txBox="1">
            <a:spLocks noChangeArrowheads="1"/>
          </p:cNvSpPr>
          <p:nvPr/>
        </p:nvSpPr>
        <p:spPr bwMode="auto">
          <a:xfrm>
            <a:off x="4219078" y="567934"/>
            <a:ext cx="697627"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 typeface="Arial" charset="0"/>
              <a:buNone/>
            </a:pPr>
            <a:r>
              <a:rPr lang="zh-CN" altLang="en-US" sz="800" dirty="0">
                <a:solidFill>
                  <a:schemeClr val="bg1">
                    <a:lumMod val="50000"/>
                  </a:schemeClr>
                </a:solidFill>
              </a:rPr>
              <a:t>模块活动图</a:t>
            </a:r>
            <a:endParaRPr lang="en-US" altLang="zh-CN" sz="800" dirty="0">
              <a:solidFill>
                <a:schemeClr val="bg1">
                  <a:lumMod val="50000"/>
                </a:schemeClr>
              </a:solidFill>
            </a:endParaRPr>
          </a:p>
        </p:txBody>
      </p:sp>
      <p:cxnSp>
        <p:nvCxnSpPr>
          <p:cNvPr id="67" name="直接连接符 66"/>
          <p:cNvCxnSpPr/>
          <p:nvPr/>
        </p:nvCxnSpPr>
        <p:spPr>
          <a:xfrm>
            <a:off x="4226801" y="837031"/>
            <a:ext cx="690398"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pic>
        <p:nvPicPr>
          <p:cNvPr id="3" name="图片 2">
            <a:extLst>
              <a:ext uri="{FF2B5EF4-FFF2-40B4-BE49-F238E27FC236}">
                <a16:creationId xmlns:a16="http://schemas.microsoft.com/office/drawing/2014/main" id="{75A99DE9-0742-46BD-8329-78B5897C8132}"/>
              </a:ext>
            </a:extLst>
          </p:cNvPr>
          <p:cNvPicPr>
            <a:picLocks noChangeAspect="1"/>
          </p:cNvPicPr>
          <p:nvPr/>
        </p:nvPicPr>
        <p:blipFill>
          <a:blip r:embed="rId2"/>
          <a:stretch>
            <a:fillRect/>
          </a:stretch>
        </p:blipFill>
        <p:spPr>
          <a:xfrm>
            <a:off x="971600" y="1210358"/>
            <a:ext cx="1911555" cy="3672405"/>
          </a:xfrm>
          <a:prstGeom prst="rect">
            <a:avLst/>
          </a:prstGeom>
        </p:spPr>
      </p:pic>
      <p:pic>
        <p:nvPicPr>
          <p:cNvPr id="5" name="图片 4">
            <a:extLst>
              <a:ext uri="{FF2B5EF4-FFF2-40B4-BE49-F238E27FC236}">
                <a16:creationId xmlns:a16="http://schemas.microsoft.com/office/drawing/2014/main" id="{7D9FC713-11C5-4E96-BF69-EE5862722F53}"/>
              </a:ext>
            </a:extLst>
          </p:cNvPr>
          <p:cNvPicPr>
            <a:picLocks noChangeAspect="1"/>
          </p:cNvPicPr>
          <p:nvPr/>
        </p:nvPicPr>
        <p:blipFill>
          <a:blip r:embed="rId3"/>
          <a:stretch>
            <a:fillRect/>
          </a:stretch>
        </p:blipFill>
        <p:spPr>
          <a:xfrm>
            <a:off x="4067944" y="1206564"/>
            <a:ext cx="4643383" cy="3567603"/>
          </a:xfrm>
          <a:prstGeom prst="rect">
            <a:avLst/>
          </a:prstGeom>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 Box 42"/>
          <p:cNvSpPr txBox="1">
            <a:spLocks noChangeArrowheads="1"/>
          </p:cNvSpPr>
          <p:nvPr/>
        </p:nvSpPr>
        <p:spPr bwMode="auto">
          <a:xfrm>
            <a:off x="3984237" y="299498"/>
            <a:ext cx="116730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 typeface="Arial" charset="0"/>
              <a:buNone/>
            </a:pPr>
            <a:r>
              <a:rPr lang="zh-CN" altLang="en-US" b="1" dirty="0">
                <a:solidFill>
                  <a:schemeClr val="bg1">
                    <a:lumMod val="50000"/>
                  </a:schemeClr>
                </a:solidFill>
              </a:rPr>
              <a:t>实体</a:t>
            </a:r>
            <a:r>
              <a:rPr lang="zh-CN" altLang="en-US" b="1" dirty="0">
                <a:solidFill>
                  <a:schemeClr val="accent2"/>
                </a:solidFill>
              </a:rPr>
              <a:t> 关系</a:t>
            </a:r>
            <a:endParaRPr lang="en-US" altLang="zh-CN" b="1" dirty="0">
              <a:solidFill>
                <a:schemeClr val="accent2"/>
              </a:solidFill>
            </a:endParaRPr>
          </a:p>
        </p:txBody>
      </p:sp>
      <p:sp>
        <p:nvSpPr>
          <p:cNvPr id="56" name="Text Box 43"/>
          <p:cNvSpPr txBox="1">
            <a:spLocks noChangeArrowheads="1"/>
          </p:cNvSpPr>
          <p:nvPr/>
        </p:nvSpPr>
        <p:spPr bwMode="auto">
          <a:xfrm>
            <a:off x="4259152" y="567934"/>
            <a:ext cx="617478"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 typeface="Arial" charset="0"/>
              <a:buNone/>
            </a:pPr>
            <a:r>
              <a:rPr lang="zh-CN" altLang="en-US" sz="800" dirty="0">
                <a:solidFill>
                  <a:schemeClr val="bg1">
                    <a:lumMod val="50000"/>
                  </a:schemeClr>
                </a:solidFill>
              </a:rPr>
              <a:t>类图 包图</a:t>
            </a:r>
            <a:endParaRPr lang="en-US" altLang="zh-CN" sz="800" dirty="0">
              <a:solidFill>
                <a:schemeClr val="bg1">
                  <a:lumMod val="50000"/>
                </a:schemeClr>
              </a:solidFill>
            </a:endParaRPr>
          </a:p>
        </p:txBody>
      </p:sp>
      <p:cxnSp>
        <p:nvCxnSpPr>
          <p:cNvPr id="57" name="直接连接符 56"/>
          <p:cNvCxnSpPr/>
          <p:nvPr/>
        </p:nvCxnSpPr>
        <p:spPr>
          <a:xfrm>
            <a:off x="4226801" y="837031"/>
            <a:ext cx="690398"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pic>
        <p:nvPicPr>
          <p:cNvPr id="3" name="图片 2">
            <a:extLst>
              <a:ext uri="{FF2B5EF4-FFF2-40B4-BE49-F238E27FC236}">
                <a16:creationId xmlns:a16="http://schemas.microsoft.com/office/drawing/2014/main" id="{C1AFC726-22AE-428A-A7BC-96273842F1DE}"/>
              </a:ext>
            </a:extLst>
          </p:cNvPr>
          <p:cNvPicPr>
            <a:picLocks noChangeAspect="1"/>
          </p:cNvPicPr>
          <p:nvPr/>
        </p:nvPicPr>
        <p:blipFill>
          <a:blip r:embed="rId3"/>
          <a:stretch>
            <a:fillRect/>
          </a:stretch>
        </p:blipFill>
        <p:spPr>
          <a:xfrm>
            <a:off x="0" y="1723506"/>
            <a:ext cx="9144000" cy="1696487"/>
          </a:xfrm>
          <a:prstGeom prst="rect">
            <a:avLst/>
          </a:prstGeom>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Box 42"/>
          <p:cNvSpPr txBox="1">
            <a:spLocks noChangeArrowheads="1"/>
          </p:cNvSpPr>
          <p:nvPr/>
        </p:nvSpPr>
        <p:spPr bwMode="auto">
          <a:xfrm>
            <a:off x="3898576" y="290122"/>
            <a:ext cx="134684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 typeface="Arial" charset="0"/>
              <a:buNone/>
            </a:pPr>
            <a:r>
              <a:rPr lang="zh-CN" altLang="en-US" b="1" dirty="0">
                <a:solidFill>
                  <a:schemeClr val="bg1">
                    <a:lumMod val="50000"/>
                  </a:schemeClr>
                </a:solidFill>
              </a:rPr>
              <a:t>数据库</a:t>
            </a:r>
            <a:r>
              <a:rPr lang="zh-CN" altLang="en-US" b="1" dirty="0">
                <a:solidFill>
                  <a:schemeClr val="accent2"/>
                </a:solidFill>
              </a:rPr>
              <a:t>设计</a:t>
            </a:r>
            <a:endParaRPr lang="en-US" altLang="zh-CN" b="1" dirty="0">
              <a:solidFill>
                <a:schemeClr val="accent2"/>
              </a:solidFill>
            </a:endParaRPr>
          </a:p>
        </p:txBody>
      </p:sp>
      <p:sp>
        <p:nvSpPr>
          <p:cNvPr id="19" name="Text Box 43"/>
          <p:cNvSpPr txBox="1">
            <a:spLocks noChangeArrowheads="1"/>
          </p:cNvSpPr>
          <p:nvPr/>
        </p:nvSpPr>
        <p:spPr bwMode="auto">
          <a:xfrm>
            <a:off x="4167782" y="567934"/>
            <a:ext cx="800219"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 typeface="Arial" charset="0"/>
              <a:buNone/>
            </a:pPr>
            <a:r>
              <a:rPr lang="zh-CN" altLang="en-US" sz="800" dirty="0">
                <a:solidFill>
                  <a:schemeClr val="bg1">
                    <a:lumMod val="50000"/>
                  </a:schemeClr>
                </a:solidFill>
              </a:rPr>
              <a:t>数据库表设计</a:t>
            </a:r>
            <a:endParaRPr lang="en-US" altLang="zh-CN" sz="800" dirty="0">
              <a:solidFill>
                <a:schemeClr val="bg1">
                  <a:lumMod val="50000"/>
                </a:schemeClr>
              </a:solidFill>
            </a:endParaRPr>
          </a:p>
        </p:txBody>
      </p:sp>
      <p:cxnSp>
        <p:nvCxnSpPr>
          <p:cNvPr id="20" name="直接连接符 19"/>
          <p:cNvCxnSpPr/>
          <p:nvPr/>
        </p:nvCxnSpPr>
        <p:spPr>
          <a:xfrm>
            <a:off x="4226801" y="837031"/>
            <a:ext cx="690398"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pic>
        <p:nvPicPr>
          <p:cNvPr id="3" name="图片 2">
            <a:extLst>
              <a:ext uri="{FF2B5EF4-FFF2-40B4-BE49-F238E27FC236}">
                <a16:creationId xmlns:a16="http://schemas.microsoft.com/office/drawing/2014/main" id="{48363745-344C-4573-B2EE-A9E8D04FA60F}"/>
              </a:ext>
            </a:extLst>
          </p:cNvPr>
          <p:cNvPicPr>
            <a:picLocks noChangeAspect="1"/>
          </p:cNvPicPr>
          <p:nvPr/>
        </p:nvPicPr>
        <p:blipFill>
          <a:blip r:embed="rId2"/>
          <a:stretch>
            <a:fillRect/>
          </a:stretch>
        </p:blipFill>
        <p:spPr>
          <a:xfrm>
            <a:off x="2665003" y="1607218"/>
            <a:ext cx="3805776" cy="2699251"/>
          </a:xfrm>
          <a:prstGeom prst="rect">
            <a:avLst/>
          </a:prstGeom>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50" name="组合 1049"/>
          <p:cNvGrpSpPr/>
          <p:nvPr/>
        </p:nvGrpSpPr>
        <p:grpSpPr>
          <a:xfrm>
            <a:off x="3514164" y="769326"/>
            <a:ext cx="2107144" cy="1550082"/>
            <a:chOff x="3326607" y="947688"/>
            <a:chExt cx="2140743" cy="1574800"/>
          </a:xfrm>
        </p:grpSpPr>
        <p:grpSp>
          <p:nvGrpSpPr>
            <p:cNvPr id="1045" name="组合 1044"/>
            <p:cNvGrpSpPr/>
            <p:nvPr/>
          </p:nvGrpSpPr>
          <p:grpSpPr>
            <a:xfrm>
              <a:off x="3813175" y="947688"/>
              <a:ext cx="1500187" cy="1498600"/>
              <a:chOff x="1978025" y="1323975"/>
              <a:chExt cx="1500187" cy="1498600"/>
            </a:xfrm>
          </p:grpSpPr>
          <p:sp>
            <p:nvSpPr>
              <p:cNvPr id="10" name="Oval 6"/>
              <p:cNvSpPr>
                <a:spLocks noChangeArrowheads="1"/>
              </p:cNvSpPr>
              <p:nvPr/>
            </p:nvSpPr>
            <p:spPr bwMode="auto">
              <a:xfrm>
                <a:off x="1978025" y="1323975"/>
                <a:ext cx="1500187" cy="1498600"/>
              </a:xfrm>
              <a:prstGeom prst="ellipse">
                <a:avLst/>
              </a:prstGeom>
              <a:solidFill>
                <a:srgbClr val="DEEDF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7"/>
              <p:cNvSpPr/>
              <p:nvPr/>
            </p:nvSpPr>
            <p:spPr bwMode="auto">
              <a:xfrm>
                <a:off x="1978025" y="2073275"/>
                <a:ext cx="1409700" cy="749300"/>
              </a:xfrm>
              <a:custGeom>
                <a:avLst/>
                <a:gdLst>
                  <a:gd name="T0" fmla="*/ 354 w 376"/>
                  <a:gd name="T1" fmla="*/ 94 h 200"/>
                  <a:gd name="T2" fmla="*/ 242 w 376"/>
                  <a:gd name="T3" fmla="*/ 120 h 200"/>
                  <a:gd name="T4" fmla="*/ 25 w 376"/>
                  <a:gd name="T5" fmla="*/ 0 h 200"/>
                  <a:gd name="T6" fmla="*/ 0 w 376"/>
                  <a:gd name="T7" fmla="*/ 1 h 200"/>
                  <a:gd name="T8" fmla="*/ 151 w 376"/>
                  <a:gd name="T9" fmla="*/ 194 h 200"/>
                  <a:gd name="T10" fmla="*/ 200 w 376"/>
                  <a:gd name="T11" fmla="*/ 200 h 200"/>
                  <a:gd name="T12" fmla="*/ 271 w 376"/>
                  <a:gd name="T13" fmla="*/ 187 h 200"/>
                  <a:gd name="T14" fmla="*/ 376 w 376"/>
                  <a:gd name="T15" fmla="*/ 95 h 200"/>
                  <a:gd name="T16" fmla="*/ 354 w 376"/>
                  <a:gd name="T17" fmla="*/ 94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6" h="200">
                    <a:moveTo>
                      <a:pt x="354" y="94"/>
                    </a:moveTo>
                    <a:cubicBezTo>
                      <a:pt x="314" y="94"/>
                      <a:pt x="276" y="103"/>
                      <a:pt x="242" y="120"/>
                    </a:cubicBezTo>
                    <a:cubicBezTo>
                      <a:pt x="196" y="48"/>
                      <a:pt x="116" y="0"/>
                      <a:pt x="25" y="0"/>
                    </a:cubicBezTo>
                    <a:cubicBezTo>
                      <a:pt x="16" y="0"/>
                      <a:pt x="8" y="0"/>
                      <a:pt x="0" y="1"/>
                    </a:cubicBezTo>
                    <a:cubicBezTo>
                      <a:pt x="1" y="94"/>
                      <a:pt x="65" y="172"/>
                      <a:pt x="151" y="194"/>
                    </a:cubicBezTo>
                    <a:cubicBezTo>
                      <a:pt x="167" y="198"/>
                      <a:pt x="183" y="200"/>
                      <a:pt x="200" y="200"/>
                    </a:cubicBezTo>
                    <a:cubicBezTo>
                      <a:pt x="225" y="200"/>
                      <a:pt x="249" y="195"/>
                      <a:pt x="271" y="187"/>
                    </a:cubicBezTo>
                    <a:cubicBezTo>
                      <a:pt x="316" y="169"/>
                      <a:pt x="353" y="137"/>
                      <a:pt x="376" y="95"/>
                    </a:cubicBezTo>
                    <a:cubicBezTo>
                      <a:pt x="369" y="94"/>
                      <a:pt x="362" y="94"/>
                      <a:pt x="354" y="94"/>
                    </a:cubicBezTo>
                    <a:close/>
                  </a:path>
                </a:pathLst>
              </a:custGeom>
              <a:solidFill>
                <a:srgbClr val="C6E6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8"/>
              <p:cNvSpPr/>
              <p:nvPr/>
            </p:nvSpPr>
            <p:spPr bwMode="auto">
              <a:xfrm>
                <a:off x="2120900" y="1841500"/>
                <a:ext cx="93662" cy="254000"/>
              </a:xfrm>
              <a:custGeom>
                <a:avLst/>
                <a:gdLst>
                  <a:gd name="T0" fmla="*/ 25 w 25"/>
                  <a:gd name="T1" fmla="*/ 25 h 68"/>
                  <a:gd name="T2" fmla="*/ 13 w 25"/>
                  <a:gd name="T3" fmla="*/ 0 h 68"/>
                  <a:gd name="T4" fmla="*/ 0 w 25"/>
                  <a:gd name="T5" fmla="*/ 25 h 68"/>
                  <a:gd name="T6" fmla="*/ 11 w 25"/>
                  <a:gd name="T7" fmla="*/ 50 h 68"/>
                  <a:gd name="T8" fmla="*/ 11 w 25"/>
                  <a:gd name="T9" fmla="*/ 68 h 68"/>
                  <a:gd name="T10" fmla="*/ 15 w 25"/>
                  <a:gd name="T11" fmla="*/ 68 h 68"/>
                  <a:gd name="T12" fmla="*/ 15 w 25"/>
                  <a:gd name="T13" fmla="*/ 50 h 68"/>
                  <a:gd name="T14" fmla="*/ 25 w 25"/>
                  <a:gd name="T15" fmla="*/ 25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68">
                    <a:moveTo>
                      <a:pt x="25" y="25"/>
                    </a:moveTo>
                    <a:cubicBezTo>
                      <a:pt x="25" y="17"/>
                      <a:pt x="21" y="0"/>
                      <a:pt x="13" y="0"/>
                    </a:cubicBezTo>
                    <a:cubicBezTo>
                      <a:pt x="4" y="0"/>
                      <a:pt x="0" y="17"/>
                      <a:pt x="0" y="25"/>
                    </a:cubicBezTo>
                    <a:cubicBezTo>
                      <a:pt x="0" y="32"/>
                      <a:pt x="2" y="48"/>
                      <a:pt x="11" y="50"/>
                    </a:cubicBezTo>
                    <a:cubicBezTo>
                      <a:pt x="11" y="68"/>
                      <a:pt x="11" y="68"/>
                      <a:pt x="11" y="68"/>
                    </a:cubicBezTo>
                    <a:cubicBezTo>
                      <a:pt x="15" y="68"/>
                      <a:pt x="15" y="68"/>
                      <a:pt x="15" y="68"/>
                    </a:cubicBezTo>
                    <a:cubicBezTo>
                      <a:pt x="15" y="50"/>
                      <a:pt x="15" y="50"/>
                      <a:pt x="15" y="50"/>
                    </a:cubicBezTo>
                    <a:cubicBezTo>
                      <a:pt x="24" y="48"/>
                      <a:pt x="25" y="32"/>
                      <a:pt x="25" y="25"/>
                    </a:cubicBezTo>
                    <a:close/>
                  </a:path>
                </a:pathLst>
              </a:custGeom>
              <a:solidFill>
                <a:srgbClr val="C6E6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9"/>
              <p:cNvSpPr/>
              <p:nvPr/>
            </p:nvSpPr>
            <p:spPr bwMode="auto">
              <a:xfrm>
                <a:off x="3246438" y="1773238"/>
                <a:ext cx="74612" cy="206375"/>
              </a:xfrm>
              <a:custGeom>
                <a:avLst/>
                <a:gdLst>
                  <a:gd name="T0" fmla="*/ 20 w 20"/>
                  <a:gd name="T1" fmla="*/ 20 h 55"/>
                  <a:gd name="T2" fmla="*/ 10 w 20"/>
                  <a:gd name="T3" fmla="*/ 0 h 55"/>
                  <a:gd name="T4" fmla="*/ 0 w 20"/>
                  <a:gd name="T5" fmla="*/ 20 h 55"/>
                  <a:gd name="T6" fmla="*/ 9 w 20"/>
                  <a:gd name="T7" fmla="*/ 41 h 55"/>
                  <a:gd name="T8" fmla="*/ 9 w 20"/>
                  <a:gd name="T9" fmla="*/ 55 h 55"/>
                  <a:gd name="T10" fmla="*/ 12 w 20"/>
                  <a:gd name="T11" fmla="*/ 55 h 55"/>
                  <a:gd name="T12" fmla="*/ 12 w 20"/>
                  <a:gd name="T13" fmla="*/ 41 h 55"/>
                  <a:gd name="T14" fmla="*/ 20 w 20"/>
                  <a:gd name="T15" fmla="*/ 2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55">
                    <a:moveTo>
                      <a:pt x="20" y="20"/>
                    </a:moveTo>
                    <a:cubicBezTo>
                      <a:pt x="20" y="14"/>
                      <a:pt x="17" y="0"/>
                      <a:pt x="10" y="0"/>
                    </a:cubicBezTo>
                    <a:cubicBezTo>
                      <a:pt x="4" y="0"/>
                      <a:pt x="0" y="14"/>
                      <a:pt x="0" y="20"/>
                    </a:cubicBezTo>
                    <a:cubicBezTo>
                      <a:pt x="0" y="26"/>
                      <a:pt x="2" y="39"/>
                      <a:pt x="9" y="41"/>
                    </a:cubicBezTo>
                    <a:cubicBezTo>
                      <a:pt x="9" y="55"/>
                      <a:pt x="9" y="55"/>
                      <a:pt x="9" y="55"/>
                    </a:cubicBezTo>
                    <a:cubicBezTo>
                      <a:pt x="12" y="55"/>
                      <a:pt x="12" y="55"/>
                      <a:pt x="12" y="55"/>
                    </a:cubicBezTo>
                    <a:cubicBezTo>
                      <a:pt x="12" y="41"/>
                      <a:pt x="12" y="41"/>
                      <a:pt x="12" y="41"/>
                    </a:cubicBezTo>
                    <a:cubicBezTo>
                      <a:pt x="19" y="39"/>
                      <a:pt x="20" y="26"/>
                      <a:pt x="20" y="20"/>
                    </a:cubicBezTo>
                    <a:close/>
                  </a:path>
                </a:pathLst>
              </a:custGeom>
              <a:solidFill>
                <a:srgbClr val="C6E6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1047" name="组合 1046"/>
            <p:cNvGrpSpPr/>
            <p:nvPr/>
          </p:nvGrpSpPr>
          <p:grpSpPr>
            <a:xfrm>
              <a:off x="3326607" y="1922413"/>
              <a:ext cx="446087" cy="581026"/>
              <a:chOff x="3326607" y="2279650"/>
              <a:chExt cx="446087" cy="581026"/>
            </a:xfrm>
          </p:grpSpPr>
          <p:sp>
            <p:nvSpPr>
              <p:cNvPr id="1024" name="Line 28"/>
              <p:cNvSpPr>
                <a:spLocks noChangeShapeType="1"/>
              </p:cNvSpPr>
              <p:nvPr/>
            </p:nvSpPr>
            <p:spPr bwMode="auto">
              <a:xfrm>
                <a:off x="3328988" y="2859782"/>
                <a:ext cx="230187" cy="0"/>
              </a:xfrm>
              <a:prstGeom prst="line">
                <a:avLst/>
              </a:prstGeom>
              <a:noFill/>
              <a:ln w="6350" cap="rnd">
                <a:solidFill>
                  <a:srgbClr val="12B789"/>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025" name="Line 29"/>
              <p:cNvSpPr>
                <a:spLocks noChangeShapeType="1"/>
              </p:cNvSpPr>
              <p:nvPr/>
            </p:nvSpPr>
            <p:spPr bwMode="auto">
              <a:xfrm>
                <a:off x="3592512" y="2859782"/>
                <a:ext cx="49212" cy="0"/>
              </a:xfrm>
              <a:prstGeom prst="line">
                <a:avLst/>
              </a:prstGeom>
              <a:noFill/>
              <a:ln w="6350" cap="rnd">
                <a:solidFill>
                  <a:srgbClr val="12B789"/>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grpSp>
            <p:nvGrpSpPr>
              <p:cNvPr id="1043" name="组合 1042"/>
              <p:cNvGrpSpPr/>
              <p:nvPr/>
            </p:nvGrpSpPr>
            <p:grpSpPr>
              <a:xfrm>
                <a:off x="3326607" y="2279650"/>
                <a:ext cx="446087" cy="581026"/>
                <a:chOff x="1493838" y="2298700"/>
                <a:chExt cx="446087" cy="581026"/>
              </a:xfrm>
            </p:grpSpPr>
            <p:sp>
              <p:nvSpPr>
                <p:cNvPr id="1027" name="Freeform 30"/>
                <p:cNvSpPr/>
                <p:nvPr/>
              </p:nvSpPr>
              <p:spPr bwMode="auto">
                <a:xfrm>
                  <a:off x="1520825" y="2317750"/>
                  <a:ext cx="400050" cy="512763"/>
                </a:xfrm>
                <a:custGeom>
                  <a:avLst/>
                  <a:gdLst>
                    <a:gd name="T0" fmla="*/ 37 w 252"/>
                    <a:gd name="T1" fmla="*/ 323 h 323"/>
                    <a:gd name="T2" fmla="*/ 0 w 252"/>
                    <a:gd name="T3" fmla="*/ 295 h 323"/>
                    <a:gd name="T4" fmla="*/ 215 w 252"/>
                    <a:gd name="T5" fmla="*/ 0 h 323"/>
                    <a:gd name="T6" fmla="*/ 252 w 252"/>
                    <a:gd name="T7" fmla="*/ 28 h 323"/>
                    <a:gd name="T8" fmla="*/ 37 w 252"/>
                    <a:gd name="T9" fmla="*/ 323 h 323"/>
                  </a:gdLst>
                  <a:ahLst/>
                  <a:cxnLst>
                    <a:cxn ang="0">
                      <a:pos x="T0" y="T1"/>
                    </a:cxn>
                    <a:cxn ang="0">
                      <a:pos x="T2" y="T3"/>
                    </a:cxn>
                    <a:cxn ang="0">
                      <a:pos x="T4" y="T5"/>
                    </a:cxn>
                    <a:cxn ang="0">
                      <a:pos x="T6" y="T7"/>
                    </a:cxn>
                    <a:cxn ang="0">
                      <a:pos x="T8" y="T9"/>
                    </a:cxn>
                  </a:cxnLst>
                  <a:rect l="0" t="0" r="r" b="b"/>
                  <a:pathLst>
                    <a:path w="252" h="323">
                      <a:moveTo>
                        <a:pt x="37" y="323"/>
                      </a:moveTo>
                      <a:lnTo>
                        <a:pt x="0" y="295"/>
                      </a:lnTo>
                      <a:lnTo>
                        <a:pt x="215" y="0"/>
                      </a:lnTo>
                      <a:lnTo>
                        <a:pt x="252" y="28"/>
                      </a:lnTo>
                      <a:lnTo>
                        <a:pt x="37" y="323"/>
                      </a:lnTo>
                      <a:close/>
                    </a:path>
                  </a:pathLst>
                </a:custGeom>
                <a:solidFill>
                  <a:srgbClr val="FFBC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8" name="Freeform 31"/>
                <p:cNvSpPr/>
                <p:nvPr/>
              </p:nvSpPr>
              <p:spPr bwMode="auto">
                <a:xfrm>
                  <a:off x="1768475" y="2317750"/>
                  <a:ext cx="152400" cy="171450"/>
                </a:xfrm>
                <a:custGeom>
                  <a:avLst/>
                  <a:gdLst>
                    <a:gd name="T0" fmla="*/ 40 w 96"/>
                    <a:gd name="T1" fmla="*/ 108 h 108"/>
                    <a:gd name="T2" fmla="*/ 0 w 96"/>
                    <a:gd name="T3" fmla="*/ 80 h 108"/>
                    <a:gd name="T4" fmla="*/ 59 w 96"/>
                    <a:gd name="T5" fmla="*/ 0 h 108"/>
                    <a:gd name="T6" fmla="*/ 96 w 96"/>
                    <a:gd name="T7" fmla="*/ 28 h 108"/>
                    <a:gd name="T8" fmla="*/ 40 w 96"/>
                    <a:gd name="T9" fmla="*/ 108 h 108"/>
                  </a:gdLst>
                  <a:ahLst/>
                  <a:cxnLst>
                    <a:cxn ang="0">
                      <a:pos x="T0" y="T1"/>
                    </a:cxn>
                    <a:cxn ang="0">
                      <a:pos x="T2" y="T3"/>
                    </a:cxn>
                    <a:cxn ang="0">
                      <a:pos x="T4" y="T5"/>
                    </a:cxn>
                    <a:cxn ang="0">
                      <a:pos x="T6" y="T7"/>
                    </a:cxn>
                    <a:cxn ang="0">
                      <a:pos x="T8" y="T9"/>
                    </a:cxn>
                  </a:cxnLst>
                  <a:rect l="0" t="0" r="r" b="b"/>
                  <a:pathLst>
                    <a:path w="96" h="108">
                      <a:moveTo>
                        <a:pt x="40" y="108"/>
                      </a:moveTo>
                      <a:lnTo>
                        <a:pt x="0" y="80"/>
                      </a:lnTo>
                      <a:lnTo>
                        <a:pt x="59" y="0"/>
                      </a:lnTo>
                      <a:lnTo>
                        <a:pt x="96" y="28"/>
                      </a:lnTo>
                      <a:lnTo>
                        <a:pt x="40" y="108"/>
                      </a:lnTo>
                      <a:close/>
                    </a:path>
                  </a:pathLst>
                </a:custGeom>
                <a:solidFill>
                  <a:srgbClr val="FF910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9" name="Freeform 32"/>
                <p:cNvSpPr/>
                <p:nvPr/>
              </p:nvSpPr>
              <p:spPr bwMode="auto">
                <a:xfrm>
                  <a:off x="1738313" y="2376488"/>
                  <a:ext cx="130175" cy="169863"/>
                </a:xfrm>
                <a:custGeom>
                  <a:avLst/>
                  <a:gdLst>
                    <a:gd name="T0" fmla="*/ 4 w 35"/>
                    <a:gd name="T1" fmla="*/ 44 h 45"/>
                    <a:gd name="T2" fmla="*/ 1 w 35"/>
                    <a:gd name="T3" fmla="*/ 44 h 45"/>
                    <a:gd name="T4" fmla="*/ 1 w 35"/>
                    <a:gd name="T5" fmla="*/ 44 h 45"/>
                    <a:gd name="T6" fmla="*/ 1 w 35"/>
                    <a:gd name="T7" fmla="*/ 42 h 45"/>
                    <a:gd name="T8" fmla="*/ 31 w 35"/>
                    <a:gd name="T9" fmla="*/ 1 h 45"/>
                    <a:gd name="T10" fmla="*/ 33 w 35"/>
                    <a:gd name="T11" fmla="*/ 1 h 45"/>
                    <a:gd name="T12" fmla="*/ 33 w 35"/>
                    <a:gd name="T13" fmla="*/ 1 h 45"/>
                    <a:gd name="T14" fmla="*/ 34 w 35"/>
                    <a:gd name="T15" fmla="*/ 3 h 45"/>
                    <a:gd name="T16" fmla="*/ 4 w 35"/>
                    <a:gd name="T17" fmla="*/ 44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45">
                      <a:moveTo>
                        <a:pt x="4" y="44"/>
                      </a:moveTo>
                      <a:cubicBezTo>
                        <a:pt x="3" y="45"/>
                        <a:pt x="2" y="45"/>
                        <a:pt x="1" y="44"/>
                      </a:cubicBezTo>
                      <a:cubicBezTo>
                        <a:pt x="1" y="44"/>
                        <a:pt x="1" y="44"/>
                        <a:pt x="1" y="44"/>
                      </a:cubicBezTo>
                      <a:cubicBezTo>
                        <a:pt x="1" y="44"/>
                        <a:pt x="0" y="43"/>
                        <a:pt x="1" y="42"/>
                      </a:cubicBezTo>
                      <a:cubicBezTo>
                        <a:pt x="31" y="1"/>
                        <a:pt x="31" y="1"/>
                        <a:pt x="31" y="1"/>
                      </a:cubicBezTo>
                      <a:cubicBezTo>
                        <a:pt x="31" y="0"/>
                        <a:pt x="32" y="0"/>
                        <a:pt x="33" y="1"/>
                      </a:cubicBezTo>
                      <a:cubicBezTo>
                        <a:pt x="33" y="1"/>
                        <a:pt x="33" y="1"/>
                        <a:pt x="33" y="1"/>
                      </a:cubicBezTo>
                      <a:cubicBezTo>
                        <a:pt x="34" y="2"/>
                        <a:pt x="35" y="3"/>
                        <a:pt x="34" y="3"/>
                      </a:cubicBezTo>
                      <a:lnTo>
                        <a:pt x="4" y="4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0" name="Freeform 33"/>
                <p:cNvSpPr/>
                <p:nvPr/>
              </p:nvSpPr>
              <p:spPr bwMode="auto">
                <a:xfrm>
                  <a:off x="1854200" y="2298700"/>
                  <a:ext cx="85725" cy="66675"/>
                </a:xfrm>
                <a:custGeom>
                  <a:avLst/>
                  <a:gdLst>
                    <a:gd name="T0" fmla="*/ 22 w 23"/>
                    <a:gd name="T1" fmla="*/ 17 h 18"/>
                    <a:gd name="T2" fmla="*/ 18 w 23"/>
                    <a:gd name="T3" fmla="*/ 17 h 18"/>
                    <a:gd name="T4" fmla="*/ 2 w 23"/>
                    <a:gd name="T5" fmla="*/ 5 h 18"/>
                    <a:gd name="T6" fmla="*/ 1 w 23"/>
                    <a:gd name="T7" fmla="*/ 1 h 18"/>
                    <a:gd name="T8" fmla="*/ 1 w 23"/>
                    <a:gd name="T9" fmla="*/ 1 h 18"/>
                    <a:gd name="T10" fmla="*/ 5 w 23"/>
                    <a:gd name="T11" fmla="*/ 1 h 18"/>
                    <a:gd name="T12" fmla="*/ 22 w 23"/>
                    <a:gd name="T13" fmla="*/ 13 h 18"/>
                    <a:gd name="T14" fmla="*/ 22 w 23"/>
                    <a:gd name="T15" fmla="*/ 17 h 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18">
                      <a:moveTo>
                        <a:pt x="22" y="17"/>
                      </a:moveTo>
                      <a:cubicBezTo>
                        <a:pt x="21" y="18"/>
                        <a:pt x="20" y="18"/>
                        <a:pt x="18" y="17"/>
                      </a:cubicBezTo>
                      <a:cubicBezTo>
                        <a:pt x="2" y="5"/>
                        <a:pt x="2" y="5"/>
                        <a:pt x="2" y="5"/>
                      </a:cubicBezTo>
                      <a:cubicBezTo>
                        <a:pt x="1" y="4"/>
                        <a:pt x="0" y="3"/>
                        <a:pt x="1" y="1"/>
                      </a:cubicBezTo>
                      <a:cubicBezTo>
                        <a:pt x="1" y="1"/>
                        <a:pt x="1" y="1"/>
                        <a:pt x="1" y="1"/>
                      </a:cubicBezTo>
                      <a:cubicBezTo>
                        <a:pt x="2" y="0"/>
                        <a:pt x="4" y="0"/>
                        <a:pt x="5" y="1"/>
                      </a:cubicBezTo>
                      <a:cubicBezTo>
                        <a:pt x="22" y="13"/>
                        <a:pt x="22" y="13"/>
                        <a:pt x="22" y="13"/>
                      </a:cubicBezTo>
                      <a:cubicBezTo>
                        <a:pt x="23" y="14"/>
                        <a:pt x="23" y="16"/>
                        <a:pt x="22" y="17"/>
                      </a:cubicBezTo>
                      <a:close/>
                    </a:path>
                  </a:pathLst>
                </a:custGeom>
                <a:solidFill>
                  <a:srgbClr val="502E1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1" name="Freeform 34"/>
                <p:cNvSpPr/>
                <p:nvPr/>
              </p:nvSpPr>
              <p:spPr bwMode="auto">
                <a:xfrm>
                  <a:off x="1493838" y="2786063"/>
                  <a:ext cx="85725" cy="93663"/>
                </a:xfrm>
                <a:custGeom>
                  <a:avLst/>
                  <a:gdLst>
                    <a:gd name="T0" fmla="*/ 0 w 54"/>
                    <a:gd name="T1" fmla="*/ 59 h 59"/>
                    <a:gd name="T2" fmla="*/ 17 w 54"/>
                    <a:gd name="T3" fmla="*/ 0 h 59"/>
                    <a:gd name="T4" fmla="*/ 54 w 54"/>
                    <a:gd name="T5" fmla="*/ 28 h 59"/>
                    <a:gd name="T6" fmla="*/ 0 w 54"/>
                    <a:gd name="T7" fmla="*/ 59 h 59"/>
                  </a:gdLst>
                  <a:ahLst/>
                  <a:cxnLst>
                    <a:cxn ang="0">
                      <a:pos x="T0" y="T1"/>
                    </a:cxn>
                    <a:cxn ang="0">
                      <a:pos x="T2" y="T3"/>
                    </a:cxn>
                    <a:cxn ang="0">
                      <a:pos x="T4" y="T5"/>
                    </a:cxn>
                    <a:cxn ang="0">
                      <a:pos x="T6" y="T7"/>
                    </a:cxn>
                  </a:cxnLst>
                  <a:rect l="0" t="0" r="r" b="b"/>
                  <a:pathLst>
                    <a:path w="54" h="59">
                      <a:moveTo>
                        <a:pt x="0" y="59"/>
                      </a:moveTo>
                      <a:lnTo>
                        <a:pt x="17" y="0"/>
                      </a:lnTo>
                      <a:lnTo>
                        <a:pt x="54" y="28"/>
                      </a:lnTo>
                      <a:lnTo>
                        <a:pt x="0" y="59"/>
                      </a:lnTo>
                      <a:close/>
                    </a:path>
                  </a:pathLst>
                </a:custGeom>
                <a:solidFill>
                  <a:srgbClr val="FDE1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2" name="Freeform 35"/>
                <p:cNvSpPr/>
                <p:nvPr/>
              </p:nvSpPr>
              <p:spPr bwMode="auto">
                <a:xfrm>
                  <a:off x="1520825" y="2778125"/>
                  <a:ext cx="66675" cy="52388"/>
                </a:xfrm>
                <a:custGeom>
                  <a:avLst/>
                  <a:gdLst>
                    <a:gd name="T0" fmla="*/ 42 w 42"/>
                    <a:gd name="T1" fmla="*/ 28 h 33"/>
                    <a:gd name="T2" fmla="*/ 2 w 42"/>
                    <a:gd name="T3" fmla="*/ 0 h 33"/>
                    <a:gd name="T4" fmla="*/ 0 w 42"/>
                    <a:gd name="T5" fmla="*/ 5 h 33"/>
                    <a:gd name="T6" fmla="*/ 37 w 42"/>
                    <a:gd name="T7" fmla="*/ 33 h 33"/>
                    <a:gd name="T8" fmla="*/ 42 w 42"/>
                    <a:gd name="T9" fmla="*/ 28 h 33"/>
                  </a:gdLst>
                  <a:ahLst/>
                  <a:cxnLst>
                    <a:cxn ang="0">
                      <a:pos x="T0" y="T1"/>
                    </a:cxn>
                    <a:cxn ang="0">
                      <a:pos x="T2" y="T3"/>
                    </a:cxn>
                    <a:cxn ang="0">
                      <a:pos x="T4" y="T5"/>
                    </a:cxn>
                    <a:cxn ang="0">
                      <a:pos x="T6" y="T7"/>
                    </a:cxn>
                    <a:cxn ang="0">
                      <a:pos x="T8" y="T9"/>
                    </a:cxn>
                  </a:cxnLst>
                  <a:rect l="0" t="0" r="r" b="b"/>
                  <a:pathLst>
                    <a:path w="42" h="33">
                      <a:moveTo>
                        <a:pt x="42" y="28"/>
                      </a:moveTo>
                      <a:lnTo>
                        <a:pt x="2" y="0"/>
                      </a:lnTo>
                      <a:lnTo>
                        <a:pt x="0" y="5"/>
                      </a:lnTo>
                      <a:lnTo>
                        <a:pt x="37" y="33"/>
                      </a:lnTo>
                      <a:lnTo>
                        <a:pt x="42" y="28"/>
                      </a:lnTo>
                      <a:close/>
                    </a:path>
                  </a:pathLst>
                </a:custGeom>
                <a:solidFill>
                  <a:srgbClr val="502E1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3" name="Freeform 36"/>
                <p:cNvSpPr/>
                <p:nvPr/>
              </p:nvSpPr>
              <p:spPr bwMode="auto">
                <a:xfrm>
                  <a:off x="1493838" y="2857500"/>
                  <a:ext cx="22225" cy="22225"/>
                </a:xfrm>
                <a:custGeom>
                  <a:avLst/>
                  <a:gdLst>
                    <a:gd name="T0" fmla="*/ 5 w 14"/>
                    <a:gd name="T1" fmla="*/ 0 h 14"/>
                    <a:gd name="T2" fmla="*/ 0 w 14"/>
                    <a:gd name="T3" fmla="*/ 14 h 14"/>
                    <a:gd name="T4" fmla="*/ 14 w 14"/>
                    <a:gd name="T5" fmla="*/ 7 h 14"/>
                    <a:gd name="T6" fmla="*/ 5 w 14"/>
                    <a:gd name="T7" fmla="*/ 0 h 14"/>
                  </a:gdLst>
                  <a:ahLst/>
                  <a:cxnLst>
                    <a:cxn ang="0">
                      <a:pos x="T0" y="T1"/>
                    </a:cxn>
                    <a:cxn ang="0">
                      <a:pos x="T2" y="T3"/>
                    </a:cxn>
                    <a:cxn ang="0">
                      <a:pos x="T4" y="T5"/>
                    </a:cxn>
                    <a:cxn ang="0">
                      <a:pos x="T6" y="T7"/>
                    </a:cxn>
                  </a:cxnLst>
                  <a:rect l="0" t="0" r="r" b="b"/>
                  <a:pathLst>
                    <a:path w="14" h="14">
                      <a:moveTo>
                        <a:pt x="5" y="0"/>
                      </a:moveTo>
                      <a:lnTo>
                        <a:pt x="0" y="14"/>
                      </a:lnTo>
                      <a:lnTo>
                        <a:pt x="14" y="7"/>
                      </a:lnTo>
                      <a:lnTo>
                        <a:pt x="5" y="0"/>
                      </a:lnTo>
                      <a:close/>
                    </a:path>
                  </a:pathLst>
                </a:custGeom>
                <a:solidFill>
                  <a:srgbClr val="12B78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1044" name="组合 1043"/>
            <p:cNvGrpSpPr/>
            <p:nvPr/>
          </p:nvGrpSpPr>
          <p:grpSpPr>
            <a:xfrm>
              <a:off x="4121150" y="1190576"/>
              <a:ext cx="1346200" cy="1114425"/>
              <a:chOff x="2286000" y="1566863"/>
              <a:chExt cx="1346200" cy="1114425"/>
            </a:xfrm>
          </p:grpSpPr>
          <p:sp>
            <p:nvSpPr>
              <p:cNvPr id="14" name="Freeform 10"/>
              <p:cNvSpPr/>
              <p:nvPr/>
            </p:nvSpPr>
            <p:spPr bwMode="auto">
              <a:xfrm>
                <a:off x="2878138" y="2343150"/>
                <a:ext cx="379412" cy="19050"/>
              </a:xfrm>
              <a:custGeom>
                <a:avLst/>
                <a:gdLst>
                  <a:gd name="T0" fmla="*/ 0 w 239"/>
                  <a:gd name="T1" fmla="*/ 12 h 12"/>
                  <a:gd name="T2" fmla="*/ 217 w 239"/>
                  <a:gd name="T3" fmla="*/ 12 h 12"/>
                  <a:gd name="T4" fmla="*/ 239 w 239"/>
                  <a:gd name="T5" fmla="*/ 0 h 12"/>
                  <a:gd name="T6" fmla="*/ 0 w 239"/>
                  <a:gd name="T7" fmla="*/ 0 h 12"/>
                  <a:gd name="T8" fmla="*/ 0 w 239"/>
                  <a:gd name="T9" fmla="*/ 12 h 12"/>
                </a:gdLst>
                <a:ahLst/>
                <a:cxnLst>
                  <a:cxn ang="0">
                    <a:pos x="T0" y="T1"/>
                  </a:cxn>
                  <a:cxn ang="0">
                    <a:pos x="T2" y="T3"/>
                  </a:cxn>
                  <a:cxn ang="0">
                    <a:pos x="T4" y="T5"/>
                  </a:cxn>
                  <a:cxn ang="0">
                    <a:pos x="T6" y="T7"/>
                  </a:cxn>
                  <a:cxn ang="0">
                    <a:pos x="T8" y="T9"/>
                  </a:cxn>
                </a:cxnLst>
                <a:rect l="0" t="0" r="r" b="b"/>
                <a:pathLst>
                  <a:path w="239" h="12">
                    <a:moveTo>
                      <a:pt x="0" y="12"/>
                    </a:moveTo>
                    <a:lnTo>
                      <a:pt x="217" y="12"/>
                    </a:lnTo>
                    <a:lnTo>
                      <a:pt x="239" y="0"/>
                    </a:lnTo>
                    <a:lnTo>
                      <a:pt x="0" y="0"/>
                    </a:lnTo>
                    <a:lnTo>
                      <a:pt x="0" y="12"/>
                    </a:lnTo>
                    <a:close/>
                  </a:path>
                </a:pathLst>
              </a:custGeom>
              <a:solidFill>
                <a:srgbClr val="B7C8D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11"/>
              <p:cNvSpPr/>
              <p:nvPr/>
            </p:nvSpPr>
            <p:spPr bwMode="auto">
              <a:xfrm>
                <a:off x="3257550" y="2241550"/>
                <a:ext cx="374650" cy="15875"/>
              </a:xfrm>
              <a:custGeom>
                <a:avLst/>
                <a:gdLst>
                  <a:gd name="T0" fmla="*/ 0 w 236"/>
                  <a:gd name="T1" fmla="*/ 10 h 10"/>
                  <a:gd name="T2" fmla="*/ 215 w 236"/>
                  <a:gd name="T3" fmla="*/ 10 h 10"/>
                  <a:gd name="T4" fmla="*/ 236 w 236"/>
                  <a:gd name="T5" fmla="*/ 0 h 10"/>
                  <a:gd name="T6" fmla="*/ 0 w 236"/>
                  <a:gd name="T7" fmla="*/ 0 h 10"/>
                  <a:gd name="T8" fmla="*/ 0 w 236"/>
                  <a:gd name="T9" fmla="*/ 10 h 10"/>
                </a:gdLst>
                <a:ahLst/>
                <a:cxnLst>
                  <a:cxn ang="0">
                    <a:pos x="T0" y="T1"/>
                  </a:cxn>
                  <a:cxn ang="0">
                    <a:pos x="T2" y="T3"/>
                  </a:cxn>
                  <a:cxn ang="0">
                    <a:pos x="T4" y="T5"/>
                  </a:cxn>
                  <a:cxn ang="0">
                    <a:pos x="T6" y="T7"/>
                  </a:cxn>
                  <a:cxn ang="0">
                    <a:pos x="T8" y="T9"/>
                  </a:cxn>
                </a:cxnLst>
                <a:rect l="0" t="0" r="r" b="b"/>
                <a:pathLst>
                  <a:path w="236" h="10">
                    <a:moveTo>
                      <a:pt x="0" y="10"/>
                    </a:moveTo>
                    <a:lnTo>
                      <a:pt x="215" y="10"/>
                    </a:lnTo>
                    <a:lnTo>
                      <a:pt x="236" y="0"/>
                    </a:lnTo>
                    <a:lnTo>
                      <a:pt x="0" y="0"/>
                    </a:lnTo>
                    <a:lnTo>
                      <a:pt x="0" y="10"/>
                    </a:lnTo>
                    <a:close/>
                  </a:path>
                </a:pathLst>
              </a:custGeom>
              <a:solidFill>
                <a:srgbClr val="B7C8D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13"/>
              <p:cNvSpPr/>
              <p:nvPr/>
            </p:nvSpPr>
            <p:spPr bwMode="auto">
              <a:xfrm>
                <a:off x="3128963" y="1968500"/>
                <a:ext cx="376237" cy="374650"/>
              </a:xfrm>
              <a:custGeom>
                <a:avLst/>
                <a:gdLst>
                  <a:gd name="T0" fmla="*/ 100 w 100"/>
                  <a:gd name="T1" fmla="*/ 0 h 100"/>
                  <a:gd name="T2" fmla="*/ 67 w 100"/>
                  <a:gd name="T3" fmla="*/ 0 h 100"/>
                  <a:gd name="T4" fmla="*/ 0 w 100"/>
                  <a:gd name="T5" fmla="*/ 0 h 100"/>
                  <a:gd name="T6" fmla="*/ 0 w 100"/>
                  <a:gd name="T7" fmla="*/ 67 h 100"/>
                  <a:gd name="T8" fmla="*/ 34 w 100"/>
                  <a:gd name="T9" fmla="*/ 100 h 100"/>
                  <a:gd name="T10" fmla="*/ 67 w 100"/>
                  <a:gd name="T11" fmla="*/ 67 h 100"/>
                  <a:gd name="T12" fmla="*/ 67 w 100"/>
                  <a:gd name="T13" fmla="*/ 34 h 100"/>
                  <a:gd name="T14" fmla="*/ 100 w 100"/>
                  <a:gd name="T15" fmla="*/ 0 h 1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0" h="100">
                    <a:moveTo>
                      <a:pt x="100" y="0"/>
                    </a:moveTo>
                    <a:cubicBezTo>
                      <a:pt x="67" y="0"/>
                      <a:pt x="67" y="0"/>
                      <a:pt x="67" y="0"/>
                    </a:cubicBezTo>
                    <a:cubicBezTo>
                      <a:pt x="0" y="0"/>
                      <a:pt x="0" y="0"/>
                      <a:pt x="0" y="0"/>
                    </a:cubicBezTo>
                    <a:cubicBezTo>
                      <a:pt x="0" y="67"/>
                      <a:pt x="0" y="67"/>
                      <a:pt x="0" y="67"/>
                    </a:cubicBezTo>
                    <a:cubicBezTo>
                      <a:pt x="0" y="85"/>
                      <a:pt x="15" y="100"/>
                      <a:pt x="34" y="100"/>
                    </a:cubicBezTo>
                    <a:cubicBezTo>
                      <a:pt x="52" y="100"/>
                      <a:pt x="67" y="85"/>
                      <a:pt x="67" y="67"/>
                    </a:cubicBezTo>
                    <a:cubicBezTo>
                      <a:pt x="67" y="34"/>
                      <a:pt x="67" y="34"/>
                      <a:pt x="67" y="34"/>
                    </a:cubicBezTo>
                    <a:cubicBezTo>
                      <a:pt x="67" y="15"/>
                      <a:pt x="82" y="0"/>
                      <a:pt x="100" y="0"/>
                    </a:cubicBezTo>
                    <a:close/>
                  </a:path>
                </a:pathLst>
              </a:custGeom>
              <a:solidFill>
                <a:srgbClr val="12B78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14"/>
              <p:cNvSpPr/>
              <p:nvPr/>
            </p:nvSpPr>
            <p:spPr bwMode="auto">
              <a:xfrm>
                <a:off x="3381375" y="1968500"/>
                <a:ext cx="250825" cy="273050"/>
              </a:xfrm>
              <a:custGeom>
                <a:avLst/>
                <a:gdLst>
                  <a:gd name="T0" fmla="*/ 33 w 67"/>
                  <a:gd name="T1" fmla="*/ 0 h 73"/>
                  <a:gd name="T2" fmla="*/ 0 w 67"/>
                  <a:gd name="T3" fmla="*/ 34 h 73"/>
                  <a:gd name="T4" fmla="*/ 0 w 67"/>
                  <a:gd name="T5" fmla="*/ 73 h 73"/>
                  <a:gd name="T6" fmla="*/ 67 w 67"/>
                  <a:gd name="T7" fmla="*/ 73 h 73"/>
                  <a:gd name="T8" fmla="*/ 67 w 67"/>
                  <a:gd name="T9" fmla="*/ 34 h 73"/>
                  <a:gd name="T10" fmla="*/ 33 w 67"/>
                  <a:gd name="T11" fmla="*/ 0 h 73"/>
                </a:gdLst>
                <a:ahLst/>
                <a:cxnLst>
                  <a:cxn ang="0">
                    <a:pos x="T0" y="T1"/>
                  </a:cxn>
                  <a:cxn ang="0">
                    <a:pos x="T2" y="T3"/>
                  </a:cxn>
                  <a:cxn ang="0">
                    <a:pos x="T4" y="T5"/>
                  </a:cxn>
                  <a:cxn ang="0">
                    <a:pos x="T6" y="T7"/>
                  </a:cxn>
                  <a:cxn ang="0">
                    <a:pos x="T8" y="T9"/>
                  </a:cxn>
                  <a:cxn ang="0">
                    <a:pos x="T10" y="T11"/>
                  </a:cxn>
                </a:cxnLst>
                <a:rect l="0" t="0" r="r" b="b"/>
                <a:pathLst>
                  <a:path w="67" h="73">
                    <a:moveTo>
                      <a:pt x="33" y="0"/>
                    </a:moveTo>
                    <a:cubicBezTo>
                      <a:pt x="15" y="0"/>
                      <a:pt x="0" y="15"/>
                      <a:pt x="0" y="34"/>
                    </a:cubicBezTo>
                    <a:cubicBezTo>
                      <a:pt x="0" y="73"/>
                      <a:pt x="0" y="73"/>
                      <a:pt x="0" y="73"/>
                    </a:cubicBezTo>
                    <a:cubicBezTo>
                      <a:pt x="67" y="73"/>
                      <a:pt x="67" y="73"/>
                      <a:pt x="67" y="73"/>
                    </a:cubicBezTo>
                    <a:cubicBezTo>
                      <a:pt x="67" y="34"/>
                      <a:pt x="67" y="34"/>
                      <a:pt x="67" y="34"/>
                    </a:cubicBezTo>
                    <a:cubicBezTo>
                      <a:pt x="67" y="15"/>
                      <a:pt x="52" y="0"/>
                      <a:pt x="33"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Line 25"/>
              <p:cNvSpPr>
                <a:spLocks noChangeShapeType="1"/>
              </p:cNvSpPr>
              <p:nvPr/>
            </p:nvSpPr>
            <p:spPr bwMode="auto">
              <a:xfrm>
                <a:off x="2905125" y="2073275"/>
                <a:ext cx="377825" cy="0"/>
              </a:xfrm>
              <a:prstGeom prst="line">
                <a:avLst/>
              </a:prstGeom>
              <a:noFill/>
              <a:ln w="6350" cap="rnd">
                <a:solidFill>
                  <a:srgbClr val="FFFFFF"/>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30" name="Line 26"/>
              <p:cNvSpPr>
                <a:spLocks noChangeShapeType="1"/>
              </p:cNvSpPr>
              <p:nvPr/>
            </p:nvSpPr>
            <p:spPr bwMode="auto">
              <a:xfrm>
                <a:off x="2905125" y="2216150"/>
                <a:ext cx="377825" cy="0"/>
              </a:xfrm>
              <a:prstGeom prst="line">
                <a:avLst/>
              </a:prstGeom>
              <a:noFill/>
              <a:ln w="6350" cap="rnd">
                <a:solidFill>
                  <a:srgbClr val="FFFFFF"/>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6" name="Freeform 12"/>
              <p:cNvSpPr/>
              <p:nvPr/>
            </p:nvSpPr>
            <p:spPr bwMode="auto">
              <a:xfrm>
                <a:off x="2878138" y="1566863"/>
                <a:ext cx="379412" cy="776288"/>
              </a:xfrm>
              <a:custGeom>
                <a:avLst/>
                <a:gdLst>
                  <a:gd name="T0" fmla="*/ 67 w 101"/>
                  <a:gd name="T1" fmla="*/ 174 h 207"/>
                  <a:gd name="T2" fmla="*/ 67 w 101"/>
                  <a:gd name="T3" fmla="*/ 33 h 207"/>
                  <a:gd name="T4" fmla="*/ 34 w 101"/>
                  <a:gd name="T5" fmla="*/ 0 h 207"/>
                  <a:gd name="T6" fmla="*/ 0 w 101"/>
                  <a:gd name="T7" fmla="*/ 33 h 207"/>
                  <a:gd name="T8" fmla="*/ 0 w 101"/>
                  <a:gd name="T9" fmla="*/ 207 h 207"/>
                  <a:gd name="T10" fmla="*/ 37 w 101"/>
                  <a:gd name="T11" fmla="*/ 207 h 207"/>
                  <a:gd name="T12" fmla="*/ 67 w 101"/>
                  <a:gd name="T13" fmla="*/ 207 h 207"/>
                  <a:gd name="T14" fmla="*/ 101 w 101"/>
                  <a:gd name="T15" fmla="*/ 207 h 207"/>
                  <a:gd name="T16" fmla="*/ 67 w 101"/>
                  <a:gd name="T17" fmla="*/ 174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1" h="207">
                    <a:moveTo>
                      <a:pt x="67" y="174"/>
                    </a:moveTo>
                    <a:cubicBezTo>
                      <a:pt x="67" y="33"/>
                      <a:pt x="67" y="33"/>
                      <a:pt x="67" y="33"/>
                    </a:cubicBezTo>
                    <a:cubicBezTo>
                      <a:pt x="67" y="15"/>
                      <a:pt x="52" y="0"/>
                      <a:pt x="34" y="0"/>
                    </a:cubicBezTo>
                    <a:cubicBezTo>
                      <a:pt x="15" y="0"/>
                      <a:pt x="0" y="15"/>
                      <a:pt x="0" y="33"/>
                    </a:cubicBezTo>
                    <a:cubicBezTo>
                      <a:pt x="0" y="207"/>
                      <a:pt x="0" y="207"/>
                      <a:pt x="0" y="207"/>
                    </a:cubicBezTo>
                    <a:cubicBezTo>
                      <a:pt x="37" y="207"/>
                      <a:pt x="37" y="207"/>
                      <a:pt x="37" y="207"/>
                    </a:cubicBezTo>
                    <a:cubicBezTo>
                      <a:pt x="67" y="207"/>
                      <a:pt x="67" y="207"/>
                      <a:pt x="67" y="207"/>
                    </a:cubicBezTo>
                    <a:cubicBezTo>
                      <a:pt x="101" y="207"/>
                      <a:pt x="101" y="207"/>
                      <a:pt x="101" y="207"/>
                    </a:cubicBezTo>
                    <a:cubicBezTo>
                      <a:pt x="82" y="207"/>
                      <a:pt x="67" y="192"/>
                      <a:pt x="67" y="17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Line 15"/>
              <p:cNvSpPr>
                <a:spLocks noChangeShapeType="1"/>
              </p:cNvSpPr>
              <p:nvPr/>
            </p:nvSpPr>
            <p:spPr bwMode="auto">
              <a:xfrm>
                <a:off x="2644775" y="1830388"/>
                <a:ext cx="379412" cy="0"/>
              </a:xfrm>
              <a:prstGeom prst="line">
                <a:avLst/>
              </a:prstGeom>
              <a:noFill/>
              <a:ln w="6350" cap="rnd">
                <a:solidFill>
                  <a:srgbClr val="EEEEEE"/>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0" name="Line 16"/>
              <p:cNvSpPr>
                <a:spLocks noChangeShapeType="1"/>
              </p:cNvSpPr>
              <p:nvPr/>
            </p:nvSpPr>
            <p:spPr bwMode="auto">
              <a:xfrm>
                <a:off x="2644775" y="1968500"/>
                <a:ext cx="379412" cy="0"/>
              </a:xfrm>
              <a:prstGeom prst="line">
                <a:avLst/>
              </a:prstGeom>
              <a:noFill/>
              <a:ln w="6350" cap="rnd">
                <a:solidFill>
                  <a:srgbClr val="EEEEEE"/>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1" name="Line 17"/>
              <p:cNvSpPr>
                <a:spLocks noChangeShapeType="1"/>
              </p:cNvSpPr>
              <p:nvPr/>
            </p:nvSpPr>
            <p:spPr bwMode="auto">
              <a:xfrm>
                <a:off x="2644775" y="2111375"/>
                <a:ext cx="379412" cy="0"/>
              </a:xfrm>
              <a:prstGeom prst="line">
                <a:avLst/>
              </a:prstGeom>
              <a:noFill/>
              <a:ln w="6350" cap="rnd">
                <a:solidFill>
                  <a:srgbClr val="EEEEEE"/>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2" name="Freeform 18"/>
              <p:cNvSpPr/>
              <p:nvPr/>
            </p:nvSpPr>
            <p:spPr bwMode="auto">
              <a:xfrm>
                <a:off x="2286000" y="1566863"/>
                <a:ext cx="719137" cy="1114425"/>
              </a:xfrm>
              <a:custGeom>
                <a:avLst/>
                <a:gdLst>
                  <a:gd name="T0" fmla="*/ 192 w 192"/>
                  <a:gd name="T1" fmla="*/ 0 h 297"/>
                  <a:gd name="T2" fmla="*/ 34 w 192"/>
                  <a:gd name="T3" fmla="*/ 0 h 297"/>
                  <a:gd name="T4" fmla="*/ 0 w 192"/>
                  <a:gd name="T5" fmla="*/ 33 h 297"/>
                  <a:gd name="T6" fmla="*/ 0 w 192"/>
                  <a:gd name="T7" fmla="*/ 297 h 297"/>
                  <a:gd name="T8" fmla="*/ 158 w 192"/>
                  <a:gd name="T9" fmla="*/ 297 h 297"/>
                  <a:gd name="T10" fmla="*/ 158 w 192"/>
                  <a:gd name="T11" fmla="*/ 33 h 297"/>
                  <a:gd name="T12" fmla="*/ 192 w 192"/>
                  <a:gd name="T13" fmla="*/ 0 h 297"/>
                </a:gdLst>
                <a:ahLst/>
                <a:cxnLst>
                  <a:cxn ang="0">
                    <a:pos x="T0" y="T1"/>
                  </a:cxn>
                  <a:cxn ang="0">
                    <a:pos x="T2" y="T3"/>
                  </a:cxn>
                  <a:cxn ang="0">
                    <a:pos x="T4" y="T5"/>
                  </a:cxn>
                  <a:cxn ang="0">
                    <a:pos x="T6" y="T7"/>
                  </a:cxn>
                  <a:cxn ang="0">
                    <a:pos x="T8" y="T9"/>
                  </a:cxn>
                  <a:cxn ang="0">
                    <a:pos x="T10" y="T11"/>
                  </a:cxn>
                  <a:cxn ang="0">
                    <a:pos x="T12" y="T13"/>
                  </a:cxn>
                </a:cxnLst>
                <a:rect l="0" t="0" r="r" b="b"/>
                <a:pathLst>
                  <a:path w="192" h="297">
                    <a:moveTo>
                      <a:pt x="192" y="0"/>
                    </a:moveTo>
                    <a:cubicBezTo>
                      <a:pt x="34" y="0"/>
                      <a:pt x="34" y="0"/>
                      <a:pt x="34" y="0"/>
                    </a:cubicBezTo>
                    <a:cubicBezTo>
                      <a:pt x="15" y="0"/>
                      <a:pt x="0" y="15"/>
                      <a:pt x="0" y="33"/>
                    </a:cubicBezTo>
                    <a:cubicBezTo>
                      <a:pt x="0" y="297"/>
                      <a:pt x="0" y="297"/>
                      <a:pt x="0" y="297"/>
                    </a:cubicBezTo>
                    <a:cubicBezTo>
                      <a:pt x="158" y="297"/>
                      <a:pt x="158" y="297"/>
                      <a:pt x="158" y="297"/>
                    </a:cubicBezTo>
                    <a:cubicBezTo>
                      <a:pt x="158" y="33"/>
                      <a:pt x="158" y="33"/>
                      <a:pt x="158" y="33"/>
                    </a:cubicBezTo>
                    <a:cubicBezTo>
                      <a:pt x="158" y="15"/>
                      <a:pt x="173" y="0"/>
                      <a:pt x="192" y="0"/>
                    </a:cubicBezTo>
                    <a:close/>
                  </a:path>
                </a:pathLst>
              </a:custGeom>
              <a:solidFill>
                <a:srgbClr val="12B78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Line 19"/>
              <p:cNvSpPr>
                <a:spLocks noChangeShapeType="1"/>
              </p:cNvSpPr>
              <p:nvPr/>
            </p:nvSpPr>
            <p:spPr bwMode="auto">
              <a:xfrm>
                <a:off x="2393950" y="2241550"/>
                <a:ext cx="379412" cy="0"/>
              </a:xfrm>
              <a:prstGeom prst="line">
                <a:avLst/>
              </a:prstGeom>
              <a:noFill/>
              <a:ln w="6350" cap="rnd">
                <a:solidFill>
                  <a:srgbClr val="FFFFFF"/>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4" name="Line 20"/>
              <p:cNvSpPr>
                <a:spLocks noChangeShapeType="1"/>
              </p:cNvSpPr>
              <p:nvPr/>
            </p:nvSpPr>
            <p:spPr bwMode="auto">
              <a:xfrm>
                <a:off x="2393950" y="2384425"/>
                <a:ext cx="379412" cy="0"/>
              </a:xfrm>
              <a:prstGeom prst="line">
                <a:avLst/>
              </a:prstGeom>
              <a:noFill/>
              <a:ln w="6350" cap="rnd">
                <a:solidFill>
                  <a:srgbClr val="FFFFFF"/>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5" name="Line 21"/>
              <p:cNvSpPr>
                <a:spLocks noChangeShapeType="1"/>
              </p:cNvSpPr>
              <p:nvPr/>
            </p:nvSpPr>
            <p:spPr bwMode="auto">
              <a:xfrm>
                <a:off x="2393950" y="2106613"/>
                <a:ext cx="379412" cy="0"/>
              </a:xfrm>
              <a:prstGeom prst="line">
                <a:avLst/>
              </a:prstGeom>
              <a:noFill/>
              <a:ln w="6350" cap="rnd">
                <a:solidFill>
                  <a:srgbClr val="FFFFFF"/>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6" name="Line 22"/>
              <p:cNvSpPr>
                <a:spLocks noChangeShapeType="1"/>
              </p:cNvSpPr>
              <p:nvPr/>
            </p:nvSpPr>
            <p:spPr bwMode="auto">
              <a:xfrm>
                <a:off x="2393950" y="1968500"/>
                <a:ext cx="379412" cy="0"/>
              </a:xfrm>
              <a:prstGeom prst="line">
                <a:avLst/>
              </a:prstGeom>
              <a:noFill/>
              <a:ln w="6350" cap="rnd">
                <a:solidFill>
                  <a:srgbClr val="FFFFFF"/>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7" name="Line 23"/>
              <p:cNvSpPr>
                <a:spLocks noChangeShapeType="1"/>
              </p:cNvSpPr>
              <p:nvPr/>
            </p:nvSpPr>
            <p:spPr bwMode="auto">
              <a:xfrm>
                <a:off x="2393950" y="1833563"/>
                <a:ext cx="379412" cy="0"/>
              </a:xfrm>
              <a:prstGeom prst="line">
                <a:avLst/>
              </a:prstGeom>
              <a:noFill/>
              <a:ln w="6350" cap="rnd">
                <a:solidFill>
                  <a:srgbClr val="FFFFFF"/>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8" name="Line 24"/>
              <p:cNvSpPr>
                <a:spLocks noChangeShapeType="1"/>
              </p:cNvSpPr>
              <p:nvPr/>
            </p:nvSpPr>
            <p:spPr bwMode="auto">
              <a:xfrm>
                <a:off x="2393950" y="1695450"/>
                <a:ext cx="379412" cy="0"/>
              </a:xfrm>
              <a:prstGeom prst="line">
                <a:avLst/>
              </a:prstGeom>
              <a:noFill/>
              <a:ln w="6350" cap="rnd">
                <a:solidFill>
                  <a:srgbClr val="FFFFFF"/>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31" name="Line 27"/>
              <p:cNvSpPr>
                <a:spLocks noChangeShapeType="1"/>
              </p:cNvSpPr>
              <p:nvPr/>
            </p:nvSpPr>
            <p:spPr bwMode="auto">
              <a:xfrm>
                <a:off x="2393950" y="2522538"/>
                <a:ext cx="379412" cy="0"/>
              </a:xfrm>
              <a:prstGeom prst="line">
                <a:avLst/>
              </a:prstGeom>
              <a:noFill/>
              <a:ln w="6350" cap="rnd">
                <a:solidFill>
                  <a:srgbClr val="FFFFFF"/>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grpSp>
        <p:grpSp>
          <p:nvGrpSpPr>
            <p:cNvPr id="1046" name="组合 1045"/>
            <p:cNvGrpSpPr/>
            <p:nvPr/>
          </p:nvGrpSpPr>
          <p:grpSpPr>
            <a:xfrm>
              <a:off x="3862388" y="2049413"/>
              <a:ext cx="561975" cy="473075"/>
              <a:chOff x="2027238" y="2425700"/>
              <a:chExt cx="561975" cy="473075"/>
            </a:xfrm>
          </p:grpSpPr>
          <p:sp>
            <p:nvSpPr>
              <p:cNvPr id="1034" name="Freeform 37"/>
              <p:cNvSpPr/>
              <p:nvPr/>
            </p:nvSpPr>
            <p:spPr bwMode="auto">
              <a:xfrm>
                <a:off x="2138363" y="2425700"/>
                <a:ext cx="338137" cy="228600"/>
              </a:xfrm>
              <a:custGeom>
                <a:avLst/>
                <a:gdLst>
                  <a:gd name="T0" fmla="*/ 90 w 90"/>
                  <a:gd name="T1" fmla="*/ 52 h 61"/>
                  <a:gd name="T2" fmla="*/ 81 w 90"/>
                  <a:gd name="T3" fmla="*/ 61 h 61"/>
                  <a:gd name="T4" fmla="*/ 9 w 90"/>
                  <a:gd name="T5" fmla="*/ 61 h 61"/>
                  <a:gd name="T6" fmla="*/ 0 w 90"/>
                  <a:gd name="T7" fmla="*/ 52 h 61"/>
                  <a:gd name="T8" fmla="*/ 0 w 90"/>
                  <a:gd name="T9" fmla="*/ 9 h 61"/>
                  <a:gd name="T10" fmla="*/ 9 w 90"/>
                  <a:gd name="T11" fmla="*/ 0 h 61"/>
                  <a:gd name="T12" fmla="*/ 81 w 90"/>
                  <a:gd name="T13" fmla="*/ 0 h 61"/>
                  <a:gd name="T14" fmla="*/ 90 w 90"/>
                  <a:gd name="T15" fmla="*/ 9 h 61"/>
                  <a:gd name="T16" fmla="*/ 90 w 90"/>
                  <a:gd name="T17" fmla="*/ 52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61">
                    <a:moveTo>
                      <a:pt x="90" y="52"/>
                    </a:moveTo>
                    <a:cubicBezTo>
                      <a:pt x="90" y="57"/>
                      <a:pt x="86" y="61"/>
                      <a:pt x="81" y="61"/>
                    </a:cubicBezTo>
                    <a:cubicBezTo>
                      <a:pt x="9" y="61"/>
                      <a:pt x="9" y="61"/>
                      <a:pt x="9" y="61"/>
                    </a:cubicBezTo>
                    <a:cubicBezTo>
                      <a:pt x="4" y="61"/>
                      <a:pt x="0" y="57"/>
                      <a:pt x="0" y="52"/>
                    </a:cubicBezTo>
                    <a:cubicBezTo>
                      <a:pt x="0" y="9"/>
                      <a:pt x="0" y="9"/>
                      <a:pt x="0" y="9"/>
                    </a:cubicBezTo>
                    <a:cubicBezTo>
                      <a:pt x="0" y="4"/>
                      <a:pt x="4" y="0"/>
                      <a:pt x="9" y="0"/>
                    </a:cubicBezTo>
                    <a:cubicBezTo>
                      <a:pt x="81" y="0"/>
                      <a:pt x="81" y="0"/>
                      <a:pt x="81" y="0"/>
                    </a:cubicBezTo>
                    <a:cubicBezTo>
                      <a:pt x="86" y="0"/>
                      <a:pt x="90" y="4"/>
                      <a:pt x="90" y="9"/>
                    </a:cubicBezTo>
                    <a:lnTo>
                      <a:pt x="90" y="52"/>
                    </a:lnTo>
                    <a:close/>
                  </a:path>
                </a:pathLst>
              </a:custGeom>
              <a:solidFill>
                <a:srgbClr val="8F65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5" name="Freeform 38"/>
              <p:cNvSpPr/>
              <p:nvPr/>
            </p:nvSpPr>
            <p:spPr bwMode="auto">
              <a:xfrm>
                <a:off x="2101850" y="2511425"/>
                <a:ext cx="412750" cy="57150"/>
              </a:xfrm>
              <a:custGeom>
                <a:avLst/>
                <a:gdLst>
                  <a:gd name="T0" fmla="*/ 110 w 110"/>
                  <a:gd name="T1" fmla="*/ 7 h 15"/>
                  <a:gd name="T2" fmla="*/ 103 w 110"/>
                  <a:gd name="T3" fmla="*/ 15 h 15"/>
                  <a:gd name="T4" fmla="*/ 7 w 110"/>
                  <a:gd name="T5" fmla="*/ 15 h 15"/>
                  <a:gd name="T6" fmla="*/ 0 w 110"/>
                  <a:gd name="T7" fmla="*/ 7 h 15"/>
                  <a:gd name="T8" fmla="*/ 0 w 110"/>
                  <a:gd name="T9" fmla="*/ 7 h 15"/>
                  <a:gd name="T10" fmla="*/ 7 w 110"/>
                  <a:gd name="T11" fmla="*/ 0 h 15"/>
                  <a:gd name="T12" fmla="*/ 103 w 110"/>
                  <a:gd name="T13" fmla="*/ 0 h 15"/>
                  <a:gd name="T14" fmla="*/ 110 w 110"/>
                  <a:gd name="T15" fmla="*/ 7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0" h="15">
                    <a:moveTo>
                      <a:pt x="110" y="7"/>
                    </a:moveTo>
                    <a:cubicBezTo>
                      <a:pt x="110" y="11"/>
                      <a:pt x="107" y="15"/>
                      <a:pt x="103" y="15"/>
                    </a:cubicBezTo>
                    <a:cubicBezTo>
                      <a:pt x="7" y="15"/>
                      <a:pt x="7" y="15"/>
                      <a:pt x="7" y="15"/>
                    </a:cubicBezTo>
                    <a:cubicBezTo>
                      <a:pt x="3" y="15"/>
                      <a:pt x="0" y="11"/>
                      <a:pt x="0" y="7"/>
                    </a:cubicBezTo>
                    <a:cubicBezTo>
                      <a:pt x="0" y="7"/>
                      <a:pt x="0" y="7"/>
                      <a:pt x="0" y="7"/>
                    </a:cubicBezTo>
                    <a:cubicBezTo>
                      <a:pt x="0" y="3"/>
                      <a:pt x="3" y="0"/>
                      <a:pt x="7" y="0"/>
                    </a:cubicBezTo>
                    <a:cubicBezTo>
                      <a:pt x="103" y="0"/>
                      <a:pt x="103" y="0"/>
                      <a:pt x="103" y="0"/>
                    </a:cubicBezTo>
                    <a:cubicBezTo>
                      <a:pt x="107" y="0"/>
                      <a:pt x="110" y="3"/>
                      <a:pt x="110" y="7"/>
                    </a:cubicBezTo>
                    <a:close/>
                  </a:path>
                </a:pathLst>
              </a:custGeom>
              <a:solidFill>
                <a:srgbClr val="FFBC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6" name="Freeform 39"/>
              <p:cNvSpPr/>
              <p:nvPr/>
            </p:nvSpPr>
            <p:spPr bwMode="auto">
              <a:xfrm>
                <a:off x="2027238" y="2613025"/>
                <a:ext cx="561975" cy="269875"/>
              </a:xfrm>
              <a:custGeom>
                <a:avLst/>
                <a:gdLst>
                  <a:gd name="T0" fmla="*/ 150 w 150"/>
                  <a:gd name="T1" fmla="*/ 63 h 72"/>
                  <a:gd name="T2" fmla="*/ 141 w 150"/>
                  <a:gd name="T3" fmla="*/ 72 h 72"/>
                  <a:gd name="T4" fmla="*/ 9 w 150"/>
                  <a:gd name="T5" fmla="*/ 72 h 72"/>
                  <a:gd name="T6" fmla="*/ 0 w 150"/>
                  <a:gd name="T7" fmla="*/ 63 h 72"/>
                  <a:gd name="T8" fmla="*/ 0 w 150"/>
                  <a:gd name="T9" fmla="*/ 9 h 72"/>
                  <a:gd name="T10" fmla="*/ 9 w 150"/>
                  <a:gd name="T11" fmla="*/ 0 h 72"/>
                  <a:gd name="T12" fmla="*/ 141 w 150"/>
                  <a:gd name="T13" fmla="*/ 0 h 72"/>
                  <a:gd name="T14" fmla="*/ 150 w 150"/>
                  <a:gd name="T15" fmla="*/ 9 h 72"/>
                  <a:gd name="T16" fmla="*/ 150 w 150"/>
                  <a:gd name="T17" fmla="*/ 63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0" h="72">
                    <a:moveTo>
                      <a:pt x="150" y="63"/>
                    </a:moveTo>
                    <a:cubicBezTo>
                      <a:pt x="150" y="68"/>
                      <a:pt x="146" y="72"/>
                      <a:pt x="141" y="72"/>
                    </a:cubicBezTo>
                    <a:cubicBezTo>
                      <a:pt x="9" y="72"/>
                      <a:pt x="9" y="72"/>
                      <a:pt x="9" y="72"/>
                    </a:cubicBezTo>
                    <a:cubicBezTo>
                      <a:pt x="4" y="72"/>
                      <a:pt x="0" y="68"/>
                      <a:pt x="0" y="63"/>
                    </a:cubicBezTo>
                    <a:cubicBezTo>
                      <a:pt x="0" y="9"/>
                      <a:pt x="0" y="9"/>
                      <a:pt x="0" y="9"/>
                    </a:cubicBezTo>
                    <a:cubicBezTo>
                      <a:pt x="0" y="4"/>
                      <a:pt x="4" y="0"/>
                      <a:pt x="9" y="0"/>
                    </a:cubicBezTo>
                    <a:cubicBezTo>
                      <a:pt x="141" y="0"/>
                      <a:pt x="141" y="0"/>
                      <a:pt x="141" y="0"/>
                    </a:cubicBezTo>
                    <a:cubicBezTo>
                      <a:pt x="146" y="0"/>
                      <a:pt x="150" y="4"/>
                      <a:pt x="150" y="9"/>
                    </a:cubicBezTo>
                    <a:lnTo>
                      <a:pt x="150" y="63"/>
                    </a:lnTo>
                    <a:close/>
                  </a:path>
                </a:pathLst>
              </a:custGeom>
              <a:solidFill>
                <a:srgbClr val="8F65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7" name="Freeform 40"/>
              <p:cNvSpPr/>
              <p:nvPr/>
            </p:nvSpPr>
            <p:spPr bwMode="auto">
              <a:xfrm>
                <a:off x="2085975" y="2654300"/>
                <a:ext cx="60325" cy="198438"/>
              </a:xfrm>
              <a:custGeom>
                <a:avLst/>
                <a:gdLst>
                  <a:gd name="T0" fmla="*/ 16 w 16"/>
                  <a:gd name="T1" fmla="*/ 45 h 53"/>
                  <a:gd name="T2" fmla="*/ 8 w 16"/>
                  <a:gd name="T3" fmla="*/ 53 h 53"/>
                  <a:gd name="T4" fmla="*/ 8 w 16"/>
                  <a:gd name="T5" fmla="*/ 53 h 53"/>
                  <a:gd name="T6" fmla="*/ 0 w 16"/>
                  <a:gd name="T7" fmla="*/ 45 h 53"/>
                  <a:gd name="T8" fmla="*/ 0 w 16"/>
                  <a:gd name="T9" fmla="*/ 8 h 53"/>
                  <a:gd name="T10" fmla="*/ 8 w 16"/>
                  <a:gd name="T11" fmla="*/ 0 h 53"/>
                  <a:gd name="T12" fmla="*/ 8 w 16"/>
                  <a:gd name="T13" fmla="*/ 0 h 53"/>
                  <a:gd name="T14" fmla="*/ 16 w 16"/>
                  <a:gd name="T15" fmla="*/ 8 h 53"/>
                  <a:gd name="T16" fmla="*/ 16 w 16"/>
                  <a:gd name="T17" fmla="*/ 4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53">
                    <a:moveTo>
                      <a:pt x="16" y="45"/>
                    </a:moveTo>
                    <a:cubicBezTo>
                      <a:pt x="16" y="49"/>
                      <a:pt x="12" y="53"/>
                      <a:pt x="8" y="53"/>
                    </a:cubicBezTo>
                    <a:cubicBezTo>
                      <a:pt x="8" y="53"/>
                      <a:pt x="8" y="53"/>
                      <a:pt x="8" y="53"/>
                    </a:cubicBezTo>
                    <a:cubicBezTo>
                      <a:pt x="4" y="53"/>
                      <a:pt x="0" y="49"/>
                      <a:pt x="0" y="45"/>
                    </a:cubicBezTo>
                    <a:cubicBezTo>
                      <a:pt x="0" y="8"/>
                      <a:pt x="0" y="8"/>
                      <a:pt x="0" y="8"/>
                    </a:cubicBezTo>
                    <a:cubicBezTo>
                      <a:pt x="0" y="4"/>
                      <a:pt x="4" y="0"/>
                      <a:pt x="8" y="0"/>
                    </a:cubicBezTo>
                    <a:cubicBezTo>
                      <a:pt x="8" y="0"/>
                      <a:pt x="8" y="0"/>
                      <a:pt x="8" y="0"/>
                    </a:cubicBezTo>
                    <a:cubicBezTo>
                      <a:pt x="12" y="0"/>
                      <a:pt x="16" y="4"/>
                      <a:pt x="16" y="8"/>
                    </a:cubicBezTo>
                    <a:lnTo>
                      <a:pt x="16" y="45"/>
                    </a:lnTo>
                    <a:close/>
                  </a:path>
                </a:pathLst>
              </a:custGeom>
              <a:solidFill>
                <a:srgbClr val="77563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8" name="Freeform 41"/>
              <p:cNvSpPr/>
              <p:nvPr/>
            </p:nvSpPr>
            <p:spPr bwMode="auto">
              <a:xfrm>
                <a:off x="2214563" y="2654300"/>
                <a:ext cx="60325" cy="198438"/>
              </a:xfrm>
              <a:custGeom>
                <a:avLst/>
                <a:gdLst>
                  <a:gd name="T0" fmla="*/ 16 w 16"/>
                  <a:gd name="T1" fmla="*/ 45 h 53"/>
                  <a:gd name="T2" fmla="*/ 8 w 16"/>
                  <a:gd name="T3" fmla="*/ 53 h 53"/>
                  <a:gd name="T4" fmla="*/ 8 w 16"/>
                  <a:gd name="T5" fmla="*/ 53 h 53"/>
                  <a:gd name="T6" fmla="*/ 0 w 16"/>
                  <a:gd name="T7" fmla="*/ 45 h 53"/>
                  <a:gd name="T8" fmla="*/ 0 w 16"/>
                  <a:gd name="T9" fmla="*/ 8 h 53"/>
                  <a:gd name="T10" fmla="*/ 8 w 16"/>
                  <a:gd name="T11" fmla="*/ 0 h 53"/>
                  <a:gd name="T12" fmla="*/ 8 w 16"/>
                  <a:gd name="T13" fmla="*/ 0 h 53"/>
                  <a:gd name="T14" fmla="*/ 16 w 16"/>
                  <a:gd name="T15" fmla="*/ 8 h 53"/>
                  <a:gd name="T16" fmla="*/ 16 w 16"/>
                  <a:gd name="T17" fmla="*/ 4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53">
                    <a:moveTo>
                      <a:pt x="16" y="45"/>
                    </a:moveTo>
                    <a:cubicBezTo>
                      <a:pt x="16" y="49"/>
                      <a:pt x="12" y="53"/>
                      <a:pt x="8" y="53"/>
                    </a:cubicBezTo>
                    <a:cubicBezTo>
                      <a:pt x="8" y="53"/>
                      <a:pt x="8" y="53"/>
                      <a:pt x="8" y="53"/>
                    </a:cubicBezTo>
                    <a:cubicBezTo>
                      <a:pt x="4" y="53"/>
                      <a:pt x="0" y="49"/>
                      <a:pt x="0" y="45"/>
                    </a:cubicBezTo>
                    <a:cubicBezTo>
                      <a:pt x="0" y="8"/>
                      <a:pt x="0" y="8"/>
                      <a:pt x="0" y="8"/>
                    </a:cubicBezTo>
                    <a:cubicBezTo>
                      <a:pt x="0" y="4"/>
                      <a:pt x="4" y="0"/>
                      <a:pt x="8" y="0"/>
                    </a:cubicBezTo>
                    <a:cubicBezTo>
                      <a:pt x="8" y="0"/>
                      <a:pt x="8" y="0"/>
                      <a:pt x="8" y="0"/>
                    </a:cubicBezTo>
                    <a:cubicBezTo>
                      <a:pt x="12" y="0"/>
                      <a:pt x="16" y="4"/>
                      <a:pt x="16" y="8"/>
                    </a:cubicBezTo>
                    <a:lnTo>
                      <a:pt x="16" y="45"/>
                    </a:lnTo>
                    <a:close/>
                  </a:path>
                </a:pathLst>
              </a:custGeom>
              <a:solidFill>
                <a:srgbClr val="77563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9" name="Freeform 42"/>
              <p:cNvSpPr/>
              <p:nvPr/>
            </p:nvSpPr>
            <p:spPr bwMode="auto">
              <a:xfrm>
                <a:off x="2341563" y="2654300"/>
                <a:ext cx="60325" cy="198438"/>
              </a:xfrm>
              <a:custGeom>
                <a:avLst/>
                <a:gdLst>
                  <a:gd name="T0" fmla="*/ 16 w 16"/>
                  <a:gd name="T1" fmla="*/ 45 h 53"/>
                  <a:gd name="T2" fmla="*/ 8 w 16"/>
                  <a:gd name="T3" fmla="*/ 53 h 53"/>
                  <a:gd name="T4" fmla="*/ 8 w 16"/>
                  <a:gd name="T5" fmla="*/ 53 h 53"/>
                  <a:gd name="T6" fmla="*/ 0 w 16"/>
                  <a:gd name="T7" fmla="*/ 45 h 53"/>
                  <a:gd name="T8" fmla="*/ 0 w 16"/>
                  <a:gd name="T9" fmla="*/ 8 h 53"/>
                  <a:gd name="T10" fmla="*/ 8 w 16"/>
                  <a:gd name="T11" fmla="*/ 0 h 53"/>
                  <a:gd name="T12" fmla="*/ 8 w 16"/>
                  <a:gd name="T13" fmla="*/ 0 h 53"/>
                  <a:gd name="T14" fmla="*/ 16 w 16"/>
                  <a:gd name="T15" fmla="*/ 8 h 53"/>
                  <a:gd name="T16" fmla="*/ 16 w 16"/>
                  <a:gd name="T17" fmla="*/ 4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53">
                    <a:moveTo>
                      <a:pt x="16" y="45"/>
                    </a:moveTo>
                    <a:cubicBezTo>
                      <a:pt x="16" y="49"/>
                      <a:pt x="12" y="53"/>
                      <a:pt x="8" y="53"/>
                    </a:cubicBezTo>
                    <a:cubicBezTo>
                      <a:pt x="8" y="53"/>
                      <a:pt x="8" y="53"/>
                      <a:pt x="8" y="53"/>
                    </a:cubicBezTo>
                    <a:cubicBezTo>
                      <a:pt x="4" y="53"/>
                      <a:pt x="0" y="49"/>
                      <a:pt x="0" y="45"/>
                    </a:cubicBezTo>
                    <a:cubicBezTo>
                      <a:pt x="0" y="8"/>
                      <a:pt x="0" y="8"/>
                      <a:pt x="0" y="8"/>
                    </a:cubicBezTo>
                    <a:cubicBezTo>
                      <a:pt x="0" y="4"/>
                      <a:pt x="4" y="0"/>
                      <a:pt x="8" y="0"/>
                    </a:cubicBezTo>
                    <a:cubicBezTo>
                      <a:pt x="8" y="0"/>
                      <a:pt x="8" y="0"/>
                      <a:pt x="8" y="0"/>
                    </a:cubicBezTo>
                    <a:cubicBezTo>
                      <a:pt x="12" y="0"/>
                      <a:pt x="16" y="4"/>
                      <a:pt x="16" y="8"/>
                    </a:cubicBezTo>
                    <a:lnTo>
                      <a:pt x="16" y="45"/>
                    </a:lnTo>
                    <a:close/>
                  </a:path>
                </a:pathLst>
              </a:custGeom>
              <a:solidFill>
                <a:srgbClr val="77563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0" name="Freeform 43"/>
              <p:cNvSpPr/>
              <p:nvPr/>
            </p:nvSpPr>
            <p:spPr bwMode="auto">
              <a:xfrm>
                <a:off x="2468563" y="2654300"/>
                <a:ext cx="60325" cy="198438"/>
              </a:xfrm>
              <a:custGeom>
                <a:avLst/>
                <a:gdLst>
                  <a:gd name="T0" fmla="*/ 16 w 16"/>
                  <a:gd name="T1" fmla="*/ 45 h 53"/>
                  <a:gd name="T2" fmla="*/ 8 w 16"/>
                  <a:gd name="T3" fmla="*/ 53 h 53"/>
                  <a:gd name="T4" fmla="*/ 8 w 16"/>
                  <a:gd name="T5" fmla="*/ 53 h 53"/>
                  <a:gd name="T6" fmla="*/ 0 w 16"/>
                  <a:gd name="T7" fmla="*/ 45 h 53"/>
                  <a:gd name="T8" fmla="*/ 0 w 16"/>
                  <a:gd name="T9" fmla="*/ 8 h 53"/>
                  <a:gd name="T10" fmla="*/ 8 w 16"/>
                  <a:gd name="T11" fmla="*/ 0 h 53"/>
                  <a:gd name="T12" fmla="*/ 8 w 16"/>
                  <a:gd name="T13" fmla="*/ 0 h 53"/>
                  <a:gd name="T14" fmla="*/ 16 w 16"/>
                  <a:gd name="T15" fmla="*/ 8 h 53"/>
                  <a:gd name="T16" fmla="*/ 16 w 16"/>
                  <a:gd name="T17" fmla="*/ 4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53">
                    <a:moveTo>
                      <a:pt x="16" y="45"/>
                    </a:moveTo>
                    <a:cubicBezTo>
                      <a:pt x="16" y="49"/>
                      <a:pt x="12" y="53"/>
                      <a:pt x="8" y="53"/>
                    </a:cubicBezTo>
                    <a:cubicBezTo>
                      <a:pt x="8" y="53"/>
                      <a:pt x="8" y="53"/>
                      <a:pt x="8" y="53"/>
                    </a:cubicBezTo>
                    <a:cubicBezTo>
                      <a:pt x="4" y="53"/>
                      <a:pt x="0" y="49"/>
                      <a:pt x="0" y="45"/>
                    </a:cubicBezTo>
                    <a:cubicBezTo>
                      <a:pt x="0" y="8"/>
                      <a:pt x="0" y="8"/>
                      <a:pt x="0" y="8"/>
                    </a:cubicBezTo>
                    <a:cubicBezTo>
                      <a:pt x="0" y="4"/>
                      <a:pt x="4" y="0"/>
                      <a:pt x="8" y="0"/>
                    </a:cubicBezTo>
                    <a:cubicBezTo>
                      <a:pt x="8" y="0"/>
                      <a:pt x="8" y="0"/>
                      <a:pt x="8" y="0"/>
                    </a:cubicBezTo>
                    <a:cubicBezTo>
                      <a:pt x="12" y="0"/>
                      <a:pt x="16" y="4"/>
                      <a:pt x="16" y="8"/>
                    </a:cubicBezTo>
                    <a:lnTo>
                      <a:pt x="16" y="45"/>
                    </a:lnTo>
                    <a:close/>
                  </a:path>
                </a:pathLst>
              </a:custGeom>
              <a:solidFill>
                <a:srgbClr val="77563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1" name="Freeform 44"/>
              <p:cNvSpPr/>
              <p:nvPr/>
            </p:nvSpPr>
            <p:spPr bwMode="auto">
              <a:xfrm>
                <a:off x="2074863" y="2882900"/>
                <a:ext cx="473075" cy="15875"/>
              </a:xfrm>
              <a:custGeom>
                <a:avLst/>
                <a:gdLst>
                  <a:gd name="T0" fmla="*/ 126 w 126"/>
                  <a:gd name="T1" fmla="*/ 2 h 4"/>
                  <a:gd name="T2" fmla="*/ 124 w 126"/>
                  <a:gd name="T3" fmla="*/ 4 h 4"/>
                  <a:gd name="T4" fmla="*/ 2 w 126"/>
                  <a:gd name="T5" fmla="*/ 4 h 4"/>
                  <a:gd name="T6" fmla="*/ 0 w 126"/>
                  <a:gd name="T7" fmla="*/ 2 h 4"/>
                  <a:gd name="T8" fmla="*/ 0 w 126"/>
                  <a:gd name="T9" fmla="*/ 2 h 4"/>
                  <a:gd name="T10" fmla="*/ 2 w 126"/>
                  <a:gd name="T11" fmla="*/ 0 h 4"/>
                  <a:gd name="T12" fmla="*/ 124 w 126"/>
                  <a:gd name="T13" fmla="*/ 0 h 4"/>
                  <a:gd name="T14" fmla="*/ 126 w 126"/>
                  <a:gd name="T15" fmla="*/ 2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6" h="4">
                    <a:moveTo>
                      <a:pt x="126" y="2"/>
                    </a:moveTo>
                    <a:cubicBezTo>
                      <a:pt x="126" y="3"/>
                      <a:pt x="125" y="4"/>
                      <a:pt x="124" y="4"/>
                    </a:cubicBezTo>
                    <a:cubicBezTo>
                      <a:pt x="2" y="4"/>
                      <a:pt x="2" y="4"/>
                      <a:pt x="2" y="4"/>
                    </a:cubicBezTo>
                    <a:cubicBezTo>
                      <a:pt x="1" y="4"/>
                      <a:pt x="0" y="3"/>
                      <a:pt x="0" y="2"/>
                    </a:cubicBezTo>
                    <a:cubicBezTo>
                      <a:pt x="0" y="2"/>
                      <a:pt x="0" y="2"/>
                      <a:pt x="0" y="2"/>
                    </a:cubicBezTo>
                    <a:cubicBezTo>
                      <a:pt x="0" y="1"/>
                      <a:pt x="1" y="0"/>
                      <a:pt x="2" y="0"/>
                    </a:cubicBezTo>
                    <a:cubicBezTo>
                      <a:pt x="124" y="0"/>
                      <a:pt x="124" y="0"/>
                      <a:pt x="124" y="0"/>
                    </a:cubicBezTo>
                    <a:cubicBezTo>
                      <a:pt x="125" y="0"/>
                      <a:pt x="126" y="1"/>
                      <a:pt x="126" y="2"/>
                    </a:cubicBezTo>
                    <a:close/>
                  </a:path>
                </a:pathLst>
              </a:custGeom>
              <a:solidFill>
                <a:srgbClr val="502E1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2" name="Rectangle 45"/>
              <p:cNvSpPr>
                <a:spLocks noChangeArrowheads="1"/>
              </p:cNvSpPr>
              <p:nvPr/>
            </p:nvSpPr>
            <p:spPr bwMode="auto">
              <a:xfrm>
                <a:off x="2138363" y="2568575"/>
                <a:ext cx="338137" cy="44450"/>
              </a:xfrm>
              <a:prstGeom prst="rect">
                <a:avLst/>
              </a:prstGeom>
              <a:solidFill>
                <a:srgbClr val="7756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grpSp>
      </p:grpSp>
      <p:sp>
        <p:nvSpPr>
          <p:cNvPr id="71" name="TextBox 70"/>
          <p:cNvSpPr txBox="1"/>
          <p:nvPr/>
        </p:nvSpPr>
        <p:spPr>
          <a:xfrm>
            <a:off x="1691680" y="2715766"/>
            <a:ext cx="5760640" cy="646331"/>
          </a:xfrm>
          <a:prstGeom prst="rect">
            <a:avLst/>
          </a:prstGeom>
          <a:noFill/>
        </p:spPr>
        <p:txBody>
          <a:bodyPr wrap="square" rtlCol="0">
            <a:spAutoFit/>
          </a:bodyPr>
          <a:lstStyle/>
          <a:p>
            <a:pPr algn="dist"/>
            <a:r>
              <a:rPr lang="zh-CN" altLang="en-US" sz="3600" dirty="0">
                <a:ln w="6350">
                  <a:noFill/>
                </a:ln>
                <a:latin typeface="宋体" pitchFamily="2" charset="-122"/>
                <a:ea typeface="宋体" pitchFamily="2" charset="-122"/>
              </a:rPr>
              <a:t>周弈帆负责部分</a:t>
            </a:r>
          </a:p>
        </p:txBody>
      </p:sp>
      <p:sp>
        <p:nvSpPr>
          <p:cNvPr id="72" name="圆角矩形 71"/>
          <p:cNvSpPr/>
          <p:nvPr/>
        </p:nvSpPr>
        <p:spPr>
          <a:xfrm>
            <a:off x="1763688" y="3440611"/>
            <a:ext cx="5616624" cy="202560"/>
          </a:xfrm>
          <a:prstGeom prst="roundRect">
            <a:avLst>
              <a:gd name="adj" fmla="val 0"/>
            </a:avLst>
          </a:prstGeom>
          <a:noFill/>
          <a:ln w="6350" cap="flat" cmpd="sng" algn="ctr">
            <a:noFill/>
            <a:prstDash val="solid"/>
          </a:ln>
          <a:effectLst/>
        </p:spPr>
        <p:txBody>
          <a:bodyPr rtlCol="0" anchor="ctr"/>
          <a:lstStyle/>
          <a:p>
            <a:pPr marL="0" marR="0" lvl="0" indent="0" algn="dist" defTabSz="914400" eaLnBrk="1" fontAlgn="auto" latinLnBrk="0" hangingPunct="1">
              <a:lnSpc>
                <a:spcPct val="100000"/>
              </a:lnSpc>
              <a:spcBef>
                <a:spcPts val="0"/>
              </a:spcBef>
              <a:spcAft>
                <a:spcPts val="0"/>
              </a:spcAft>
              <a:buClrTx/>
              <a:buSzTx/>
              <a:buFontTx/>
              <a:buNone/>
              <a:defRPr/>
            </a:pPr>
            <a:r>
              <a:rPr kumimoji="0" lang="en-US" altLang="zh-CN" sz="1200" b="0" i="0" u="none" strike="noStrike" kern="0" cap="none" spc="0" normalizeH="0" baseline="0" noProof="0" dirty="0">
                <a:ln>
                  <a:noFill/>
                </a:ln>
                <a:solidFill>
                  <a:schemeClr val="bg1">
                    <a:lumMod val="50000"/>
                  </a:schemeClr>
                </a:solidFill>
                <a:effectLst/>
                <a:uLnTx/>
                <a:uFillTx/>
                <a:latin typeface="宋体" pitchFamily="2" charset="-122"/>
                <a:ea typeface="宋体" pitchFamily="2" charset="-122"/>
              </a:rPr>
              <a:t>THESIS DEFENSE POWERPOINT TEMPLATE</a:t>
            </a:r>
            <a:endParaRPr kumimoji="0" lang="zh-CN" altLang="en-US" sz="1200" b="0" i="0" u="none" strike="noStrike" kern="0" cap="none" spc="0" normalizeH="0" baseline="0" noProof="0" dirty="0">
              <a:ln>
                <a:noFill/>
              </a:ln>
              <a:solidFill>
                <a:schemeClr val="bg1">
                  <a:lumMod val="50000"/>
                </a:schemeClr>
              </a:solidFill>
              <a:effectLst/>
              <a:uLnTx/>
              <a:uFillTx/>
              <a:latin typeface="宋体" pitchFamily="2" charset="-122"/>
              <a:ea typeface="宋体" pitchFamily="2" charset="-122"/>
            </a:endParaRPr>
          </a:p>
        </p:txBody>
      </p:sp>
      <p:cxnSp>
        <p:nvCxnSpPr>
          <p:cNvPr id="85" name="直接连接符 84"/>
          <p:cNvCxnSpPr/>
          <p:nvPr/>
        </p:nvCxnSpPr>
        <p:spPr>
          <a:xfrm>
            <a:off x="1763688" y="3401854"/>
            <a:ext cx="5616624" cy="0"/>
          </a:xfrm>
          <a:prstGeom prst="line">
            <a:avLst/>
          </a:prstGeom>
          <a:noFill/>
          <a:ln w="6350" cap="flat" cmpd="sng" algn="ctr">
            <a:solidFill>
              <a:schemeClr val="bg1">
                <a:lumMod val="50000"/>
              </a:schemeClr>
            </a:solidFill>
            <a:prstDash val="solid"/>
          </a:ln>
          <a:effectLst/>
        </p:spPr>
      </p:cxnSp>
      <p:sp>
        <p:nvSpPr>
          <p:cNvPr id="1053" name="矩形 1052"/>
          <p:cNvSpPr/>
          <p:nvPr/>
        </p:nvSpPr>
        <p:spPr>
          <a:xfrm>
            <a:off x="0" y="5071492"/>
            <a:ext cx="9144000" cy="72008"/>
          </a:xfrm>
          <a:prstGeom prst="rect">
            <a:avLst/>
          </a:prstGeom>
          <a:solidFill>
            <a:srgbClr val="FF9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658957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a:extLst>
              <a:ext uri="{FF2B5EF4-FFF2-40B4-BE49-F238E27FC236}">
                <a16:creationId xmlns:a16="http://schemas.microsoft.com/office/drawing/2014/main" id="{F3D64974-FEC6-4810-BA24-9EB45D5409E9}"/>
              </a:ext>
            </a:extLst>
          </p:cNvPr>
          <p:cNvSpPr/>
          <p:nvPr/>
        </p:nvSpPr>
        <p:spPr>
          <a:xfrm>
            <a:off x="2229292" y="544338"/>
            <a:ext cx="2149312" cy="1407011"/>
          </a:xfrm>
          <a:prstGeom prst="ellipse">
            <a:avLst/>
          </a:prstGeom>
          <a:solidFill>
            <a:schemeClr val="bg2"/>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9" name="标题 8"/>
          <p:cNvSpPr>
            <a:spLocks noGrp="1"/>
          </p:cNvSpPr>
          <p:nvPr>
            <p:ph type="title"/>
          </p:nvPr>
        </p:nvSpPr>
        <p:spPr/>
        <p:txBody>
          <a:bodyPr/>
          <a:lstStyle/>
          <a:p>
            <a:r>
              <a:rPr lang="zh-CN" altLang="en-US" dirty="0"/>
              <a:t>从总体架构看个人分工</a:t>
            </a:r>
          </a:p>
        </p:txBody>
      </p:sp>
      <p:sp>
        <p:nvSpPr>
          <p:cNvPr id="11" name="矩形 10">
            <a:extLst>
              <a:ext uri="{FF2B5EF4-FFF2-40B4-BE49-F238E27FC236}">
                <a16:creationId xmlns:a16="http://schemas.microsoft.com/office/drawing/2014/main" id="{D6071237-C3EE-4688-8160-8EF44A8B0EF4}"/>
              </a:ext>
            </a:extLst>
          </p:cNvPr>
          <p:cNvSpPr/>
          <p:nvPr/>
        </p:nvSpPr>
        <p:spPr>
          <a:xfrm>
            <a:off x="781050" y="969939"/>
            <a:ext cx="7581900" cy="3267075"/>
          </a:xfrm>
          <a:prstGeom prst="rect">
            <a:avLst/>
          </a:prstGeom>
          <a:noFill/>
          <a:ln w="31750">
            <a:gradFill>
              <a:gsLst>
                <a:gs pos="13000">
                  <a:schemeClr val="accent1">
                    <a:alpha val="0"/>
                  </a:schemeClr>
                </a:gs>
                <a:gs pos="100000">
                  <a:schemeClr val="accent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0" fontAlgn="base" hangingPunct="0">
              <a:spcBef>
                <a:spcPct val="0"/>
              </a:spcBef>
              <a:spcAft>
                <a:spcPct val="0"/>
              </a:spcAft>
              <a:defRPr/>
            </a:pPr>
            <a:endParaRPr lang="zh-CN" altLang="en-US" sz="1350">
              <a:solidFill>
                <a:prstClr val="white"/>
              </a:solidFill>
              <a:latin typeface="微软雅黑"/>
              <a:ea typeface="微软雅黑"/>
            </a:endParaRPr>
          </a:p>
        </p:txBody>
      </p:sp>
      <p:sp>
        <p:nvSpPr>
          <p:cNvPr id="18" name="文本框 17"/>
          <p:cNvSpPr txBox="1">
            <a:spLocks noChangeArrowheads="1"/>
          </p:cNvSpPr>
          <p:nvPr/>
        </p:nvSpPr>
        <p:spPr bwMode="auto">
          <a:xfrm>
            <a:off x="268014" y="176334"/>
            <a:ext cx="727349"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marL="171450" indent="-171450" algn="ctr" defTabSz="685800" fontAlgn="base">
              <a:spcBef>
                <a:spcPct val="0"/>
              </a:spcBef>
              <a:spcAft>
                <a:spcPct val="0"/>
              </a:spcAft>
              <a:defRPr/>
            </a:pPr>
            <a:r>
              <a:rPr lang="en-US" altLang="zh-CN" sz="2700" b="1" dirty="0">
                <a:solidFill>
                  <a:prstClr val="white"/>
                </a:solidFill>
              </a:rPr>
              <a:t>1</a:t>
            </a:r>
            <a:endParaRPr lang="zh-CN" altLang="en-US" sz="2700" b="1" dirty="0">
              <a:solidFill>
                <a:prstClr val="white"/>
              </a:solidFill>
            </a:endParaRPr>
          </a:p>
        </p:txBody>
      </p:sp>
      <p:pic>
        <p:nvPicPr>
          <p:cNvPr id="2" name="图片 1">
            <a:extLst>
              <a:ext uri="{FF2B5EF4-FFF2-40B4-BE49-F238E27FC236}">
                <a16:creationId xmlns:a16="http://schemas.microsoft.com/office/drawing/2014/main" id="{1A291AF0-9E17-4E7D-BB4E-5DF4AD338611}"/>
              </a:ext>
            </a:extLst>
          </p:cNvPr>
          <p:cNvPicPr>
            <a:picLocks noChangeAspect="1"/>
          </p:cNvPicPr>
          <p:nvPr/>
        </p:nvPicPr>
        <p:blipFill>
          <a:blip r:embed="rId3"/>
          <a:stretch>
            <a:fillRect/>
          </a:stretch>
        </p:blipFill>
        <p:spPr>
          <a:xfrm>
            <a:off x="2376828" y="660918"/>
            <a:ext cx="3993949" cy="3671122"/>
          </a:xfrm>
          <a:prstGeom prst="rect">
            <a:avLst/>
          </a:prstGeom>
        </p:spPr>
      </p:pic>
    </p:spTree>
    <p:extLst>
      <p:ext uri="{BB962C8B-B14F-4D97-AF65-F5344CB8AC3E}">
        <p14:creationId xmlns:p14="http://schemas.microsoft.com/office/powerpoint/2010/main" val="3255922215"/>
      </p:ext>
    </p:extLst>
  </p:cSld>
  <p:clrMapOvr>
    <a:masterClrMapping/>
  </p:clrMapOvr>
  <p:transition spd="med">
    <p:pull/>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 Box 42"/>
          <p:cNvSpPr txBox="1">
            <a:spLocks noChangeArrowheads="1"/>
          </p:cNvSpPr>
          <p:nvPr/>
        </p:nvSpPr>
        <p:spPr bwMode="auto">
          <a:xfrm>
            <a:off x="4014791" y="290122"/>
            <a:ext cx="111440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 typeface="Arial" charset="0"/>
              <a:buNone/>
            </a:pPr>
            <a:r>
              <a:rPr lang="zh-CN" altLang="en-US" b="1" dirty="0">
                <a:solidFill>
                  <a:schemeClr val="bg1">
                    <a:lumMod val="50000"/>
                  </a:schemeClr>
                </a:solidFill>
              </a:rPr>
              <a:t>用例</a:t>
            </a:r>
            <a:r>
              <a:rPr lang="zh-CN" altLang="en-US" b="1" dirty="0">
                <a:solidFill>
                  <a:schemeClr val="accent1"/>
                </a:solidFill>
              </a:rPr>
              <a:t>描述</a:t>
            </a:r>
            <a:endParaRPr lang="en-US" altLang="zh-CN" b="1" dirty="0">
              <a:solidFill>
                <a:schemeClr val="accent1"/>
              </a:solidFill>
            </a:endParaRPr>
          </a:p>
        </p:txBody>
      </p:sp>
      <p:cxnSp>
        <p:nvCxnSpPr>
          <p:cNvPr id="38" name="直接连接符 37"/>
          <p:cNvCxnSpPr/>
          <p:nvPr/>
        </p:nvCxnSpPr>
        <p:spPr>
          <a:xfrm>
            <a:off x="4226801" y="837031"/>
            <a:ext cx="690398"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pic>
        <p:nvPicPr>
          <p:cNvPr id="2" name="图片 1">
            <a:extLst>
              <a:ext uri="{FF2B5EF4-FFF2-40B4-BE49-F238E27FC236}">
                <a16:creationId xmlns:a16="http://schemas.microsoft.com/office/drawing/2014/main" id="{1C345F3E-0751-4BFD-BDE9-A91782F99F89}"/>
              </a:ext>
            </a:extLst>
          </p:cNvPr>
          <p:cNvPicPr>
            <a:picLocks noChangeAspect="1"/>
          </p:cNvPicPr>
          <p:nvPr/>
        </p:nvPicPr>
        <p:blipFill>
          <a:blip r:embed="rId2"/>
          <a:stretch>
            <a:fillRect/>
          </a:stretch>
        </p:blipFill>
        <p:spPr>
          <a:xfrm>
            <a:off x="971600" y="913231"/>
            <a:ext cx="7052648" cy="3609769"/>
          </a:xfrm>
          <a:prstGeom prst="rect">
            <a:avLst/>
          </a:prstGeom>
        </p:spPr>
      </p:pic>
      <p:pic>
        <p:nvPicPr>
          <p:cNvPr id="3" name="图片 2">
            <a:extLst>
              <a:ext uri="{FF2B5EF4-FFF2-40B4-BE49-F238E27FC236}">
                <a16:creationId xmlns:a16="http://schemas.microsoft.com/office/drawing/2014/main" id="{C6B5FA7C-EBAE-4866-8E44-200E99849D9F}"/>
              </a:ext>
            </a:extLst>
          </p:cNvPr>
          <p:cNvPicPr>
            <a:picLocks noChangeAspect="1"/>
          </p:cNvPicPr>
          <p:nvPr/>
        </p:nvPicPr>
        <p:blipFill>
          <a:blip r:embed="rId3"/>
          <a:stretch>
            <a:fillRect/>
          </a:stretch>
        </p:blipFill>
        <p:spPr>
          <a:xfrm>
            <a:off x="2627784" y="1275606"/>
            <a:ext cx="5963784" cy="3390503"/>
          </a:xfrm>
          <a:prstGeom prst="rect">
            <a:avLst/>
          </a:prstGeom>
        </p:spPr>
      </p:pic>
      <p:pic>
        <p:nvPicPr>
          <p:cNvPr id="5" name="图片 4">
            <a:extLst>
              <a:ext uri="{FF2B5EF4-FFF2-40B4-BE49-F238E27FC236}">
                <a16:creationId xmlns:a16="http://schemas.microsoft.com/office/drawing/2014/main" id="{4E3B580A-025E-42A3-B12A-2C00B9CFBE2A}"/>
              </a:ext>
            </a:extLst>
          </p:cNvPr>
          <p:cNvPicPr>
            <a:picLocks noChangeAspect="1"/>
          </p:cNvPicPr>
          <p:nvPr/>
        </p:nvPicPr>
        <p:blipFill>
          <a:blip r:embed="rId4"/>
          <a:stretch>
            <a:fillRect/>
          </a:stretch>
        </p:blipFill>
        <p:spPr>
          <a:xfrm>
            <a:off x="2627784" y="1270596"/>
            <a:ext cx="6210595" cy="3353722"/>
          </a:xfrm>
          <a:prstGeom prst="rect">
            <a:avLst/>
          </a:prstGeom>
        </p:spPr>
      </p:pic>
      <p:pic>
        <p:nvPicPr>
          <p:cNvPr id="6" name="图片 5">
            <a:extLst>
              <a:ext uri="{FF2B5EF4-FFF2-40B4-BE49-F238E27FC236}">
                <a16:creationId xmlns:a16="http://schemas.microsoft.com/office/drawing/2014/main" id="{F036A880-5087-42B4-9E1B-6D0C53BE8A3E}"/>
              </a:ext>
            </a:extLst>
          </p:cNvPr>
          <p:cNvPicPr>
            <a:picLocks noChangeAspect="1"/>
          </p:cNvPicPr>
          <p:nvPr/>
        </p:nvPicPr>
        <p:blipFill>
          <a:blip r:embed="rId5"/>
          <a:stretch>
            <a:fillRect/>
          </a:stretch>
        </p:blipFill>
        <p:spPr>
          <a:xfrm>
            <a:off x="2555776" y="1270595"/>
            <a:ext cx="6509224" cy="3353723"/>
          </a:xfrm>
          <a:prstGeom prst="rect">
            <a:avLst/>
          </a:prstGeom>
        </p:spPr>
      </p:pic>
      <p:pic>
        <p:nvPicPr>
          <p:cNvPr id="7" name="图片 6">
            <a:extLst>
              <a:ext uri="{FF2B5EF4-FFF2-40B4-BE49-F238E27FC236}">
                <a16:creationId xmlns:a16="http://schemas.microsoft.com/office/drawing/2014/main" id="{8DFBB216-12F7-4524-B393-DB4EE7D125E5}"/>
              </a:ext>
            </a:extLst>
          </p:cNvPr>
          <p:cNvPicPr>
            <a:picLocks noChangeAspect="1"/>
          </p:cNvPicPr>
          <p:nvPr/>
        </p:nvPicPr>
        <p:blipFill>
          <a:blip r:embed="rId6"/>
          <a:stretch>
            <a:fillRect/>
          </a:stretch>
        </p:blipFill>
        <p:spPr>
          <a:xfrm>
            <a:off x="2577159" y="1243609"/>
            <a:ext cx="3902770" cy="3609769"/>
          </a:xfrm>
          <a:prstGeom prst="rect">
            <a:avLst/>
          </a:prstGeom>
        </p:spPr>
      </p:pic>
      <p:pic>
        <p:nvPicPr>
          <p:cNvPr id="8" name="图片 7">
            <a:extLst>
              <a:ext uri="{FF2B5EF4-FFF2-40B4-BE49-F238E27FC236}">
                <a16:creationId xmlns:a16="http://schemas.microsoft.com/office/drawing/2014/main" id="{AF8D1446-2C25-4B82-8420-A620C9467E7B}"/>
              </a:ext>
            </a:extLst>
          </p:cNvPr>
          <p:cNvPicPr>
            <a:picLocks noChangeAspect="1"/>
          </p:cNvPicPr>
          <p:nvPr/>
        </p:nvPicPr>
        <p:blipFill>
          <a:blip r:embed="rId7"/>
          <a:stretch>
            <a:fillRect/>
          </a:stretch>
        </p:blipFill>
        <p:spPr>
          <a:xfrm>
            <a:off x="2273320" y="1217131"/>
            <a:ext cx="6672711" cy="3507451"/>
          </a:xfrm>
          <a:prstGeom prst="rect">
            <a:avLst/>
          </a:prstGeom>
        </p:spPr>
      </p:pic>
    </p:spTree>
    <p:extLst>
      <p:ext uri="{BB962C8B-B14F-4D97-AF65-F5344CB8AC3E}">
        <p14:creationId xmlns:p14="http://schemas.microsoft.com/office/powerpoint/2010/main" val="2238376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8F8B24D9-7DA6-4D85-BBC5-74266FC1B087}"/>
              </a:ext>
            </a:extLst>
          </p:cNvPr>
          <p:cNvPicPr>
            <a:picLocks noChangeAspect="1"/>
          </p:cNvPicPr>
          <p:nvPr/>
        </p:nvPicPr>
        <p:blipFill>
          <a:blip r:embed="rId2"/>
          <a:stretch>
            <a:fillRect/>
          </a:stretch>
        </p:blipFill>
        <p:spPr>
          <a:xfrm>
            <a:off x="251520" y="557571"/>
            <a:ext cx="2971293" cy="4155926"/>
          </a:xfrm>
          <a:prstGeom prst="rect">
            <a:avLst/>
          </a:prstGeom>
        </p:spPr>
      </p:pic>
      <p:pic>
        <p:nvPicPr>
          <p:cNvPr id="3" name="图片 2">
            <a:extLst>
              <a:ext uri="{FF2B5EF4-FFF2-40B4-BE49-F238E27FC236}">
                <a16:creationId xmlns:a16="http://schemas.microsoft.com/office/drawing/2014/main" id="{4A94D5BE-075A-4B37-AD50-16AB9D652B01}"/>
              </a:ext>
            </a:extLst>
          </p:cNvPr>
          <p:cNvPicPr>
            <a:picLocks noChangeAspect="1"/>
          </p:cNvPicPr>
          <p:nvPr/>
        </p:nvPicPr>
        <p:blipFill>
          <a:blip r:embed="rId3"/>
          <a:stretch>
            <a:fillRect/>
          </a:stretch>
        </p:blipFill>
        <p:spPr>
          <a:xfrm>
            <a:off x="5004048" y="659454"/>
            <a:ext cx="3683264" cy="3952161"/>
          </a:xfrm>
          <a:prstGeom prst="rect">
            <a:avLst/>
          </a:prstGeom>
        </p:spPr>
      </p:pic>
      <p:sp>
        <p:nvSpPr>
          <p:cNvPr id="4" name="Text Box 42">
            <a:extLst>
              <a:ext uri="{FF2B5EF4-FFF2-40B4-BE49-F238E27FC236}">
                <a16:creationId xmlns:a16="http://schemas.microsoft.com/office/drawing/2014/main" id="{1AB3208E-2110-4215-8EBB-AFBBAD9C6A90}"/>
              </a:ext>
            </a:extLst>
          </p:cNvPr>
          <p:cNvSpPr txBox="1">
            <a:spLocks noChangeArrowheads="1"/>
          </p:cNvSpPr>
          <p:nvPr/>
        </p:nvSpPr>
        <p:spPr bwMode="auto">
          <a:xfrm>
            <a:off x="3872008" y="290122"/>
            <a:ext cx="114967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 typeface="Arial" charset="0"/>
              <a:buNone/>
            </a:pPr>
            <a:r>
              <a:rPr lang="zh-CN" altLang="en-US" b="1">
                <a:solidFill>
                  <a:schemeClr val="bg1">
                    <a:lumMod val="50000"/>
                  </a:schemeClr>
                </a:solidFill>
              </a:rPr>
              <a:t>概要</a:t>
            </a:r>
            <a:r>
              <a:rPr lang="zh-CN" altLang="en-US" b="1">
                <a:solidFill>
                  <a:schemeClr val="accent1"/>
                </a:solidFill>
              </a:rPr>
              <a:t>设计</a:t>
            </a:r>
            <a:endParaRPr lang="en-US" altLang="zh-CN" b="1" dirty="0">
              <a:solidFill>
                <a:schemeClr val="accent1"/>
              </a:solidFill>
            </a:endParaRPr>
          </a:p>
        </p:txBody>
      </p:sp>
      <p:pic>
        <p:nvPicPr>
          <p:cNvPr id="6" name="图片 5">
            <a:extLst>
              <a:ext uri="{FF2B5EF4-FFF2-40B4-BE49-F238E27FC236}">
                <a16:creationId xmlns:a16="http://schemas.microsoft.com/office/drawing/2014/main" id="{FBD451F4-E736-42B7-9FEC-D47D067832B7}"/>
              </a:ext>
            </a:extLst>
          </p:cNvPr>
          <p:cNvPicPr>
            <a:picLocks noChangeAspect="1"/>
          </p:cNvPicPr>
          <p:nvPr/>
        </p:nvPicPr>
        <p:blipFill>
          <a:blip r:embed="rId4"/>
          <a:stretch>
            <a:fillRect/>
          </a:stretch>
        </p:blipFill>
        <p:spPr>
          <a:xfrm>
            <a:off x="4007641" y="0"/>
            <a:ext cx="4292162" cy="4763711"/>
          </a:xfrm>
          <a:prstGeom prst="rect">
            <a:avLst/>
          </a:prstGeom>
        </p:spPr>
      </p:pic>
      <p:pic>
        <p:nvPicPr>
          <p:cNvPr id="7" name="图片 6">
            <a:extLst>
              <a:ext uri="{FF2B5EF4-FFF2-40B4-BE49-F238E27FC236}">
                <a16:creationId xmlns:a16="http://schemas.microsoft.com/office/drawing/2014/main" id="{4DC658B4-6B75-4EA6-B060-CE25CBB2E33D}"/>
              </a:ext>
            </a:extLst>
          </p:cNvPr>
          <p:cNvPicPr>
            <a:picLocks noChangeAspect="1"/>
          </p:cNvPicPr>
          <p:nvPr/>
        </p:nvPicPr>
        <p:blipFill>
          <a:blip r:embed="rId5"/>
          <a:stretch>
            <a:fillRect/>
          </a:stretch>
        </p:blipFill>
        <p:spPr>
          <a:xfrm>
            <a:off x="273909" y="-100229"/>
            <a:ext cx="3146007" cy="4964167"/>
          </a:xfrm>
          <a:prstGeom prst="rect">
            <a:avLst/>
          </a:prstGeom>
        </p:spPr>
      </p:pic>
      <p:pic>
        <p:nvPicPr>
          <p:cNvPr id="8" name="图片 7">
            <a:extLst>
              <a:ext uri="{FF2B5EF4-FFF2-40B4-BE49-F238E27FC236}">
                <a16:creationId xmlns:a16="http://schemas.microsoft.com/office/drawing/2014/main" id="{DA8A692F-BEA1-4C28-B1A5-9A4A11CFE72F}"/>
              </a:ext>
            </a:extLst>
          </p:cNvPr>
          <p:cNvPicPr>
            <a:picLocks noChangeAspect="1"/>
          </p:cNvPicPr>
          <p:nvPr/>
        </p:nvPicPr>
        <p:blipFill>
          <a:blip r:embed="rId6"/>
          <a:stretch>
            <a:fillRect/>
          </a:stretch>
        </p:blipFill>
        <p:spPr>
          <a:xfrm>
            <a:off x="263105" y="-189896"/>
            <a:ext cx="5666261" cy="5143500"/>
          </a:xfrm>
          <a:prstGeom prst="rect">
            <a:avLst/>
          </a:prstGeom>
        </p:spPr>
      </p:pic>
      <p:pic>
        <p:nvPicPr>
          <p:cNvPr id="12" name="图片 11">
            <a:extLst>
              <a:ext uri="{FF2B5EF4-FFF2-40B4-BE49-F238E27FC236}">
                <a16:creationId xmlns:a16="http://schemas.microsoft.com/office/drawing/2014/main" id="{CBFF7433-B91B-4DF8-90B7-1465FFF27E2E}"/>
              </a:ext>
            </a:extLst>
          </p:cNvPr>
          <p:cNvPicPr>
            <a:picLocks noChangeAspect="1"/>
          </p:cNvPicPr>
          <p:nvPr/>
        </p:nvPicPr>
        <p:blipFill>
          <a:blip r:embed="rId7"/>
          <a:stretch>
            <a:fillRect/>
          </a:stretch>
        </p:blipFill>
        <p:spPr>
          <a:xfrm>
            <a:off x="273909" y="634954"/>
            <a:ext cx="8055038" cy="3238781"/>
          </a:xfrm>
          <a:prstGeom prst="rect">
            <a:avLst/>
          </a:prstGeom>
        </p:spPr>
      </p:pic>
      <p:pic>
        <p:nvPicPr>
          <p:cNvPr id="10" name="图片 9">
            <a:extLst>
              <a:ext uri="{FF2B5EF4-FFF2-40B4-BE49-F238E27FC236}">
                <a16:creationId xmlns:a16="http://schemas.microsoft.com/office/drawing/2014/main" id="{D5D439B0-8DA0-456F-B6A8-208B402749D3}"/>
              </a:ext>
            </a:extLst>
          </p:cNvPr>
          <p:cNvPicPr>
            <a:picLocks noChangeAspect="1"/>
          </p:cNvPicPr>
          <p:nvPr/>
        </p:nvPicPr>
        <p:blipFill>
          <a:blip r:embed="rId8"/>
          <a:stretch>
            <a:fillRect/>
          </a:stretch>
        </p:blipFill>
        <p:spPr>
          <a:xfrm>
            <a:off x="323528" y="13635"/>
            <a:ext cx="7483488" cy="5029636"/>
          </a:xfrm>
          <a:prstGeom prst="rect">
            <a:avLst/>
          </a:prstGeom>
        </p:spPr>
      </p:pic>
    </p:spTree>
    <p:extLst>
      <p:ext uri="{BB962C8B-B14F-4D97-AF65-F5344CB8AC3E}">
        <p14:creationId xmlns:p14="http://schemas.microsoft.com/office/powerpoint/2010/main" val="4240539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Box 42">
            <a:extLst>
              <a:ext uri="{FF2B5EF4-FFF2-40B4-BE49-F238E27FC236}">
                <a16:creationId xmlns:a16="http://schemas.microsoft.com/office/drawing/2014/main" id="{C1530A6B-B2A0-40C3-BCA3-1E4B2003D98E}"/>
              </a:ext>
            </a:extLst>
          </p:cNvPr>
          <p:cNvSpPr txBox="1">
            <a:spLocks noChangeArrowheads="1"/>
          </p:cNvSpPr>
          <p:nvPr/>
        </p:nvSpPr>
        <p:spPr bwMode="auto">
          <a:xfrm>
            <a:off x="18674" y="1949279"/>
            <a:ext cx="114967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 typeface="Arial" charset="0"/>
              <a:buNone/>
            </a:pPr>
            <a:r>
              <a:rPr lang="zh-CN" altLang="en-US" b="1">
                <a:solidFill>
                  <a:schemeClr val="bg1">
                    <a:lumMod val="50000"/>
                  </a:schemeClr>
                </a:solidFill>
              </a:rPr>
              <a:t>详细设计</a:t>
            </a:r>
            <a:endParaRPr lang="en-US" altLang="zh-CN" b="1" dirty="0">
              <a:solidFill>
                <a:schemeClr val="accent1"/>
              </a:solidFill>
            </a:endParaRPr>
          </a:p>
        </p:txBody>
      </p:sp>
      <p:pic>
        <p:nvPicPr>
          <p:cNvPr id="3" name="图片 2">
            <a:extLst>
              <a:ext uri="{FF2B5EF4-FFF2-40B4-BE49-F238E27FC236}">
                <a16:creationId xmlns:a16="http://schemas.microsoft.com/office/drawing/2014/main" id="{B999607D-268D-4DF4-A5C4-EFA6C521BD69}"/>
              </a:ext>
            </a:extLst>
          </p:cNvPr>
          <p:cNvPicPr>
            <a:picLocks noChangeAspect="1"/>
          </p:cNvPicPr>
          <p:nvPr/>
        </p:nvPicPr>
        <p:blipFill>
          <a:blip r:embed="rId2"/>
          <a:stretch>
            <a:fillRect/>
          </a:stretch>
        </p:blipFill>
        <p:spPr>
          <a:xfrm>
            <a:off x="3082694" y="0"/>
            <a:ext cx="2978611" cy="5143500"/>
          </a:xfrm>
          <a:prstGeom prst="rect">
            <a:avLst/>
          </a:prstGeom>
        </p:spPr>
      </p:pic>
      <p:pic>
        <p:nvPicPr>
          <p:cNvPr id="4" name="图片 3">
            <a:extLst>
              <a:ext uri="{FF2B5EF4-FFF2-40B4-BE49-F238E27FC236}">
                <a16:creationId xmlns:a16="http://schemas.microsoft.com/office/drawing/2014/main" id="{86EC6625-F1FC-499D-875B-AF93DFFFFC00}"/>
              </a:ext>
            </a:extLst>
          </p:cNvPr>
          <p:cNvPicPr>
            <a:picLocks noChangeAspect="1"/>
          </p:cNvPicPr>
          <p:nvPr/>
        </p:nvPicPr>
        <p:blipFill>
          <a:blip r:embed="rId3"/>
          <a:stretch>
            <a:fillRect/>
          </a:stretch>
        </p:blipFill>
        <p:spPr>
          <a:xfrm>
            <a:off x="2915816" y="0"/>
            <a:ext cx="4799497" cy="5143500"/>
          </a:xfrm>
          <a:prstGeom prst="rect">
            <a:avLst/>
          </a:prstGeom>
        </p:spPr>
      </p:pic>
      <p:grpSp>
        <p:nvGrpSpPr>
          <p:cNvPr id="11" name="组合 10">
            <a:extLst>
              <a:ext uri="{FF2B5EF4-FFF2-40B4-BE49-F238E27FC236}">
                <a16:creationId xmlns:a16="http://schemas.microsoft.com/office/drawing/2014/main" id="{A041579A-E19F-45EB-B626-8C519169FF97}"/>
              </a:ext>
            </a:extLst>
          </p:cNvPr>
          <p:cNvGrpSpPr/>
          <p:nvPr/>
        </p:nvGrpSpPr>
        <p:grpSpPr>
          <a:xfrm>
            <a:off x="166789" y="123478"/>
            <a:ext cx="7217664" cy="4078161"/>
            <a:chOff x="166789" y="123478"/>
            <a:chExt cx="7217664" cy="4078161"/>
          </a:xfrm>
        </p:grpSpPr>
        <p:pic>
          <p:nvPicPr>
            <p:cNvPr id="7" name="图片 6">
              <a:extLst>
                <a:ext uri="{FF2B5EF4-FFF2-40B4-BE49-F238E27FC236}">
                  <a16:creationId xmlns:a16="http://schemas.microsoft.com/office/drawing/2014/main" id="{F255AC00-7AE5-4B0C-9E61-A8C0C9A35D3E}"/>
                </a:ext>
              </a:extLst>
            </p:cNvPr>
            <p:cNvPicPr>
              <a:picLocks noChangeAspect="1"/>
            </p:cNvPicPr>
            <p:nvPr/>
          </p:nvPicPr>
          <p:blipFill>
            <a:blip r:embed="rId4"/>
            <a:stretch>
              <a:fillRect/>
            </a:stretch>
          </p:blipFill>
          <p:spPr>
            <a:xfrm>
              <a:off x="166789" y="123478"/>
              <a:ext cx="2190038" cy="2759167"/>
            </a:xfrm>
            <a:prstGeom prst="rect">
              <a:avLst/>
            </a:prstGeom>
          </p:spPr>
        </p:pic>
        <p:pic>
          <p:nvPicPr>
            <p:cNvPr id="8" name="图片 7">
              <a:extLst>
                <a:ext uri="{FF2B5EF4-FFF2-40B4-BE49-F238E27FC236}">
                  <a16:creationId xmlns:a16="http://schemas.microsoft.com/office/drawing/2014/main" id="{9B788E73-7C59-4C39-8EA1-1D0BBE646465}"/>
                </a:ext>
              </a:extLst>
            </p:cNvPr>
            <p:cNvPicPr>
              <a:picLocks noChangeAspect="1"/>
            </p:cNvPicPr>
            <p:nvPr/>
          </p:nvPicPr>
          <p:blipFill>
            <a:blip r:embed="rId5"/>
            <a:stretch>
              <a:fillRect/>
            </a:stretch>
          </p:blipFill>
          <p:spPr>
            <a:xfrm>
              <a:off x="166789" y="3075806"/>
              <a:ext cx="2329088" cy="1125833"/>
            </a:xfrm>
            <a:prstGeom prst="rect">
              <a:avLst/>
            </a:prstGeom>
          </p:spPr>
        </p:pic>
        <p:pic>
          <p:nvPicPr>
            <p:cNvPr id="9" name="图片 8">
              <a:extLst>
                <a:ext uri="{FF2B5EF4-FFF2-40B4-BE49-F238E27FC236}">
                  <a16:creationId xmlns:a16="http://schemas.microsoft.com/office/drawing/2014/main" id="{FA26C9CE-49D9-4728-830F-EE74CEF50F70}"/>
                </a:ext>
              </a:extLst>
            </p:cNvPr>
            <p:cNvPicPr>
              <a:picLocks noChangeAspect="1"/>
            </p:cNvPicPr>
            <p:nvPr/>
          </p:nvPicPr>
          <p:blipFill>
            <a:blip r:embed="rId6"/>
            <a:stretch>
              <a:fillRect/>
            </a:stretch>
          </p:blipFill>
          <p:spPr>
            <a:xfrm>
              <a:off x="2521639" y="123478"/>
              <a:ext cx="2190038" cy="641667"/>
            </a:xfrm>
            <a:prstGeom prst="rect">
              <a:avLst/>
            </a:prstGeom>
          </p:spPr>
        </p:pic>
        <p:pic>
          <p:nvPicPr>
            <p:cNvPr id="10" name="图片 9">
              <a:extLst>
                <a:ext uri="{FF2B5EF4-FFF2-40B4-BE49-F238E27FC236}">
                  <a16:creationId xmlns:a16="http://schemas.microsoft.com/office/drawing/2014/main" id="{BE999AED-59D8-4045-BFBA-F158AC534EF9}"/>
                </a:ext>
              </a:extLst>
            </p:cNvPr>
            <p:cNvPicPr>
              <a:picLocks noChangeAspect="1"/>
            </p:cNvPicPr>
            <p:nvPr/>
          </p:nvPicPr>
          <p:blipFill>
            <a:blip r:embed="rId7"/>
            <a:stretch>
              <a:fillRect/>
            </a:stretch>
          </p:blipFill>
          <p:spPr>
            <a:xfrm>
              <a:off x="2627784" y="1028833"/>
              <a:ext cx="4756669" cy="3085834"/>
            </a:xfrm>
            <a:prstGeom prst="rect">
              <a:avLst/>
            </a:prstGeom>
          </p:spPr>
        </p:pic>
      </p:grpSp>
      <p:pic>
        <p:nvPicPr>
          <p:cNvPr id="12" name="图片 11">
            <a:extLst>
              <a:ext uri="{FF2B5EF4-FFF2-40B4-BE49-F238E27FC236}">
                <a16:creationId xmlns:a16="http://schemas.microsoft.com/office/drawing/2014/main" id="{B0C83478-0BCD-4466-B326-B89FA3583022}"/>
              </a:ext>
            </a:extLst>
          </p:cNvPr>
          <p:cNvPicPr>
            <a:picLocks noChangeAspect="1"/>
          </p:cNvPicPr>
          <p:nvPr/>
        </p:nvPicPr>
        <p:blipFill>
          <a:blip r:embed="rId8"/>
          <a:stretch>
            <a:fillRect/>
          </a:stretch>
        </p:blipFill>
        <p:spPr>
          <a:xfrm>
            <a:off x="3186880" y="1995686"/>
            <a:ext cx="1819238" cy="775833"/>
          </a:xfrm>
          <a:prstGeom prst="rect">
            <a:avLst/>
          </a:prstGeom>
        </p:spPr>
      </p:pic>
      <p:pic>
        <p:nvPicPr>
          <p:cNvPr id="13" name="图片 12">
            <a:extLst>
              <a:ext uri="{FF2B5EF4-FFF2-40B4-BE49-F238E27FC236}">
                <a16:creationId xmlns:a16="http://schemas.microsoft.com/office/drawing/2014/main" id="{789FE217-42EF-4E05-B222-EE9B348B8BBB}"/>
              </a:ext>
            </a:extLst>
          </p:cNvPr>
          <p:cNvPicPr>
            <a:picLocks noChangeAspect="1"/>
          </p:cNvPicPr>
          <p:nvPr/>
        </p:nvPicPr>
        <p:blipFill>
          <a:blip r:embed="rId9"/>
          <a:stretch>
            <a:fillRect/>
          </a:stretch>
        </p:blipFill>
        <p:spPr>
          <a:xfrm>
            <a:off x="323528" y="0"/>
            <a:ext cx="7811483" cy="5143500"/>
          </a:xfrm>
          <a:prstGeom prst="rect">
            <a:avLst/>
          </a:prstGeom>
        </p:spPr>
      </p:pic>
    </p:spTree>
    <p:extLst>
      <p:ext uri="{BB962C8B-B14F-4D97-AF65-F5344CB8AC3E}">
        <p14:creationId xmlns:p14="http://schemas.microsoft.com/office/powerpoint/2010/main" val="4059955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4"/>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3"/>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nodeType="clickEffect">
                                  <p:stCondLst>
                                    <p:cond delay="0"/>
                                  </p:stCondLst>
                                  <p:childTnLst>
                                    <p:set>
                                      <p:cBhvr>
                                        <p:cTn id="20" dur="1" fill="hold">
                                          <p:stCondLst>
                                            <p:cond delay="0"/>
                                          </p:stCondLst>
                                        </p:cTn>
                                        <p:tgtEl>
                                          <p:spTgt spid="11"/>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F5E20AB4-CF02-4544-B01C-458268CA3517}"/>
              </a:ext>
            </a:extLst>
          </p:cNvPr>
          <p:cNvPicPr>
            <a:picLocks noChangeAspect="1"/>
          </p:cNvPicPr>
          <p:nvPr/>
        </p:nvPicPr>
        <p:blipFill>
          <a:blip r:embed="rId2"/>
          <a:stretch>
            <a:fillRect/>
          </a:stretch>
        </p:blipFill>
        <p:spPr>
          <a:xfrm>
            <a:off x="0" y="35922"/>
            <a:ext cx="4945809" cy="4679085"/>
          </a:xfrm>
          <a:prstGeom prst="rect">
            <a:avLst/>
          </a:prstGeom>
        </p:spPr>
      </p:pic>
      <p:pic>
        <p:nvPicPr>
          <p:cNvPr id="5" name="图片 4">
            <a:extLst>
              <a:ext uri="{FF2B5EF4-FFF2-40B4-BE49-F238E27FC236}">
                <a16:creationId xmlns:a16="http://schemas.microsoft.com/office/drawing/2014/main" id="{25FE3718-3035-4B86-941E-38BC27EA330B}"/>
              </a:ext>
            </a:extLst>
          </p:cNvPr>
          <p:cNvPicPr>
            <a:picLocks noChangeAspect="1"/>
          </p:cNvPicPr>
          <p:nvPr/>
        </p:nvPicPr>
        <p:blipFill>
          <a:blip r:embed="rId3"/>
          <a:stretch>
            <a:fillRect/>
          </a:stretch>
        </p:blipFill>
        <p:spPr>
          <a:xfrm>
            <a:off x="4930851" y="35922"/>
            <a:ext cx="3526972" cy="5143500"/>
          </a:xfrm>
          <a:prstGeom prst="rect">
            <a:avLst/>
          </a:prstGeom>
        </p:spPr>
      </p:pic>
    </p:spTree>
    <p:extLst>
      <p:ext uri="{BB962C8B-B14F-4D97-AF65-F5344CB8AC3E}">
        <p14:creationId xmlns:p14="http://schemas.microsoft.com/office/powerpoint/2010/main" val="1894779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AFDED55D-4169-4D40-A9C3-CC34F1F85E5E}"/>
              </a:ext>
            </a:extLst>
          </p:cNvPr>
          <p:cNvPicPr>
            <a:picLocks noChangeAspect="1"/>
          </p:cNvPicPr>
          <p:nvPr/>
        </p:nvPicPr>
        <p:blipFill>
          <a:blip r:embed="rId2"/>
          <a:stretch>
            <a:fillRect/>
          </a:stretch>
        </p:blipFill>
        <p:spPr>
          <a:xfrm>
            <a:off x="2986885" y="0"/>
            <a:ext cx="3170229" cy="5143500"/>
          </a:xfrm>
          <a:prstGeom prst="rect">
            <a:avLst/>
          </a:prstGeom>
        </p:spPr>
      </p:pic>
    </p:spTree>
    <p:extLst>
      <p:ext uri="{BB962C8B-B14F-4D97-AF65-F5344CB8AC3E}">
        <p14:creationId xmlns:p14="http://schemas.microsoft.com/office/powerpoint/2010/main" val="210238458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5D41CE03-CC83-481E-9660-57AF6220AC3F}"/>
              </a:ext>
            </a:extLst>
          </p:cNvPr>
          <p:cNvPicPr>
            <a:picLocks noChangeAspect="1"/>
          </p:cNvPicPr>
          <p:nvPr/>
        </p:nvPicPr>
        <p:blipFill>
          <a:blip r:embed="rId2"/>
          <a:stretch>
            <a:fillRect/>
          </a:stretch>
        </p:blipFill>
        <p:spPr>
          <a:xfrm>
            <a:off x="2965146" y="0"/>
            <a:ext cx="3213707" cy="5143500"/>
          </a:xfrm>
          <a:prstGeom prst="rect">
            <a:avLst/>
          </a:prstGeom>
        </p:spPr>
      </p:pic>
    </p:spTree>
    <p:extLst>
      <p:ext uri="{BB962C8B-B14F-4D97-AF65-F5344CB8AC3E}">
        <p14:creationId xmlns:p14="http://schemas.microsoft.com/office/powerpoint/2010/main" val="397007106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50" name="组合 1049"/>
          <p:cNvGrpSpPr/>
          <p:nvPr/>
        </p:nvGrpSpPr>
        <p:grpSpPr>
          <a:xfrm>
            <a:off x="3514164" y="769326"/>
            <a:ext cx="2107144" cy="1550082"/>
            <a:chOff x="3326607" y="947688"/>
            <a:chExt cx="2140743" cy="1574800"/>
          </a:xfrm>
        </p:grpSpPr>
        <p:grpSp>
          <p:nvGrpSpPr>
            <p:cNvPr id="1045" name="组合 1044"/>
            <p:cNvGrpSpPr/>
            <p:nvPr/>
          </p:nvGrpSpPr>
          <p:grpSpPr>
            <a:xfrm>
              <a:off x="3813175" y="947688"/>
              <a:ext cx="1500187" cy="1498600"/>
              <a:chOff x="1978025" y="1323975"/>
              <a:chExt cx="1500187" cy="1498600"/>
            </a:xfrm>
          </p:grpSpPr>
          <p:sp>
            <p:nvSpPr>
              <p:cNvPr id="10" name="Oval 6"/>
              <p:cNvSpPr>
                <a:spLocks noChangeArrowheads="1"/>
              </p:cNvSpPr>
              <p:nvPr/>
            </p:nvSpPr>
            <p:spPr bwMode="auto">
              <a:xfrm>
                <a:off x="1978025" y="1323975"/>
                <a:ext cx="1500187" cy="1498600"/>
              </a:xfrm>
              <a:prstGeom prst="ellipse">
                <a:avLst/>
              </a:prstGeom>
              <a:solidFill>
                <a:srgbClr val="DEEDF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7"/>
              <p:cNvSpPr/>
              <p:nvPr/>
            </p:nvSpPr>
            <p:spPr bwMode="auto">
              <a:xfrm>
                <a:off x="1978025" y="2073275"/>
                <a:ext cx="1409700" cy="749300"/>
              </a:xfrm>
              <a:custGeom>
                <a:avLst/>
                <a:gdLst>
                  <a:gd name="T0" fmla="*/ 354 w 376"/>
                  <a:gd name="T1" fmla="*/ 94 h 200"/>
                  <a:gd name="T2" fmla="*/ 242 w 376"/>
                  <a:gd name="T3" fmla="*/ 120 h 200"/>
                  <a:gd name="T4" fmla="*/ 25 w 376"/>
                  <a:gd name="T5" fmla="*/ 0 h 200"/>
                  <a:gd name="T6" fmla="*/ 0 w 376"/>
                  <a:gd name="T7" fmla="*/ 1 h 200"/>
                  <a:gd name="T8" fmla="*/ 151 w 376"/>
                  <a:gd name="T9" fmla="*/ 194 h 200"/>
                  <a:gd name="T10" fmla="*/ 200 w 376"/>
                  <a:gd name="T11" fmla="*/ 200 h 200"/>
                  <a:gd name="T12" fmla="*/ 271 w 376"/>
                  <a:gd name="T13" fmla="*/ 187 h 200"/>
                  <a:gd name="T14" fmla="*/ 376 w 376"/>
                  <a:gd name="T15" fmla="*/ 95 h 200"/>
                  <a:gd name="T16" fmla="*/ 354 w 376"/>
                  <a:gd name="T17" fmla="*/ 94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6" h="200">
                    <a:moveTo>
                      <a:pt x="354" y="94"/>
                    </a:moveTo>
                    <a:cubicBezTo>
                      <a:pt x="314" y="94"/>
                      <a:pt x="276" y="103"/>
                      <a:pt x="242" y="120"/>
                    </a:cubicBezTo>
                    <a:cubicBezTo>
                      <a:pt x="196" y="48"/>
                      <a:pt x="116" y="0"/>
                      <a:pt x="25" y="0"/>
                    </a:cubicBezTo>
                    <a:cubicBezTo>
                      <a:pt x="16" y="0"/>
                      <a:pt x="8" y="0"/>
                      <a:pt x="0" y="1"/>
                    </a:cubicBezTo>
                    <a:cubicBezTo>
                      <a:pt x="1" y="94"/>
                      <a:pt x="65" y="172"/>
                      <a:pt x="151" y="194"/>
                    </a:cubicBezTo>
                    <a:cubicBezTo>
                      <a:pt x="167" y="198"/>
                      <a:pt x="183" y="200"/>
                      <a:pt x="200" y="200"/>
                    </a:cubicBezTo>
                    <a:cubicBezTo>
                      <a:pt x="225" y="200"/>
                      <a:pt x="249" y="195"/>
                      <a:pt x="271" y="187"/>
                    </a:cubicBezTo>
                    <a:cubicBezTo>
                      <a:pt x="316" y="169"/>
                      <a:pt x="353" y="137"/>
                      <a:pt x="376" y="95"/>
                    </a:cubicBezTo>
                    <a:cubicBezTo>
                      <a:pt x="369" y="94"/>
                      <a:pt x="362" y="94"/>
                      <a:pt x="354" y="94"/>
                    </a:cubicBezTo>
                    <a:close/>
                  </a:path>
                </a:pathLst>
              </a:custGeom>
              <a:solidFill>
                <a:srgbClr val="C6E6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8"/>
              <p:cNvSpPr/>
              <p:nvPr/>
            </p:nvSpPr>
            <p:spPr bwMode="auto">
              <a:xfrm>
                <a:off x="2120900" y="1841500"/>
                <a:ext cx="93662" cy="254000"/>
              </a:xfrm>
              <a:custGeom>
                <a:avLst/>
                <a:gdLst>
                  <a:gd name="T0" fmla="*/ 25 w 25"/>
                  <a:gd name="T1" fmla="*/ 25 h 68"/>
                  <a:gd name="T2" fmla="*/ 13 w 25"/>
                  <a:gd name="T3" fmla="*/ 0 h 68"/>
                  <a:gd name="T4" fmla="*/ 0 w 25"/>
                  <a:gd name="T5" fmla="*/ 25 h 68"/>
                  <a:gd name="T6" fmla="*/ 11 w 25"/>
                  <a:gd name="T7" fmla="*/ 50 h 68"/>
                  <a:gd name="T8" fmla="*/ 11 w 25"/>
                  <a:gd name="T9" fmla="*/ 68 h 68"/>
                  <a:gd name="T10" fmla="*/ 15 w 25"/>
                  <a:gd name="T11" fmla="*/ 68 h 68"/>
                  <a:gd name="T12" fmla="*/ 15 w 25"/>
                  <a:gd name="T13" fmla="*/ 50 h 68"/>
                  <a:gd name="T14" fmla="*/ 25 w 25"/>
                  <a:gd name="T15" fmla="*/ 25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68">
                    <a:moveTo>
                      <a:pt x="25" y="25"/>
                    </a:moveTo>
                    <a:cubicBezTo>
                      <a:pt x="25" y="17"/>
                      <a:pt x="21" y="0"/>
                      <a:pt x="13" y="0"/>
                    </a:cubicBezTo>
                    <a:cubicBezTo>
                      <a:pt x="4" y="0"/>
                      <a:pt x="0" y="17"/>
                      <a:pt x="0" y="25"/>
                    </a:cubicBezTo>
                    <a:cubicBezTo>
                      <a:pt x="0" y="32"/>
                      <a:pt x="2" y="48"/>
                      <a:pt x="11" y="50"/>
                    </a:cubicBezTo>
                    <a:cubicBezTo>
                      <a:pt x="11" y="68"/>
                      <a:pt x="11" y="68"/>
                      <a:pt x="11" y="68"/>
                    </a:cubicBezTo>
                    <a:cubicBezTo>
                      <a:pt x="15" y="68"/>
                      <a:pt x="15" y="68"/>
                      <a:pt x="15" y="68"/>
                    </a:cubicBezTo>
                    <a:cubicBezTo>
                      <a:pt x="15" y="50"/>
                      <a:pt x="15" y="50"/>
                      <a:pt x="15" y="50"/>
                    </a:cubicBezTo>
                    <a:cubicBezTo>
                      <a:pt x="24" y="48"/>
                      <a:pt x="25" y="32"/>
                      <a:pt x="25" y="25"/>
                    </a:cubicBezTo>
                    <a:close/>
                  </a:path>
                </a:pathLst>
              </a:custGeom>
              <a:solidFill>
                <a:srgbClr val="C6E6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9"/>
              <p:cNvSpPr/>
              <p:nvPr/>
            </p:nvSpPr>
            <p:spPr bwMode="auto">
              <a:xfrm>
                <a:off x="3246438" y="1773238"/>
                <a:ext cx="74612" cy="206375"/>
              </a:xfrm>
              <a:custGeom>
                <a:avLst/>
                <a:gdLst>
                  <a:gd name="T0" fmla="*/ 20 w 20"/>
                  <a:gd name="T1" fmla="*/ 20 h 55"/>
                  <a:gd name="T2" fmla="*/ 10 w 20"/>
                  <a:gd name="T3" fmla="*/ 0 h 55"/>
                  <a:gd name="T4" fmla="*/ 0 w 20"/>
                  <a:gd name="T5" fmla="*/ 20 h 55"/>
                  <a:gd name="T6" fmla="*/ 9 w 20"/>
                  <a:gd name="T7" fmla="*/ 41 h 55"/>
                  <a:gd name="T8" fmla="*/ 9 w 20"/>
                  <a:gd name="T9" fmla="*/ 55 h 55"/>
                  <a:gd name="T10" fmla="*/ 12 w 20"/>
                  <a:gd name="T11" fmla="*/ 55 h 55"/>
                  <a:gd name="T12" fmla="*/ 12 w 20"/>
                  <a:gd name="T13" fmla="*/ 41 h 55"/>
                  <a:gd name="T14" fmla="*/ 20 w 20"/>
                  <a:gd name="T15" fmla="*/ 2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55">
                    <a:moveTo>
                      <a:pt x="20" y="20"/>
                    </a:moveTo>
                    <a:cubicBezTo>
                      <a:pt x="20" y="14"/>
                      <a:pt x="17" y="0"/>
                      <a:pt x="10" y="0"/>
                    </a:cubicBezTo>
                    <a:cubicBezTo>
                      <a:pt x="4" y="0"/>
                      <a:pt x="0" y="14"/>
                      <a:pt x="0" y="20"/>
                    </a:cubicBezTo>
                    <a:cubicBezTo>
                      <a:pt x="0" y="26"/>
                      <a:pt x="2" y="39"/>
                      <a:pt x="9" y="41"/>
                    </a:cubicBezTo>
                    <a:cubicBezTo>
                      <a:pt x="9" y="55"/>
                      <a:pt x="9" y="55"/>
                      <a:pt x="9" y="55"/>
                    </a:cubicBezTo>
                    <a:cubicBezTo>
                      <a:pt x="12" y="55"/>
                      <a:pt x="12" y="55"/>
                      <a:pt x="12" y="55"/>
                    </a:cubicBezTo>
                    <a:cubicBezTo>
                      <a:pt x="12" y="41"/>
                      <a:pt x="12" y="41"/>
                      <a:pt x="12" y="41"/>
                    </a:cubicBezTo>
                    <a:cubicBezTo>
                      <a:pt x="19" y="39"/>
                      <a:pt x="20" y="26"/>
                      <a:pt x="20" y="20"/>
                    </a:cubicBezTo>
                    <a:close/>
                  </a:path>
                </a:pathLst>
              </a:custGeom>
              <a:solidFill>
                <a:srgbClr val="C6E6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1047" name="组合 1046"/>
            <p:cNvGrpSpPr/>
            <p:nvPr/>
          </p:nvGrpSpPr>
          <p:grpSpPr>
            <a:xfrm>
              <a:off x="3326607" y="1922413"/>
              <a:ext cx="446087" cy="581026"/>
              <a:chOff x="3326607" y="2279650"/>
              <a:chExt cx="446087" cy="581026"/>
            </a:xfrm>
          </p:grpSpPr>
          <p:sp>
            <p:nvSpPr>
              <p:cNvPr id="1024" name="Line 28"/>
              <p:cNvSpPr>
                <a:spLocks noChangeShapeType="1"/>
              </p:cNvSpPr>
              <p:nvPr/>
            </p:nvSpPr>
            <p:spPr bwMode="auto">
              <a:xfrm>
                <a:off x="3328988" y="2859782"/>
                <a:ext cx="230187" cy="0"/>
              </a:xfrm>
              <a:prstGeom prst="line">
                <a:avLst/>
              </a:prstGeom>
              <a:noFill/>
              <a:ln w="6350" cap="rnd">
                <a:solidFill>
                  <a:srgbClr val="12B789"/>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025" name="Line 29"/>
              <p:cNvSpPr>
                <a:spLocks noChangeShapeType="1"/>
              </p:cNvSpPr>
              <p:nvPr/>
            </p:nvSpPr>
            <p:spPr bwMode="auto">
              <a:xfrm>
                <a:off x="3592512" y="2859782"/>
                <a:ext cx="49212" cy="0"/>
              </a:xfrm>
              <a:prstGeom prst="line">
                <a:avLst/>
              </a:prstGeom>
              <a:noFill/>
              <a:ln w="6350" cap="rnd">
                <a:solidFill>
                  <a:srgbClr val="12B789"/>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grpSp>
            <p:nvGrpSpPr>
              <p:cNvPr id="1043" name="组合 1042"/>
              <p:cNvGrpSpPr/>
              <p:nvPr/>
            </p:nvGrpSpPr>
            <p:grpSpPr>
              <a:xfrm>
                <a:off x="3326607" y="2279650"/>
                <a:ext cx="446087" cy="581026"/>
                <a:chOff x="1493838" y="2298700"/>
                <a:chExt cx="446087" cy="581026"/>
              </a:xfrm>
            </p:grpSpPr>
            <p:sp>
              <p:nvSpPr>
                <p:cNvPr id="1027" name="Freeform 30"/>
                <p:cNvSpPr/>
                <p:nvPr/>
              </p:nvSpPr>
              <p:spPr bwMode="auto">
                <a:xfrm>
                  <a:off x="1520825" y="2317750"/>
                  <a:ext cx="400050" cy="512763"/>
                </a:xfrm>
                <a:custGeom>
                  <a:avLst/>
                  <a:gdLst>
                    <a:gd name="T0" fmla="*/ 37 w 252"/>
                    <a:gd name="T1" fmla="*/ 323 h 323"/>
                    <a:gd name="T2" fmla="*/ 0 w 252"/>
                    <a:gd name="T3" fmla="*/ 295 h 323"/>
                    <a:gd name="T4" fmla="*/ 215 w 252"/>
                    <a:gd name="T5" fmla="*/ 0 h 323"/>
                    <a:gd name="T6" fmla="*/ 252 w 252"/>
                    <a:gd name="T7" fmla="*/ 28 h 323"/>
                    <a:gd name="T8" fmla="*/ 37 w 252"/>
                    <a:gd name="T9" fmla="*/ 323 h 323"/>
                  </a:gdLst>
                  <a:ahLst/>
                  <a:cxnLst>
                    <a:cxn ang="0">
                      <a:pos x="T0" y="T1"/>
                    </a:cxn>
                    <a:cxn ang="0">
                      <a:pos x="T2" y="T3"/>
                    </a:cxn>
                    <a:cxn ang="0">
                      <a:pos x="T4" y="T5"/>
                    </a:cxn>
                    <a:cxn ang="0">
                      <a:pos x="T6" y="T7"/>
                    </a:cxn>
                    <a:cxn ang="0">
                      <a:pos x="T8" y="T9"/>
                    </a:cxn>
                  </a:cxnLst>
                  <a:rect l="0" t="0" r="r" b="b"/>
                  <a:pathLst>
                    <a:path w="252" h="323">
                      <a:moveTo>
                        <a:pt x="37" y="323"/>
                      </a:moveTo>
                      <a:lnTo>
                        <a:pt x="0" y="295"/>
                      </a:lnTo>
                      <a:lnTo>
                        <a:pt x="215" y="0"/>
                      </a:lnTo>
                      <a:lnTo>
                        <a:pt x="252" y="28"/>
                      </a:lnTo>
                      <a:lnTo>
                        <a:pt x="37" y="323"/>
                      </a:lnTo>
                      <a:close/>
                    </a:path>
                  </a:pathLst>
                </a:custGeom>
                <a:solidFill>
                  <a:srgbClr val="FFBC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8" name="Freeform 31"/>
                <p:cNvSpPr/>
                <p:nvPr/>
              </p:nvSpPr>
              <p:spPr bwMode="auto">
                <a:xfrm>
                  <a:off x="1768475" y="2317750"/>
                  <a:ext cx="152400" cy="171450"/>
                </a:xfrm>
                <a:custGeom>
                  <a:avLst/>
                  <a:gdLst>
                    <a:gd name="T0" fmla="*/ 40 w 96"/>
                    <a:gd name="T1" fmla="*/ 108 h 108"/>
                    <a:gd name="T2" fmla="*/ 0 w 96"/>
                    <a:gd name="T3" fmla="*/ 80 h 108"/>
                    <a:gd name="T4" fmla="*/ 59 w 96"/>
                    <a:gd name="T5" fmla="*/ 0 h 108"/>
                    <a:gd name="T6" fmla="*/ 96 w 96"/>
                    <a:gd name="T7" fmla="*/ 28 h 108"/>
                    <a:gd name="T8" fmla="*/ 40 w 96"/>
                    <a:gd name="T9" fmla="*/ 108 h 108"/>
                  </a:gdLst>
                  <a:ahLst/>
                  <a:cxnLst>
                    <a:cxn ang="0">
                      <a:pos x="T0" y="T1"/>
                    </a:cxn>
                    <a:cxn ang="0">
                      <a:pos x="T2" y="T3"/>
                    </a:cxn>
                    <a:cxn ang="0">
                      <a:pos x="T4" y="T5"/>
                    </a:cxn>
                    <a:cxn ang="0">
                      <a:pos x="T6" y="T7"/>
                    </a:cxn>
                    <a:cxn ang="0">
                      <a:pos x="T8" y="T9"/>
                    </a:cxn>
                  </a:cxnLst>
                  <a:rect l="0" t="0" r="r" b="b"/>
                  <a:pathLst>
                    <a:path w="96" h="108">
                      <a:moveTo>
                        <a:pt x="40" y="108"/>
                      </a:moveTo>
                      <a:lnTo>
                        <a:pt x="0" y="80"/>
                      </a:lnTo>
                      <a:lnTo>
                        <a:pt x="59" y="0"/>
                      </a:lnTo>
                      <a:lnTo>
                        <a:pt x="96" y="28"/>
                      </a:lnTo>
                      <a:lnTo>
                        <a:pt x="40" y="108"/>
                      </a:lnTo>
                      <a:close/>
                    </a:path>
                  </a:pathLst>
                </a:custGeom>
                <a:solidFill>
                  <a:srgbClr val="FF910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9" name="Freeform 32"/>
                <p:cNvSpPr/>
                <p:nvPr/>
              </p:nvSpPr>
              <p:spPr bwMode="auto">
                <a:xfrm>
                  <a:off x="1738313" y="2376488"/>
                  <a:ext cx="130175" cy="169863"/>
                </a:xfrm>
                <a:custGeom>
                  <a:avLst/>
                  <a:gdLst>
                    <a:gd name="T0" fmla="*/ 4 w 35"/>
                    <a:gd name="T1" fmla="*/ 44 h 45"/>
                    <a:gd name="T2" fmla="*/ 1 w 35"/>
                    <a:gd name="T3" fmla="*/ 44 h 45"/>
                    <a:gd name="T4" fmla="*/ 1 w 35"/>
                    <a:gd name="T5" fmla="*/ 44 h 45"/>
                    <a:gd name="T6" fmla="*/ 1 w 35"/>
                    <a:gd name="T7" fmla="*/ 42 h 45"/>
                    <a:gd name="T8" fmla="*/ 31 w 35"/>
                    <a:gd name="T9" fmla="*/ 1 h 45"/>
                    <a:gd name="T10" fmla="*/ 33 w 35"/>
                    <a:gd name="T11" fmla="*/ 1 h 45"/>
                    <a:gd name="T12" fmla="*/ 33 w 35"/>
                    <a:gd name="T13" fmla="*/ 1 h 45"/>
                    <a:gd name="T14" fmla="*/ 34 w 35"/>
                    <a:gd name="T15" fmla="*/ 3 h 45"/>
                    <a:gd name="T16" fmla="*/ 4 w 35"/>
                    <a:gd name="T17" fmla="*/ 44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45">
                      <a:moveTo>
                        <a:pt x="4" y="44"/>
                      </a:moveTo>
                      <a:cubicBezTo>
                        <a:pt x="3" y="45"/>
                        <a:pt x="2" y="45"/>
                        <a:pt x="1" y="44"/>
                      </a:cubicBezTo>
                      <a:cubicBezTo>
                        <a:pt x="1" y="44"/>
                        <a:pt x="1" y="44"/>
                        <a:pt x="1" y="44"/>
                      </a:cubicBezTo>
                      <a:cubicBezTo>
                        <a:pt x="1" y="44"/>
                        <a:pt x="0" y="43"/>
                        <a:pt x="1" y="42"/>
                      </a:cubicBezTo>
                      <a:cubicBezTo>
                        <a:pt x="31" y="1"/>
                        <a:pt x="31" y="1"/>
                        <a:pt x="31" y="1"/>
                      </a:cubicBezTo>
                      <a:cubicBezTo>
                        <a:pt x="31" y="0"/>
                        <a:pt x="32" y="0"/>
                        <a:pt x="33" y="1"/>
                      </a:cubicBezTo>
                      <a:cubicBezTo>
                        <a:pt x="33" y="1"/>
                        <a:pt x="33" y="1"/>
                        <a:pt x="33" y="1"/>
                      </a:cubicBezTo>
                      <a:cubicBezTo>
                        <a:pt x="34" y="2"/>
                        <a:pt x="35" y="3"/>
                        <a:pt x="34" y="3"/>
                      </a:cubicBezTo>
                      <a:lnTo>
                        <a:pt x="4" y="4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0" name="Freeform 33"/>
                <p:cNvSpPr/>
                <p:nvPr/>
              </p:nvSpPr>
              <p:spPr bwMode="auto">
                <a:xfrm>
                  <a:off x="1854200" y="2298700"/>
                  <a:ext cx="85725" cy="66675"/>
                </a:xfrm>
                <a:custGeom>
                  <a:avLst/>
                  <a:gdLst>
                    <a:gd name="T0" fmla="*/ 22 w 23"/>
                    <a:gd name="T1" fmla="*/ 17 h 18"/>
                    <a:gd name="T2" fmla="*/ 18 w 23"/>
                    <a:gd name="T3" fmla="*/ 17 h 18"/>
                    <a:gd name="T4" fmla="*/ 2 w 23"/>
                    <a:gd name="T5" fmla="*/ 5 h 18"/>
                    <a:gd name="T6" fmla="*/ 1 w 23"/>
                    <a:gd name="T7" fmla="*/ 1 h 18"/>
                    <a:gd name="T8" fmla="*/ 1 w 23"/>
                    <a:gd name="T9" fmla="*/ 1 h 18"/>
                    <a:gd name="T10" fmla="*/ 5 w 23"/>
                    <a:gd name="T11" fmla="*/ 1 h 18"/>
                    <a:gd name="T12" fmla="*/ 22 w 23"/>
                    <a:gd name="T13" fmla="*/ 13 h 18"/>
                    <a:gd name="T14" fmla="*/ 22 w 23"/>
                    <a:gd name="T15" fmla="*/ 17 h 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18">
                      <a:moveTo>
                        <a:pt x="22" y="17"/>
                      </a:moveTo>
                      <a:cubicBezTo>
                        <a:pt x="21" y="18"/>
                        <a:pt x="20" y="18"/>
                        <a:pt x="18" y="17"/>
                      </a:cubicBezTo>
                      <a:cubicBezTo>
                        <a:pt x="2" y="5"/>
                        <a:pt x="2" y="5"/>
                        <a:pt x="2" y="5"/>
                      </a:cubicBezTo>
                      <a:cubicBezTo>
                        <a:pt x="1" y="4"/>
                        <a:pt x="0" y="3"/>
                        <a:pt x="1" y="1"/>
                      </a:cubicBezTo>
                      <a:cubicBezTo>
                        <a:pt x="1" y="1"/>
                        <a:pt x="1" y="1"/>
                        <a:pt x="1" y="1"/>
                      </a:cubicBezTo>
                      <a:cubicBezTo>
                        <a:pt x="2" y="0"/>
                        <a:pt x="4" y="0"/>
                        <a:pt x="5" y="1"/>
                      </a:cubicBezTo>
                      <a:cubicBezTo>
                        <a:pt x="22" y="13"/>
                        <a:pt x="22" y="13"/>
                        <a:pt x="22" y="13"/>
                      </a:cubicBezTo>
                      <a:cubicBezTo>
                        <a:pt x="23" y="14"/>
                        <a:pt x="23" y="16"/>
                        <a:pt x="22" y="17"/>
                      </a:cubicBezTo>
                      <a:close/>
                    </a:path>
                  </a:pathLst>
                </a:custGeom>
                <a:solidFill>
                  <a:srgbClr val="502E1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1" name="Freeform 34"/>
                <p:cNvSpPr/>
                <p:nvPr/>
              </p:nvSpPr>
              <p:spPr bwMode="auto">
                <a:xfrm>
                  <a:off x="1493838" y="2786063"/>
                  <a:ext cx="85725" cy="93663"/>
                </a:xfrm>
                <a:custGeom>
                  <a:avLst/>
                  <a:gdLst>
                    <a:gd name="T0" fmla="*/ 0 w 54"/>
                    <a:gd name="T1" fmla="*/ 59 h 59"/>
                    <a:gd name="T2" fmla="*/ 17 w 54"/>
                    <a:gd name="T3" fmla="*/ 0 h 59"/>
                    <a:gd name="T4" fmla="*/ 54 w 54"/>
                    <a:gd name="T5" fmla="*/ 28 h 59"/>
                    <a:gd name="T6" fmla="*/ 0 w 54"/>
                    <a:gd name="T7" fmla="*/ 59 h 59"/>
                  </a:gdLst>
                  <a:ahLst/>
                  <a:cxnLst>
                    <a:cxn ang="0">
                      <a:pos x="T0" y="T1"/>
                    </a:cxn>
                    <a:cxn ang="0">
                      <a:pos x="T2" y="T3"/>
                    </a:cxn>
                    <a:cxn ang="0">
                      <a:pos x="T4" y="T5"/>
                    </a:cxn>
                    <a:cxn ang="0">
                      <a:pos x="T6" y="T7"/>
                    </a:cxn>
                  </a:cxnLst>
                  <a:rect l="0" t="0" r="r" b="b"/>
                  <a:pathLst>
                    <a:path w="54" h="59">
                      <a:moveTo>
                        <a:pt x="0" y="59"/>
                      </a:moveTo>
                      <a:lnTo>
                        <a:pt x="17" y="0"/>
                      </a:lnTo>
                      <a:lnTo>
                        <a:pt x="54" y="28"/>
                      </a:lnTo>
                      <a:lnTo>
                        <a:pt x="0" y="59"/>
                      </a:lnTo>
                      <a:close/>
                    </a:path>
                  </a:pathLst>
                </a:custGeom>
                <a:solidFill>
                  <a:srgbClr val="FDE1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2" name="Freeform 35"/>
                <p:cNvSpPr/>
                <p:nvPr/>
              </p:nvSpPr>
              <p:spPr bwMode="auto">
                <a:xfrm>
                  <a:off x="1520825" y="2778125"/>
                  <a:ext cx="66675" cy="52388"/>
                </a:xfrm>
                <a:custGeom>
                  <a:avLst/>
                  <a:gdLst>
                    <a:gd name="T0" fmla="*/ 42 w 42"/>
                    <a:gd name="T1" fmla="*/ 28 h 33"/>
                    <a:gd name="T2" fmla="*/ 2 w 42"/>
                    <a:gd name="T3" fmla="*/ 0 h 33"/>
                    <a:gd name="T4" fmla="*/ 0 w 42"/>
                    <a:gd name="T5" fmla="*/ 5 h 33"/>
                    <a:gd name="T6" fmla="*/ 37 w 42"/>
                    <a:gd name="T7" fmla="*/ 33 h 33"/>
                    <a:gd name="T8" fmla="*/ 42 w 42"/>
                    <a:gd name="T9" fmla="*/ 28 h 33"/>
                  </a:gdLst>
                  <a:ahLst/>
                  <a:cxnLst>
                    <a:cxn ang="0">
                      <a:pos x="T0" y="T1"/>
                    </a:cxn>
                    <a:cxn ang="0">
                      <a:pos x="T2" y="T3"/>
                    </a:cxn>
                    <a:cxn ang="0">
                      <a:pos x="T4" y="T5"/>
                    </a:cxn>
                    <a:cxn ang="0">
                      <a:pos x="T6" y="T7"/>
                    </a:cxn>
                    <a:cxn ang="0">
                      <a:pos x="T8" y="T9"/>
                    </a:cxn>
                  </a:cxnLst>
                  <a:rect l="0" t="0" r="r" b="b"/>
                  <a:pathLst>
                    <a:path w="42" h="33">
                      <a:moveTo>
                        <a:pt x="42" y="28"/>
                      </a:moveTo>
                      <a:lnTo>
                        <a:pt x="2" y="0"/>
                      </a:lnTo>
                      <a:lnTo>
                        <a:pt x="0" y="5"/>
                      </a:lnTo>
                      <a:lnTo>
                        <a:pt x="37" y="33"/>
                      </a:lnTo>
                      <a:lnTo>
                        <a:pt x="42" y="28"/>
                      </a:lnTo>
                      <a:close/>
                    </a:path>
                  </a:pathLst>
                </a:custGeom>
                <a:solidFill>
                  <a:srgbClr val="502E1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3" name="Freeform 36"/>
                <p:cNvSpPr/>
                <p:nvPr/>
              </p:nvSpPr>
              <p:spPr bwMode="auto">
                <a:xfrm>
                  <a:off x="1493838" y="2857500"/>
                  <a:ext cx="22225" cy="22225"/>
                </a:xfrm>
                <a:custGeom>
                  <a:avLst/>
                  <a:gdLst>
                    <a:gd name="T0" fmla="*/ 5 w 14"/>
                    <a:gd name="T1" fmla="*/ 0 h 14"/>
                    <a:gd name="T2" fmla="*/ 0 w 14"/>
                    <a:gd name="T3" fmla="*/ 14 h 14"/>
                    <a:gd name="T4" fmla="*/ 14 w 14"/>
                    <a:gd name="T5" fmla="*/ 7 h 14"/>
                    <a:gd name="T6" fmla="*/ 5 w 14"/>
                    <a:gd name="T7" fmla="*/ 0 h 14"/>
                  </a:gdLst>
                  <a:ahLst/>
                  <a:cxnLst>
                    <a:cxn ang="0">
                      <a:pos x="T0" y="T1"/>
                    </a:cxn>
                    <a:cxn ang="0">
                      <a:pos x="T2" y="T3"/>
                    </a:cxn>
                    <a:cxn ang="0">
                      <a:pos x="T4" y="T5"/>
                    </a:cxn>
                    <a:cxn ang="0">
                      <a:pos x="T6" y="T7"/>
                    </a:cxn>
                  </a:cxnLst>
                  <a:rect l="0" t="0" r="r" b="b"/>
                  <a:pathLst>
                    <a:path w="14" h="14">
                      <a:moveTo>
                        <a:pt x="5" y="0"/>
                      </a:moveTo>
                      <a:lnTo>
                        <a:pt x="0" y="14"/>
                      </a:lnTo>
                      <a:lnTo>
                        <a:pt x="14" y="7"/>
                      </a:lnTo>
                      <a:lnTo>
                        <a:pt x="5" y="0"/>
                      </a:lnTo>
                      <a:close/>
                    </a:path>
                  </a:pathLst>
                </a:custGeom>
                <a:solidFill>
                  <a:srgbClr val="12B78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1044" name="组合 1043"/>
            <p:cNvGrpSpPr/>
            <p:nvPr/>
          </p:nvGrpSpPr>
          <p:grpSpPr>
            <a:xfrm>
              <a:off x="4121150" y="1190576"/>
              <a:ext cx="1346200" cy="1114425"/>
              <a:chOff x="2286000" y="1566863"/>
              <a:chExt cx="1346200" cy="1114425"/>
            </a:xfrm>
          </p:grpSpPr>
          <p:sp>
            <p:nvSpPr>
              <p:cNvPr id="14" name="Freeform 10"/>
              <p:cNvSpPr/>
              <p:nvPr/>
            </p:nvSpPr>
            <p:spPr bwMode="auto">
              <a:xfrm>
                <a:off x="2878138" y="2343150"/>
                <a:ext cx="379412" cy="19050"/>
              </a:xfrm>
              <a:custGeom>
                <a:avLst/>
                <a:gdLst>
                  <a:gd name="T0" fmla="*/ 0 w 239"/>
                  <a:gd name="T1" fmla="*/ 12 h 12"/>
                  <a:gd name="T2" fmla="*/ 217 w 239"/>
                  <a:gd name="T3" fmla="*/ 12 h 12"/>
                  <a:gd name="T4" fmla="*/ 239 w 239"/>
                  <a:gd name="T5" fmla="*/ 0 h 12"/>
                  <a:gd name="T6" fmla="*/ 0 w 239"/>
                  <a:gd name="T7" fmla="*/ 0 h 12"/>
                  <a:gd name="T8" fmla="*/ 0 w 239"/>
                  <a:gd name="T9" fmla="*/ 12 h 12"/>
                </a:gdLst>
                <a:ahLst/>
                <a:cxnLst>
                  <a:cxn ang="0">
                    <a:pos x="T0" y="T1"/>
                  </a:cxn>
                  <a:cxn ang="0">
                    <a:pos x="T2" y="T3"/>
                  </a:cxn>
                  <a:cxn ang="0">
                    <a:pos x="T4" y="T5"/>
                  </a:cxn>
                  <a:cxn ang="0">
                    <a:pos x="T6" y="T7"/>
                  </a:cxn>
                  <a:cxn ang="0">
                    <a:pos x="T8" y="T9"/>
                  </a:cxn>
                </a:cxnLst>
                <a:rect l="0" t="0" r="r" b="b"/>
                <a:pathLst>
                  <a:path w="239" h="12">
                    <a:moveTo>
                      <a:pt x="0" y="12"/>
                    </a:moveTo>
                    <a:lnTo>
                      <a:pt x="217" y="12"/>
                    </a:lnTo>
                    <a:lnTo>
                      <a:pt x="239" y="0"/>
                    </a:lnTo>
                    <a:lnTo>
                      <a:pt x="0" y="0"/>
                    </a:lnTo>
                    <a:lnTo>
                      <a:pt x="0" y="12"/>
                    </a:lnTo>
                    <a:close/>
                  </a:path>
                </a:pathLst>
              </a:custGeom>
              <a:solidFill>
                <a:srgbClr val="B7C8D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11"/>
              <p:cNvSpPr/>
              <p:nvPr/>
            </p:nvSpPr>
            <p:spPr bwMode="auto">
              <a:xfrm>
                <a:off x="3257550" y="2241550"/>
                <a:ext cx="374650" cy="15875"/>
              </a:xfrm>
              <a:custGeom>
                <a:avLst/>
                <a:gdLst>
                  <a:gd name="T0" fmla="*/ 0 w 236"/>
                  <a:gd name="T1" fmla="*/ 10 h 10"/>
                  <a:gd name="T2" fmla="*/ 215 w 236"/>
                  <a:gd name="T3" fmla="*/ 10 h 10"/>
                  <a:gd name="T4" fmla="*/ 236 w 236"/>
                  <a:gd name="T5" fmla="*/ 0 h 10"/>
                  <a:gd name="T6" fmla="*/ 0 w 236"/>
                  <a:gd name="T7" fmla="*/ 0 h 10"/>
                  <a:gd name="T8" fmla="*/ 0 w 236"/>
                  <a:gd name="T9" fmla="*/ 10 h 10"/>
                </a:gdLst>
                <a:ahLst/>
                <a:cxnLst>
                  <a:cxn ang="0">
                    <a:pos x="T0" y="T1"/>
                  </a:cxn>
                  <a:cxn ang="0">
                    <a:pos x="T2" y="T3"/>
                  </a:cxn>
                  <a:cxn ang="0">
                    <a:pos x="T4" y="T5"/>
                  </a:cxn>
                  <a:cxn ang="0">
                    <a:pos x="T6" y="T7"/>
                  </a:cxn>
                  <a:cxn ang="0">
                    <a:pos x="T8" y="T9"/>
                  </a:cxn>
                </a:cxnLst>
                <a:rect l="0" t="0" r="r" b="b"/>
                <a:pathLst>
                  <a:path w="236" h="10">
                    <a:moveTo>
                      <a:pt x="0" y="10"/>
                    </a:moveTo>
                    <a:lnTo>
                      <a:pt x="215" y="10"/>
                    </a:lnTo>
                    <a:lnTo>
                      <a:pt x="236" y="0"/>
                    </a:lnTo>
                    <a:lnTo>
                      <a:pt x="0" y="0"/>
                    </a:lnTo>
                    <a:lnTo>
                      <a:pt x="0" y="10"/>
                    </a:lnTo>
                    <a:close/>
                  </a:path>
                </a:pathLst>
              </a:custGeom>
              <a:solidFill>
                <a:srgbClr val="B7C8D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13"/>
              <p:cNvSpPr/>
              <p:nvPr/>
            </p:nvSpPr>
            <p:spPr bwMode="auto">
              <a:xfrm>
                <a:off x="3128963" y="1968500"/>
                <a:ext cx="376237" cy="374650"/>
              </a:xfrm>
              <a:custGeom>
                <a:avLst/>
                <a:gdLst>
                  <a:gd name="T0" fmla="*/ 100 w 100"/>
                  <a:gd name="T1" fmla="*/ 0 h 100"/>
                  <a:gd name="T2" fmla="*/ 67 w 100"/>
                  <a:gd name="T3" fmla="*/ 0 h 100"/>
                  <a:gd name="T4" fmla="*/ 0 w 100"/>
                  <a:gd name="T5" fmla="*/ 0 h 100"/>
                  <a:gd name="T6" fmla="*/ 0 w 100"/>
                  <a:gd name="T7" fmla="*/ 67 h 100"/>
                  <a:gd name="T8" fmla="*/ 34 w 100"/>
                  <a:gd name="T9" fmla="*/ 100 h 100"/>
                  <a:gd name="T10" fmla="*/ 67 w 100"/>
                  <a:gd name="T11" fmla="*/ 67 h 100"/>
                  <a:gd name="T12" fmla="*/ 67 w 100"/>
                  <a:gd name="T13" fmla="*/ 34 h 100"/>
                  <a:gd name="T14" fmla="*/ 100 w 100"/>
                  <a:gd name="T15" fmla="*/ 0 h 1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0" h="100">
                    <a:moveTo>
                      <a:pt x="100" y="0"/>
                    </a:moveTo>
                    <a:cubicBezTo>
                      <a:pt x="67" y="0"/>
                      <a:pt x="67" y="0"/>
                      <a:pt x="67" y="0"/>
                    </a:cubicBezTo>
                    <a:cubicBezTo>
                      <a:pt x="0" y="0"/>
                      <a:pt x="0" y="0"/>
                      <a:pt x="0" y="0"/>
                    </a:cubicBezTo>
                    <a:cubicBezTo>
                      <a:pt x="0" y="67"/>
                      <a:pt x="0" y="67"/>
                      <a:pt x="0" y="67"/>
                    </a:cubicBezTo>
                    <a:cubicBezTo>
                      <a:pt x="0" y="85"/>
                      <a:pt x="15" y="100"/>
                      <a:pt x="34" y="100"/>
                    </a:cubicBezTo>
                    <a:cubicBezTo>
                      <a:pt x="52" y="100"/>
                      <a:pt x="67" y="85"/>
                      <a:pt x="67" y="67"/>
                    </a:cubicBezTo>
                    <a:cubicBezTo>
                      <a:pt x="67" y="34"/>
                      <a:pt x="67" y="34"/>
                      <a:pt x="67" y="34"/>
                    </a:cubicBezTo>
                    <a:cubicBezTo>
                      <a:pt x="67" y="15"/>
                      <a:pt x="82" y="0"/>
                      <a:pt x="100" y="0"/>
                    </a:cubicBezTo>
                    <a:close/>
                  </a:path>
                </a:pathLst>
              </a:custGeom>
              <a:solidFill>
                <a:srgbClr val="12B78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14"/>
              <p:cNvSpPr/>
              <p:nvPr/>
            </p:nvSpPr>
            <p:spPr bwMode="auto">
              <a:xfrm>
                <a:off x="3381375" y="1968500"/>
                <a:ext cx="250825" cy="273050"/>
              </a:xfrm>
              <a:custGeom>
                <a:avLst/>
                <a:gdLst>
                  <a:gd name="T0" fmla="*/ 33 w 67"/>
                  <a:gd name="T1" fmla="*/ 0 h 73"/>
                  <a:gd name="T2" fmla="*/ 0 w 67"/>
                  <a:gd name="T3" fmla="*/ 34 h 73"/>
                  <a:gd name="T4" fmla="*/ 0 w 67"/>
                  <a:gd name="T5" fmla="*/ 73 h 73"/>
                  <a:gd name="T6" fmla="*/ 67 w 67"/>
                  <a:gd name="T7" fmla="*/ 73 h 73"/>
                  <a:gd name="T8" fmla="*/ 67 w 67"/>
                  <a:gd name="T9" fmla="*/ 34 h 73"/>
                  <a:gd name="T10" fmla="*/ 33 w 67"/>
                  <a:gd name="T11" fmla="*/ 0 h 73"/>
                </a:gdLst>
                <a:ahLst/>
                <a:cxnLst>
                  <a:cxn ang="0">
                    <a:pos x="T0" y="T1"/>
                  </a:cxn>
                  <a:cxn ang="0">
                    <a:pos x="T2" y="T3"/>
                  </a:cxn>
                  <a:cxn ang="0">
                    <a:pos x="T4" y="T5"/>
                  </a:cxn>
                  <a:cxn ang="0">
                    <a:pos x="T6" y="T7"/>
                  </a:cxn>
                  <a:cxn ang="0">
                    <a:pos x="T8" y="T9"/>
                  </a:cxn>
                  <a:cxn ang="0">
                    <a:pos x="T10" y="T11"/>
                  </a:cxn>
                </a:cxnLst>
                <a:rect l="0" t="0" r="r" b="b"/>
                <a:pathLst>
                  <a:path w="67" h="73">
                    <a:moveTo>
                      <a:pt x="33" y="0"/>
                    </a:moveTo>
                    <a:cubicBezTo>
                      <a:pt x="15" y="0"/>
                      <a:pt x="0" y="15"/>
                      <a:pt x="0" y="34"/>
                    </a:cubicBezTo>
                    <a:cubicBezTo>
                      <a:pt x="0" y="73"/>
                      <a:pt x="0" y="73"/>
                      <a:pt x="0" y="73"/>
                    </a:cubicBezTo>
                    <a:cubicBezTo>
                      <a:pt x="67" y="73"/>
                      <a:pt x="67" y="73"/>
                      <a:pt x="67" y="73"/>
                    </a:cubicBezTo>
                    <a:cubicBezTo>
                      <a:pt x="67" y="34"/>
                      <a:pt x="67" y="34"/>
                      <a:pt x="67" y="34"/>
                    </a:cubicBezTo>
                    <a:cubicBezTo>
                      <a:pt x="67" y="15"/>
                      <a:pt x="52" y="0"/>
                      <a:pt x="33"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Line 25"/>
              <p:cNvSpPr>
                <a:spLocks noChangeShapeType="1"/>
              </p:cNvSpPr>
              <p:nvPr/>
            </p:nvSpPr>
            <p:spPr bwMode="auto">
              <a:xfrm>
                <a:off x="2905125" y="2073275"/>
                <a:ext cx="377825" cy="0"/>
              </a:xfrm>
              <a:prstGeom prst="line">
                <a:avLst/>
              </a:prstGeom>
              <a:noFill/>
              <a:ln w="6350" cap="rnd">
                <a:solidFill>
                  <a:srgbClr val="FFFFFF"/>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30" name="Line 26"/>
              <p:cNvSpPr>
                <a:spLocks noChangeShapeType="1"/>
              </p:cNvSpPr>
              <p:nvPr/>
            </p:nvSpPr>
            <p:spPr bwMode="auto">
              <a:xfrm>
                <a:off x="2905125" y="2216150"/>
                <a:ext cx="377825" cy="0"/>
              </a:xfrm>
              <a:prstGeom prst="line">
                <a:avLst/>
              </a:prstGeom>
              <a:noFill/>
              <a:ln w="6350" cap="rnd">
                <a:solidFill>
                  <a:srgbClr val="FFFFFF"/>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6" name="Freeform 12"/>
              <p:cNvSpPr/>
              <p:nvPr/>
            </p:nvSpPr>
            <p:spPr bwMode="auto">
              <a:xfrm>
                <a:off x="2878138" y="1566863"/>
                <a:ext cx="379412" cy="776288"/>
              </a:xfrm>
              <a:custGeom>
                <a:avLst/>
                <a:gdLst>
                  <a:gd name="T0" fmla="*/ 67 w 101"/>
                  <a:gd name="T1" fmla="*/ 174 h 207"/>
                  <a:gd name="T2" fmla="*/ 67 w 101"/>
                  <a:gd name="T3" fmla="*/ 33 h 207"/>
                  <a:gd name="T4" fmla="*/ 34 w 101"/>
                  <a:gd name="T5" fmla="*/ 0 h 207"/>
                  <a:gd name="T6" fmla="*/ 0 w 101"/>
                  <a:gd name="T7" fmla="*/ 33 h 207"/>
                  <a:gd name="T8" fmla="*/ 0 w 101"/>
                  <a:gd name="T9" fmla="*/ 207 h 207"/>
                  <a:gd name="T10" fmla="*/ 37 w 101"/>
                  <a:gd name="T11" fmla="*/ 207 h 207"/>
                  <a:gd name="T12" fmla="*/ 67 w 101"/>
                  <a:gd name="T13" fmla="*/ 207 h 207"/>
                  <a:gd name="T14" fmla="*/ 101 w 101"/>
                  <a:gd name="T15" fmla="*/ 207 h 207"/>
                  <a:gd name="T16" fmla="*/ 67 w 101"/>
                  <a:gd name="T17" fmla="*/ 174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1" h="207">
                    <a:moveTo>
                      <a:pt x="67" y="174"/>
                    </a:moveTo>
                    <a:cubicBezTo>
                      <a:pt x="67" y="33"/>
                      <a:pt x="67" y="33"/>
                      <a:pt x="67" y="33"/>
                    </a:cubicBezTo>
                    <a:cubicBezTo>
                      <a:pt x="67" y="15"/>
                      <a:pt x="52" y="0"/>
                      <a:pt x="34" y="0"/>
                    </a:cubicBezTo>
                    <a:cubicBezTo>
                      <a:pt x="15" y="0"/>
                      <a:pt x="0" y="15"/>
                      <a:pt x="0" y="33"/>
                    </a:cubicBezTo>
                    <a:cubicBezTo>
                      <a:pt x="0" y="207"/>
                      <a:pt x="0" y="207"/>
                      <a:pt x="0" y="207"/>
                    </a:cubicBezTo>
                    <a:cubicBezTo>
                      <a:pt x="37" y="207"/>
                      <a:pt x="37" y="207"/>
                      <a:pt x="37" y="207"/>
                    </a:cubicBezTo>
                    <a:cubicBezTo>
                      <a:pt x="67" y="207"/>
                      <a:pt x="67" y="207"/>
                      <a:pt x="67" y="207"/>
                    </a:cubicBezTo>
                    <a:cubicBezTo>
                      <a:pt x="101" y="207"/>
                      <a:pt x="101" y="207"/>
                      <a:pt x="101" y="207"/>
                    </a:cubicBezTo>
                    <a:cubicBezTo>
                      <a:pt x="82" y="207"/>
                      <a:pt x="67" y="192"/>
                      <a:pt x="67" y="17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Line 15"/>
              <p:cNvSpPr>
                <a:spLocks noChangeShapeType="1"/>
              </p:cNvSpPr>
              <p:nvPr/>
            </p:nvSpPr>
            <p:spPr bwMode="auto">
              <a:xfrm>
                <a:off x="2644775" y="1830388"/>
                <a:ext cx="379412" cy="0"/>
              </a:xfrm>
              <a:prstGeom prst="line">
                <a:avLst/>
              </a:prstGeom>
              <a:noFill/>
              <a:ln w="6350" cap="rnd">
                <a:solidFill>
                  <a:srgbClr val="EEEEEE"/>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0" name="Line 16"/>
              <p:cNvSpPr>
                <a:spLocks noChangeShapeType="1"/>
              </p:cNvSpPr>
              <p:nvPr/>
            </p:nvSpPr>
            <p:spPr bwMode="auto">
              <a:xfrm>
                <a:off x="2644775" y="1968500"/>
                <a:ext cx="379412" cy="0"/>
              </a:xfrm>
              <a:prstGeom prst="line">
                <a:avLst/>
              </a:prstGeom>
              <a:noFill/>
              <a:ln w="6350" cap="rnd">
                <a:solidFill>
                  <a:srgbClr val="EEEEEE"/>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1" name="Line 17"/>
              <p:cNvSpPr>
                <a:spLocks noChangeShapeType="1"/>
              </p:cNvSpPr>
              <p:nvPr/>
            </p:nvSpPr>
            <p:spPr bwMode="auto">
              <a:xfrm>
                <a:off x="2644775" y="2111375"/>
                <a:ext cx="379412" cy="0"/>
              </a:xfrm>
              <a:prstGeom prst="line">
                <a:avLst/>
              </a:prstGeom>
              <a:noFill/>
              <a:ln w="6350" cap="rnd">
                <a:solidFill>
                  <a:srgbClr val="EEEEEE"/>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2" name="Freeform 18"/>
              <p:cNvSpPr/>
              <p:nvPr/>
            </p:nvSpPr>
            <p:spPr bwMode="auto">
              <a:xfrm>
                <a:off x="2286000" y="1566863"/>
                <a:ext cx="719137" cy="1114425"/>
              </a:xfrm>
              <a:custGeom>
                <a:avLst/>
                <a:gdLst>
                  <a:gd name="T0" fmla="*/ 192 w 192"/>
                  <a:gd name="T1" fmla="*/ 0 h 297"/>
                  <a:gd name="T2" fmla="*/ 34 w 192"/>
                  <a:gd name="T3" fmla="*/ 0 h 297"/>
                  <a:gd name="T4" fmla="*/ 0 w 192"/>
                  <a:gd name="T5" fmla="*/ 33 h 297"/>
                  <a:gd name="T6" fmla="*/ 0 w 192"/>
                  <a:gd name="T7" fmla="*/ 297 h 297"/>
                  <a:gd name="T8" fmla="*/ 158 w 192"/>
                  <a:gd name="T9" fmla="*/ 297 h 297"/>
                  <a:gd name="T10" fmla="*/ 158 w 192"/>
                  <a:gd name="T11" fmla="*/ 33 h 297"/>
                  <a:gd name="T12" fmla="*/ 192 w 192"/>
                  <a:gd name="T13" fmla="*/ 0 h 297"/>
                </a:gdLst>
                <a:ahLst/>
                <a:cxnLst>
                  <a:cxn ang="0">
                    <a:pos x="T0" y="T1"/>
                  </a:cxn>
                  <a:cxn ang="0">
                    <a:pos x="T2" y="T3"/>
                  </a:cxn>
                  <a:cxn ang="0">
                    <a:pos x="T4" y="T5"/>
                  </a:cxn>
                  <a:cxn ang="0">
                    <a:pos x="T6" y="T7"/>
                  </a:cxn>
                  <a:cxn ang="0">
                    <a:pos x="T8" y="T9"/>
                  </a:cxn>
                  <a:cxn ang="0">
                    <a:pos x="T10" y="T11"/>
                  </a:cxn>
                  <a:cxn ang="0">
                    <a:pos x="T12" y="T13"/>
                  </a:cxn>
                </a:cxnLst>
                <a:rect l="0" t="0" r="r" b="b"/>
                <a:pathLst>
                  <a:path w="192" h="297">
                    <a:moveTo>
                      <a:pt x="192" y="0"/>
                    </a:moveTo>
                    <a:cubicBezTo>
                      <a:pt x="34" y="0"/>
                      <a:pt x="34" y="0"/>
                      <a:pt x="34" y="0"/>
                    </a:cubicBezTo>
                    <a:cubicBezTo>
                      <a:pt x="15" y="0"/>
                      <a:pt x="0" y="15"/>
                      <a:pt x="0" y="33"/>
                    </a:cubicBezTo>
                    <a:cubicBezTo>
                      <a:pt x="0" y="297"/>
                      <a:pt x="0" y="297"/>
                      <a:pt x="0" y="297"/>
                    </a:cubicBezTo>
                    <a:cubicBezTo>
                      <a:pt x="158" y="297"/>
                      <a:pt x="158" y="297"/>
                      <a:pt x="158" y="297"/>
                    </a:cubicBezTo>
                    <a:cubicBezTo>
                      <a:pt x="158" y="33"/>
                      <a:pt x="158" y="33"/>
                      <a:pt x="158" y="33"/>
                    </a:cubicBezTo>
                    <a:cubicBezTo>
                      <a:pt x="158" y="15"/>
                      <a:pt x="173" y="0"/>
                      <a:pt x="192" y="0"/>
                    </a:cubicBezTo>
                    <a:close/>
                  </a:path>
                </a:pathLst>
              </a:custGeom>
              <a:solidFill>
                <a:srgbClr val="12B78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Line 19"/>
              <p:cNvSpPr>
                <a:spLocks noChangeShapeType="1"/>
              </p:cNvSpPr>
              <p:nvPr/>
            </p:nvSpPr>
            <p:spPr bwMode="auto">
              <a:xfrm>
                <a:off x="2393950" y="2241550"/>
                <a:ext cx="379412" cy="0"/>
              </a:xfrm>
              <a:prstGeom prst="line">
                <a:avLst/>
              </a:prstGeom>
              <a:noFill/>
              <a:ln w="6350" cap="rnd">
                <a:solidFill>
                  <a:srgbClr val="FFFFFF"/>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4" name="Line 20"/>
              <p:cNvSpPr>
                <a:spLocks noChangeShapeType="1"/>
              </p:cNvSpPr>
              <p:nvPr/>
            </p:nvSpPr>
            <p:spPr bwMode="auto">
              <a:xfrm>
                <a:off x="2393950" y="2384425"/>
                <a:ext cx="379412" cy="0"/>
              </a:xfrm>
              <a:prstGeom prst="line">
                <a:avLst/>
              </a:prstGeom>
              <a:noFill/>
              <a:ln w="6350" cap="rnd">
                <a:solidFill>
                  <a:srgbClr val="FFFFFF"/>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5" name="Line 21"/>
              <p:cNvSpPr>
                <a:spLocks noChangeShapeType="1"/>
              </p:cNvSpPr>
              <p:nvPr/>
            </p:nvSpPr>
            <p:spPr bwMode="auto">
              <a:xfrm>
                <a:off x="2393950" y="2106613"/>
                <a:ext cx="379412" cy="0"/>
              </a:xfrm>
              <a:prstGeom prst="line">
                <a:avLst/>
              </a:prstGeom>
              <a:noFill/>
              <a:ln w="6350" cap="rnd">
                <a:solidFill>
                  <a:srgbClr val="FFFFFF"/>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6" name="Line 22"/>
              <p:cNvSpPr>
                <a:spLocks noChangeShapeType="1"/>
              </p:cNvSpPr>
              <p:nvPr/>
            </p:nvSpPr>
            <p:spPr bwMode="auto">
              <a:xfrm>
                <a:off x="2393950" y="1968500"/>
                <a:ext cx="379412" cy="0"/>
              </a:xfrm>
              <a:prstGeom prst="line">
                <a:avLst/>
              </a:prstGeom>
              <a:noFill/>
              <a:ln w="6350" cap="rnd">
                <a:solidFill>
                  <a:srgbClr val="FFFFFF"/>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7" name="Line 23"/>
              <p:cNvSpPr>
                <a:spLocks noChangeShapeType="1"/>
              </p:cNvSpPr>
              <p:nvPr/>
            </p:nvSpPr>
            <p:spPr bwMode="auto">
              <a:xfrm>
                <a:off x="2393950" y="1833563"/>
                <a:ext cx="379412" cy="0"/>
              </a:xfrm>
              <a:prstGeom prst="line">
                <a:avLst/>
              </a:prstGeom>
              <a:noFill/>
              <a:ln w="6350" cap="rnd">
                <a:solidFill>
                  <a:srgbClr val="FFFFFF"/>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8" name="Line 24"/>
              <p:cNvSpPr>
                <a:spLocks noChangeShapeType="1"/>
              </p:cNvSpPr>
              <p:nvPr/>
            </p:nvSpPr>
            <p:spPr bwMode="auto">
              <a:xfrm>
                <a:off x="2393950" y="1695450"/>
                <a:ext cx="379412" cy="0"/>
              </a:xfrm>
              <a:prstGeom prst="line">
                <a:avLst/>
              </a:prstGeom>
              <a:noFill/>
              <a:ln w="6350" cap="rnd">
                <a:solidFill>
                  <a:srgbClr val="FFFFFF"/>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31" name="Line 27"/>
              <p:cNvSpPr>
                <a:spLocks noChangeShapeType="1"/>
              </p:cNvSpPr>
              <p:nvPr/>
            </p:nvSpPr>
            <p:spPr bwMode="auto">
              <a:xfrm>
                <a:off x="2393950" y="2522538"/>
                <a:ext cx="379412" cy="0"/>
              </a:xfrm>
              <a:prstGeom prst="line">
                <a:avLst/>
              </a:prstGeom>
              <a:noFill/>
              <a:ln w="6350" cap="rnd">
                <a:solidFill>
                  <a:srgbClr val="FFFFFF"/>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grpSp>
        <p:grpSp>
          <p:nvGrpSpPr>
            <p:cNvPr id="1046" name="组合 1045"/>
            <p:cNvGrpSpPr/>
            <p:nvPr/>
          </p:nvGrpSpPr>
          <p:grpSpPr>
            <a:xfrm>
              <a:off x="3862388" y="2049413"/>
              <a:ext cx="561975" cy="473075"/>
              <a:chOff x="2027238" y="2425700"/>
              <a:chExt cx="561975" cy="473075"/>
            </a:xfrm>
          </p:grpSpPr>
          <p:sp>
            <p:nvSpPr>
              <p:cNvPr id="1034" name="Freeform 37"/>
              <p:cNvSpPr/>
              <p:nvPr/>
            </p:nvSpPr>
            <p:spPr bwMode="auto">
              <a:xfrm>
                <a:off x="2138363" y="2425700"/>
                <a:ext cx="338137" cy="228600"/>
              </a:xfrm>
              <a:custGeom>
                <a:avLst/>
                <a:gdLst>
                  <a:gd name="T0" fmla="*/ 90 w 90"/>
                  <a:gd name="T1" fmla="*/ 52 h 61"/>
                  <a:gd name="T2" fmla="*/ 81 w 90"/>
                  <a:gd name="T3" fmla="*/ 61 h 61"/>
                  <a:gd name="T4" fmla="*/ 9 w 90"/>
                  <a:gd name="T5" fmla="*/ 61 h 61"/>
                  <a:gd name="T6" fmla="*/ 0 w 90"/>
                  <a:gd name="T7" fmla="*/ 52 h 61"/>
                  <a:gd name="T8" fmla="*/ 0 w 90"/>
                  <a:gd name="T9" fmla="*/ 9 h 61"/>
                  <a:gd name="T10" fmla="*/ 9 w 90"/>
                  <a:gd name="T11" fmla="*/ 0 h 61"/>
                  <a:gd name="T12" fmla="*/ 81 w 90"/>
                  <a:gd name="T13" fmla="*/ 0 h 61"/>
                  <a:gd name="T14" fmla="*/ 90 w 90"/>
                  <a:gd name="T15" fmla="*/ 9 h 61"/>
                  <a:gd name="T16" fmla="*/ 90 w 90"/>
                  <a:gd name="T17" fmla="*/ 52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61">
                    <a:moveTo>
                      <a:pt x="90" y="52"/>
                    </a:moveTo>
                    <a:cubicBezTo>
                      <a:pt x="90" y="57"/>
                      <a:pt x="86" y="61"/>
                      <a:pt x="81" y="61"/>
                    </a:cubicBezTo>
                    <a:cubicBezTo>
                      <a:pt x="9" y="61"/>
                      <a:pt x="9" y="61"/>
                      <a:pt x="9" y="61"/>
                    </a:cubicBezTo>
                    <a:cubicBezTo>
                      <a:pt x="4" y="61"/>
                      <a:pt x="0" y="57"/>
                      <a:pt x="0" y="52"/>
                    </a:cubicBezTo>
                    <a:cubicBezTo>
                      <a:pt x="0" y="9"/>
                      <a:pt x="0" y="9"/>
                      <a:pt x="0" y="9"/>
                    </a:cubicBezTo>
                    <a:cubicBezTo>
                      <a:pt x="0" y="4"/>
                      <a:pt x="4" y="0"/>
                      <a:pt x="9" y="0"/>
                    </a:cubicBezTo>
                    <a:cubicBezTo>
                      <a:pt x="81" y="0"/>
                      <a:pt x="81" y="0"/>
                      <a:pt x="81" y="0"/>
                    </a:cubicBezTo>
                    <a:cubicBezTo>
                      <a:pt x="86" y="0"/>
                      <a:pt x="90" y="4"/>
                      <a:pt x="90" y="9"/>
                    </a:cubicBezTo>
                    <a:lnTo>
                      <a:pt x="90" y="52"/>
                    </a:lnTo>
                    <a:close/>
                  </a:path>
                </a:pathLst>
              </a:custGeom>
              <a:solidFill>
                <a:srgbClr val="8F65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5" name="Freeform 38"/>
              <p:cNvSpPr/>
              <p:nvPr/>
            </p:nvSpPr>
            <p:spPr bwMode="auto">
              <a:xfrm>
                <a:off x="2101850" y="2511425"/>
                <a:ext cx="412750" cy="57150"/>
              </a:xfrm>
              <a:custGeom>
                <a:avLst/>
                <a:gdLst>
                  <a:gd name="T0" fmla="*/ 110 w 110"/>
                  <a:gd name="T1" fmla="*/ 7 h 15"/>
                  <a:gd name="T2" fmla="*/ 103 w 110"/>
                  <a:gd name="T3" fmla="*/ 15 h 15"/>
                  <a:gd name="T4" fmla="*/ 7 w 110"/>
                  <a:gd name="T5" fmla="*/ 15 h 15"/>
                  <a:gd name="T6" fmla="*/ 0 w 110"/>
                  <a:gd name="T7" fmla="*/ 7 h 15"/>
                  <a:gd name="T8" fmla="*/ 0 w 110"/>
                  <a:gd name="T9" fmla="*/ 7 h 15"/>
                  <a:gd name="T10" fmla="*/ 7 w 110"/>
                  <a:gd name="T11" fmla="*/ 0 h 15"/>
                  <a:gd name="T12" fmla="*/ 103 w 110"/>
                  <a:gd name="T13" fmla="*/ 0 h 15"/>
                  <a:gd name="T14" fmla="*/ 110 w 110"/>
                  <a:gd name="T15" fmla="*/ 7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0" h="15">
                    <a:moveTo>
                      <a:pt x="110" y="7"/>
                    </a:moveTo>
                    <a:cubicBezTo>
                      <a:pt x="110" y="11"/>
                      <a:pt x="107" y="15"/>
                      <a:pt x="103" y="15"/>
                    </a:cubicBezTo>
                    <a:cubicBezTo>
                      <a:pt x="7" y="15"/>
                      <a:pt x="7" y="15"/>
                      <a:pt x="7" y="15"/>
                    </a:cubicBezTo>
                    <a:cubicBezTo>
                      <a:pt x="3" y="15"/>
                      <a:pt x="0" y="11"/>
                      <a:pt x="0" y="7"/>
                    </a:cubicBezTo>
                    <a:cubicBezTo>
                      <a:pt x="0" y="7"/>
                      <a:pt x="0" y="7"/>
                      <a:pt x="0" y="7"/>
                    </a:cubicBezTo>
                    <a:cubicBezTo>
                      <a:pt x="0" y="3"/>
                      <a:pt x="3" y="0"/>
                      <a:pt x="7" y="0"/>
                    </a:cubicBezTo>
                    <a:cubicBezTo>
                      <a:pt x="103" y="0"/>
                      <a:pt x="103" y="0"/>
                      <a:pt x="103" y="0"/>
                    </a:cubicBezTo>
                    <a:cubicBezTo>
                      <a:pt x="107" y="0"/>
                      <a:pt x="110" y="3"/>
                      <a:pt x="110" y="7"/>
                    </a:cubicBezTo>
                    <a:close/>
                  </a:path>
                </a:pathLst>
              </a:custGeom>
              <a:solidFill>
                <a:srgbClr val="FFBC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6" name="Freeform 39"/>
              <p:cNvSpPr/>
              <p:nvPr/>
            </p:nvSpPr>
            <p:spPr bwMode="auto">
              <a:xfrm>
                <a:off x="2027238" y="2613025"/>
                <a:ext cx="561975" cy="269875"/>
              </a:xfrm>
              <a:custGeom>
                <a:avLst/>
                <a:gdLst>
                  <a:gd name="T0" fmla="*/ 150 w 150"/>
                  <a:gd name="T1" fmla="*/ 63 h 72"/>
                  <a:gd name="T2" fmla="*/ 141 w 150"/>
                  <a:gd name="T3" fmla="*/ 72 h 72"/>
                  <a:gd name="T4" fmla="*/ 9 w 150"/>
                  <a:gd name="T5" fmla="*/ 72 h 72"/>
                  <a:gd name="T6" fmla="*/ 0 w 150"/>
                  <a:gd name="T7" fmla="*/ 63 h 72"/>
                  <a:gd name="T8" fmla="*/ 0 w 150"/>
                  <a:gd name="T9" fmla="*/ 9 h 72"/>
                  <a:gd name="T10" fmla="*/ 9 w 150"/>
                  <a:gd name="T11" fmla="*/ 0 h 72"/>
                  <a:gd name="T12" fmla="*/ 141 w 150"/>
                  <a:gd name="T13" fmla="*/ 0 h 72"/>
                  <a:gd name="T14" fmla="*/ 150 w 150"/>
                  <a:gd name="T15" fmla="*/ 9 h 72"/>
                  <a:gd name="T16" fmla="*/ 150 w 150"/>
                  <a:gd name="T17" fmla="*/ 63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0" h="72">
                    <a:moveTo>
                      <a:pt x="150" y="63"/>
                    </a:moveTo>
                    <a:cubicBezTo>
                      <a:pt x="150" y="68"/>
                      <a:pt x="146" y="72"/>
                      <a:pt x="141" y="72"/>
                    </a:cubicBezTo>
                    <a:cubicBezTo>
                      <a:pt x="9" y="72"/>
                      <a:pt x="9" y="72"/>
                      <a:pt x="9" y="72"/>
                    </a:cubicBezTo>
                    <a:cubicBezTo>
                      <a:pt x="4" y="72"/>
                      <a:pt x="0" y="68"/>
                      <a:pt x="0" y="63"/>
                    </a:cubicBezTo>
                    <a:cubicBezTo>
                      <a:pt x="0" y="9"/>
                      <a:pt x="0" y="9"/>
                      <a:pt x="0" y="9"/>
                    </a:cubicBezTo>
                    <a:cubicBezTo>
                      <a:pt x="0" y="4"/>
                      <a:pt x="4" y="0"/>
                      <a:pt x="9" y="0"/>
                    </a:cubicBezTo>
                    <a:cubicBezTo>
                      <a:pt x="141" y="0"/>
                      <a:pt x="141" y="0"/>
                      <a:pt x="141" y="0"/>
                    </a:cubicBezTo>
                    <a:cubicBezTo>
                      <a:pt x="146" y="0"/>
                      <a:pt x="150" y="4"/>
                      <a:pt x="150" y="9"/>
                    </a:cubicBezTo>
                    <a:lnTo>
                      <a:pt x="150" y="63"/>
                    </a:lnTo>
                    <a:close/>
                  </a:path>
                </a:pathLst>
              </a:custGeom>
              <a:solidFill>
                <a:srgbClr val="8F65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7" name="Freeform 40"/>
              <p:cNvSpPr/>
              <p:nvPr/>
            </p:nvSpPr>
            <p:spPr bwMode="auto">
              <a:xfrm>
                <a:off x="2085975" y="2654300"/>
                <a:ext cx="60325" cy="198438"/>
              </a:xfrm>
              <a:custGeom>
                <a:avLst/>
                <a:gdLst>
                  <a:gd name="T0" fmla="*/ 16 w 16"/>
                  <a:gd name="T1" fmla="*/ 45 h 53"/>
                  <a:gd name="T2" fmla="*/ 8 w 16"/>
                  <a:gd name="T3" fmla="*/ 53 h 53"/>
                  <a:gd name="T4" fmla="*/ 8 w 16"/>
                  <a:gd name="T5" fmla="*/ 53 h 53"/>
                  <a:gd name="T6" fmla="*/ 0 w 16"/>
                  <a:gd name="T7" fmla="*/ 45 h 53"/>
                  <a:gd name="T8" fmla="*/ 0 w 16"/>
                  <a:gd name="T9" fmla="*/ 8 h 53"/>
                  <a:gd name="T10" fmla="*/ 8 w 16"/>
                  <a:gd name="T11" fmla="*/ 0 h 53"/>
                  <a:gd name="T12" fmla="*/ 8 w 16"/>
                  <a:gd name="T13" fmla="*/ 0 h 53"/>
                  <a:gd name="T14" fmla="*/ 16 w 16"/>
                  <a:gd name="T15" fmla="*/ 8 h 53"/>
                  <a:gd name="T16" fmla="*/ 16 w 16"/>
                  <a:gd name="T17" fmla="*/ 4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53">
                    <a:moveTo>
                      <a:pt x="16" y="45"/>
                    </a:moveTo>
                    <a:cubicBezTo>
                      <a:pt x="16" y="49"/>
                      <a:pt x="12" y="53"/>
                      <a:pt x="8" y="53"/>
                    </a:cubicBezTo>
                    <a:cubicBezTo>
                      <a:pt x="8" y="53"/>
                      <a:pt x="8" y="53"/>
                      <a:pt x="8" y="53"/>
                    </a:cubicBezTo>
                    <a:cubicBezTo>
                      <a:pt x="4" y="53"/>
                      <a:pt x="0" y="49"/>
                      <a:pt x="0" y="45"/>
                    </a:cubicBezTo>
                    <a:cubicBezTo>
                      <a:pt x="0" y="8"/>
                      <a:pt x="0" y="8"/>
                      <a:pt x="0" y="8"/>
                    </a:cubicBezTo>
                    <a:cubicBezTo>
                      <a:pt x="0" y="4"/>
                      <a:pt x="4" y="0"/>
                      <a:pt x="8" y="0"/>
                    </a:cubicBezTo>
                    <a:cubicBezTo>
                      <a:pt x="8" y="0"/>
                      <a:pt x="8" y="0"/>
                      <a:pt x="8" y="0"/>
                    </a:cubicBezTo>
                    <a:cubicBezTo>
                      <a:pt x="12" y="0"/>
                      <a:pt x="16" y="4"/>
                      <a:pt x="16" y="8"/>
                    </a:cubicBezTo>
                    <a:lnTo>
                      <a:pt x="16" y="45"/>
                    </a:lnTo>
                    <a:close/>
                  </a:path>
                </a:pathLst>
              </a:custGeom>
              <a:solidFill>
                <a:srgbClr val="77563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8" name="Freeform 41"/>
              <p:cNvSpPr/>
              <p:nvPr/>
            </p:nvSpPr>
            <p:spPr bwMode="auto">
              <a:xfrm>
                <a:off x="2214563" y="2654300"/>
                <a:ext cx="60325" cy="198438"/>
              </a:xfrm>
              <a:custGeom>
                <a:avLst/>
                <a:gdLst>
                  <a:gd name="T0" fmla="*/ 16 w 16"/>
                  <a:gd name="T1" fmla="*/ 45 h 53"/>
                  <a:gd name="T2" fmla="*/ 8 w 16"/>
                  <a:gd name="T3" fmla="*/ 53 h 53"/>
                  <a:gd name="T4" fmla="*/ 8 w 16"/>
                  <a:gd name="T5" fmla="*/ 53 h 53"/>
                  <a:gd name="T6" fmla="*/ 0 w 16"/>
                  <a:gd name="T7" fmla="*/ 45 h 53"/>
                  <a:gd name="T8" fmla="*/ 0 w 16"/>
                  <a:gd name="T9" fmla="*/ 8 h 53"/>
                  <a:gd name="T10" fmla="*/ 8 w 16"/>
                  <a:gd name="T11" fmla="*/ 0 h 53"/>
                  <a:gd name="T12" fmla="*/ 8 w 16"/>
                  <a:gd name="T13" fmla="*/ 0 h 53"/>
                  <a:gd name="T14" fmla="*/ 16 w 16"/>
                  <a:gd name="T15" fmla="*/ 8 h 53"/>
                  <a:gd name="T16" fmla="*/ 16 w 16"/>
                  <a:gd name="T17" fmla="*/ 4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53">
                    <a:moveTo>
                      <a:pt x="16" y="45"/>
                    </a:moveTo>
                    <a:cubicBezTo>
                      <a:pt x="16" y="49"/>
                      <a:pt x="12" y="53"/>
                      <a:pt x="8" y="53"/>
                    </a:cubicBezTo>
                    <a:cubicBezTo>
                      <a:pt x="8" y="53"/>
                      <a:pt x="8" y="53"/>
                      <a:pt x="8" y="53"/>
                    </a:cubicBezTo>
                    <a:cubicBezTo>
                      <a:pt x="4" y="53"/>
                      <a:pt x="0" y="49"/>
                      <a:pt x="0" y="45"/>
                    </a:cubicBezTo>
                    <a:cubicBezTo>
                      <a:pt x="0" y="8"/>
                      <a:pt x="0" y="8"/>
                      <a:pt x="0" y="8"/>
                    </a:cubicBezTo>
                    <a:cubicBezTo>
                      <a:pt x="0" y="4"/>
                      <a:pt x="4" y="0"/>
                      <a:pt x="8" y="0"/>
                    </a:cubicBezTo>
                    <a:cubicBezTo>
                      <a:pt x="8" y="0"/>
                      <a:pt x="8" y="0"/>
                      <a:pt x="8" y="0"/>
                    </a:cubicBezTo>
                    <a:cubicBezTo>
                      <a:pt x="12" y="0"/>
                      <a:pt x="16" y="4"/>
                      <a:pt x="16" y="8"/>
                    </a:cubicBezTo>
                    <a:lnTo>
                      <a:pt x="16" y="45"/>
                    </a:lnTo>
                    <a:close/>
                  </a:path>
                </a:pathLst>
              </a:custGeom>
              <a:solidFill>
                <a:srgbClr val="77563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9" name="Freeform 42"/>
              <p:cNvSpPr/>
              <p:nvPr/>
            </p:nvSpPr>
            <p:spPr bwMode="auto">
              <a:xfrm>
                <a:off x="2341563" y="2654300"/>
                <a:ext cx="60325" cy="198438"/>
              </a:xfrm>
              <a:custGeom>
                <a:avLst/>
                <a:gdLst>
                  <a:gd name="T0" fmla="*/ 16 w 16"/>
                  <a:gd name="T1" fmla="*/ 45 h 53"/>
                  <a:gd name="T2" fmla="*/ 8 w 16"/>
                  <a:gd name="T3" fmla="*/ 53 h 53"/>
                  <a:gd name="T4" fmla="*/ 8 w 16"/>
                  <a:gd name="T5" fmla="*/ 53 h 53"/>
                  <a:gd name="T6" fmla="*/ 0 w 16"/>
                  <a:gd name="T7" fmla="*/ 45 h 53"/>
                  <a:gd name="T8" fmla="*/ 0 w 16"/>
                  <a:gd name="T9" fmla="*/ 8 h 53"/>
                  <a:gd name="T10" fmla="*/ 8 w 16"/>
                  <a:gd name="T11" fmla="*/ 0 h 53"/>
                  <a:gd name="T12" fmla="*/ 8 w 16"/>
                  <a:gd name="T13" fmla="*/ 0 h 53"/>
                  <a:gd name="T14" fmla="*/ 16 w 16"/>
                  <a:gd name="T15" fmla="*/ 8 h 53"/>
                  <a:gd name="T16" fmla="*/ 16 w 16"/>
                  <a:gd name="T17" fmla="*/ 4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53">
                    <a:moveTo>
                      <a:pt x="16" y="45"/>
                    </a:moveTo>
                    <a:cubicBezTo>
                      <a:pt x="16" y="49"/>
                      <a:pt x="12" y="53"/>
                      <a:pt x="8" y="53"/>
                    </a:cubicBezTo>
                    <a:cubicBezTo>
                      <a:pt x="8" y="53"/>
                      <a:pt x="8" y="53"/>
                      <a:pt x="8" y="53"/>
                    </a:cubicBezTo>
                    <a:cubicBezTo>
                      <a:pt x="4" y="53"/>
                      <a:pt x="0" y="49"/>
                      <a:pt x="0" y="45"/>
                    </a:cubicBezTo>
                    <a:cubicBezTo>
                      <a:pt x="0" y="8"/>
                      <a:pt x="0" y="8"/>
                      <a:pt x="0" y="8"/>
                    </a:cubicBezTo>
                    <a:cubicBezTo>
                      <a:pt x="0" y="4"/>
                      <a:pt x="4" y="0"/>
                      <a:pt x="8" y="0"/>
                    </a:cubicBezTo>
                    <a:cubicBezTo>
                      <a:pt x="8" y="0"/>
                      <a:pt x="8" y="0"/>
                      <a:pt x="8" y="0"/>
                    </a:cubicBezTo>
                    <a:cubicBezTo>
                      <a:pt x="12" y="0"/>
                      <a:pt x="16" y="4"/>
                      <a:pt x="16" y="8"/>
                    </a:cubicBezTo>
                    <a:lnTo>
                      <a:pt x="16" y="45"/>
                    </a:lnTo>
                    <a:close/>
                  </a:path>
                </a:pathLst>
              </a:custGeom>
              <a:solidFill>
                <a:srgbClr val="77563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0" name="Freeform 43"/>
              <p:cNvSpPr/>
              <p:nvPr/>
            </p:nvSpPr>
            <p:spPr bwMode="auto">
              <a:xfrm>
                <a:off x="2468563" y="2654300"/>
                <a:ext cx="60325" cy="198438"/>
              </a:xfrm>
              <a:custGeom>
                <a:avLst/>
                <a:gdLst>
                  <a:gd name="T0" fmla="*/ 16 w 16"/>
                  <a:gd name="T1" fmla="*/ 45 h 53"/>
                  <a:gd name="T2" fmla="*/ 8 w 16"/>
                  <a:gd name="T3" fmla="*/ 53 h 53"/>
                  <a:gd name="T4" fmla="*/ 8 w 16"/>
                  <a:gd name="T5" fmla="*/ 53 h 53"/>
                  <a:gd name="T6" fmla="*/ 0 w 16"/>
                  <a:gd name="T7" fmla="*/ 45 h 53"/>
                  <a:gd name="T8" fmla="*/ 0 w 16"/>
                  <a:gd name="T9" fmla="*/ 8 h 53"/>
                  <a:gd name="T10" fmla="*/ 8 w 16"/>
                  <a:gd name="T11" fmla="*/ 0 h 53"/>
                  <a:gd name="T12" fmla="*/ 8 w 16"/>
                  <a:gd name="T13" fmla="*/ 0 h 53"/>
                  <a:gd name="T14" fmla="*/ 16 w 16"/>
                  <a:gd name="T15" fmla="*/ 8 h 53"/>
                  <a:gd name="T16" fmla="*/ 16 w 16"/>
                  <a:gd name="T17" fmla="*/ 4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53">
                    <a:moveTo>
                      <a:pt x="16" y="45"/>
                    </a:moveTo>
                    <a:cubicBezTo>
                      <a:pt x="16" y="49"/>
                      <a:pt x="12" y="53"/>
                      <a:pt x="8" y="53"/>
                    </a:cubicBezTo>
                    <a:cubicBezTo>
                      <a:pt x="8" y="53"/>
                      <a:pt x="8" y="53"/>
                      <a:pt x="8" y="53"/>
                    </a:cubicBezTo>
                    <a:cubicBezTo>
                      <a:pt x="4" y="53"/>
                      <a:pt x="0" y="49"/>
                      <a:pt x="0" y="45"/>
                    </a:cubicBezTo>
                    <a:cubicBezTo>
                      <a:pt x="0" y="8"/>
                      <a:pt x="0" y="8"/>
                      <a:pt x="0" y="8"/>
                    </a:cubicBezTo>
                    <a:cubicBezTo>
                      <a:pt x="0" y="4"/>
                      <a:pt x="4" y="0"/>
                      <a:pt x="8" y="0"/>
                    </a:cubicBezTo>
                    <a:cubicBezTo>
                      <a:pt x="8" y="0"/>
                      <a:pt x="8" y="0"/>
                      <a:pt x="8" y="0"/>
                    </a:cubicBezTo>
                    <a:cubicBezTo>
                      <a:pt x="12" y="0"/>
                      <a:pt x="16" y="4"/>
                      <a:pt x="16" y="8"/>
                    </a:cubicBezTo>
                    <a:lnTo>
                      <a:pt x="16" y="45"/>
                    </a:lnTo>
                    <a:close/>
                  </a:path>
                </a:pathLst>
              </a:custGeom>
              <a:solidFill>
                <a:srgbClr val="77563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1" name="Freeform 44"/>
              <p:cNvSpPr/>
              <p:nvPr/>
            </p:nvSpPr>
            <p:spPr bwMode="auto">
              <a:xfrm>
                <a:off x="2074863" y="2882900"/>
                <a:ext cx="473075" cy="15875"/>
              </a:xfrm>
              <a:custGeom>
                <a:avLst/>
                <a:gdLst>
                  <a:gd name="T0" fmla="*/ 126 w 126"/>
                  <a:gd name="T1" fmla="*/ 2 h 4"/>
                  <a:gd name="T2" fmla="*/ 124 w 126"/>
                  <a:gd name="T3" fmla="*/ 4 h 4"/>
                  <a:gd name="T4" fmla="*/ 2 w 126"/>
                  <a:gd name="T5" fmla="*/ 4 h 4"/>
                  <a:gd name="T6" fmla="*/ 0 w 126"/>
                  <a:gd name="T7" fmla="*/ 2 h 4"/>
                  <a:gd name="T8" fmla="*/ 0 w 126"/>
                  <a:gd name="T9" fmla="*/ 2 h 4"/>
                  <a:gd name="T10" fmla="*/ 2 w 126"/>
                  <a:gd name="T11" fmla="*/ 0 h 4"/>
                  <a:gd name="T12" fmla="*/ 124 w 126"/>
                  <a:gd name="T13" fmla="*/ 0 h 4"/>
                  <a:gd name="T14" fmla="*/ 126 w 126"/>
                  <a:gd name="T15" fmla="*/ 2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6" h="4">
                    <a:moveTo>
                      <a:pt x="126" y="2"/>
                    </a:moveTo>
                    <a:cubicBezTo>
                      <a:pt x="126" y="3"/>
                      <a:pt x="125" y="4"/>
                      <a:pt x="124" y="4"/>
                    </a:cubicBezTo>
                    <a:cubicBezTo>
                      <a:pt x="2" y="4"/>
                      <a:pt x="2" y="4"/>
                      <a:pt x="2" y="4"/>
                    </a:cubicBezTo>
                    <a:cubicBezTo>
                      <a:pt x="1" y="4"/>
                      <a:pt x="0" y="3"/>
                      <a:pt x="0" y="2"/>
                    </a:cubicBezTo>
                    <a:cubicBezTo>
                      <a:pt x="0" y="2"/>
                      <a:pt x="0" y="2"/>
                      <a:pt x="0" y="2"/>
                    </a:cubicBezTo>
                    <a:cubicBezTo>
                      <a:pt x="0" y="1"/>
                      <a:pt x="1" y="0"/>
                      <a:pt x="2" y="0"/>
                    </a:cubicBezTo>
                    <a:cubicBezTo>
                      <a:pt x="124" y="0"/>
                      <a:pt x="124" y="0"/>
                      <a:pt x="124" y="0"/>
                    </a:cubicBezTo>
                    <a:cubicBezTo>
                      <a:pt x="125" y="0"/>
                      <a:pt x="126" y="1"/>
                      <a:pt x="126" y="2"/>
                    </a:cubicBezTo>
                    <a:close/>
                  </a:path>
                </a:pathLst>
              </a:custGeom>
              <a:solidFill>
                <a:srgbClr val="502E1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2" name="Rectangle 45"/>
              <p:cNvSpPr>
                <a:spLocks noChangeArrowheads="1"/>
              </p:cNvSpPr>
              <p:nvPr/>
            </p:nvSpPr>
            <p:spPr bwMode="auto">
              <a:xfrm>
                <a:off x="2138363" y="2568575"/>
                <a:ext cx="338137" cy="44450"/>
              </a:xfrm>
              <a:prstGeom prst="rect">
                <a:avLst/>
              </a:prstGeom>
              <a:solidFill>
                <a:srgbClr val="7756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grpSp>
      </p:grpSp>
      <p:sp>
        <p:nvSpPr>
          <p:cNvPr id="1053" name="矩形 1052"/>
          <p:cNvSpPr/>
          <p:nvPr/>
        </p:nvSpPr>
        <p:spPr>
          <a:xfrm>
            <a:off x="0" y="5071492"/>
            <a:ext cx="9144000" cy="72008"/>
          </a:xfrm>
          <a:prstGeom prst="rect">
            <a:avLst/>
          </a:prstGeom>
          <a:solidFill>
            <a:srgbClr val="FF9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TextBox 63"/>
          <p:cNvSpPr txBox="1"/>
          <p:nvPr/>
        </p:nvSpPr>
        <p:spPr>
          <a:xfrm>
            <a:off x="1691680" y="2715766"/>
            <a:ext cx="5760640" cy="646331"/>
          </a:xfrm>
          <a:prstGeom prst="rect">
            <a:avLst/>
          </a:prstGeom>
          <a:noFill/>
        </p:spPr>
        <p:txBody>
          <a:bodyPr wrap="square" rtlCol="0">
            <a:spAutoFit/>
          </a:bodyPr>
          <a:lstStyle/>
          <a:p>
            <a:pPr algn="dist"/>
            <a:r>
              <a:rPr lang="zh-CN" altLang="en-US" sz="3600" dirty="0">
                <a:ln w="6350">
                  <a:noFill/>
                </a:ln>
                <a:latin typeface="宋体" pitchFamily="2" charset="-122"/>
                <a:ea typeface="宋体" pitchFamily="2" charset="-122"/>
              </a:rPr>
              <a:t>敬请老师批评指正</a:t>
            </a:r>
          </a:p>
        </p:txBody>
      </p:sp>
      <p:sp>
        <p:nvSpPr>
          <p:cNvPr id="65" name="圆角矩形 64"/>
          <p:cNvSpPr/>
          <p:nvPr/>
        </p:nvSpPr>
        <p:spPr>
          <a:xfrm>
            <a:off x="1763688" y="3440611"/>
            <a:ext cx="5616624" cy="202560"/>
          </a:xfrm>
          <a:prstGeom prst="roundRect">
            <a:avLst>
              <a:gd name="adj" fmla="val 0"/>
            </a:avLst>
          </a:prstGeom>
          <a:noFill/>
          <a:ln w="6350" cap="flat" cmpd="sng" algn="ctr">
            <a:noFill/>
            <a:prstDash val="solid"/>
          </a:ln>
          <a:effectLst/>
        </p:spPr>
        <p:txBody>
          <a:bodyPr rtlCol="0" anchor="ctr"/>
          <a:lstStyle/>
          <a:p>
            <a:pPr marL="0" marR="0" lvl="0" indent="0" algn="dist" defTabSz="914400" eaLnBrk="1" fontAlgn="auto" latinLnBrk="0" hangingPunct="1">
              <a:lnSpc>
                <a:spcPct val="100000"/>
              </a:lnSpc>
              <a:spcBef>
                <a:spcPts val="0"/>
              </a:spcBef>
              <a:spcAft>
                <a:spcPts val="0"/>
              </a:spcAft>
              <a:buClrTx/>
              <a:buSzTx/>
              <a:buFontTx/>
              <a:buNone/>
              <a:defRPr/>
            </a:pPr>
            <a:r>
              <a:rPr kumimoji="0" lang="en-US" altLang="zh-CN" sz="1200" b="0" i="0" u="none" strike="noStrike" kern="0" cap="none" spc="0" normalizeH="0" baseline="0" noProof="0" dirty="0">
                <a:ln>
                  <a:noFill/>
                </a:ln>
                <a:solidFill>
                  <a:schemeClr val="bg1">
                    <a:lumMod val="50000"/>
                  </a:schemeClr>
                </a:solidFill>
                <a:effectLst/>
                <a:uLnTx/>
                <a:uFillTx/>
                <a:latin typeface="宋体" pitchFamily="2" charset="-122"/>
                <a:ea typeface="宋体" pitchFamily="2" charset="-122"/>
              </a:rPr>
              <a:t>THANK YOU FOR WATCHING</a:t>
            </a:r>
            <a:endParaRPr kumimoji="0" lang="zh-CN" altLang="en-US" sz="1200" b="0" i="0" u="none" strike="noStrike" kern="0" cap="none" spc="0" normalizeH="0" baseline="0" noProof="0" dirty="0">
              <a:ln>
                <a:noFill/>
              </a:ln>
              <a:solidFill>
                <a:schemeClr val="bg1">
                  <a:lumMod val="50000"/>
                </a:schemeClr>
              </a:solidFill>
              <a:effectLst/>
              <a:uLnTx/>
              <a:uFillTx/>
              <a:latin typeface="宋体" pitchFamily="2" charset="-122"/>
              <a:ea typeface="宋体" pitchFamily="2" charset="-122"/>
            </a:endParaRPr>
          </a:p>
        </p:txBody>
      </p:sp>
      <p:cxnSp>
        <p:nvCxnSpPr>
          <p:cNvPr id="66" name="直接连接符 65"/>
          <p:cNvCxnSpPr/>
          <p:nvPr/>
        </p:nvCxnSpPr>
        <p:spPr>
          <a:xfrm>
            <a:off x="1763688" y="3401854"/>
            <a:ext cx="5616624" cy="0"/>
          </a:xfrm>
          <a:prstGeom prst="line">
            <a:avLst/>
          </a:prstGeom>
          <a:noFill/>
          <a:ln w="6350" cap="flat" cmpd="sng" algn="ctr">
            <a:solidFill>
              <a:schemeClr val="bg1">
                <a:lumMod val="50000"/>
              </a:schemeClr>
            </a:solidFill>
            <a:prstDash val="solid"/>
          </a:ln>
          <a:effectLst/>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687AA782-7166-43F9-962E-E8A84B1934A0}"/>
              </a:ext>
            </a:extLst>
          </p:cNvPr>
          <p:cNvSpPr txBox="1"/>
          <p:nvPr/>
        </p:nvSpPr>
        <p:spPr>
          <a:xfrm>
            <a:off x="1093809" y="1579171"/>
            <a:ext cx="2031325" cy="2008242"/>
          </a:xfrm>
          <a:prstGeom prst="rect">
            <a:avLst/>
          </a:prstGeom>
          <a:noFill/>
        </p:spPr>
        <p:txBody>
          <a:bodyPr wrap="none" rtlCol="0">
            <a:spAutoFit/>
          </a:bodyPr>
          <a:lstStyle/>
          <a:p>
            <a:pPr defTabSz="685800" eaLnBrk="0" fontAlgn="base" hangingPunct="0">
              <a:spcBef>
                <a:spcPct val="0"/>
              </a:spcBef>
              <a:spcAft>
                <a:spcPct val="0"/>
              </a:spcAft>
              <a:defRPr/>
            </a:pPr>
            <a:r>
              <a:rPr lang="en-US" altLang="zh-CN" sz="12450" b="1" spc="225" dirty="0">
                <a:gradFill>
                  <a:gsLst>
                    <a:gs pos="0">
                      <a:srgbClr val="006C39"/>
                    </a:gs>
                    <a:gs pos="90000">
                      <a:srgbClr val="006C39">
                        <a:alpha val="0"/>
                      </a:srgbClr>
                    </a:gs>
                  </a:gsLst>
                  <a:lin ang="5400000" scaled="1"/>
                </a:gradFill>
                <a:latin typeface="Century Gothic" panose="020B0502020202020204" pitchFamily="34" charset="0"/>
                <a:ea typeface="微软雅黑" panose="020B0503020204020204" pitchFamily="34" charset="-122"/>
              </a:rPr>
              <a:t>02</a:t>
            </a:r>
            <a:endParaRPr lang="zh-CN" altLang="en-US" sz="12450" b="1" spc="225" dirty="0">
              <a:gradFill>
                <a:gsLst>
                  <a:gs pos="0">
                    <a:srgbClr val="006C39"/>
                  </a:gs>
                  <a:gs pos="90000">
                    <a:srgbClr val="006C39">
                      <a:alpha val="0"/>
                    </a:srgbClr>
                  </a:gs>
                </a:gsLst>
                <a:lin ang="5400000" scaled="1"/>
              </a:gradFill>
              <a:latin typeface="Century Gothic" panose="020B0502020202020204" pitchFamily="34" charset="0"/>
              <a:ea typeface="微软雅黑" panose="020B0503020204020204" pitchFamily="34" charset="-122"/>
            </a:endParaRPr>
          </a:p>
        </p:txBody>
      </p:sp>
      <p:sp>
        <p:nvSpPr>
          <p:cNvPr id="7" name="文本框 6">
            <a:extLst>
              <a:ext uri="{FF2B5EF4-FFF2-40B4-BE49-F238E27FC236}">
                <a16:creationId xmlns:a16="http://schemas.microsoft.com/office/drawing/2014/main" id="{C646537D-7E47-4B9F-B532-AD200E213B24}"/>
              </a:ext>
            </a:extLst>
          </p:cNvPr>
          <p:cNvSpPr txBox="1"/>
          <p:nvPr/>
        </p:nvSpPr>
        <p:spPr>
          <a:xfrm>
            <a:off x="4162776" y="1800670"/>
            <a:ext cx="1954381" cy="553998"/>
          </a:xfrm>
          <a:prstGeom prst="rect">
            <a:avLst/>
          </a:prstGeom>
          <a:noFill/>
        </p:spPr>
        <p:txBody>
          <a:bodyPr wrap="none" rtlCol="0">
            <a:spAutoFit/>
          </a:bodyPr>
          <a:lstStyle/>
          <a:p>
            <a:pPr defTabSz="685800" eaLnBrk="0" fontAlgn="base" hangingPunct="0">
              <a:spcBef>
                <a:spcPct val="0"/>
              </a:spcBef>
              <a:spcAft>
                <a:spcPct val="0"/>
              </a:spcAft>
              <a:defRPr/>
            </a:pPr>
            <a:r>
              <a:rPr lang="zh-CN" altLang="en-US" sz="3000" b="1" spc="450" dirty="0">
                <a:solidFill>
                  <a:prstClr val="black"/>
                </a:solidFill>
                <a:latin typeface="Century Gothic" panose="020B0502020202020204" pitchFamily="34" charset="0"/>
                <a:ea typeface="微软雅黑" panose="020B0503020204020204" pitchFamily="34" charset="-122"/>
              </a:rPr>
              <a:t>需求分析</a:t>
            </a:r>
          </a:p>
        </p:txBody>
      </p:sp>
      <p:cxnSp>
        <p:nvCxnSpPr>
          <p:cNvPr id="10" name="直接连接符 9">
            <a:extLst>
              <a:ext uri="{FF2B5EF4-FFF2-40B4-BE49-F238E27FC236}">
                <a16:creationId xmlns:a16="http://schemas.microsoft.com/office/drawing/2014/main" id="{1B6F541E-B87E-4A95-B60E-7035BF308E17}"/>
              </a:ext>
            </a:extLst>
          </p:cNvPr>
          <p:cNvCxnSpPr/>
          <p:nvPr/>
        </p:nvCxnSpPr>
        <p:spPr>
          <a:xfrm>
            <a:off x="3546360" y="1607344"/>
            <a:ext cx="0" cy="1928813"/>
          </a:xfrm>
          <a:prstGeom prst="line">
            <a:avLst/>
          </a:prstGeom>
          <a:ln>
            <a:solidFill>
              <a:schemeClr val="bg1">
                <a:lumMod val="50000"/>
              </a:schemeClr>
            </a:solidFill>
            <a:prstDash val="dashDot"/>
          </a:ln>
        </p:spPr>
        <p:style>
          <a:lnRef idx="1">
            <a:schemeClr val="accent1"/>
          </a:lnRef>
          <a:fillRef idx="0">
            <a:schemeClr val="accent1"/>
          </a:fillRef>
          <a:effectRef idx="0">
            <a:schemeClr val="accent1"/>
          </a:effectRef>
          <a:fontRef idx="minor">
            <a:schemeClr val="tx1"/>
          </a:fontRef>
        </p:style>
      </p:cxnSp>
      <p:sp>
        <p:nvSpPr>
          <p:cNvPr id="12" name="矩形 11">
            <a:extLst>
              <a:ext uri="{FF2B5EF4-FFF2-40B4-BE49-F238E27FC236}">
                <a16:creationId xmlns:a16="http://schemas.microsoft.com/office/drawing/2014/main" id="{4F12246C-75E2-4D58-B0D6-1A4AE1F1978B}"/>
              </a:ext>
            </a:extLst>
          </p:cNvPr>
          <p:cNvSpPr/>
          <p:nvPr/>
        </p:nvSpPr>
        <p:spPr>
          <a:xfrm>
            <a:off x="4252162" y="2574434"/>
            <a:ext cx="540000" cy="76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0" fontAlgn="base" hangingPunct="0">
              <a:spcBef>
                <a:spcPct val="0"/>
              </a:spcBef>
              <a:spcAft>
                <a:spcPct val="0"/>
              </a:spcAft>
              <a:defRPr/>
            </a:pPr>
            <a:endParaRPr lang="zh-CN" altLang="en-US" sz="1350">
              <a:solidFill>
                <a:prstClr val="white"/>
              </a:solidFill>
              <a:latin typeface="微软雅黑"/>
              <a:ea typeface="微软雅黑"/>
            </a:endParaRPr>
          </a:p>
        </p:txBody>
      </p:sp>
      <p:grpSp>
        <p:nvGrpSpPr>
          <p:cNvPr id="13" name="组合 12">
            <a:extLst>
              <a:ext uri="{FF2B5EF4-FFF2-40B4-BE49-F238E27FC236}">
                <a16:creationId xmlns:a16="http://schemas.microsoft.com/office/drawing/2014/main" id="{1E414B75-D140-4E03-B375-68221EAF31A8}"/>
              </a:ext>
            </a:extLst>
          </p:cNvPr>
          <p:cNvGrpSpPr/>
          <p:nvPr/>
        </p:nvGrpSpPr>
        <p:grpSpPr>
          <a:xfrm>
            <a:off x="7850413" y="4387500"/>
            <a:ext cx="789491" cy="81000"/>
            <a:chOff x="10467218" y="6126091"/>
            <a:chExt cx="1052654" cy="108000"/>
          </a:xfrm>
        </p:grpSpPr>
        <p:sp>
          <p:nvSpPr>
            <p:cNvPr id="14" name="椭圆 13">
              <a:extLst>
                <a:ext uri="{FF2B5EF4-FFF2-40B4-BE49-F238E27FC236}">
                  <a16:creationId xmlns:a16="http://schemas.microsoft.com/office/drawing/2014/main" id="{17E4DDC7-34C2-496A-97C5-F07625B414E9}"/>
                </a:ext>
              </a:extLst>
            </p:cNvPr>
            <p:cNvSpPr/>
            <p:nvPr/>
          </p:nvSpPr>
          <p:spPr>
            <a:xfrm>
              <a:off x="10467218" y="6126091"/>
              <a:ext cx="108000" cy="10800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eaLnBrk="0" fontAlgn="base" hangingPunct="0">
                <a:spcBef>
                  <a:spcPct val="0"/>
                </a:spcBef>
                <a:spcAft>
                  <a:spcPct val="0"/>
                </a:spcAft>
                <a:defRPr/>
              </a:pPr>
              <a:endParaRPr lang="zh-CN" altLang="en-US" sz="1350">
                <a:solidFill>
                  <a:prstClr val="white"/>
                </a:solidFill>
                <a:latin typeface="微软雅黑"/>
                <a:ea typeface="微软雅黑"/>
              </a:endParaRPr>
            </a:p>
          </p:txBody>
        </p:sp>
        <p:sp>
          <p:nvSpPr>
            <p:cNvPr id="15" name="椭圆 14">
              <a:extLst>
                <a:ext uri="{FF2B5EF4-FFF2-40B4-BE49-F238E27FC236}">
                  <a16:creationId xmlns:a16="http://schemas.microsoft.com/office/drawing/2014/main" id="{F74E0525-26E5-4FB4-B7CA-7CD73815E2D5}"/>
                </a:ext>
              </a:extLst>
            </p:cNvPr>
            <p:cNvSpPr/>
            <p:nvPr/>
          </p:nvSpPr>
          <p:spPr>
            <a:xfrm>
              <a:off x="10703381" y="6126091"/>
              <a:ext cx="108000" cy="108000"/>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eaLnBrk="0" fontAlgn="base" hangingPunct="0">
                <a:spcBef>
                  <a:spcPct val="0"/>
                </a:spcBef>
                <a:spcAft>
                  <a:spcPct val="0"/>
                </a:spcAft>
                <a:defRPr/>
              </a:pPr>
              <a:endParaRPr lang="zh-CN" altLang="en-US" sz="1350">
                <a:solidFill>
                  <a:prstClr val="white"/>
                </a:solidFill>
                <a:latin typeface="微软雅黑"/>
                <a:ea typeface="微软雅黑"/>
              </a:endParaRPr>
            </a:p>
          </p:txBody>
        </p:sp>
        <p:sp>
          <p:nvSpPr>
            <p:cNvPr id="16" name="椭圆 15">
              <a:extLst>
                <a:ext uri="{FF2B5EF4-FFF2-40B4-BE49-F238E27FC236}">
                  <a16:creationId xmlns:a16="http://schemas.microsoft.com/office/drawing/2014/main" id="{24BCF10B-2D83-4819-817B-BAA65A9EDDBB}"/>
                </a:ext>
              </a:extLst>
            </p:cNvPr>
            <p:cNvSpPr/>
            <p:nvPr/>
          </p:nvSpPr>
          <p:spPr>
            <a:xfrm>
              <a:off x="10939545" y="6126091"/>
              <a:ext cx="108000" cy="10800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eaLnBrk="0" fontAlgn="base" hangingPunct="0">
                <a:spcBef>
                  <a:spcPct val="0"/>
                </a:spcBef>
                <a:spcAft>
                  <a:spcPct val="0"/>
                </a:spcAft>
                <a:defRPr/>
              </a:pPr>
              <a:endParaRPr lang="zh-CN" altLang="en-US" sz="1350">
                <a:solidFill>
                  <a:prstClr val="white"/>
                </a:solidFill>
                <a:latin typeface="微软雅黑"/>
                <a:ea typeface="微软雅黑"/>
              </a:endParaRPr>
            </a:p>
          </p:txBody>
        </p:sp>
        <p:sp>
          <p:nvSpPr>
            <p:cNvPr id="17" name="椭圆 16">
              <a:extLst>
                <a:ext uri="{FF2B5EF4-FFF2-40B4-BE49-F238E27FC236}">
                  <a16:creationId xmlns:a16="http://schemas.microsoft.com/office/drawing/2014/main" id="{6A975992-8959-442A-AAC2-9788D0960105}"/>
                </a:ext>
              </a:extLst>
            </p:cNvPr>
            <p:cNvSpPr/>
            <p:nvPr/>
          </p:nvSpPr>
          <p:spPr>
            <a:xfrm>
              <a:off x="11175708" y="6126091"/>
              <a:ext cx="108000" cy="10800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eaLnBrk="0" fontAlgn="base" hangingPunct="0">
                <a:spcBef>
                  <a:spcPct val="0"/>
                </a:spcBef>
                <a:spcAft>
                  <a:spcPct val="0"/>
                </a:spcAft>
                <a:defRPr/>
              </a:pPr>
              <a:endParaRPr lang="zh-CN" altLang="en-US" sz="1350">
                <a:solidFill>
                  <a:prstClr val="white"/>
                </a:solidFill>
                <a:latin typeface="微软雅黑"/>
                <a:ea typeface="微软雅黑"/>
              </a:endParaRPr>
            </a:p>
          </p:txBody>
        </p:sp>
        <p:sp>
          <p:nvSpPr>
            <p:cNvPr id="18" name="椭圆 17">
              <a:extLst>
                <a:ext uri="{FF2B5EF4-FFF2-40B4-BE49-F238E27FC236}">
                  <a16:creationId xmlns:a16="http://schemas.microsoft.com/office/drawing/2014/main" id="{E09E7360-1DB3-4405-A41E-1E01C2FA1674}"/>
                </a:ext>
              </a:extLst>
            </p:cNvPr>
            <p:cNvSpPr/>
            <p:nvPr/>
          </p:nvSpPr>
          <p:spPr>
            <a:xfrm>
              <a:off x="11411872" y="6126091"/>
              <a:ext cx="108000" cy="10800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eaLnBrk="0" fontAlgn="base" hangingPunct="0">
                <a:spcBef>
                  <a:spcPct val="0"/>
                </a:spcBef>
                <a:spcAft>
                  <a:spcPct val="0"/>
                </a:spcAft>
                <a:defRPr/>
              </a:pPr>
              <a:endParaRPr lang="zh-CN" altLang="en-US" sz="1350">
                <a:solidFill>
                  <a:prstClr val="white"/>
                </a:solidFill>
                <a:latin typeface="微软雅黑"/>
                <a:ea typeface="微软雅黑"/>
              </a:endParaRPr>
            </a:p>
          </p:txBody>
        </p:sp>
      </p:grpSp>
    </p:spTree>
    <p:extLst>
      <p:ext uri="{BB962C8B-B14F-4D97-AF65-F5344CB8AC3E}">
        <p14:creationId xmlns:p14="http://schemas.microsoft.com/office/powerpoint/2010/main" val="2799051923"/>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zh-CN" altLang="en-US" dirty="0"/>
              <a:t>需求分析</a:t>
            </a:r>
            <a:r>
              <a:rPr lang="en-US" altLang="zh-CN" dirty="0"/>
              <a:t>——</a:t>
            </a:r>
            <a:r>
              <a:rPr lang="zh-CN" altLang="en-US" dirty="0"/>
              <a:t>功能划分</a:t>
            </a:r>
          </a:p>
        </p:txBody>
      </p:sp>
      <p:sp>
        <p:nvSpPr>
          <p:cNvPr id="32" name="矩形 31">
            <a:extLst>
              <a:ext uri="{FF2B5EF4-FFF2-40B4-BE49-F238E27FC236}">
                <a16:creationId xmlns:a16="http://schemas.microsoft.com/office/drawing/2014/main" id="{8A020E80-10D1-4402-8327-9B3F62D05115}"/>
              </a:ext>
            </a:extLst>
          </p:cNvPr>
          <p:cNvSpPr/>
          <p:nvPr/>
        </p:nvSpPr>
        <p:spPr>
          <a:xfrm>
            <a:off x="622389" y="927165"/>
            <a:ext cx="3896752" cy="1674000"/>
          </a:xfrm>
          <a:prstGeom prst="rect">
            <a:avLst/>
          </a:prstGeom>
          <a:noFill/>
          <a:ln w="28575" cap="flat" cmpd="sng" algn="ctr">
            <a:solidFill>
              <a:schemeClr val="accent1"/>
            </a:solidFill>
            <a:prstDash val="solid"/>
            <a:miter lim="800000"/>
          </a:ln>
          <a:effectLst/>
        </p:spPr>
        <p:txBody>
          <a:bodyPr rtlCol="0" anchor="ctr"/>
          <a:lstStyle/>
          <a:p>
            <a:pPr algn="ctr" defTabSz="685800">
              <a:defRPr/>
            </a:pPr>
            <a:endParaRPr lang="zh-CN" altLang="en-US" sz="1350" kern="0">
              <a:solidFill>
                <a:srgbClr val="FFFFFF"/>
              </a:solidFill>
              <a:latin typeface="微软雅黑"/>
              <a:ea typeface="微软雅黑"/>
            </a:endParaRPr>
          </a:p>
        </p:txBody>
      </p:sp>
      <p:sp>
        <p:nvSpPr>
          <p:cNvPr id="33" name="矩形 32">
            <a:extLst>
              <a:ext uri="{FF2B5EF4-FFF2-40B4-BE49-F238E27FC236}">
                <a16:creationId xmlns:a16="http://schemas.microsoft.com/office/drawing/2014/main" id="{98CF06C0-692B-4D4E-BA33-107C2002214D}"/>
              </a:ext>
            </a:extLst>
          </p:cNvPr>
          <p:cNvSpPr/>
          <p:nvPr/>
        </p:nvSpPr>
        <p:spPr>
          <a:xfrm>
            <a:off x="622387" y="2698894"/>
            <a:ext cx="3896753" cy="1674000"/>
          </a:xfrm>
          <a:prstGeom prst="rect">
            <a:avLst/>
          </a:prstGeom>
          <a:noFill/>
          <a:ln w="28575" cap="flat" cmpd="sng" algn="ctr">
            <a:solidFill>
              <a:schemeClr val="accent1"/>
            </a:solidFill>
            <a:prstDash val="solid"/>
            <a:miter lim="800000"/>
          </a:ln>
          <a:effectLst/>
        </p:spPr>
        <p:txBody>
          <a:bodyPr rtlCol="0" anchor="ctr"/>
          <a:lstStyle/>
          <a:p>
            <a:pPr algn="ctr" defTabSz="685800">
              <a:defRPr/>
            </a:pPr>
            <a:endParaRPr lang="zh-CN" altLang="en-US" sz="1350" kern="0">
              <a:solidFill>
                <a:srgbClr val="FFFFFF"/>
              </a:solidFill>
              <a:latin typeface="微软雅黑"/>
              <a:ea typeface="微软雅黑"/>
            </a:endParaRPr>
          </a:p>
        </p:txBody>
      </p:sp>
      <p:sp>
        <p:nvSpPr>
          <p:cNvPr id="34" name="矩形 33">
            <a:extLst>
              <a:ext uri="{FF2B5EF4-FFF2-40B4-BE49-F238E27FC236}">
                <a16:creationId xmlns:a16="http://schemas.microsoft.com/office/drawing/2014/main" id="{8890A8C1-6CA3-4B08-A8DF-65A1B7D624CD}"/>
              </a:ext>
            </a:extLst>
          </p:cNvPr>
          <p:cNvSpPr/>
          <p:nvPr/>
        </p:nvSpPr>
        <p:spPr>
          <a:xfrm>
            <a:off x="4636560" y="927165"/>
            <a:ext cx="3896752" cy="1674000"/>
          </a:xfrm>
          <a:prstGeom prst="rect">
            <a:avLst/>
          </a:prstGeom>
          <a:noFill/>
          <a:ln w="28575" cap="flat" cmpd="sng" algn="ctr">
            <a:solidFill>
              <a:schemeClr val="accent1"/>
            </a:solidFill>
            <a:prstDash val="solid"/>
            <a:miter lim="800000"/>
          </a:ln>
          <a:effectLst/>
        </p:spPr>
        <p:txBody>
          <a:bodyPr rtlCol="0" anchor="ctr"/>
          <a:lstStyle/>
          <a:p>
            <a:pPr algn="ctr" defTabSz="685800">
              <a:defRPr/>
            </a:pPr>
            <a:endParaRPr lang="zh-CN" altLang="en-US" sz="1350" kern="0">
              <a:solidFill>
                <a:srgbClr val="FFFFFF"/>
              </a:solidFill>
              <a:latin typeface="微软雅黑"/>
              <a:ea typeface="微软雅黑"/>
            </a:endParaRPr>
          </a:p>
        </p:txBody>
      </p:sp>
      <p:sp>
        <p:nvSpPr>
          <p:cNvPr id="35" name="矩形 34">
            <a:extLst>
              <a:ext uri="{FF2B5EF4-FFF2-40B4-BE49-F238E27FC236}">
                <a16:creationId xmlns:a16="http://schemas.microsoft.com/office/drawing/2014/main" id="{2A22D4A5-B20A-42E1-BFFA-A008154A7137}"/>
              </a:ext>
            </a:extLst>
          </p:cNvPr>
          <p:cNvSpPr/>
          <p:nvPr/>
        </p:nvSpPr>
        <p:spPr>
          <a:xfrm>
            <a:off x="4636559" y="2698894"/>
            <a:ext cx="3896751" cy="1674000"/>
          </a:xfrm>
          <a:prstGeom prst="rect">
            <a:avLst/>
          </a:prstGeom>
          <a:noFill/>
          <a:ln w="28575" cap="flat" cmpd="sng" algn="ctr">
            <a:solidFill>
              <a:schemeClr val="accent1"/>
            </a:solidFill>
            <a:prstDash val="solid"/>
            <a:miter lim="800000"/>
          </a:ln>
          <a:effectLst/>
        </p:spPr>
        <p:txBody>
          <a:bodyPr rtlCol="0" anchor="ctr"/>
          <a:lstStyle/>
          <a:p>
            <a:pPr algn="ctr" defTabSz="685800">
              <a:defRPr/>
            </a:pPr>
            <a:endParaRPr lang="zh-CN" altLang="en-US" sz="1350" kern="0">
              <a:solidFill>
                <a:srgbClr val="FFFFFF"/>
              </a:solidFill>
              <a:latin typeface="微软雅黑"/>
              <a:ea typeface="微软雅黑"/>
            </a:endParaRPr>
          </a:p>
        </p:txBody>
      </p:sp>
      <p:sp>
        <p:nvSpPr>
          <p:cNvPr id="36" name="文本框 35">
            <a:extLst>
              <a:ext uri="{FF2B5EF4-FFF2-40B4-BE49-F238E27FC236}">
                <a16:creationId xmlns:a16="http://schemas.microsoft.com/office/drawing/2014/main" id="{7E75133B-9FBA-4F15-8595-44A8ABA6E262}"/>
              </a:ext>
            </a:extLst>
          </p:cNvPr>
          <p:cNvSpPr txBox="1"/>
          <p:nvPr/>
        </p:nvSpPr>
        <p:spPr>
          <a:xfrm>
            <a:off x="1258256" y="1173070"/>
            <a:ext cx="2625015" cy="553998"/>
          </a:xfrm>
          <a:prstGeom prst="rect">
            <a:avLst/>
          </a:prstGeom>
          <a:noFill/>
        </p:spPr>
        <p:txBody>
          <a:bodyPr wrap="square" rtlCol="0">
            <a:spAutoFit/>
          </a:bodyPr>
          <a:lstStyle/>
          <a:p>
            <a:pPr algn="ctr" defTabSz="685800">
              <a:defRPr/>
            </a:pPr>
            <a:r>
              <a:rPr lang="zh-CN" altLang="en-US" sz="3000" b="1" spc="225" dirty="0">
                <a:solidFill>
                  <a:srgbClr val="A13F0B"/>
                </a:solidFill>
                <a:latin typeface="微软雅黑"/>
                <a:ea typeface="微软雅黑"/>
              </a:rPr>
              <a:t>注册</a:t>
            </a:r>
          </a:p>
        </p:txBody>
      </p:sp>
      <p:sp>
        <p:nvSpPr>
          <p:cNvPr id="37" name="文本框 36">
            <a:extLst>
              <a:ext uri="{FF2B5EF4-FFF2-40B4-BE49-F238E27FC236}">
                <a16:creationId xmlns:a16="http://schemas.microsoft.com/office/drawing/2014/main" id="{0DADE84C-BF07-43CD-9B22-5D6C876DC566}"/>
              </a:ext>
            </a:extLst>
          </p:cNvPr>
          <p:cNvSpPr txBox="1"/>
          <p:nvPr/>
        </p:nvSpPr>
        <p:spPr>
          <a:xfrm>
            <a:off x="1258256" y="2957587"/>
            <a:ext cx="2624400" cy="553998"/>
          </a:xfrm>
          <a:prstGeom prst="rect">
            <a:avLst/>
          </a:prstGeom>
          <a:noFill/>
        </p:spPr>
        <p:txBody>
          <a:bodyPr wrap="square" rtlCol="0">
            <a:spAutoFit/>
          </a:bodyPr>
          <a:lstStyle/>
          <a:p>
            <a:pPr algn="ctr" defTabSz="685800">
              <a:defRPr/>
            </a:pPr>
            <a:r>
              <a:rPr lang="zh-CN" altLang="en-US" sz="3000" b="1" spc="225" dirty="0">
                <a:solidFill>
                  <a:srgbClr val="A13F0B"/>
                </a:solidFill>
                <a:latin typeface="微软雅黑"/>
                <a:ea typeface="微软雅黑"/>
              </a:rPr>
              <a:t>找回密码</a:t>
            </a:r>
          </a:p>
        </p:txBody>
      </p:sp>
      <p:sp>
        <p:nvSpPr>
          <p:cNvPr id="38" name="文本框 37">
            <a:extLst>
              <a:ext uri="{FF2B5EF4-FFF2-40B4-BE49-F238E27FC236}">
                <a16:creationId xmlns:a16="http://schemas.microsoft.com/office/drawing/2014/main" id="{644C2A1E-7F72-4F95-85BD-F3197E768FF3}"/>
              </a:ext>
            </a:extLst>
          </p:cNvPr>
          <p:cNvSpPr txBox="1"/>
          <p:nvPr/>
        </p:nvSpPr>
        <p:spPr>
          <a:xfrm>
            <a:off x="5272735" y="1173070"/>
            <a:ext cx="2624400" cy="553998"/>
          </a:xfrm>
          <a:prstGeom prst="rect">
            <a:avLst/>
          </a:prstGeom>
          <a:noFill/>
        </p:spPr>
        <p:txBody>
          <a:bodyPr wrap="square" rtlCol="0">
            <a:spAutoFit/>
          </a:bodyPr>
          <a:lstStyle/>
          <a:p>
            <a:pPr algn="ctr" defTabSz="685800">
              <a:defRPr/>
            </a:pPr>
            <a:r>
              <a:rPr lang="zh-CN" altLang="en-US" sz="3000" b="1" spc="225" dirty="0">
                <a:solidFill>
                  <a:srgbClr val="A13F0B"/>
                </a:solidFill>
                <a:latin typeface="微软雅黑"/>
                <a:ea typeface="微软雅黑"/>
              </a:rPr>
              <a:t>登录</a:t>
            </a:r>
          </a:p>
        </p:txBody>
      </p:sp>
      <p:sp>
        <p:nvSpPr>
          <p:cNvPr id="39" name="文本框 38">
            <a:extLst>
              <a:ext uri="{FF2B5EF4-FFF2-40B4-BE49-F238E27FC236}">
                <a16:creationId xmlns:a16="http://schemas.microsoft.com/office/drawing/2014/main" id="{9DECFE70-E865-4F0E-91E9-40E496A53FCB}"/>
              </a:ext>
            </a:extLst>
          </p:cNvPr>
          <p:cNvSpPr txBox="1"/>
          <p:nvPr/>
        </p:nvSpPr>
        <p:spPr>
          <a:xfrm>
            <a:off x="5272735" y="2953020"/>
            <a:ext cx="2624400" cy="1015663"/>
          </a:xfrm>
          <a:prstGeom prst="rect">
            <a:avLst/>
          </a:prstGeom>
          <a:noFill/>
        </p:spPr>
        <p:txBody>
          <a:bodyPr wrap="square" rtlCol="0">
            <a:spAutoFit/>
          </a:bodyPr>
          <a:lstStyle/>
          <a:p>
            <a:pPr algn="ctr" defTabSz="685800">
              <a:defRPr/>
            </a:pPr>
            <a:r>
              <a:rPr lang="zh-CN" altLang="en-US" sz="3000" b="1" spc="225" dirty="0">
                <a:solidFill>
                  <a:srgbClr val="A13F0B"/>
                </a:solidFill>
                <a:latin typeface="微软雅黑"/>
                <a:ea typeface="微软雅黑"/>
              </a:rPr>
              <a:t>修改个人信息</a:t>
            </a:r>
          </a:p>
        </p:txBody>
      </p:sp>
      <p:sp>
        <p:nvSpPr>
          <p:cNvPr id="40" name="文本框 39">
            <a:extLst>
              <a:ext uri="{FF2B5EF4-FFF2-40B4-BE49-F238E27FC236}">
                <a16:creationId xmlns:a16="http://schemas.microsoft.com/office/drawing/2014/main" id="{D0786EE7-A4A7-4B54-AE46-757033EAAFBD}"/>
              </a:ext>
            </a:extLst>
          </p:cNvPr>
          <p:cNvSpPr txBox="1"/>
          <p:nvPr/>
        </p:nvSpPr>
        <p:spPr>
          <a:xfrm>
            <a:off x="899447" y="1806987"/>
            <a:ext cx="3360326" cy="513859"/>
          </a:xfrm>
          <a:prstGeom prst="rect">
            <a:avLst/>
          </a:prstGeom>
          <a:noFill/>
        </p:spPr>
        <p:txBody>
          <a:bodyPr wrap="square" lIns="0" tIns="0" rIns="0" bIns="0" rtlCol="0">
            <a:spAutoFit/>
          </a:bodyPr>
          <a:lstStyle>
            <a:defPPr>
              <a:defRPr lang="zh-CN"/>
            </a:defPPr>
            <a:lvl1pPr algn="just">
              <a:lnSpc>
                <a:spcPct val="130000"/>
              </a:lnSpc>
              <a:defRPr sz="1400" spc="300">
                <a:solidFill>
                  <a:schemeClr val="tx1">
                    <a:lumMod val="85000"/>
                    <a:lumOff val="15000"/>
                  </a:schemeClr>
                </a:solidFill>
              </a:defRPr>
            </a:lvl1pPr>
          </a:lstStyle>
          <a:p>
            <a:pPr defTabSz="685800">
              <a:defRPr/>
            </a:pPr>
            <a:r>
              <a:rPr lang="zh-CN" altLang="en-US" sz="1350" spc="225" dirty="0">
                <a:solidFill>
                  <a:srgbClr val="000000">
                    <a:lumMod val="85000"/>
                    <a:lumOff val="15000"/>
                  </a:srgbClr>
                </a:solidFill>
                <a:latin typeface="微软雅黑"/>
                <a:ea typeface="微软雅黑"/>
              </a:rPr>
              <a:t>用户注册后能够以注册的账号登录舌像管理系统。</a:t>
            </a:r>
          </a:p>
        </p:txBody>
      </p:sp>
      <p:sp>
        <p:nvSpPr>
          <p:cNvPr id="41" name="文本框 40">
            <a:extLst>
              <a:ext uri="{FF2B5EF4-FFF2-40B4-BE49-F238E27FC236}">
                <a16:creationId xmlns:a16="http://schemas.microsoft.com/office/drawing/2014/main" id="{1B704EE7-F10F-4DCE-A2A3-495FD7626CD8}"/>
              </a:ext>
            </a:extLst>
          </p:cNvPr>
          <p:cNvSpPr txBox="1"/>
          <p:nvPr/>
        </p:nvSpPr>
        <p:spPr>
          <a:xfrm>
            <a:off x="899448" y="3581980"/>
            <a:ext cx="3360326" cy="513859"/>
          </a:xfrm>
          <a:prstGeom prst="rect">
            <a:avLst/>
          </a:prstGeom>
          <a:noFill/>
        </p:spPr>
        <p:txBody>
          <a:bodyPr wrap="square" lIns="0" tIns="0" rIns="0" bIns="0" rtlCol="0">
            <a:spAutoFit/>
          </a:bodyPr>
          <a:lstStyle>
            <a:defPPr>
              <a:defRPr lang="zh-CN"/>
            </a:defPPr>
            <a:lvl1pPr algn="just">
              <a:lnSpc>
                <a:spcPct val="130000"/>
              </a:lnSpc>
              <a:defRPr sz="1400" spc="300">
                <a:solidFill>
                  <a:schemeClr val="tx1">
                    <a:lumMod val="85000"/>
                    <a:lumOff val="15000"/>
                  </a:schemeClr>
                </a:solidFill>
              </a:defRPr>
            </a:lvl1pPr>
          </a:lstStyle>
          <a:p>
            <a:pPr defTabSz="685800">
              <a:defRPr/>
            </a:pPr>
            <a:r>
              <a:rPr lang="zh-CN" altLang="en-US" sz="1350" spc="225" dirty="0">
                <a:solidFill>
                  <a:srgbClr val="000000">
                    <a:lumMod val="85000"/>
                    <a:lumOff val="15000"/>
                  </a:srgbClr>
                </a:solidFill>
                <a:latin typeface="微软雅黑"/>
                <a:ea typeface="微软雅黑"/>
              </a:rPr>
              <a:t>如用户忘记密码可以在此功能模块下实现重置密码，以便登录。</a:t>
            </a:r>
          </a:p>
        </p:txBody>
      </p:sp>
      <p:sp>
        <p:nvSpPr>
          <p:cNvPr id="42" name="文本框 41">
            <a:extLst>
              <a:ext uri="{FF2B5EF4-FFF2-40B4-BE49-F238E27FC236}">
                <a16:creationId xmlns:a16="http://schemas.microsoft.com/office/drawing/2014/main" id="{D0786EE7-A4A7-4B54-AE46-757033EAAFBD}"/>
              </a:ext>
            </a:extLst>
          </p:cNvPr>
          <p:cNvSpPr txBox="1"/>
          <p:nvPr/>
        </p:nvSpPr>
        <p:spPr>
          <a:xfrm>
            <a:off x="4895641" y="1806988"/>
            <a:ext cx="3360326" cy="783933"/>
          </a:xfrm>
          <a:prstGeom prst="rect">
            <a:avLst/>
          </a:prstGeom>
          <a:noFill/>
        </p:spPr>
        <p:txBody>
          <a:bodyPr wrap="square" lIns="0" tIns="0" rIns="0" bIns="0" rtlCol="0">
            <a:spAutoFit/>
          </a:bodyPr>
          <a:lstStyle>
            <a:defPPr>
              <a:defRPr lang="zh-CN"/>
            </a:defPPr>
            <a:lvl1pPr algn="just">
              <a:lnSpc>
                <a:spcPct val="130000"/>
              </a:lnSpc>
              <a:defRPr sz="1400" spc="300">
                <a:solidFill>
                  <a:schemeClr val="tx1">
                    <a:lumMod val="85000"/>
                    <a:lumOff val="15000"/>
                  </a:schemeClr>
                </a:solidFill>
              </a:defRPr>
            </a:lvl1pPr>
          </a:lstStyle>
          <a:p>
            <a:pPr defTabSz="685800">
              <a:defRPr/>
            </a:pPr>
            <a:r>
              <a:rPr lang="zh-CN" altLang="en-US" sz="1350" spc="225" dirty="0">
                <a:solidFill>
                  <a:srgbClr val="000000">
                    <a:lumMod val="85000"/>
                    <a:lumOff val="15000"/>
                  </a:srgbClr>
                </a:solidFill>
                <a:latin typeface="微软雅黑"/>
                <a:ea typeface="微软雅黑"/>
              </a:rPr>
              <a:t>用户登录必须登录以进行后续的操作，而用户登录在登录页面登录后，在后续页面将不用再登录。</a:t>
            </a:r>
          </a:p>
        </p:txBody>
      </p:sp>
      <p:sp>
        <p:nvSpPr>
          <p:cNvPr id="43" name="文本框 42">
            <a:extLst>
              <a:ext uri="{FF2B5EF4-FFF2-40B4-BE49-F238E27FC236}">
                <a16:creationId xmlns:a16="http://schemas.microsoft.com/office/drawing/2014/main" id="{1B704EE7-F10F-4DCE-A2A3-495FD7626CD8}"/>
              </a:ext>
            </a:extLst>
          </p:cNvPr>
          <p:cNvSpPr txBox="1"/>
          <p:nvPr/>
        </p:nvSpPr>
        <p:spPr>
          <a:xfrm>
            <a:off x="4895642" y="3581980"/>
            <a:ext cx="3360326" cy="513859"/>
          </a:xfrm>
          <a:prstGeom prst="rect">
            <a:avLst/>
          </a:prstGeom>
          <a:noFill/>
        </p:spPr>
        <p:txBody>
          <a:bodyPr wrap="square" lIns="0" tIns="0" rIns="0" bIns="0" rtlCol="0">
            <a:spAutoFit/>
          </a:bodyPr>
          <a:lstStyle>
            <a:defPPr>
              <a:defRPr lang="zh-CN"/>
            </a:defPPr>
            <a:lvl1pPr algn="just">
              <a:lnSpc>
                <a:spcPct val="130000"/>
              </a:lnSpc>
              <a:defRPr sz="1400" spc="300">
                <a:solidFill>
                  <a:schemeClr val="tx1">
                    <a:lumMod val="85000"/>
                    <a:lumOff val="15000"/>
                  </a:schemeClr>
                </a:solidFill>
              </a:defRPr>
            </a:lvl1pPr>
          </a:lstStyle>
          <a:p>
            <a:pPr defTabSz="685800">
              <a:defRPr/>
            </a:pPr>
            <a:r>
              <a:rPr lang="zh-CN" altLang="en-US" sz="1350" spc="225" dirty="0">
                <a:solidFill>
                  <a:srgbClr val="000000">
                    <a:lumMod val="85000"/>
                    <a:lumOff val="15000"/>
                  </a:srgbClr>
                </a:solidFill>
                <a:latin typeface="微软雅黑"/>
                <a:ea typeface="微软雅黑"/>
              </a:rPr>
              <a:t>用户可以修改相关的个人信息，便于账户管理以及为舌象分析提供便利。</a:t>
            </a:r>
          </a:p>
        </p:txBody>
      </p:sp>
      <p:grpSp>
        <p:nvGrpSpPr>
          <p:cNvPr id="44" name="组合 43">
            <a:extLst>
              <a:ext uri="{FF2B5EF4-FFF2-40B4-BE49-F238E27FC236}">
                <a16:creationId xmlns:a16="http://schemas.microsoft.com/office/drawing/2014/main" id="{123E64B8-AD86-490F-8C36-FD3C37D8B598}"/>
              </a:ext>
            </a:extLst>
          </p:cNvPr>
          <p:cNvGrpSpPr/>
          <p:nvPr/>
        </p:nvGrpSpPr>
        <p:grpSpPr>
          <a:xfrm>
            <a:off x="8113891" y="2792071"/>
            <a:ext cx="351000" cy="351000"/>
            <a:chOff x="568325" y="5118109"/>
            <a:chExt cx="479425" cy="479426"/>
          </a:xfrm>
          <a:solidFill>
            <a:schemeClr val="accent4"/>
          </a:solidFill>
        </p:grpSpPr>
        <p:sp>
          <p:nvSpPr>
            <p:cNvPr id="53" name="Freeform 48">
              <a:extLst>
                <a:ext uri="{FF2B5EF4-FFF2-40B4-BE49-F238E27FC236}">
                  <a16:creationId xmlns:a16="http://schemas.microsoft.com/office/drawing/2014/main" id="{D3FD5FB4-EC44-4696-9222-D63F6566F3D4}"/>
                </a:ext>
              </a:extLst>
            </p:cNvPr>
            <p:cNvSpPr>
              <a:spLocks noEditPoints="1"/>
            </p:cNvSpPr>
            <p:nvPr/>
          </p:nvSpPr>
          <p:spPr bwMode="auto">
            <a:xfrm>
              <a:off x="568325" y="5118109"/>
              <a:ext cx="479425" cy="479426"/>
            </a:xfrm>
            <a:custGeom>
              <a:avLst/>
              <a:gdLst>
                <a:gd name="T0" fmla="*/ 116 w 128"/>
                <a:gd name="T1" fmla="*/ 77 h 128"/>
                <a:gd name="T2" fmla="*/ 128 w 128"/>
                <a:gd name="T3" fmla="*/ 50 h 128"/>
                <a:gd name="T4" fmla="*/ 116 w 128"/>
                <a:gd name="T5" fmla="*/ 49 h 128"/>
                <a:gd name="T6" fmla="*/ 111 w 128"/>
                <a:gd name="T7" fmla="*/ 36 h 128"/>
                <a:gd name="T8" fmla="*/ 100 w 128"/>
                <a:gd name="T9" fmla="*/ 9 h 128"/>
                <a:gd name="T10" fmla="*/ 91 w 128"/>
                <a:gd name="T11" fmla="*/ 16 h 128"/>
                <a:gd name="T12" fmla="*/ 77 w 128"/>
                <a:gd name="T13" fmla="*/ 11 h 128"/>
                <a:gd name="T14" fmla="*/ 51 w 128"/>
                <a:gd name="T15" fmla="*/ 0 h 128"/>
                <a:gd name="T16" fmla="*/ 50 w 128"/>
                <a:gd name="T17" fmla="*/ 11 h 128"/>
                <a:gd name="T18" fmla="*/ 36 w 128"/>
                <a:gd name="T19" fmla="*/ 17 h 128"/>
                <a:gd name="T20" fmla="*/ 9 w 128"/>
                <a:gd name="T21" fmla="*/ 28 h 128"/>
                <a:gd name="T22" fmla="*/ 17 w 128"/>
                <a:gd name="T23" fmla="*/ 37 h 128"/>
                <a:gd name="T24" fmla="*/ 11 w 128"/>
                <a:gd name="T25" fmla="*/ 50 h 128"/>
                <a:gd name="T26" fmla="*/ 0 w 128"/>
                <a:gd name="T27" fmla="*/ 77 h 128"/>
                <a:gd name="T28" fmla="*/ 12 w 128"/>
                <a:gd name="T29" fmla="*/ 78 h 128"/>
                <a:gd name="T30" fmla="*/ 17 w 128"/>
                <a:gd name="T31" fmla="*/ 91 h 128"/>
                <a:gd name="T32" fmla="*/ 28 w 128"/>
                <a:gd name="T33" fmla="*/ 118 h 128"/>
                <a:gd name="T34" fmla="*/ 37 w 128"/>
                <a:gd name="T35" fmla="*/ 111 h 128"/>
                <a:gd name="T36" fmla="*/ 51 w 128"/>
                <a:gd name="T37" fmla="*/ 116 h 128"/>
                <a:gd name="T38" fmla="*/ 77 w 128"/>
                <a:gd name="T39" fmla="*/ 128 h 128"/>
                <a:gd name="T40" fmla="*/ 78 w 128"/>
                <a:gd name="T41" fmla="*/ 116 h 128"/>
                <a:gd name="T42" fmla="*/ 92 w 128"/>
                <a:gd name="T43" fmla="*/ 110 h 128"/>
                <a:gd name="T44" fmla="*/ 119 w 128"/>
                <a:gd name="T45" fmla="*/ 99 h 128"/>
                <a:gd name="T46" fmla="*/ 111 w 128"/>
                <a:gd name="T47" fmla="*/ 90 h 128"/>
                <a:gd name="T48" fmla="*/ 112 w 128"/>
                <a:gd name="T49" fmla="*/ 99 h 128"/>
                <a:gd name="T50" fmla="*/ 92 w 128"/>
                <a:gd name="T51" fmla="*/ 105 h 128"/>
                <a:gd name="T52" fmla="*/ 77 w 128"/>
                <a:gd name="T53" fmla="*/ 111 h 128"/>
                <a:gd name="T54" fmla="*/ 73 w 128"/>
                <a:gd name="T55" fmla="*/ 123 h 128"/>
                <a:gd name="T56" fmla="*/ 55 w 128"/>
                <a:gd name="T57" fmla="*/ 113 h 128"/>
                <a:gd name="T58" fmla="*/ 40 w 128"/>
                <a:gd name="T59" fmla="*/ 107 h 128"/>
                <a:gd name="T60" fmla="*/ 28 w 128"/>
                <a:gd name="T61" fmla="*/ 112 h 128"/>
                <a:gd name="T62" fmla="*/ 23 w 128"/>
                <a:gd name="T63" fmla="*/ 92 h 128"/>
                <a:gd name="T64" fmla="*/ 16 w 128"/>
                <a:gd name="T65" fmla="*/ 77 h 128"/>
                <a:gd name="T66" fmla="*/ 5 w 128"/>
                <a:gd name="T67" fmla="*/ 72 h 128"/>
                <a:gd name="T68" fmla="*/ 15 w 128"/>
                <a:gd name="T69" fmla="*/ 55 h 128"/>
                <a:gd name="T70" fmla="*/ 21 w 128"/>
                <a:gd name="T71" fmla="*/ 39 h 128"/>
                <a:gd name="T72" fmla="*/ 16 w 128"/>
                <a:gd name="T73" fmla="*/ 28 h 128"/>
                <a:gd name="T74" fmla="*/ 36 w 128"/>
                <a:gd name="T75" fmla="*/ 23 h 128"/>
                <a:gd name="T76" fmla="*/ 51 w 128"/>
                <a:gd name="T77" fmla="*/ 16 h 128"/>
                <a:gd name="T78" fmla="*/ 55 w 128"/>
                <a:gd name="T79" fmla="*/ 4 h 128"/>
                <a:gd name="T80" fmla="*/ 73 w 128"/>
                <a:gd name="T81" fmla="*/ 15 h 128"/>
                <a:gd name="T82" fmla="*/ 88 w 128"/>
                <a:gd name="T83" fmla="*/ 20 h 128"/>
                <a:gd name="T84" fmla="*/ 100 w 128"/>
                <a:gd name="T85" fmla="*/ 15 h 128"/>
                <a:gd name="T86" fmla="*/ 105 w 128"/>
                <a:gd name="T87" fmla="*/ 35 h 128"/>
                <a:gd name="T88" fmla="*/ 112 w 128"/>
                <a:gd name="T89" fmla="*/ 50 h 128"/>
                <a:gd name="T90" fmla="*/ 123 w 128"/>
                <a:gd name="T91" fmla="*/ 55 h 128"/>
                <a:gd name="T92" fmla="*/ 113 w 128"/>
                <a:gd name="T93" fmla="*/ 72 h 128"/>
                <a:gd name="T94" fmla="*/ 107 w 128"/>
                <a:gd name="T95" fmla="*/ 88 h 128"/>
                <a:gd name="T96" fmla="*/ 112 w 128"/>
                <a:gd name="T97" fmla="*/ 99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8" h="128">
                  <a:moveTo>
                    <a:pt x="116" y="78"/>
                  </a:moveTo>
                  <a:cubicBezTo>
                    <a:pt x="116" y="77"/>
                    <a:pt x="116" y="77"/>
                    <a:pt x="116" y="77"/>
                  </a:cubicBezTo>
                  <a:cubicBezTo>
                    <a:pt x="128" y="77"/>
                    <a:pt x="128" y="77"/>
                    <a:pt x="128" y="77"/>
                  </a:cubicBezTo>
                  <a:cubicBezTo>
                    <a:pt x="128" y="50"/>
                    <a:pt x="128" y="50"/>
                    <a:pt x="128" y="50"/>
                  </a:cubicBezTo>
                  <a:cubicBezTo>
                    <a:pt x="116" y="50"/>
                    <a:pt x="116" y="50"/>
                    <a:pt x="116" y="50"/>
                  </a:cubicBezTo>
                  <a:cubicBezTo>
                    <a:pt x="116" y="49"/>
                    <a:pt x="116" y="49"/>
                    <a:pt x="116" y="49"/>
                  </a:cubicBezTo>
                  <a:cubicBezTo>
                    <a:pt x="115" y="45"/>
                    <a:pt x="113" y="41"/>
                    <a:pt x="111" y="37"/>
                  </a:cubicBezTo>
                  <a:cubicBezTo>
                    <a:pt x="111" y="36"/>
                    <a:pt x="111" y="36"/>
                    <a:pt x="111" y="36"/>
                  </a:cubicBezTo>
                  <a:cubicBezTo>
                    <a:pt x="119" y="28"/>
                    <a:pt x="119" y="28"/>
                    <a:pt x="119" y="28"/>
                  </a:cubicBezTo>
                  <a:cubicBezTo>
                    <a:pt x="100" y="9"/>
                    <a:pt x="100" y="9"/>
                    <a:pt x="100" y="9"/>
                  </a:cubicBezTo>
                  <a:cubicBezTo>
                    <a:pt x="92" y="17"/>
                    <a:pt x="92" y="17"/>
                    <a:pt x="92" y="17"/>
                  </a:cubicBezTo>
                  <a:cubicBezTo>
                    <a:pt x="91" y="16"/>
                    <a:pt x="91" y="16"/>
                    <a:pt x="91" y="16"/>
                  </a:cubicBezTo>
                  <a:cubicBezTo>
                    <a:pt x="87" y="14"/>
                    <a:pt x="83" y="13"/>
                    <a:pt x="78" y="11"/>
                  </a:cubicBezTo>
                  <a:cubicBezTo>
                    <a:pt x="77" y="11"/>
                    <a:pt x="77" y="11"/>
                    <a:pt x="77" y="11"/>
                  </a:cubicBezTo>
                  <a:cubicBezTo>
                    <a:pt x="77" y="0"/>
                    <a:pt x="77" y="0"/>
                    <a:pt x="77" y="0"/>
                  </a:cubicBezTo>
                  <a:cubicBezTo>
                    <a:pt x="51" y="0"/>
                    <a:pt x="51" y="0"/>
                    <a:pt x="51" y="0"/>
                  </a:cubicBezTo>
                  <a:cubicBezTo>
                    <a:pt x="51" y="11"/>
                    <a:pt x="51" y="11"/>
                    <a:pt x="51" y="11"/>
                  </a:cubicBezTo>
                  <a:cubicBezTo>
                    <a:pt x="50" y="11"/>
                    <a:pt x="50" y="11"/>
                    <a:pt x="50" y="11"/>
                  </a:cubicBezTo>
                  <a:cubicBezTo>
                    <a:pt x="45" y="13"/>
                    <a:pt x="41" y="14"/>
                    <a:pt x="37" y="16"/>
                  </a:cubicBezTo>
                  <a:cubicBezTo>
                    <a:pt x="36" y="17"/>
                    <a:pt x="36" y="17"/>
                    <a:pt x="36" y="17"/>
                  </a:cubicBezTo>
                  <a:cubicBezTo>
                    <a:pt x="28" y="9"/>
                    <a:pt x="28" y="9"/>
                    <a:pt x="28" y="9"/>
                  </a:cubicBezTo>
                  <a:cubicBezTo>
                    <a:pt x="9" y="28"/>
                    <a:pt x="9" y="28"/>
                    <a:pt x="9" y="28"/>
                  </a:cubicBezTo>
                  <a:cubicBezTo>
                    <a:pt x="17" y="36"/>
                    <a:pt x="17" y="36"/>
                    <a:pt x="17" y="36"/>
                  </a:cubicBezTo>
                  <a:cubicBezTo>
                    <a:pt x="17" y="37"/>
                    <a:pt x="17" y="37"/>
                    <a:pt x="17" y="37"/>
                  </a:cubicBezTo>
                  <a:cubicBezTo>
                    <a:pt x="15" y="41"/>
                    <a:pt x="13" y="45"/>
                    <a:pt x="12" y="49"/>
                  </a:cubicBezTo>
                  <a:cubicBezTo>
                    <a:pt x="11" y="50"/>
                    <a:pt x="11" y="50"/>
                    <a:pt x="11" y="50"/>
                  </a:cubicBezTo>
                  <a:cubicBezTo>
                    <a:pt x="0" y="50"/>
                    <a:pt x="0" y="50"/>
                    <a:pt x="0" y="50"/>
                  </a:cubicBezTo>
                  <a:cubicBezTo>
                    <a:pt x="0" y="77"/>
                    <a:pt x="0" y="77"/>
                    <a:pt x="0" y="77"/>
                  </a:cubicBezTo>
                  <a:cubicBezTo>
                    <a:pt x="11" y="77"/>
                    <a:pt x="11" y="77"/>
                    <a:pt x="11" y="77"/>
                  </a:cubicBezTo>
                  <a:cubicBezTo>
                    <a:pt x="12" y="78"/>
                    <a:pt x="12" y="78"/>
                    <a:pt x="12" y="78"/>
                  </a:cubicBezTo>
                  <a:cubicBezTo>
                    <a:pt x="13" y="82"/>
                    <a:pt x="15" y="86"/>
                    <a:pt x="17" y="90"/>
                  </a:cubicBezTo>
                  <a:cubicBezTo>
                    <a:pt x="17" y="91"/>
                    <a:pt x="17" y="91"/>
                    <a:pt x="17" y="91"/>
                  </a:cubicBezTo>
                  <a:cubicBezTo>
                    <a:pt x="9" y="99"/>
                    <a:pt x="9" y="99"/>
                    <a:pt x="9" y="99"/>
                  </a:cubicBezTo>
                  <a:cubicBezTo>
                    <a:pt x="28" y="118"/>
                    <a:pt x="28" y="118"/>
                    <a:pt x="28" y="118"/>
                  </a:cubicBezTo>
                  <a:cubicBezTo>
                    <a:pt x="36" y="110"/>
                    <a:pt x="36" y="110"/>
                    <a:pt x="36" y="110"/>
                  </a:cubicBezTo>
                  <a:cubicBezTo>
                    <a:pt x="37" y="111"/>
                    <a:pt x="37" y="111"/>
                    <a:pt x="37" y="111"/>
                  </a:cubicBezTo>
                  <a:cubicBezTo>
                    <a:pt x="41" y="113"/>
                    <a:pt x="45" y="115"/>
                    <a:pt x="50" y="116"/>
                  </a:cubicBezTo>
                  <a:cubicBezTo>
                    <a:pt x="51" y="116"/>
                    <a:pt x="51" y="116"/>
                    <a:pt x="51" y="116"/>
                  </a:cubicBezTo>
                  <a:cubicBezTo>
                    <a:pt x="51" y="128"/>
                    <a:pt x="51" y="128"/>
                    <a:pt x="51" y="128"/>
                  </a:cubicBezTo>
                  <a:cubicBezTo>
                    <a:pt x="77" y="128"/>
                    <a:pt x="77" y="128"/>
                    <a:pt x="77" y="128"/>
                  </a:cubicBezTo>
                  <a:cubicBezTo>
                    <a:pt x="77" y="116"/>
                    <a:pt x="77" y="116"/>
                    <a:pt x="77" y="116"/>
                  </a:cubicBezTo>
                  <a:cubicBezTo>
                    <a:pt x="78" y="116"/>
                    <a:pt x="78" y="116"/>
                    <a:pt x="78" y="116"/>
                  </a:cubicBezTo>
                  <a:cubicBezTo>
                    <a:pt x="83" y="115"/>
                    <a:pt x="87" y="113"/>
                    <a:pt x="91" y="111"/>
                  </a:cubicBezTo>
                  <a:cubicBezTo>
                    <a:pt x="92" y="110"/>
                    <a:pt x="92" y="110"/>
                    <a:pt x="92" y="110"/>
                  </a:cubicBezTo>
                  <a:cubicBezTo>
                    <a:pt x="100" y="118"/>
                    <a:pt x="100" y="118"/>
                    <a:pt x="100" y="118"/>
                  </a:cubicBezTo>
                  <a:cubicBezTo>
                    <a:pt x="119" y="99"/>
                    <a:pt x="119" y="99"/>
                    <a:pt x="119" y="99"/>
                  </a:cubicBezTo>
                  <a:cubicBezTo>
                    <a:pt x="111" y="91"/>
                    <a:pt x="111" y="91"/>
                    <a:pt x="111" y="91"/>
                  </a:cubicBezTo>
                  <a:cubicBezTo>
                    <a:pt x="111" y="90"/>
                    <a:pt x="111" y="90"/>
                    <a:pt x="111" y="90"/>
                  </a:cubicBezTo>
                  <a:cubicBezTo>
                    <a:pt x="113" y="86"/>
                    <a:pt x="115" y="82"/>
                    <a:pt x="116" y="78"/>
                  </a:cubicBezTo>
                  <a:close/>
                  <a:moveTo>
                    <a:pt x="112" y="99"/>
                  </a:moveTo>
                  <a:cubicBezTo>
                    <a:pt x="100" y="112"/>
                    <a:pt x="100" y="112"/>
                    <a:pt x="100" y="112"/>
                  </a:cubicBezTo>
                  <a:cubicBezTo>
                    <a:pt x="92" y="105"/>
                    <a:pt x="92" y="105"/>
                    <a:pt x="92" y="105"/>
                  </a:cubicBezTo>
                  <a:cubicBezTo>
                    <a:pt x="88" y="107"/>
                    <a:pt x="88" y="107"/>
                    <a:pt x="88" y="107"/>
                  </a:cubicBezTo>
                  <a:cubicBezTo>
                    <a:pt x="85" y="109"/>
                    <a:pt x="81" y="110"/>
                    <a:pt x="77" y="111"/>
                  </a:cubicBezTo>
                  <a:cubicBezTo>
                    <a:pt x="73" y="113"/>
                    <a:pt x="73" y="113"/>
                    <a:pt x="73" y="113"/>
                  </a:cubicBezTo>
                  <a:cubicBezTo>
                    <a:pt x="73" y="123"/>
                    <a:pt x="73" y="123"/>
                    <a:pt x="73" y="123"/>
                  </a:cubicBezTo>
                  <a:cubicBezTo>
                    <a:pt x="55" y="123"/>
                    <a:pt x="55" y="123"/>
                    <a:pt x="55" y="123"/>
                  </a:cubicBezTo>
                  <a:cubicBezTo>
                    <a:pt x="55" y="113"/>
                    <a:pt x="55" y="113"/>
                    <a:pt x="55" y="113"/>
                  </a:cubicBezTo>
                  <a:cubicBezTo>
                    <a:pt x="51" y="111"/>
                    <a:pt x="51" y="111"/>
                    <a:pt x="51" y="111"/>
                  </a:cubicBezTo>
                  <a:cubicBezTo>
                    <a:pt x="47" y="110"/>
                    <a:pt x="43" y="109"/>
                    <a:pt x="40" y="107"/>
                  </a:cubicBezTo>
                  <a:cubicBezTo>
                    <a:pt x="36" y="105"/>
                    <a:pt x="36" y="105"/>
                    <a:pt x="36" y="105"/>
                  </a:cubicBezTo>
                  <a:cubicBezTo>
                    <a:pt x="28" y="112"/>
                    <a:pt x="28" y="112"/>
                    <a:pt x="28" y="112"/>
                  </a:cubicBezTo>
                  <a:cubicBezTo>
                    <a:pt x="16" y="99"/>
                    <a:pt x="16" y="99"/>
                    <a:pt x="16" y="99"/>
                  </a:cubicBezTo>
                  <a:cubicBezTo>
                    <a:pt x="23" y="92"/>
                    <a:pt x="23" y="92"/>
                    <a:pt x="23" y="92"/>
                  </a:cubicBezTo>
                  <a:cubicBezTo>
                    <a:pt x="21" y="88"/>
                    <a:pt x="21" y="88"/>
                    <a:pt x="21" y="88"/>
                  </a:cubicBezTo>
                  <a:cubicBezTo>
                    <a:pt x="19" y="85"/>
                    <a:pt x="17" y="81"/>
                    <a:pt x="16" y="77"/>
                  </a:cubicBezTo>
                  <a:cubicBezTo>
                    <a:pt x="15" y="72"/>
                    <a:pt x="15" y="72"/>
                    <a:pt x="15" y="72"/>
                  </a:cubicBezTo>
                  <a:cubicBezTo>
                    <a:pt x="5" y="72"/>
                    <a:pt x="5" y="72"/>
                    <a:pt x="5" y="72"/>
                  </a:cubicBezTo>
                  <a:cubicBezTo>
                    <a:pt x="5" y="55"/>
                    <a:pt x="5" y="55"/>
                    <a:pt x="5" y="55"/>
                  </a:cubicBezTo>
                  <a:cubicBezTo>
                    <a:pt x="15" y="55"/>
                    <a:pt x="15" y="55"/>
                    <a:pt x="15" y="55"/>
                  </a:cubicBezTo>
                  <a:cubicBezTo>
                    <a:pt x="16" y="50"/>
                    <a:pt x="16" y="50"/>
                    <a:pt x="16" y="50"/>
                  </a:cubicBezTo>
                  <a:cubicBezTo>
                    <a:pt x="17" y="46"/>
                    <a:pt x="19" y="43"/>
                    <a:pt x="21" y="39"/>
                  </a:cubicBezTo>
                  <a:cubicBezTo>
                    <a:pt x="23" y="35"/>
                    <a:pt x="23" y="35"/>
                    <a:pt x="23" y="35"/>
                  </a:cubicBezTo>
                  <a:cubicBezTo>
                    <a:pt x="16" y="28"/>
                    <a:pt x="16" y="28"/>
                    <a:pt x="16" y="28"/>
                  </a:cubicBezTo>
                  <a:cubicBezTo>
                    <a:pt x="28" y="15"/>
                    <a:pt x="28" y="15"/>
                    <a:pt x="28" y="15"/>
                  </a:cubicBezTo>
                  <a:cubicBezTo>
                    <a:pt x="36" y="23"/>
                    <a:pt x="36" y="23"/>
                    <a:pt x="36" y="23"/>
                  </a:cubicBezTo>
                  <a:cubicBezTo>
                    <a:pt x="40" y="20"/>
                    <a:pt x="40" y="20"/>
                    <a:pt x="40" y="20"/>
                  </a:cubicBezTo>
                  <a:cubicBezTo>
                    <a:pt x="43" y="18"/>
                    <a:pt x="47" y="17"/>
                    <a:pt x="51" y="16"/>
                  </a:cubicBezTo>
                  <a:cubicBezTo>
                    <a:pt x="55" y="15"/>
                    <a:pt x="55" y="15"/>
                    <a:pt x="55" y="15"/>
                  </a:cubicBezTo>
                  <a:cubicBezTo>
                    <a:pt x="55" y="4"/>
                    <a:pt x="55" y="4"/>
                    <a:pt x="55" y="4"/>
                  </a:cubicBezTo>
                  <a:cubicBezTo>
                    <a:pt x="73" y="4"/>
                    <a:pt x="73" y="4"/>
                    <a:pt x="73" y="4"/>
                  </a:cubicBezTo>
                  <a:cubicBezTo>
                    <a:pt x="73" y="15"/>
                    <a:pt x="73" y="15"/>
                    <a:pt x="73" y="15"/>
                  </a:cubicBezTo>
                  <a:cubicBezTo>
                    <a:pt x="77" y="16"/>
                    <a:pt x="77" y="16"/>
                    <a:pt x="77" y="16"/>
                  </a:cubicBezTo>
                  <a:cubicBezTo>
                    <a:pt x="81" y="17"/>
                    <a:pt x="85" y="18"/>
                    <a:pt x="88" y="20"/>
                  </a:cubicBezTo>
                  <a:cubicBezTo>
                    <a:pt x="92" y="23"/>
                    <a:pt x="92" y="23"/>
                    <a:pt x="92" y="23"/>
                  </a:cubicBezTo>
                  <a:cubicBezTo>
                    <a:pt x="100" y="15"/>
                    <a:pt x="100" y="15"/>
                    <a:pt x="100" y="15"/>
                  </a:cubicBezTo>
                  <a:cubicBezTo>
                    <a:pt x="112" y="28"/>
                    <a:pt x="112" y="28"/>
                    <a:pt x="112" y="28"/>
                  </a:cubicBezTo>
                  <a:cubicBezTo>
                    <a:pt x="105" y="35"/>
                    <a:pt x="105" y="35"/>
                    <a:pt x="105" y="35"/>
                  </a:cubicBezTo>
                  <a:cubicBezTo>
                    <a:pt x="107" y="39"/>
                    <a:pt x="107" y="39"/>
                    <a:pt x="107" y="39"/>
                  </a:cubicBezTo>
                  <a:cubicBezTo>
                    <a:pt x="109" y="43"/>
                    <a:pt x="111" y="46"/>
                    <a:pt x="112" y="50"/>
                  </a:cubicBezTo>
                  <a:cubicBezTo>
                    <a:pt x="113" y="55"/>
                    <a:pt x="113" y="55"/>
                    <a:pt x="113" y="55"/>
                  </a:cubicBezTo>
                  <a:cubicBezTo>
                    <a:pt x="123" y="55"/>
                    <a:pt x="123" y="55"/>
                    <a:pt x="123" y="55"/>
                  </a:cubicBezTo>
                  <a:cubicBezTo>
                    <a:pt x="123" y="72"/>
                    <a:pt x="123" y="72"/>
                    <a:pt x="123" y="72"/>
                  </a:cubicBezTo>
                  <a:cubicBezTo>
                    <a:pt x="113" y="72"/>
                    <a:pt x="113" y="72"/>
                    <a:pt x="113" y="72"/>
                  </a:cubicBezTo>
                  <a:cubicBezTo>
                    <a:pt x="112" y="77"/>
                    <a:pt x="112" y="77"/>
                    <a:pt x="112" y="77"/>
                  </a:cubicBezTo>
                  <a:cubicBezTo>
                    <a:pt x="111" y="81"/>
                    <a:pt x="109" y="85"/>
                    <a:pt x="107" y="88"/>
                  </a:cubicBezTo>
                  <a:cubicBezTo>
                    <a:pt x="105" y="92"/>
                    <a:pt x="105" y="92"/>
                    <a:pt x="105" y="92"/>
                  </a:cubicBezTo>
                  <a:lnTo>
                    <a:pt x="112" y="99"/>
                  </a:ln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pPr defTabSz="685800">
                <a:defRPr/>
              </a:pPr>
              <a:endParaRPr lang="zh-CN" altLang="en-US" sz="1350" kern="0">
                <a:solidFill>
                  <a:srgbClr val="000000"/>
                </a:solidFill>
                <a:latin typeface="微软雅黑"/>
                <a:ea typeface="微软雅黑"/>
              </a:endParaRPr>
            </a:p>
          </p:txBody>
        </p:sp>
        <p:sp>
          <p:nvSpPr>
            <p:cNvPr id="54" name="Freeform 49">
              <a:extLst>
                <a:ext uri="{FF2B5EF4-FFF2-40B4-BE49-F238E27FC236}">
                  <a16:creationId xmlns:a16="http://schemas.microsoft.com/office/drawing/2014/main" id="{73A1420C-2E8A-4C7E-BACD-CF38B3EE028A}"/>
                </a:ext>
              </a:extLst>
            </p:cNvPr>
            <p:cNvSpPr>
              <a:spLocks noEditPoints="1"/>
            </p:cNvSpPr>
            <p:nvPr/>
          </p:nvSpPr>
          <p:spPr bwMode="auto">
            <a:xfrm>
              <a:off x="714375" y="5264160"/>
              <a:ext cx="184150" cy="184150"/>
            </a:xfrm>
            <a:custGeom>
              <a:avLst/>
              <a:gdLst>
                <a:gd name="T0" fmla="*/ 25 w 49"/>
                <a:gd name="T1" fmla="*/ 0 h 49"/>
                <a:gd name="T2" fmla="*/ 0 w 49"/>
                <a:gd name="T3" fmla="*/ 25 h 49"/>
                <a:gd name="T4" fmla="*/ 25 w 49"/>
                <a:gd name="T5" fmla="*/ 49 h 49"/>
                <a:gd name="T6" fmla="*/ 49 w 49"/>
                <a:gd name="T7" fmla="*/ 25 h 49"/>
                <a:gd name="T8" fmla="*/ 25 w 49"/>
                <a:gd name="T9" fmla="*/ 0 h 49"/>
                <a:gd name="T10" fmla="*/ 39 w 49"/>
                <a:gd name="T11" fmla="*/ 39 h 49"/>
                <a:gd name="T12" fmla="*/ 25 w 49"/>
                <a:gd name="T13" fmla="*/ 45 h 49"/>
                <a:gd name="T14" fmla="*/ 11 w 49"/>
                <a:gd name="T15" fmla="*/ 39 h 49"/>
                <a:gd name="T16" fmla="*/ 5 w 49"/>
                <a:gd name="T17" fmla="*/ 25 h 49"/>
                <a:gd name="T18" fmla="*/ 11 w 49"/>
                <a:gd name="T19" fmla="*/ 10 h 49"/>
                <a:gd name="T20" fmla="*/ 25 w 49"/>
                <a:gd name="T21" fmla="*/ 5 h 49"/>
                <a:gd name="T22" fmla="*/ 39 w 49"/>
                <a:gd name="T23" fmla="*/ 10 h 49"/>
                <a:gd name="T24" fmla="*/ 45 w 49"/>
                <a:gd name="T25" fmla="*/ 25 h 49"/>
                <a:gd name="T26" fmla="*/ 39 w 49"/>
                <a:gd name="T27" fmla="*/ 3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9" h="49">
                  <a:moveTo>
                    <a:pt x="25" y="0"/>
                  </a:moveTo>
                  <a:cubicBezTo>
                    <a:pt x="11" y="0"/>
                    <a:pt x="0" y="11"/>
                    <a:pt x="0" y="25"/>
                  </a:cubicBezTo>
                  <a:cubicBezTo>
                    <a:pt x="0" y="38"/>
                    <a:pt x="11" y="49"/>
                    <a:pt x="25" y="49"/>
                  </a:cubicBezTo>
                  <a:cubicBezTo>
                    <a:pt x="38" y="49"/>
                    <a:pt x="49" y="38"/>
                    <a:pt x="49" y="25"/>
                  </a:cubicBezTo>
                  <a:cubicBezTo>
                    <a:pt x="49" y="11"/>
                    <a:pt x="38" y="0"/>
                    <a:pt x="25" y="0"/>
                  </a:cubicBezTo>
                  <a:close/>
                  <a:moveTo>
                    <a:pt x="39" y="39"/>
                  </a:moveTo>
                  <a:cubicBezTo>
                    <a:pt x="35" y="43"/>
                    <a:pt x="30" y="45"/>
                    <a:pt x="25" y="45"/>
                  </a:cubicBezTo>
                  <a:cubicBezTo>
                    <a:pt x="20" y="45"/>
                    <a:pt x="15" y="43"/>
                    <a:pt x="11" y="39"/>
                  </a:cubicBezTo>
                  <a:cubicBezTo>
                    <a:pt x="7" y="35"/>
                    <a:pt x="5" y="30"/>
                    <a:pt x="5" y="25"/>
                  </a:cubicBezTo>
                  <a:cubicBezTo>
                    <a:pt x="5" y="19"/>
                    <a:pt x="7" y="14"/>
                    <a:pt x="11" y="10"/>
                  </a:cubicBezTo>
                  <a:cubicBezTo>
                    <a:pt x="15" y="7"/>
                    <a:pt x="20" y="5"/>
                    <a:pt x="25" y="5"/>
                  </a:cubicBezTo>
                  <a:cubicBezTo>
                    <a:pt x="30" y="5"/>
                    <a:pt x="35" y="7"/>
                    <a:pt x="39" y="10"/>
                  </a:cubicBezTo>
                  <a:cubicBezTo>
                    <a:pt x="43" y="14"/>
                    <a:pt x="45" y="19"/>
                    <a:pt x="45" y="25"/>
                  </a:cubicBezTo>
                  <a:cubicBezTo>
                    <a:pt x="45" y="30"/>
                    <a:pt x="43" y="35"/>
                    <a:pt x="39" y="39"/>
                  </a:cubicBez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pPr defTabSz="685800">
                <a:defRPr/>
              </a:pPr>
              <a:endParaRPr lang="zh-CN" altLang="en-US" sz="1350" kern="0">
                <a:solidFill>
                  <a:srgbClr val="000000"/>
                </a:solidFill>
                <a:latin typeface="微软雅黑"/>
                <a:ea typeface="微软雅黑"/>
              </a:endParaRPr>
            </a:p>
          </p:txBody>
        </p:sp>
      </p:grpSp>
      <p:grpSp>
        <p:nvGrpSpPr>
          <p:cNvPr id="55" name="组合 54">
            <a:extLst>
              <a:ext uri="{FF2B5EF4-FFF2-40B4-BE49-F238E27FC236}">
                <a16:creationId xmlns:a16="http://schemas.microsoft.com/office/drawing/2014/main" id="{8D4B2B73-99CD-49D7-8EC8-6EA2246559E3}"/>
              </a:ext>
            </a:extLst>
          </p:cNvPr>
          <p:cNvGrpSpPr/>
          <p:nvPr/>
        </p:nvGrpSpPr>
        <p:grpSpPr>
          <a:xfrm>
            <a:off x="4098945" y="1022430"/>
            <a:ext cx="351000" cy="351000"/>
            <a:chOff x="1528763" y="1266827"/>
            <a:chExt cx="481013" cy="481013"/>
          </a:xfrm>
          <a:solidFill>
            <a:schemeClr val="accent4"/>
          </a:solidFill>
        </p:grpSpPr>
        <p:sp>
          <p:nvSpPr>
            <p:cNvPr id="56" name="Freeform 146">
              <a:extLst>
                <a:ext uri="{FF2B5EF4-FFF2-40B4-BE49-F238E27FC236}">
                  <a16:creationId xmlns:a16="http://schemas.microsoft.com/office/drawing/2014/main" id="{E2547C51-D26C-420C-9DAF-8EF84EA51A25}"/>
                </a:ext>
              </a:extLst>
            </p:cNvPr>
            <p:cNvSpPr>
              <a:spLocks/>
            </p:cNvSpPr>
            <p:nvPr/>
          </p:nvSpPr>
          <p:spPr bwMode="auto">
            <a:xfrm>
              <a:off x="1762125" y="1620840"/>
              <a:ext cx="14288" cy="127000"/>
            </a:xfrm>
            <a:custGeom>
              <a:avLst/>
              <a:gdLst>
                <a:gd name="T0" fmla="*/ 2 w 4"/>
                <a:gd name="T1" fmla="*/ 0 h 34"/>
                <a:gd name="T2" fmla="*/ 0 w 4"/>
                <a:gd name="T3" fmla="*/ 2 h 34"/>
                <a:gd name="T4" fmla="*/ 0 w 4"/>
                <a:gd name="T5" fmla="*/ 32 h 34"/>
                <a:gd name="T6" fmla="*/ 2 w 4"/>
                <a:gd name="T7" fmla="*/ 34 h 34"/>
                <a:gd name="T8" fmla="*/ 4 w 4"/>
                <a:gd name="T9" fmla="*/ 32 h 34"/>
                <a:gd name="T10" fmla="*/ 4 w 4"/>
                <a:gd name="T11" fmla="*/ 2 h 34"/>
                <a:gd name="T12" fmla="*/ 2 w 4"/>
                <a:gd name="T13" fmla="*/ 0 h 34"/>
              </a:gdLst>
              <a:ahLst/>
              <a:cxnLst>
                <a:cxn ang="0">
                  <a:pos x="T0" y="T1"/>
                </a:cxn>
                <a:cxn ang="0">
                  <a:pos x="T2" y="T3"/>
                </a:cxn>
                <a:cxn ang="0">
                  <a:pos x="T4" y="T5"/>
                </a:cxn>
                <a:cxn ang="0">
                  <a:pos x="T6" y="T7"/>
                </a:cxn>
                <a:cxn ang="0">
                  <a:pos x="T8" y="T9"/>
                </a:cxn>
                <a:cxn ang="0">
                  <a:pos x="T10" y="T11"/>
                </a:cxn>
                <a:cxn ang="0">
                  <a:pos x="T12" y="T13"/>
                </a:cxn>
              </a:cxnLst>
              <a:rect l="0" t="0" r="r" b="b"/>
              <a:pathLst>
                <a:path w="4" h="34">
                  <a:moveTo>
                    <a:pt x="2" y="0"/>
                  </a:moveTo>
                  <a:cubicBezTo>
                    <a:pt x="1" y="0"/>
                    <a:pt x="0" y="1"/>
                    <a:pt x="0" y="2"/>
                  </a:cubicBezTo>
                  <a:cubicBezTo>
                    <a:pt x="0" y="32"/>
                    <a:pt x="0" y="32"/>
                    <a:pt x="0" y="32"/>
                  </a:cubicBezTo>
                  <a:cubicBezTo>
                    <a:pt x="0" y="33"/>
                    <a:pt x="1" y="34"/>
                    <a:pt x="2" y="34"/>
                  </a:cubicBezTo>
                  <a:cubicBezTo>
                    <a:pt x="3" y="34"/>
                    <a:pt x="4" y="33"/>
                    <a:pt x="4" y="32"/>
                  </a:cubicBezTo>
                  <a:cubicBezTo>
                    <a:pt x="4" y="2"/>
                    <a:pt x="4" y="2"/>
                    <a:pt x="4" y="2"/>
                  </a:cubicBezTo>
                  <a:cubicBezTo>
                    <a:pt x="4" y="1"/>
                    <a:pt x="3" y="0"/>
                    <a:pt x="2" y="0"/>
                  </a:cubicBez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pPr defTabSz="685800">
                <a:defRPr/>
              </a:pPr>
              <a:endParaRPr lang="zh-CN" altLang="en-US" sz="1350" kern="0">
                <a:solidFill>
                  <a:srgbClr val="000000"/>
                </a:solidFill>
                <a:latin typeface="微软雅黑"/>
                <a:ea typeface="微软雅黑"/>
              </a:endParaRPr>
            </a:p>
          </p:txBody>
        </p:sp>
        <p:sp>
          <p:nvSpPr>
            <p:cNvPr id="57" name="Freeform 147">
              <a:extLst>
                <a:ext uri="{FF2B5EF4-FFF2-40B4-BE49-F238E27FC236}">
                  <a16:creationId xmlns:a16="http://schemas.microsoft.com/office/drawing/2014/main" id="{0294D24E-3396-410D-840D-73DE7D31FFC4}"/>
                </a:ext>
              </a:extLst>
            </p:cNvPr>
            <p:cNvSpPr>
              <a:spLocks/>
            </p:cNvSpPr>
            <p:nvPr/>
          </p:nvSpPr>
          <p:spPr bwMode="auto">
            <a:xfrm>
              <a:off x="1762125" y="1266827"/>
              <a:ext cx="14288" cy="128588"/>
            </a:xfrm>
            <a:custGeom>
              <a:avLst/>
              <a:gdLst>
                <a:gd name="T0" fmla="*/ 2 w 4"/>
                <a:gd name="T1" fmla="*/ 0 h 34"/>
                <a:gd name="T2" fmla="*/ 0 w 4"/>
                <a:gd name="T3" fmla="*/ 2 h 34"/>
                <a:gd name="T4" fmla="*/ 0 w 4"/>
                <a:gd name="T5" fmla="*/ 32 h 34"/>
                <a:gd name="T6" fmla="*/ 2 w 4"/>
                <a:gd name="T7" fmla="*/ 34 h 34"/>
                <a:gd name="T8" fmla="*/ 4 w 4"/>
                <a:gd name="T9" fmla="*/ 32 h 34"/>
                <a:gd name="T10" fmla="*/ 4 w 4"/>
                <a:gd name="T11" fmla="*/ 2 h 34"/>
                <a:gd name="T12" fmla="*/ 2 w 4"/>
                <a:gd name="T13" fmla="*/ 0 h 34"/>
              </a:gdLst>
              <a:ahLst/>
              <a:cxnLst>
                <a:cxn ang="0">
                  <a:pos x="T0" y="T1"/>
                </a:cxn>
                <a:cxn ang="0">
                  <a:pos x="T2" y="T3"/>
                </a:cxn>
                <a:cxn ang="0">
                  <a:pos x="T4" y="T5"/>
                </a:cxn>
                <a:cxn ang="0">
                  <a:pos x="T6" y="T7"/>
                </a:cxn>
                <a:cxn ang="0">
                  <a:pos x="T8" y="T9"/>
                </a:cxn>
                <a:cxn ang="0">
                  <a:pos x="T10" y="T11"/>
                </a:cxn>
                <a:cxn ang="0">
                  <a:pos x="T12" y="T13"/>
                </a:cxn>
              </a:cxnLst>
              <a:rect l="0" t="0" r="r" b="b"/>
              <a:pathLst>
                <a:path w="4" h="34">
                  <a:moveTo>
                    <a:pt x="2" y="0"/>
                  </a:moveTo>
                  <a:cubicBezTo>
                    <a:pt x="1" y="0"/>
                    <a:pt x="0" y="1"/>
                    <a:pt x="0" y="2"/>
                  </a:cubicBezTo>
                  <a:cubicBezTo>
                    <a:pt x="0" y="32"/>
                    <a:pt x="0" y="32"/>
                    <a:pt x="0" y="32"/>
                  </a:cubicBezTo>
                  <a:cubicBezTo>
                    <a:pt x="0" y="33"/>
                    <a:pt x="1" y="34"/>
                    <a:pt x="2" y="34"/>
                  </a:cubicBezTo>
                  <a:cubicBezTo>
                    <a:pt x="3" y="34"/>
                    <a:pt x="4" y="33"/>
                    <a:pt x="4" y="32"/>
                  </a:cubicBezTo>
                  <a:cubicBezTo>
                    <a:pt x="4" y="2"/>
                    <a:pt x="4" y="2"/>
                    <a:pt x="4" y="2"/>
                  </a:cubicBezTo>
                  <a:cubicBezTo>
                    <a:pt x="4" y="1"/>
                    <a:pt x="3" y="0"/>
                    <a:pt x="2" y="0"/>
                  </a:cubicBez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pPr defTabSz="685800">
                <a:defRPr/>
              </a:pPr>
              <a:endParaRPr lang="zh-CN" altLang="en-US" sz="1350" kern="0">
                <a:solidFill>
                  <a:srgbClr val="000000"/>
                </a:solidFill>
                <a:latin typeface="微软雅黑"/>
                <a:ea typeface="微软雅黑"/>
              </a:endParaRPr>
            </a:p>
          </p:txBody>
        </p:sp>
        <p:sp>
          <p:nvSpPr>
            <p:cNvPr id="58" name="Freeform 148">
              <a:extLst>
                <a:ext uri="{FF2B5EF4-FFF2-40B4-BE49-F238E27FC236}">
                  <a16:creationId xmlns:a16="http://schemas.microsoft.com/office/drawing/2014/main" id="{59A9065F-A9F7-448E-AA73-7D6C795A83E2}"/>
                </a:ext>
              </a:extLst>
            </p:cNvPr>
            <p:cNvSpPr>
              <a:spLocks/>
            </p:cNvSpPr>
            <p:nvPr/>
          </p:nvSpPr>
          <p:spPr bwMode="auto">
            <a:xfrm>
              <a:off x="1528763" y="1500190"/>
              <a:ext cx="127000" cy="14288"/>
            </a:xfrm>
            <a:custGeom>
              <a:avLst/>
              <a:gdLst>
                <a:gd name="T0" fmla="*/ 34 w 34"/>
                <a:gd name="T1" fmla="*/ 2 h 4"/>
                <a:gd name="T2" fmla="*/ 32 w 34"/>
                <a:gd name="T3" fmla="*/ 0 h 4"/>
                <a:gd name="T4" fmla="*/ 2 w 34"/>
                <a:gd name="T5" fmla="*/ 0 h 4"/>
                <a:gd name="T6" fmla="*/ 0 w 34"/>
                <a:gd name="T7" fmla="*/ 2 h 4"/>
                <a:gd name="T8" fmla="*/ 2 w 34"/>
                <a:gd name="T9" fmla="*/ 4 h 4"/>
                <a:gd name="T10" fmla="*/ 32 w 34"/>
                <a:gd name="T11" fmla="*/ 4 h 4"/>
                <a:gd name="T12" fmla="*/ 34 w 34"/>
                <a:gd name="T13" fmla="*/ 2 h 4"/>
              </a:gdLst>
              <a:ahLst/>
              <a:cxnLst>
                <a:cxn ang="0">
                  <a:pos x="T0" y="T1"/>
                </a:cxn>
                <a:cxn ang="0">
                  <a:pos x="T2" y="T3"/>
                </a:cxn>
                <a:cxn ang="0">
                  <a:pos x="T4" y="T5"/>
                </a:cxn>
                <a:cxn ang="0">
                  <a:pos x="T6" y="T7"/>
                </a:cxn>
                <a:cxn ang="0">
                  <a:pos x="T8" y="T9"/>
                </a:cxn>
                <a:cxn ang="0">
                  <a:pos x="T10" y="T11"/>
                </a:cxn>
                <a:cxn ang="0">
                  <a:pos x="T12" y="T13"/>
                </a:cxn>
              </a:cxnLst>
              <a:rect l="0" t="0" r="r" b="b"/>
              <a:pathLst>
                <a:path w="34" h="4">
                  <a:moveTo>
                    <a:pt x="34" y="2"/>
                  </a:moveTo>
                  <a:cubicBezTo>
                    <a:pt x="34" y="1"/>
                    <a:pt x="33" y="0"/>
                    <a:pt x="32" y="0"/>
                  </a:cubicBezTo>
                  <a:cubicBezTo>
                    <a:pt x="2" y="0"/>
                    <a:pt x="2" y="0"/>
                    <a:pt x="2" y="0"/>
                  </a:cubicBezTo>
                  <a:cubicBezTo>
                    <a:pt x="1" y="0"/>
                    <a:pt x="0" y="1"/>
                    <a:pt x="0" y="2"/>
                  </a:cubicBezTo>
                  <a:cubicBezTo>
                    <a:pt x="0" y="3"/>
                    <a:pt x="1" y="4"/>
                    <a:pt x="2" y="4"/>
                  </a:cubicBezTo>
                  <a:cubicBezTo>
                    <a:pt x="32" y="4"/>
                    <a:pt x="32" y="4"/>
                    <a:pt x="32" y="4"/>
                  </a:cubicBezTo>
                  <a:cubicBezTo>
                    <a:pt x="33" y="4"/>
                    <a:pt x="34" y="3"/>
                    <a:pt x="34" y="2"/>
                  </a:cubicBez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pPr defTabSz="685800">
                <a:defRPr/>
              </a:pPr>
              <a:endParaRPr lang="zh-CN" altLang="en-US" sz="1350" kern="0">
                <a:solidFill>
                  <a:srgbClr val="000000"/>
                </a:solidFill>
                <a:latin typeface="微软雅黑"/>
                <a:ea typeface="微软雅黑"/>
              </a:endParaRPr>
            </a:p>
          </p:txBody>
        </p:sp>
        <p:sp>
          <p:nvSpPr>
            <p:cNvPr id="59" name="Freeform 149">
              <a:extLst>
                <a:ext uri="{FF2B5EF4-FFF2-40B4-BE49-F238E27FC236}">
                  <a16:creationId xmlns:a16="http://schemas.microsoft.com/office/drawing/2014/main" id="{43FC9395-FD03-4ABB-A32E-F887A21B8F5A}"/>
                </a:ext>
              </a:extLst>
            </p:cNvPr>
            <p:cNvSpPr>
              <a:spLocks/>
            </p:cNvSpPr>
            <p:nvPr/>
          </p:nvSpPr>
          <p:spPr bwMode="auto">
            <a:xfrm>
              <a:off x="1881188" y="1500190"/>
              <a:ext cx="128588" cy="14288"/>
            </a:xfrm>
            <a:custGeom>
              <a:avLst/>
              <a:gdLst>
                <a:gd name="T0" fmla="*/ 32 w 34"/>
                <a:gd name="T1" fmla="*/ 0 h 4"/>
                <a:gd name="T2" fmla="*/ 2 w 34"/>
                <a:gd name="T3" fmla="*/ 0 h 4"/>
                <a:gd name="T4" fmla="*/ 0 w 34"/>
                <a:gd name="T5" fmla="*/ 2 h 4"/>
                <a:gd name="T6" fmla="*/ 2 w 34"/>
                <a:gd name="T7" fmla="*/ 4 h 4"/>
                <a:gd name="T8" fmla="*/ 32 w 34"/>
                <a:gd name="T9" fmla="*/ 4 h 4"/>
                <a:gd name="T10" fmla="*/ 34 w 34"/>
                <a:gd name="T11" fmla="*/ 2 h 4"/>
                <a:gd name="T12" fmla="*/ 32 w 34"/>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4" h="4">
                  <a:moveTo>
                    <a:pt x="32" y="0"/>
                  </a:moveTo>
                  <a:cubicBezTo>
                    <a:pt x="2" y="0"/>
                    <a:pt x="2" y="0"/>
                    <a:pt x="2" y="0"/>
                  </a:cubicBezTo>
                  <a:cubicBezTo>
                    <a:pt x="1" y="0"/>
                    <a:pt x="0" y="1"/>
                    <a:pt x="0" y="2"/>
                  </a:cubicBezTo>
                  <a:cubicBezTo>
                    <a:pt x="0" y="3"/>
                    <a:pt x="1" y="4"/>
                    <a:pt x="2" y="4"/>
                  </a:cubicBezTo>
                  <a:cubicBezTo>
                    <a:pt x="32" y="4"/>
                    <a:pt x="32" y="4"/>
                    <a:pt x="32" y="4"/>
                  </a:cubicBezTo>
                  <a:cubicBezTo>
                    <a:pt x="33" y="4"/>
                    <a:pt x="34" y="3"/>
                    <a:pt x="34" y="2"/>
                  </a:cubicBezTo>
                  <a:cubicBezTo>
                    <a:pt x="34" y="1"/>
                    <a:pt x="33" y="0"/>
                    <a:pt x="32" y="0"/>
                  </a:cubicBez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pPr defTabSz="685800">
                <a:defRPr/>
              </a:pPr>
              <a:endParaRPr lang="zh-CN" altLang="en-US" sz="1350" kern="0">
                <a:solidFill>
                  <a:srgbClr val="000000"/>
                </a:solidFill>
                <a:latin typeface="微软雅黑"/>
                <a:ea typeface="微软雅黑"/>
              </a:endParaRPr>
            </a:p>
          </p:txBody>
        </p:sp>
        <p:sp>
          <p:nvSpPr>
            <p:cNvPr id="60" name="Freeform 150">
              <a:extLst>
                <a:ext uri="{FF2B5EF4-FFF2-40B4-BE49-F238E27FC236}">
                  <a16:creationId xmlns:a16="http://schemas.microsoft.com/office/drawing/2014/main" id="{CF5CB994-6A0E-494F-957D-1D85B873F74F}"/>
                </a:ext>
              </a:extLst>
            </p:cNvPr>
            <p:cNvSpPr>
              <a:spLocks/>
            </p:cNvSpPr>
            <p:nvPr/>
          </p:nvSpPr>
          <p:spPr bwMode="auto">
            <a:xfrm>
              <a:off x="1820863" y="1604965"/>
              <a:ext cx="71438" cy="112713"/>
            </a:xfrm>
            <a:custGeom>
              <a:avLst/>
              <a:gdLst>
                <a:gd name="T0" fmla="*/ 4 w 19"/>
                <a:gd name="T1" fmla="*/ 1 h 30"/>
                <a:gd name="T2" fmla="*/ 2 w 19"/>
                <a:gd name="T3" fmla="*/ 0 h 30"/>
                <a:gd name="T4" fmla="*/ 1 w 19"/>
                <a:gd name="T5" fmla="*/ 0 h 30"/>
                <a:gd name="T6" fmla="*/ 0 w 19"/>
                <a:gd name="T7" fmla="*/ 1 h 30"/>
                <a:gd name="T8" fmla="*/ 0 w 19"/>
                <a:gd name="T9" fmla="*/ 3 h 30"/>
                <a:gd name="T10" fmla="*/ 15 w 19"/>
                <a:gd name="T11" fmla="*/ 29 h 30"/>
                <a:gd name="T12" fmla="*/ 18 w 19"/>
                <a:gd name="T13" fmla="*/ 30 h 30"/>
                <a:gd name="T14" fmla="*/ 19 w 19"/>
                <a:gd name="T15" fmla="*/ 26 h 30"/>
                <a:gd name="T16" fmla="*/ 4 w 19"/>
                <a:gd name="T17" fmla="*/ 1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30">
                  <a:moveTo>
                    <a:pt x="4" y="1"/>
                  </a:moveTo>
                  <a:cubicBezTo>
                    <a:pt x="4" y="0"/>
                    <a:pt x="3" y="0"/>
                    <a:pt x="2" y="0"/>
                  </a:cubicBezTo>
                  <a:cubicBezTo>
                    <a:pt x="2" y="0"/>
                    <a:pt x="1" y="0"/>
                    <a:pt x="1" y="0"/>
                  </a:cubicBezTo>
                  <a:cubicBezTo>
                    <a:pt x="0" y="0"/>
                    <a:pt x="0" y="1"/>
                    <a:pt x="0" y="1"/>
                  </a:cubicBezTo>
                  <a:cubicBezTo>
                    <a:pt x="0" y="2"/>
                    <a:pt x="0" y="2"/>
                    <a:pt x="0" y="3"/>
                  </a:cubicBezTo>
                  <a:cubicBezTo>
                    <a:pt x="15" y="29"/>
                    <a:pt x="15" y="29"/>
                    <a:pt x="15" y="29"/>
                  </a:cubicBezTo>
                  <a:cubicBezTo>
                    <a:pt x="15" y="30"/>
                    <a:pt x="17" y="30"/>
                    <a:pt x="18" y="30"/>
                  </a:cubicBezTo>
                  <a:cubicBezTo>
                    <a:pt x="19" y="29"/>
                    <a:pt x="19" y="27"/>
                    <a:pt x="19" y="26"/>
                  </a:cubicBezTo>
                  <a:lnTo>
                    <a:pt x="4" y="1"/>
                  </a:ln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pPr defTabSz="685800">
                <a:defRPr/>
              </a:pPr>
              <a:endParaRPr lang="zh-CN" altLang="en-US" sz="1350" kern="0">
                <a:solidFill>
                  <a:srgbClr val="000000"/>
                </a:solidFill>
                <a:latin typeface="微软雅黑"/>
                <a:ea typeface="微软雅黑"/>
              </a:endParaRPr>
            </a:p>
          </p:txBody>
        </p:sp>
        <p:sp>
          <p:nvSpPr>
            <p:cNvPr id="61" name="Freeform 151">
              <a:extLst>
                <a:ext uri="{FF2B5EF4-FFF2-40B4-BE49-F238E27FC236}">
                  <a16:creationId xmlns:a16="http://schemas.microsoft.com/office/drawing/2014/main" id="{2EBA7636-7ED6-46FA-AD0D-6934C3991C04}"/>
                </a:ext>
              </a:extLst>
            </p:cNvPr>
            <p:cNvSpPr>
              <a:spLocks/>
            </p:cNvSpPr>
            <p:nvPr/>
          </p:nvSpPr>
          <p:spPr bwMode="auto">
            <a:xfrm>
              <a:off x="1644650" y="1296989"/>
              <a:ext cx="76200" cy="115888"/>
            </a:xfrm>
            <a:custGeom>
              <a:avLst/>
              <a:gdLst>
                <a:gd name="T0" fmla="*/ 4 w 20"/>
                <a:gd name="T1" fmla="*/ 2 h 31"/>
                <a:gd name="T2" fmla="*/ 2 w 20"/>
                <a:gd name="T3" fmla="*/ 0 h 31"/>
                <a:gd name="T4" fmla="*/ 1 w 20"/>
                <a:gd name="T5" fmla="*/ 1 h 31"/>
                <a:gd name="T6" fmla="*/ 0 w 20"/>
                <a:gd name="T7" fmla="*/ 4 h 31"/>
                <a:gd name="T8" fmla="*/ 15 w 20"/>
                <a:gd name="T9" fmla="*/ 29 h 31"/>
                <a:gd name="T10" fmla="*/ 17 w 20"/>
                <a:gd name="T11" fmla="*/ 31 h 31"/>
                <a:gd name="T12" fmla="*/ 18 w 20"/>
                <a:gd name="T13" fmla="*/ 30 h 31"/>
                <a:gd name="T14" fmla="*/ 19 w 20"/>
                <a:gd name="T15" fmla="*/ 27 h 31"/>
                <a:gd name="T16" fmla="*/ 4 w 20"/>
                <a:gd name="T17" fmla="*/ 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31">
                  <a:moveTo>
                    <a:pt x="4" y="2"/>
                  </a:moveTo>
                  <a:cubicBezTo>
                    <a:pt x="4" y="1"/>
                    <a:pt x="3" y="0"/>
                    <a:pt x="2" y="0"/>
                  </a:cubicBezTo>
                  <a:cubicBezTo>
                    <a:pt x="2" y="0"/>
                    <a:pt x="1" y="0"/>
                    <a:pt x="1" y="1"/>
                  </a:cubicBezTo>
                  <a:cubicBezTo>
                    <a:pt x="0" y="1"/>
                    <a:pt x="0" y="3"/>
                    <a:pt x="0" y="4"/>
                  </a:cubicBezTo>
                  <a:cubicBezTo>
                    <a:pt x="15" y="29"/>
                    <a:pt x="15" y="29"/>
                    <a:pt x="15" y="29"/>
                  </a:cubicBezTo>
                  <a:cubicBezTo>
                    <a:pt x="15" y="30"/>
                    <a:pt x="16" y="31"/>
                    <a:pt x="17" y="31"/>
                  </a:cubicBezTo>
                  <a:cubicBezTo>
                    <a:pt x="17" y="31"/>
                    <a:pt x="18" y="31"/>
                    <a:pt x="18" y="30"/>
                  </a:cubicBezTo>
                  <a:cubicBezTo>
                    <a:pt x="19" y="30"/>
                    <a:pt x="20" y="28"/>
                    <a:pt x="19" y="27"/>
                  </a:cubicBezTo>
                  <a:lnTo>
                    <a:pt x="4" y="2"/>
                  </a:ln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pPr defTabSz="685800">
                <a:defRPr/>
              </a:pPr>
              <a:endParaRPr lang="zh-CN" altLang="en-US" sz="1350" kern="0">
                <a:solidFill>
                  <a:srgbClr val="000000"/>
                </a:solidFill>
                <a:latin typeface="微软雅黑"/>
                <a:ea typeface="微软雅黑"/>
              </a:endParaRPr>
            </a:p>
          </p:txBody>
        </p:sp>
        <p:sp>
          <p:nvSpPr>
            <p:cNvPr id="62" name="Freeform 152">
              <a:extLst>
                <a:ext uri="{FF2B5EF4-FFF2-40B4-BE49-F238E27FC236}">
                  <a16:creationId xmlns:a16="http://schemas.microsoft.com/office/drawing/2014/main" id="{DDC891E5-36BE-48CF-9919-FA843C01EA35}"/>
                </a:ext>
              </a:extLst>
            </p:cNvPr>
            <p:cNvSpPr>
              <a:spLocks/>
            </p:cNvSpPr>
            <p:nvPr/>
          </p:nvSpPr>
          <p:spPr bwMode="auto">
            <a:xfrm>
              <a:off x="1558925" y="1560515"/>
              <a:ext cx="115888" cy="74613"/>
            </a:xfrm>
            <a:custGeom>
              <a:avLst/>
              <a:gdLst>
                <a:gd name="T0" fmla="*/ 30 w 31"/>
                <a:gd name="T1" fmla="*/ 1 h 20"/>
                <a:gd name="T2" fmla="*/ 28 w 31"/>
                <a:gd name="T3" fmla="*/ 0 h 20"/>
                <a:gd name="T4" fmla="*/ 27 w 31"/>
                <a:gd name="T5" fmla="*/ 0 h 20"/>
                <a:gd name="T6" fmla="*/ 1 w 31"/>
                <a:gd name="T7" fmla="*/ 15 h 20"/>
                <a:gd name="T8" fmla="*/ 0 w 31"/>
                <a:gd name="T9" fmla="*/ 16 h 20"/>
                <a:gd name="T10" fmla="*/ 1 w 31"/>
                <a:gd name="T11" fmla="*/ 18 h 20"/>
                <a:gd name="T12" fmla="*/ 4 w 31"/>
                <a:gd name="T13" fmla="*/ 19 h 20"/>
                <a:gd name="T14" fmla="*/ 29 w 31"/>
                <a:gd name="T15" fmla="*/ 4 h 20"/>
                <a:gd name="T16" fmla="*/ 30 w 31"/>
                <a:gd name="T17" fmla="*/ 1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20">
                  <a:moveTo>
                    <a:pt x="30" y="1"/>
                  </a:moveTo>
                  <a:cubicBezTo>
                    <a:pt x="30" y="0"/>
                    <a:pt x="29" y="0"/>
                    <a:pt x="28" y="0"/>
                  </a:cubicBezTo>
                  <a:cubicBezTo>
                    <a:pt x="28" y="0"/>
                    <a:pt x="27" y="0"/>
                    <a:pt x="27" y="0"/>
                  </a:cubicBezTo>
                  <a:cubicBezTo>
                    <a:pt x="1" y="15"/>
                    <a:pt x="1" y="15"/>
                    <a:pt x="1" y="15"/>
                  </a:cubicBezTo>
                  <a:cubicBezTo>
                    <a:pt x="1" y="15"/>
                    <a:pt x="1" y="16"/>
                    <a:pt x="0" y="16"/>
                  </a:cubicBezTo>
                  <a:cubicBezTo>
                    <a:pt x="0" y="17"/>
                    <a:pt x="0" y="18"/>
                    <a:pt x="1" y="18"/>
                  </a:cubicBezTo>
                  <a:cubicBezTo>
                    <a:pt x="1" y="19"/>
                    <a:pt x="3" y="20"/>
                    <a:pt x="4" y="19"/>
                  </a:cubicBezTo>
                  <a:cubicBezTo>
                    <a:pt x="29" y="4"/>
                    <a:pt x="29" y="4"/>
                    <a:pt x="29" y="4"/>
                  </a:cubicBezTo>
                  <a:cubicBezTo>
                    <a:pt x="30" y="3"/>
                    <a:pt x="31" y="2"/>
                    <a:pt x="30" y="1"/>
                  </a:cubicBez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pPr defTabSz="685800">
                <a:defRPr/>
              </a:pPr>
              <a:endParaRPr lang="zh-CN" altLang="en-US" sz="1350" kern="0">
                <a:solidFill>
                  <a:srgbClr val="000000"/>
                </a:solidFill>
                <a:latin typeface="微软雅黑"/>
                <a:ea typeface="微软雅黑"/>
              </a:endParaRPr>
            </a:p>
          </p:txBody>
        </p:sp>
        <p:sp>
          <p:nvSpPr>
            <p:cNvPr id="63" name="Freeform 153">
              <a:extLst>
                <a:ext uri="{FF2B5EF4-FFF2-40B4-BE49-F238E27FC236}">
                  <a16:creationId xmlns:a16="http://schemas.microsoft.com/office/drawing/2014/main" id="{AD2EB2A7-1BDC-4E01-BAFF-7FB7F1F27211}"/>
                </a:ext>
              </a:extLst>
            </p:cNvPr>
            <p:cNvSpPr>
              <a:spLocks/>
            </p:cNvSpPr>
            <p:nvPr/>
          </p:nvSpPr>
          <p:spPr bwMode="auto">
            <a:xfrm>
              <a:off x="1862138" y="1382715"/>
              <a:ext cx="117475" cy="76200"/>
            </a:xfrm>
            <a:custGeom>
              <a:avLst/>
              <a:gdLst>
                <a:gd name="T0" fmla="*/ 1 w 31"/>
                <a:gd name="T1" fmla="*/ 16 h 20"/>
                <a:gd name="T2" fmla="*/ 1 w 31"/>
                <a:gd name="T3" fmla="*/ 18 h 20"/>
                <a:gd name="T4" fmla="*/ 4 w 31"/>
                <a:gd name="T5" fmla="*/ 19 h 20"/>
                <a:gd name="T6" fmla="*/ 30 w 31"/>
                <a:gd name="T7" fmla="*/ 4 h 20"/>
                <a:gd name="T8" fmla="*/ 31 w 31"/>
                <a:gd name="T9" fmla="*/ 3 h 20"/>
                <a:gd name="T10" fmla="*/ 30 w 31"/>
                <a:gd name="T11" fmla="*/ 1 h 20"/>
                <a:gd name="T12" fmla="*/ 28 w 31"/>
                <a:gd name="T13" fmla="*/ 0 h 20"/>
                <a:gd name="T14" fmla="*/ 27 w 31"/>
                <a:gd name="T15" fmla="*/ 0 h 20"/>
                <a:gd name="T16" fmla="*/ 2 w 31"/>
                <a:gd name="T17" fmla="*/ 15 h 20"/>
                <a:gd name="T18" fmla="*/ 1 w 31"/>
                <a:gd name="T19" fmla="*/ 16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20">
                  <a:moveTo>
                    <a:pt x="1" y="16"/>
                  </a:moveTo>
                  <a:cubicBezTo>
                    <a:pt x="0" y="17"/>
                    <a:pt x="0" y="18"/>
                    <a:pt x="1" y="18"/>
                  </a:cubicBezTo>
                  <a:cubicBezTo>
                    <a:pt x="1" y="19"/>
                    <a:pt x="3" y="20"/>
                    <a:pt x="4" y="19"/>
                  </a:cubicBezTo>
                  <a:cubicBezTo>
                    <a:pt x="30" y="4"/>
                    <a:pt x="30" y="4"/>
                    <a:pt x="30" y="4"/>
                  </a:cubicBezTo>
                  <a:cubicBezTo>
                    <a:pt x="30" y="4"/>
                    <a:pt x="30" y="3"/>
                    <a:pt x="31" y="3"/>
                  </a:cubicBezTo>
                  <a:cubicBezTo>
                    <a:pt x="31" y="2"/>
                    <a:pt x="31" y="2"/>
                    <a:pt x="30" y="1"/>
                  </a:cubicBezTo>
                  <a:cubicBezTo>
                    <a:pt x="30" y="0"/>
                    <a:pt x="29" y="0"/>
                    <a:pt x="28" y="0"/>
                  </a:cubicBezTo>
                  <a:cubicBezTo>
                    <a:pt x="28" y="0"/>
                    <a:pt x="28" y="0"/>
                    <a:pt x="27" y="0"/>
                  </a:cubicBezTo>
                  <a:cubicBezTo>
                    <a:pt x="2" y="15"/>
                    <a:pt x="2" y="15"/>
                    <a:pt x="2" y="15"/>
                  </a:cubicBezTo>
                  <a:cubicBezTo>
                    <a:pt x="1" y="15"/>
                    <a:pt x="1" y="16"/>
                    <a:pt x="1" y="16"/>
                  </a:cubicBez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pPr defTabSz="685800">
                <a:defRPr/>
              </a:pPr>
              <a:endParaRPr lang="zh-CN" altLang="en-US" sz="1350" kern="0">
                <a:solidFill>
                  <a:srgbClr val="000000"/>
                </a:solidFill>
                <a:latin typeface="微软雅黑"/>
                <a:ea typeface="微软雅黑"/>
              </a:endParaRPr>
            </a:p>
          </p:txBody>
        </p:sp>
        <p:sp>
          <p:nvSpPr>
            <p:cNvPr id="64" name="Freeform 154">
              <a:extLst>
                <a:ext uri="{FF2B5EF4-FFF2-40B4-BE49-F238E27FC236}">
                  <a16:creationId xmlns:a16="http://schemas.microsoft.com/office/drawing/2014/main" id="{418F7DA2-5469-4CFB-83C4-F4E0B8906127}"/>
                </a:ext>
              </a:extLst>
            </p:cNvPr>
            <p:cNvSpPr>
              <a:spLocks/>
            </p:cNvSpPr>
            <p:nvPr/>
          </p:nvSpPr>
          <p:spPr bwMode="auto">
            <a:xfrm>
              <a:off x="1862138" y="1560515"/>
              <a:ext cx="117475" cy="74613"/>
            </a:xfrm>
            <a:custGeom>
              <a:avLst/>
              <a:gdLst>
                <a:gd name="T0" fmla="*/ 30 w 31"/>
                <a:gd name="T1" fmla="*/ 15 h 20"/>
                <a:gd name="T2" fmla="*/ 4 w 31"/>
                <a:gd name="T3" fmla="*/ 0 h 20"/>
                <a:gd name="T4" fmla="*/ 3 w 31"/>
                <a:gd name="T5" fmla="*/ 0 h 20"/>
                <a:gd name="T6" fmla="*/ 1 w 31"/>
                <a:gd name="T7" fmla="*/ 1 h 20"/>
                <a:gd name="T8" fmla="*/ 2 w 31"/>
                <a:gd name="T9" fmla="*/ 4 h 20"/>
                <a:gd name="T10" fmla="*/ 27 w 31"/>
                <a:gd name="T11" fmla="*/ 19 h 20"/>
                <a:gd name="T12" fmla="*/ 30 w 31"/>
                <a:gd name="T13" fmla="*/ 18 h 20"/>
                <a:gd name="T14" fmla="*/ 30 w 31"/>
                <a:gd name="T15" fmla="*/ 15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20">
                  <a:moveTo>
                    <a:pt x="30" y="15"/>
                  </a:moveTo>
                  <a:cubicBezTo>
                    <a:pt x="4" y="0"/>
                    <a:pt x="4" y="0"/>
                    <a:pt x="4" y="0"/>
                  </a:cubicBezTo>
                  <a:cubicBezTo>
                    <a:pt x="4" y="0"/>
                    <a:pt x="3" y="0"/>
                    <a:pt x="3" y="0"/>
                  </a:cubicBezTo>
                  <a:cubicBezTo>
                    <a:pt x="2" y="0"/>
                    <a:pt x="1" y="0"/>
                    <a:pt x="1" y="1"/>
                  </a:cubicBezTo>
                  <a:cubicBezTo>
                    <a:pt x="0" y="2"/>
                    <a:pt x="1" y="3"/>
                    <a:pt x="2" y="4"/>
                  </a:cubicBezTo>
                  <a:cubicBezTo>
                    <a:pt x="27" y="19"/>
                    <a:pt x="27" y="19"/>
                    <a:pt x="27" y="19"/>
                  </a:cubicBezTo>
                  <a:cubicBezTo>
                    <a:pt x="28" y="20"/>
                    <a:pt x="30" y="19"/>
                    <a:pt x="30" y="18"/>
                  </a:cubicBezTo>
                  <a:cubicBezTo>
                    <a:pt x="31" y="17"/>
                    <a:pt x="31" y="16"/>
                    <a:pt x="30" y="15"/>
                  </a:cubicBez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pPr defTabSz="685800">
                <a:defRPr/>
              </a:pPr>
              <a:endParaRPr lang="zh-CN" altLang="en-US" sz="1350" kern="0">
                <a:solidFill>
                  <a:srgbClr val="000000"/>
                </a:solidFill>
                <a:latin typeface="微软雅黑"/>
                <a:ea typeface="微软雅黑"/>
              </a:endParaRPr>
            </a:p>
          </p:txBody>
        </p:sp>
        <p:sp>
          <p:nvSpPr>
            <p:cNvPr id="65" name="Freeform 155">
              <a:extLst>
                <a:ext uri="{FF2B5EF4-FFF2-40B4-BE49-F238E27FC236}">
                  <a16:creationId xmlns:a16="http://schemas.microsoft.com/office/drawing/2014/main" id="{08CC98BD-E6DE-4CE2-B6DD-AEF72F72AA4C}"/>
                </a:ext>
              </a:extLst>
            </p:cNvPr>
            <p:cNvSpPr>
              <a:spLocks/>
            </p:cNvSpPr>
            <p:nvPr/>
          </p:nvSpPr>
          <p:spPr bwMode="auto">
            <a:xfrm>
              <a:off x="1558925" y="1382715"/>
              <a:ext cx="115888" cy="76200"/>
            </a:xfrm>
            <a:custGeom>
              <a:avLst/>
              <a:gdLst>
                <a:gd name="T0" fmla="*/ 1 w 31"/>
                <a:gd name="T1" fmla="*/ 4 h 20"/>
                <a:gd name="T2" fmla="*/ 27 w 31"/>
                <a:gd name="T3" fmla="*/ 19 h 20"/>
                <a:gd name="T4" fmla="*/ 30 w 31"/>
                <a:gd name="T5" fmla="*/ 18 h 20"/>
                <a:gd name="T6" fmla="*/ 30 w 31"/>
                <a:gd name="T7" fmla="*/ 16 h 20"/>
                <a:gd name="T8" fmla="*/ 29 w 31"/>
                <a:gd name="T9" fmla="*/ 15 h 20"/>
                <a:gd name="T10" fmla="*/ 4 w 31"/>
                <a:gd name="T11" fmla="*/ 0 h 20"/>
                <a:gd name="T12" fmla="*/ 3 w 31"/>
                <a:gd name="T13" fmla="*/ 0 h 20"/>
                <a:gd name="T14" fmla="*/ 1 w 31"/>
                <a:gd name="T15" fmla="*/ 1 h 20"/>
                <a:gd name="T16" fmla="*/ 0 w 31"/>
                <a:gd name="T17" fmla="*/ 3 h 20"/>
                <a:gd name="T18" fmla="*/ 1 w 31"/>
                <a:gd name="T19" fmla="*/ 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20">
                  <a:moveTo>
                    <a:pt x="1" y="4"/>
                  </a:moveTo>
                  <a:cubicBezTo>
                    <a:pt x="27" y="19"/>
                    <a:pt x="27" y="19"/>
                    <a:pt x="27" y="19"/>
                  </a:cubicBezTo>
                  <a:cubicBezTo>
                    <a:pt x="28" y="20"/>
                    <a:pt x="30" y="19"/>
                    <a:pt x="30" y="18"/>
                  </a:cubicBezTo>
                  <a:cubicBezTo>
                    <a:pt x="31" y="18"/>
                    <a:pt x="31" y="17"/>
                    <a:pt x="30" y="16"/>
                  </a:cubicBezTo>
                  <a:cubicBezTo>
                    <a:pt x="30" y="16"/>
                    <a:pt x="30" y="15"/>
                    <a:pt x="29" y="15"/>
                  </a:cubicBezTo>
                  <a:cubicBezTo>
                    <a:pt x="4" y="0"/>
                    <a:pt x="4" y="0"/>
                    <a:pt x="4" y="0"/>
                  </a:cubicBezTo>
                  <a:cubicBezTo>
                    <a:pt x="3" y="0"/>
                    <a:pt x="3" y="0"/>
                    <a:pt x="3" y="0"/>
                  </a:cubicBezTo>
                  <a:cubicBezTo>
                    <a:pt x="2" y="0"/>
                    <a:pt x="1" y="0"/>
                    <a:pt x="1" y="1"/>
                  </a:cubicBezTo>
                  <a:cubicBezTo>
                    <a:pt x="0" y="2"/>
                    <a:pt x="0" y="2"/>
                    <a:pt x="0" y="3"/>
                  </a:cubicBezTo>
                  <a:cubicBezTo>
                    <a:pt x="1" y="3"/>
                    <a:pt x="1" y="4"/>
                    <a:pt x="1" y="4"/>
                  </a:cubicBez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pPr defTabSz="685800">
                <a:defRPr/>
              </a:pPr>
              <a:endParaRPr lang="zh-CN" altLang="en-US" sz="1350" kern="0">
                <a:solidFill>
                  <a:srgbClr val="000000"/>
                </a:solidFill>
                <a:latin typeface="微软雅黑"/>
                <a:ea typeface="微软雅黑"/>
              </a:endParaRPr>
            </a:p>
          </p:txBody>
        </p:sp>
        <p:sp>
          <p:nvSpPr>
            <p:cNvPr id="66" name="Freeform 156">
              <a:extLst>
                <a:ext uri="{FF2B5EF4-FFF2-40B4-BE49-F238E27FC236}">
                  <a16:creationId xmlns:a16="http://schemas.microsoft.com/office/drawing/2014/main" id="{2065E618-4411-47DA-BF67-F1A47222B87F}"/>
                </a:ext>
              </a:extLst>
            </p:cNvPr>
            <p:cNvSpPr>
              <a:spLocks/>
            </p:cNvSpPr>
            <p:nvPr/>
          </p:nvSpPr>
          <p:spPr bwMode="auto">
            <a:xfrm>
              <a:off x="1644650" y="1604965"/>
              <a:ext cx="71438" cy="112713"/>
            </a:xfrm>
            <a:custGeom>
              <a:avLst/>
              <a:gdLst>
                <a:gd name="T0" fmla="*/ 18 w 19"/>
                <a:gd name="T1" fmla="*/ 0 h 30"/>
                <a:gd name="T2" fmla="*/ 17 w 19"/>
                <a:gd name="T3" fmla="*/ 0 h 30"/>
                <a:gd name="T4" fmla="*/ 15 w 19"/>
                <a:gd name="T5" fmla="*/ 1 h 30"/>
                <a:gd name="T6" fmla="*/ 0 w 19"/>
                <a:gd name="T7" fmla="*/ 26 h 30"/>
                <a:gd name="T8" fmla="*/ 1 w 19"/>
                <a:gd name="T9" fmla="*/ 30 h 30"/>
                <a:gd name="T10" fmla="*/ 4 w 19"/>
                <a:gd name="T11" fmla="*/ 29 h 30"/>
                <a:gd name="T12" fmla="*/ 19 w 19"/>
                <a:gd name="T13" fmla="*/ 3 h 30"/>
                <a:gd name="T14" fmla="*/ 19 w 19"/>
                <a:gd name="T15" fmla="*/ 1 h 30"/>
                <a:gd name="T16" fmla="*/ 18 w 19"/>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30">
                  <a:moveTo>
                    <a:pt x="18" y="0"/>
                  </a:moveTo>
                  <a:cubicBezTo>
                    <a:pt x="18" y="0"/>
                    <a:pt x="17" y="0"/>
                    <a:pt x="17" y="0"/>
                  </a:cubicBezTo>
                  <a:cubicBezTo>
                    <a:pt x="16" y="0"/>
                    <a:pt x="15" y="0"/>
                    <a:pt x="15" y="1"/>
                  </a:cubicBezTo>
                  <a:cubicBezTo>
                    <a:pt x="0" y="26"/>
                    <a:pt x="0" y="26"/>
                    <a:pt x="0" y="26"/>
                  </a:cubicBezTo>
                  <a:cubicBezTo>
                    <a:pt x="0" y="27"/>
                    <a:pt x="0" y="29"/>
                    <a:pt x="1" y="30"/>
                  </a:cubicBezTo>
                  <a:cubicBezTo>
                    <a:pt x="2" y="30"/>
                    <a:pt x="4" y="30"/>
                    <a:pt x="4" y="29"/>
                  </a:cubicBezTo>
                  <a:cubicBezTo>
                    <a:pt x="19" y="3"/>
                    <a:pt x="19" y="3"/>
                    <a:pt x="19" y="3"/>
                  </a:cubicBezTo>
                  <a:cubicBezTo>
                    <a:pt x="19" y="2"/>
                    <a:pt x="19" y="2"/>
                    <a:pt x="19" y="1"/>
                  </a:cubicBezTo>
                  <a:cubicBezTo>
                    <a:pt x="19" y="1"/>
                    <a:pt x="19" y="0"/>
                    <a:pt x="18" y="0"/>
                  </a:cubicBez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pPr defTabSz="685800">
                <a:defRPr/>
              </a:pPr>
              <a:endParaRPr lang="zh-CN" altLang="en-US" sz="1350" kern="0">
                <a:solidFill>
                  <a:srgbClr val="000000"/>
                </a:solidFill>
                <a:latin typeface="微软雅黑"/>
                <a:ea typeface="微软雅黑"/>
              </a:endParaRPr>
            </a:p>
          </p:txBody>
        </p:sp>
        <p:sp>
          <p:nvSpPr>
            <p:cNvPr id="67" name="Freeform 157">
              <a:extLst>
                <a:ext uri="{FF2B5EF4-FFF2-40B4-BE49-F238E27FC236}">
                  <a16:creationId xmlns:a16="http://schemas.microsoft.com/office/drawing/2014/main" id="{4DCDBC88-51BE-45DC-8362-A19DB0956E5B}"/>
                </a:ext>
              </a:extLst>
            </p:cNvPr>
            <p:cNvSpPr>
              <a:spLocks/>
            </p:cNvSpPr>
            <p:nvPr/>
          </p:nvSpPr>
          <p:spPr bwMode="auto">
            <a:xfrm>
              <a:off x="1817688" y="1296989"/>
              <a:ext cx="74613" cy="115888"/>
            </a:xfrm>
            <a:custGeom>
              <a:avLst/>
              <a:gdLst>
                <a:gd name="T0" fmla="*/ 2 w 20"/>
                <a:gd name="T1" fmla="*/ 30 h 31"/>
                <a:gd name="T2" fmla="*/ 5 w 20"/>
                <a:gd name="T3" fmla="*/ 29 h 31"/>
                <a:gd name="T4" fmla="*/ 20 w 20"/>
                <a:gd name="T5" fmla="*/ 4 h 31"/>
                <a:gd name="T6" fmla="*/ 19 w 20"/>
                <a:gd name="T7" fmla="*/ 1 h 31"/>
                <a:gd name="T8" fmla="*/ 18 w 20"/>
                <a:gd name="T9" fmla="*/ 0 h 31"/>
                <a:gd name="T10" fmla="*/ 16 w 20"/>
                <a:gd name="T11" fmla="*/ 2 h 31"/>
                <a:gd name="T12" fmla="*/ 1 w 20"/>
                <a:gd name="T13" fmla="*/ 27 h 31"/>
                <a:gd name="T14" fmla="*/ 2 w 20"/>
                <a:gd name="T15" fmla="*/ 30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31">
                  <a:moveTo>
                    <a:pt x="2" y="30"/>
                  </a:moveTo>
                  <a:cubicBezTo>
                    <a:pt x="3" y="31"/>
                    <a:pt x="4" y="31"/>
                    <a:pt x="5" y="29"/>
                  </a:cubicBezTo>
                  <a:cubicBezTo>
                    <a:pt x="20" y="4"/>
                    <a:pt x="20" y="4"/>
                    <a:pt x="20" y="4"/>
                  </a:cubicBezTo>
                  <a:cubicBezTo>
                    <a:pt x="20" y="3"/>
                    <a:pt x="20" y="1"/>
                    <a:pt x="19" y="1"/>
                  </a:cubicBezTo>
                  <a:cubicBezTo>
                    <a:pt x="19" y="0"/>
                    <a:pt x="18" y="0"/>
                    <a:pt x="18" y="0"/>
                  </a:cubicBezTo>
                  <a:cubicBezTo>
                    <a:pt x="17" y="0"/>
                    <a:pt x="16" y="1"/>
                    <a:pt x="16" y="2"/>
                  </a:cubicBezTo>
                  <a:cubicBezTo>
                    <a:pt x="1" y="27"/>
                    <a:pt x="1" y="27"/>
                    <a:pt x="1" y="27"/>
                  </a:cubicBezTo>
                  <a:cubicBezTo>
                    <a:pt x="0" y="28"/>
                    <a:pt x="1" y="30"/>
                    <a:pt x="2" y="30"/>
                  </a:cubicBez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pPr defTabSz="685800">
                <a:defRPr/>
              </a:pPr>
              <a:endParaRPr lang="zh-CN" altLang="en-US" sz="1350" kern="0">
                <a:solidFill>
                  <a:srgbClr val="000000"/>
                </a:solidFill>
                <a:latin typeface="微软雅黑"/>
                <a:ea typeface="微软雅黑"/>
              </a:endParaRPr>
            </a:p>
          </p:txBody>
        </p:sp>
      </p:grpSp>
      <p:sp>
        <p:nvSpPr>
          <p:cNvPr id="68" name="Freeform 111">
            <a:extLst>
              <a:ext uri="{FF2B5EF4-FFF2-40B4-BE49-F238E27FC236}">
                <a16:creationId xmlns:a16="http://schemas.microsoft.com/office/drawing/2014/main" id="{0DF72E7F-70D6-4A5D-98C3-4F9EC858A78D}"/>
              </a:ext>
            </a:extLst>
          </p:cNvPr>
          <p:cNvSpPr>
            <a:spLocks noEditPoints="1"/>
          </p:cNvSpPr>
          <p:nvPr/>
        </p:nvSpPr>
        <p:spPr bwMode="auto">
          <a:xfrm>
            <a:off x="8117463" y="1025031"/>
            <a:ext cx="351000" cy="328497"/>
          </a:xfrm>
          <a:custGeom>
            <a:avLst/>
            <a:gdLst>
              <a:gd name="T0" fmla="*/ 98 w 132"/>
              <a:gd name="T1" fmla="*/ 9 h 128"/>
              <a:gd name="T2" fmla="*/ 11 w 132"/>
              <a:gd name="T3" fmla="*/ 32 h 128"/>
              <a:gd name="T4" fmla="*/ 34 w 132"/>
              <a:gd name="T5" fmla="*/ 119 h 128"/>
              <a:gd name="T6" fmla="*/ 121 w 132"/>
              <a:gd name="T7" fmla="*/ 96 h 128"/>
              <a:gd name="T8" fmla="*/ 125 w 132"/>
              <a:gd name="T9" fmla="*/ 55 h 128"/>
              <a:gd name="T10" fmla="*/ 125 w 132"/>
              <a:gd name="T11" fmla="*/ 65 h 128"/>
              <a:gd name="T12" fmla="*/ 97 w 132"/>
              <a:gd name="T13" fmla="*/ 79 h 128"/>
              <a:gd name="T14" fmla="*/ 125 w 132"/>
              <a:gd name="T15" fmla="*/ 55 h 128"/>
              <a:gd name="T16" fmla="*/ 123 w 132"/>
              <a:gd name="T17" fmla="*/ 46 h 128"/>
              <a:gd name="T18" fmla="*/ 93 w 132"/>
              <a:gd name="T19" fmla="*/ 77 h 128"/>
              <a:gd name="T20" fmla="*/ 119 w 132"/>
              <a:gd name="T21" fmla="*/ 36 h 128"/>
              <a:gd name="T22" fmla="*/ 111 w 132"/>
              <a:gd name="T23" fmla="*/ 25 h 128"/>
              <a:gd name="T24" fmla="*/ 116 w 132"/>
              <a:gd name="T25" fmla="*/ 31 h 128"/>
              <a:gd name="T26" fmla="*/ 79 w 132"/>
              <a:gd name="T27" fmla="*/ 69 h 128"/>
              <a:gd name="T28" fmla="*/ 110 w 132"/>
              <a:gd name="T29" fmla="*/ 24 h 128"/>
              <a:gd name="T30" fmla="*/ 68 w 132"/>
              <a:gd name="T31" fmla="*/ 5 h 128"/>
              <a:gd name="T32" fmla="*/ 77 w 132"/>
              <a:gd name="T33" fmla="*/ 6 h 128"/>
              <a:gd name="T34" fmla="*/ 68 w 132"/>
              <a:gd name="T35" fmla="*/ 17 h 128"/>
              <a:gd name="T36" fmla="*/ 68 w 132"/>
              <a:gd name="T37" fmla="*/ 24 h 128"/>
              <a:gd name="T38" fmla="*/ 85 w 132"/>
              <a:gd name="T39" fmla="*/ 8 h 128"/>
              <a:gd name="T40" fmla="*/ 95 w 132"/>
              <a:gd name="T41" fmla="*/ 12 h 128"/>
              <a:gd name="T42" fmla="*/ 68 w 132"/>
              <a:gd name="T43" fmla="*/ 24 h 128"/>
              <a:gd name="T44" fmla="*/ 99 w 132"/>
              <a:gd name="T45" fmla="*/ 14 h 128"/>
              <a:gd name="T46" fmla="*/ 106 w 132"/>
              <a:gd name="T47" fmla="*/ 20 h 128"/>
              <a:gd name="T48" fmla="*/ 68 w 132"/>
              <a:gd name="T49" fmla="*/ 59 h 128"/>
              <a:gd name="T50" fmla="*/ 115 w 132"/>
              <a:gd name="T51" fmla="*/ 97 h 128"/>
              <a:gd name="T52" fmla="*/ 95 w 132"/>
              <a:gd name="T53" fmla="*/ 116 h 128"/>
              <a:gd name="T54" fmla="*/ 51 w 132"/>
              <a:gd name="T55" fmla="*/ 121 h 128"/>
              <a:gd name="T56" fmla="*/ 19 w 132"/>
              <a:gd name="T57" fmla="*/ 100 h 128"/>
              <a:gd name="T58" fmla="*/ 7 w 132"/>
              <a:gd name="T59" fmla="*/ 57 h 128"/>
              <a:gd name="T60" fmla="*/ 24 w 132"/>
              <a:gd name="T61" fmla="*/ 22 h 128"/>
              <a:gd name="T62" fmla="*/ 62 w 132"/>
              <a:gd name="T63" fmla="*/ 5 h 128"/>
              <a:gd name="T64" fmla="*/ 64 w 132"/>
              <a:gd name="T65" fmla="*/ 64 h 128"/>
              <a:gd name="T66" fmla="*/ 116 w 132"/>
              <a:gd name="T67" fmla="*/ 96 h 128"/>
              <a:gd name="T68" fmla="*/ 119 w 132"/>
              <a:gd name="T69" fmla="*/ 92 h 128"/>
              <a:gd name="T70" fmla="*/ 125 w 132"/>
              <a:gd name="T71" fmla="*/ 72 h 128"/>
              <a:gd name="T72" fmla="*/ 119 w 132"/>
              <a:gd name="T73" fmla="*/ 9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32" h="128">
                <a:moveTo>
                  <a:pt x="128" y="47"/>
                </a:moveTo>
                <a:cubicBezTo>
                  <a:pt x="123" y="31"/>
                  <a:pt x="113" y="17"/>
                  <a:pt x="98" y="9"/>
                </a:cubicBezTo>
                <a:cubicBezTo>
                  <a:pt x="88" y="3"/>
                  <a:pt x="77" y="0"/>
                  <a:pt x="66" y="0"/>
                </a:cubicBezTo>
                <a:cubicBezTo>
                  <a:pt x="43" y="0"/>
                  <a:pt x="22" y="12"/>
                  <a:pt x="11" y="32"/>
                </a:cubicBezTo>
                <a:cubicBezTo>
                  <a:pt x="2" y="47"/>
                  <a:pt x="0" y="64"/>
                  <a:pt x="4" y="81"/>
                </a:cubicBezTo>
                <a:cubicBezTo>
                  <a:pt x="9" y="97"/>
                  <a:pt x="19" y="111"/>
                  <a:pt x="34" y="119"/>
                </a:cubicBezTo>
                <a:cubicBezTo>
                  <a:pt x="44" y="125"/>
                  <a:pt x="55" y="128"/>
                  <a:pt x="66" y="128"/>
                </a:cubicBezTo>
                <a:cubicBezTo>
                  <a:pt x="89" y="128"/>
                  <a:pt x="110" y="116"/>
                  <a:pt x="121" y="96"/>
                </a:cubicBezTo>
                <a:cubicBezTo>
                  <a:pt x="130" y="81"/>
                  <a:pt x="132" y="64"/>
                  <a:pt x="128" y="47"/>
                </a:cubicBezTo>
                <a:close/>
                <a:moveTo>
                  <a:pt x="125" y="55"/>
                </a:moveTo>
                <a:cubicBezTo>
                  <a:pt x="125" y="58"/>
                  <a:pt x="125" y="61"/>
                  <a:pt x="125" y="65"/>
                </a:cubicBezTo>
                <a:cubicBezTo>
                  <a:pt x="125" y="65"/>
                  <a:pt x="125" y="65"/>
                  <a:pt x="125" y="65"/>
                </a:cubicBezTo>
                <a:cubicBezTo>
                  <a:pt x="106" y="84"/>
                  <a:pt x="106" y="84"/>
                  <a:pt x="106" y="84"/>
                </a:cubicBezTo>
                <a:cubicBezTo>
                  <a:pt x="97" y="79"/>
                  <a:pt x="97" y="79"/>
                  <a:pt x="97" y="79"/>
                </a:cubicBezTo>
                <a:cubicBezTo>
                  <a:pt x="124" y="52"/>
                  <a:pt x="124" y="52"/>
                  <a:pt x="124" y="52"/>
                </a:cubicBezTo>
                <a:lnTo>
                  <a:pt x="125" y="55"/>
                </a:lnTo>
                <a:close/>
                <a:moveTo>
                  <a:pt x="120" y="38"/>
                </a:moveTo>
                <a:cubicBezTo>
                  <a:pt x="121" y="41"/>
                  <a:pt x="122" y="43"/>
                  <a:pt x="123" y="46"/>
                </a:cubicBezTo>
                <a:cubicBezTo>
                  <a:pt x="123" y="47"/>
                  <a:pt x="123" y="47"/>
                  <a:pt x="123" y="47"/>
                </a:cubicBezTo>
                <a:cubicBezTo>
                  <a:pt x="93" y="77"/>
                  <a:pt x="93" y="77"/>
                  <a:pt x="93" y="77"/>
                </a:cubicBezTo>
                <a:cubicBezTo>
                  <a:pt x="84" y="71"/>
                  <a:pt x="84" y="71"/>
                  <a:pt x="84" y="71"/>
                </a:cubicBezTo>
                <a:cubicBezTo>
                  <a:pt x="119" y="36"/>
                  <a:pt x="119" y="36"/>
                  <a:pt x="119" y="36"/>
                </a:cubicBezTo>
                <a:lnTo>
                  <a:pt x="120" y="38"/>
                </a:lnTo>
                <a:close/>
                <a:moveTo>
                  <a:pt x="111" y="25"/>
                </a:moveTo>
                <a:cubicBezTo>
                  <a:pt x="112" y="26"/>
                  <a:pt x="113" y="27"/>
                  <a:pt x="113" y="28"/>
                </a:cubicBezTo>
                <a:cubicBezTo>
                  <a:pt x="114" y="29"/>
                  <a:pt x="115" y="30"/>
                  <a:pt x="116" y="31"/>
                </a:cubicBezTo>
                <a:cubicBezTo>
                  <a:pt x="116" y="32"/>
                  <a:pt x="116" y="32"/>
                  <a:pt x="116" y="32"/>
                </a:cubicBezTo>
                <a:cubicBezTo>
                  <a:pt x="79" y="69"/>
                  <a:pt x="79" y="69"/>
                  <a:pt x="79" y="69"/>
                </a:cubicBezTo>
                <a:cubicBezTo>
                  <a:pt x="70" y="64"/>
                  <a:pt x="70" y="64"/>
                  <a:pt x="70" y="64"/>
                </a:cubicBezTo>
                <a:cubicBezTo>
                  <a:pt x="110" y="24"/>
                  <a:pt x="110" y="24"/>
                  <a:pt x="110" y="24"/>
                </a:cubicBezTo>
                <a:lnTo>
                  <a:pt x="111" y="25"/>
                </a:lnTo>
                <a:close/>
                <a:moveTo>
                  <a:pt x="68" y="5"/>
                </a:moveTo>
                <a:cubicBezTo>
                  <a:pt x="70" y="5"/>
                  <a:pt x="70" y="5"/>
                  <a:pt x="70" y="5"/>
                </a:cubicBezTo>
                <a:cubicBezTo>
                  <a:pt x="72" y="5"/>
                  <a:pt x="75" y="5"/>
                  <a:pt x="77" y="6"/>
                </a:cubicBezTo>
                <a:cubicBezTo>
                  <a:pt x="80" y="6"/>
                  <a:pt x="80" y="6"/>
                  <a:pt x="80" y="6"/>
                </a:cubicBezTo>
                <a:cubicBezTo>
                  <a:pt x="68" y="17"/>
                  <a:pt x="68" y="17"/>
                  <a:pt x="68" y="17"/>
                </a:cubicBezTo>
                <a:lnTo>
                  <a:pt x="68" y="5"/>
                </a:lnTo>
                <a:close/>
                <a:moveTo>
                  <a:pt x="68" y="24"/>
                </a:moveTo>
                <a:cubicBezTo>
                  <a:pt x="85" y="8"/>
                  <a:pt x="85" y="8"/>
                  <a:pt x="85" y="8"/>
                </a:cubicBezTo>
                <a:cubicBezTo>
                  <a:pt x="85" y="8"/>
                  <a:pt x="85" y="8"/>
                  <a:pt x="85" y="8"/>
                </a:cubicBezTo>
                <a:cubicBezTo>
                  <a:pt x="88" y="9"/>
                  <a:pt x="91" y="10"/>
                  <a:pt x="93" y="11"/>
                </a:cubicBezTo>
                <a:cubicBezTo>
                  <a:pt x="95" y="12"/>
                  <a:pt x="95" y="12"/>
                  <a:pt x="95" y="12"/>
                </a:cubicBezTo>
                <a:cubicBezTo>
                  <a:pt x="68" y="38"/>
                  <a:pt x="68" y="38"/>
                  <a:pt x="68" y="38"/>
                </a:cubicBezTo>
                <a:lnTo>
                  <a:pt x="68" y="24"/>
                </a:lnTo>
                <a:close/>
                <a:moveTo>
                  <a:pt x="68" y="45"/>
                </a:moveTo>
                <a:cubicBezTo>
                  <a:pt x="99" y="14"/>
                  <a:pt x="99" y="14"/>
                  <a:pt x="99" y="14"/>
                </a:cubicBezTo>
                <a:cubicBezTo>
                  <a:pt x="100" y="15"/>
                  <a:pt x="100" y="15"/>
                  <a:pt x="100" y="15"/>
                </a:cubicBezTo>
                <a:cubicBezTo>
                  <a:pt x="102" y="17"/>
                  <a:pt x="104" y="18"/>
                  <a:pt x="106" y="20"/>
                </a:cubicBezTo>
                <a:cubicBezTo>
                  <a:pt x="107" y="21"/>
                  <a:pt x="107" y="21"/>
                  <a:pt x="107" y="21"/>
                </a:cubicBezTo>
                <a:cubicBezTo>
                  <a:pt x="68" y="59"/>
                  <a:pt x="68" y="59"/>
                  <a:pt x="68" y="59"/>
                </a:cubicBezTo>
                <a:lnTo>
                  <a:pt x="68" y="45"/>
                </a:lnTo>
                <a:close/>
                <a:moveTo>
                  <a:pt x="115" y="97"/>
                </a:moveTo>
                <a:cubicBezTo>
                  <a:pt x="113" y="100"/>
                  <a:pt x="111" y="104"/>
                  <a:pt x="108" y="106"/>
                </a:cubicBezTo>
                <a:cubicBezTo>
                  <a:pt x="104" y="110"/>
                  <a:pt x="100" y="113"/>
                  <a:pt x="95" y="116"/>
                </a:cubicBezTo>
                <a:cubicBezTo>
                  <a:pt x="86" y="121"/>
                  <a:pt x="76" y="123"/>
                  <a:pt x="66" y="123"/>
                </a:cubicBezTo>
                <a:cubicBezTo>
                  <a:pt x="61" y="123"/>
                  <a:pt x="56" y="123"/>
                  <a:pt x="51" y="121"/>
                </a:cubicBezTo>
                <a:cubicBezTo>
                  <a:pt x="46" y="120"/>
                  <a:pt x="41" y="118"/>
                  <a:pt x="36" y="115"/>
                </a:cubicBezTo>
                <a:cubicBezTo>
                  <a:pt x="29" y="111"/>
                  <a:pt x="23" y="106"/>
                  <a:pt x="19" y="100"/>
                </a:cubicBezTo>
                <a:cubicBezTo>
                  <a:pt x="14" y="94"/>
                  <a:pt x="11" y="87"/>
                  <a:pt x="9" y="79"/>
                </a:cubicBezTo>
                <a:cubicBezTo>
                  <a:pt x="7" y="72"/>
                  <a:pt x="6" y="64"/>
                  <a:pt x="7" y="57"/>
                </a:cubicBezTo>
                <a:cubicBezTo>
                  <a:pt x="8" y="49"/>
                  <a:pt x="11" y="41"/>
                  <a:pt x="15" y="34"/>
                </a:cubicBezTo>
                <a:cubicBezTo>
                  <a:pt x="17" y="30"/>
                  <a:pt x="21" y="25"/>
                  <a:pt x="24" y="22"/>
                </a:cubicBezTo>
                <a:cubicBezTo>
                  <a:pt x="28" y="18"/>
                  <a:pt x="32" y="15"/>
                  <a:pt x="37" y="12"/>
                </a:cubicBezTo>
                <a:cubicBezTo>
                  <a:pt x="44" y="8"/>
                  <a:pt x="53" y="5"/>
                  <a:pt x="62" y="5"/>
                </a:cubicBezTo>
                <a:cubicBezTo>
                  <a:pt x="64" y="5"/>
                  <a:pt x="64" y="5"/>
                  <a:pt x="64" y="5"/>
                </a:cubicBezTo>
                <a:cubicBezTo>
                  <a:pt x="64" y="64"/>
                  <a:pt x="64" y="64"/>
                  <a:pt x="64" y="64"/>
                </a:cubicBezTo>
                <a:cubicBezTo>
                  <a:pt x="64" y="65"/>
                  <a:pt x="64" y="66"/>
                  <a:pt x="65" y="66"/>
                </a:cubicBezTo>
                <a:cubicBezTo>
                  <a:pt x="116" y="96"/>
                  <a:pt x="116" y="96"/>
                  <a:pt x="116" y="96"/>
                </a:cubicBezTo>
                <a:lnTo>
                  <a:pt x="115" y="97"/>
                </a:lnTo>
                <a:close/>
                <a:moveTo>
                  <a:pt x="119" y="92"/>
                </a:moveTo>
                <a:cubicBezTo>
                  <a:pt x="110" y="87"/>
                  <a:pt x="110" y="87"/>
                  <a:pt x="110" y="87"/>
                </a:cubicBezTo>
                <a:cubicBezTo>
                  <a:pt x="125" y="72"/>
                  <a:pt x="125" y="72"/>
                  <a:pt x="125" y="72"/>
                </a:cubicBezTo>
                <a:cubicBezTo>
                  <a:pt x="124" y="77"/>
                  <a:pt x="124" y="77"/>
                  <a:pt x="124" y="77"/>
                </a:cubicBezTo>
                <a:cubicBezTo>
                  <a:pt x="123" y="81"/>
                  <a:pt x="121" y="86"/>
                  <a:pt x="119" y="90"/>
                </a:cubicBezTo>
                <a:lnTo>
                  <a:pt x="119" y="92"/>
                </a:lnTo>
                <a:close/>
              </a:path>
            </a:pathLst>
          </a:custGeom>
          <a:solidFill>
            <a:schemeClr val="accent4"/>
          </a:solidFill>
          <a:ln>
            <a:noFill/>
          </a:ln>
        </p:spPr>
        <p:txBody>
          <a:bodyPr vert="horz" wrap="square" lIns="68580" tIns="34290" rIns="68580" bIns="34290" numCol="1" anchor="t" anchorCtr="0" compatLnSpc="1">
            <a:prstTxWarp prst="textNoShape">
              <a:avLst/>
            </a:prstTxWarp>
          </a:bodyPr>
          <a:lstStyle/>
          <a:p>
            <a:pPr defTabSz="685800">
              <a:defRPr/>
            </a:pPr>
            <a:endParaRPr lang="zh-CN" altLang="en-US" sz="1350" kern="0">
              <a:solidFill>
                <a:srgbClr val="000000"/>
              </a:solidFill>
              <a:latin typeface="微软雅黑"/>
              <a:ea typeface="微软雅黑"/>
            </a:endParaRPr>
          </a:p>
        </p:txBody>
      </p:sp>
      <p:grpSp>
        <p:nvGrpSpPr>
          <p:cNvPr id="69" name="组合 68">
            <a:extLst>
              <a:ext uri="{FF2B5EF4-FFF2-40B4-BE49-F238E27FC236}">
                <a16:creationId xmlns:a16="http://schemas.microsoft.com/office/drawing/2014/main" id="{1A191349-7909-4978-8A5C-D3E81388E6A6}"/>
              </a:ext>
            </a:extLst>
          </p:cNvPr>
          <p:cNvGrpSpPr/>
          <p:nvPr/>
        </p:nvGrpSpPr>
        <p:grpSpPr>
          <a:xfrm>
            <a:off x="4107496" y="2782629"/>
            <a:ext cx="351000" cy="351000"/>
            <a:chOff x="4411663" y="304800"/>
            <a:chExt cx="481013" cy="481013"/>
          </a:xfrm>
          <a:solidFill>
            <a:schemeClr val="accent4"/>
          </a:solidFill>
        </p:grpSpPr>
        <p:sp>
          <p:nvSpPr>
            <p:cNvPr id="70" name="Freeform 228">
              <a:extLst>
                <a:ext uri="{FF2B5EF4-FFF2-40B4-BE49-F238E27FC236}">
                  <a16:creationId xmlns:a16="http://schemas.microsoft.com/office/drawing/2014/main" id="{8C7B4F8A-967B-4372-B83D-65139D319DAE}"/>
                </a:ext>
              </a:extLst>
            </p:cNvPr>
            <p:cNvSpPr>
              <a:spLocks noEditPoints="1"/>
            </p:cNvSpPr>
            <p:nvPr/>
          </p:nvSpPr>
          <p:spPr bwMode="auto">
            <a:xfrm>
              <a:off x="4411663" y="304800"/>
              <a:ext cx="481013" cy="481013"/>
            </a:xfrm>
            <a:custGeom>
              <a:avLst/>
              <a:gdLst>
                <a:gd name="T0" fmla="*/ 64 w 128"/>
                <a:gd name="T1" fmla="*/ 0 h 128"/>
                <a:gd name="T2" fmla="*/ 0 w 128"/>
                <a:gd name="T3" fmla="*/ 64 h 128"/>
                <a:gd name="T4" fmla="*/ 64 w 128"/>
                <a:gd name="T5" fmla="*/ 128 h 128"/>
                <a:gd name="T6" fmla="*/ 128 w 128"/>
                <a:gd name="T7" fmla="*/ 64 h 128"/>
                <a:gd name="T8" fmla="*/ 64 w 128"/>
                <a:gd name="T9" fmla="*/ 0 h 128"/>
                <a:gd name="T10" fmla="*/ 106 w 128"/>
                <a:gd name="T11" fmla="*/ 106 h 128"/>
                <a:gd name="T12" fmla="*/ 87 w 128"/>
                <a:gd name="T13" fmla="*/ 119 h 128"/>
                <a:gd name="T14" fmla="*/ 64 w 128"/>
                <a:gd name="T15" fmla="*/ 123 h 128"/>
                <a:gd name="T16" fmla="*/ 41 w 128"/>
                <a:gd name="T17" fmla="*/ 119 h 128"/>
                <a:gd name="T18" fmla="*/ 22 w 128"/>
                <a:gd name="T19" fmla="*/ 106 h 128"/>
                <a:gd name="T20" fmla="*/ 9 w 128"/>
                <a:gd name="T21" fmla="*/ 87 h 128"/>
                <a:gd name="T22" fmla="*/ 5 w 128"/>
                <a:gd name="T23" fmla="*/ 64 h 128"/>
                <a:gd name="T24" fmla="*/ 9 w 128"/>
                <a:gd name="T25" fmla="*/ 41 h 128"/>
                <a:gd name="T26" fmla="*/ 22 w 128"/>
                <a:gd name="T27" fmla="*/ 22 h 128"/>
                <a:gd name="T28" fmla="*/ 41 w 128"/>
                <a:gd name="T29" fmla="*/ 9 h 128"/>
                <a:gd name="T30" fmla="*/ 87 w 128"/>
                <a:gd name="T31" fmla="*/ 9 h 128"/>
                <a:gd name="T32" fmla="*/ 106 w 128"/>
                <a:gd name="T33" fmla="*/ 22 h 128"/>
                <a:gd name="T34" fmla="*/ 119 w 128"/>
                <a:gd name="T35" fmla="*/ 41 h 128"/>
                <a:gd name="T36" fmla="*/ 123 w 128"/>
                <a:gd name="T37" fmla="*/ 64 h 128"/>
                <a:gd name="T38" fmla="*/ 119 w 128"/>
                <a:gd name="T39" fmla="*/ 87 h 128"/>
                <a:gd name="T40" fmla="*/ 106 w 128"/>
                <a:gd name="T41" fmla="*/ 106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8" h="128">
                  <a:moveTo>
                    <a:pt x="64" y="0"/>
                  </a:moveTo>
                  <a:cubicBezTo>
                    <a:pt x="29" y="0"/>
                    <a:pt x="0" y="29"/>
                    <a:pt x="0" y="64"/>
                  </a:cubicBezTo>
                  <a:cubicBezTo>
                    <a:pt x="0" y="99"/>
                    <a:pt x="29" y="128"/>
                    <a:pt x="64" y="128"/>
                  </a:cubicBezTo>
                  <a:cubicBezTo>
                    <a:pt x="99" y="128"/>
                    <a:pt x="128" y="99"/>
                    <a:pt x="128" y="64"/>
                  </a:cubicBezTo>
                  <a:cubicBezTo>
                    <a:pt x="128" y="29"/>
                    <a:pt x="99" y="0"/>
                    <a:pt x="64" y="0"/>
                  </a:cubicBezTo>
                  <a:close/>
                  <a:moveTo>
                    <a:pt x="106" y="106"/>
                  </a:moveTo>
                  <a:cubicBezTo>
                    <a:pt x="101" y="111"/>
                    <a:pt x="94" y="116"/>
                    <a:pt x="87" y="119"/>
                  </a:cubicBezTo>
                  <a:cubicBezTo>
                    <a:pt x="80" y="122"/>
                    <a:pt x="72" y="123"/>
                    <a:pt x="64" y="123"/>
                  </a:cubicBezTo>
                  <a:cubicBezTo>
                    <a:pt x="56" y="123"/>
                    <a:pt x="48" y="122"/>
                    <a:pt x="41" y="119"/>
                  </a:cubicBezTo>
                  <a:cubicBezTo>
                    <a:pt x="34" y="116"/>
                    <a:pt x="27" y="111"/>
                    <a:pt x="22" y="106"/>
                  </a:cubicBezTo>
                  <a:cubicBezTo>
                    <a:pt x="17" y="101"/>
                    <a:pt x="12" y="94"/>
                    <a:pt x="9" y="87"/>
                  </a:cubicBezTo>
                  <a:cubicBezTo>
                    <a:pt x="6" y="80"/>
                    <a:pt x="5" y="72"/>
                    <a:pt x="5" y="64"/>
                  </a:cubicBezTo>
                  <a:cubicBezTo>
                    <a:pt x="5" y="56"/>
                    <a:pt x="6" y="48"/>
                    <a:pt x="9" y="41"/>
                  </a:cubicBezTo>
                  <a:cubicBezTo>
                    <a:pt x="12" y="34"/>
                    <a:pt x="17" y="27"/>
                    <a:pt x="22" y="22"/>
                  </a:cubicBezTo>
                  <a:cubicBezTo>
                    <a:pt x="27" y="17"/>
                    <a:pt x="34" y="12"/>
                    <a:pt x="41" y="9"/>
                  </a:cubicBezTo>
                  <a:cubicBezTo>
                    <a:pt x="56" y="3"/>
                    <a:pt x="72" y="3"/>
                    <a:pt x="87" y="9"/>
                  </a:cubicBezTo>
                  <a:cubicBezTo>
                    <a:pt x="94" y="12"/>
                    <a:pt x="101" y="17"/>
                    <a:pt x="106" y="22"/>
                  </a:cubicBezTo>
                  <a:cubicBezTo>
                    <a:pt x="111" y="27"/>
                    <a:pt x="116" y="34"/>
                    <a:pt x="119" y="41"/>
                  </a:cubicBezTo>
                  <a:cubicBezTo>
                    <a:pt x="122" y="48"/>
                    <a:pt x="123" y="56"/>
                    <a:pt x="123" y="64"/>
                  </a:cubicBezTo>
                  <a:cubicBezTo>
                    <a:pt x="123" y="72"/>
                    <a:pt x="122" y="80"/>
                    <a:pt x="119" y="87"/>
                  </a:cubicBezTo>
                  <a:cubicBezTo>
                    <a:pt x="116" y="94"/>
                    <a:pt x="112" y="101"/>
                    <a:pt x="106" y="106"/>
                  </a:cubicBez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pPr defTabSz="685800">
                <a:defRPr/>
              </a:pPr>
              <a:endParaRPr lang="zh-CN" altLang="en-US" sz="1350" kern="0">
                <a:solidFill>
                  <a:srgbClr val="000000"/>
                </a:solidFill>
                <a:latin typeface="微软雅黑"/>
                <a:ea typeface="微软雅黑"/>
              </a:endParaRPr>
            </a:p>
          </p:txBody>
        </p:sp>
        <p:sp>
          <p:nvSpPr>
            <p:cNvPr id="71" name="Oval 229">
              <a:extLst>
                <a:ext uri="{FF2B5EF4-FFF2-40B4-BE49-F238E27FC236}">
                  <a16:creationId xmlns:a16="http://schemas.microsoft.com/office/drawing/2014/main" id="{0FC983F2-054C-456F-9FC7-6D861316DC09}"/>
                </a:ext>
              </a:extLst>
            </p:cNvPr>
            <p:cNvSpPr>
              <a:spLocks noChangeArrowheads="1"/>
            </p:cNvSpPr>
            <p:nvPr/>
          </p:nvSpPr>
          <p:spPr bwMode="auto">
            <a:xfrm>
              <a:off x="4637088" y="530225"/>
              <a:ext cx="30163" cy="30163"/>
            </a:xfrm>
            <a:prstGeom prst="ellipse">
              <a:avLst/>
            </a:prstGeom>
            <a:grpFill/>
            <a:ln w="9525">
              <a:noFill/>
              <a:round/>
              <a:headEnd/>
              <a:tailEnd/>
            </a:ln>
          </p:spPr>
          <p:txBody>
            <a:bodyPr vert="horz" wrap="square" lIns="68580" tIns="34290" rIns="68580" bIns="34290" numCol="1" anchor="t" anchorCtr="0" compatLnSpc="1">
              <a:prstTxWarp prst="textNoShape">
                <a:avLst/>
              </a:prstTxWarp>
            </a:bodyPr>
            <a:lstStyle/>
            <a:p>
              <a:pPr defTabSz="685800">
                <a:defRPr/>
              </a:pPr>
              <a:endParaRPr lang="zh-CN" altLang="en-US" sz="1350" kern="0">
                <a:solidFill>
                  <a:srgbClr val="000000"/>
                </a:solidFill>
                <a:latin typeface="微软雅黑"/>
                <a:ea typeface="微软雅黑"/>
              </a:endParaRPr>
            </a:p>
          </p:txBody>
        </p:sp>
        <p:sp>
          <p:nvSpPr>
            <p:cNvPr id="72" name="Freeform 230">
              <a:extLst>
                <a:ext uri="{FF2B5EF4-FFF2-40B4-BE49-F238E27FC236}">
                  <a16:creationId xmlns:a16="http://schemas.microsoft.com/office/drawing/2014/main" id="{DF4C1738-D1CA-4F58-9164-5D75F9BE6A89}"/>
                </a:ext>
              </a:extLst>
            </p:cNvPr>
            <p:cNvSpPr>
              <a:spLocks noEditPoints="1"/>
            </p:cNvSpPr>
            <p:nvPr/>
          </p:nvSpPr>
          <p:spPr bwMode="auto">
            <a:xfrm>
              <a:off x="4576763" y="381000"/>
              <a:ext cx="150813" cy="330200"/>
            </a:xfrm>
            <a:custGeom>
              <a:avLst/>
              <a:gdLst>
                <a:gd name="T0" fmla="*/ 40 w 40"/>
                <a:gd name="T1" fmla="*/ 43 h 88"/>
                <a:gd name="T2" fmla="*/ 40 w 40"/>
                <a:gd name="T3" fmla="*/ 43 h 88"/>
                <a:gd name="T4" fmla="*/ 22 w 40"/>
                <a:gd name="T5" fmla="*/ 2 h 88"/>
                <a:gd name="T6" fmla="*/ 18 w 40"/>
                <a:gd name="T7" fmla="*/ 2 h 88"/>
                <a:gd name="T8" fmla="*/ 0 w 40"/>
                <a:gd name="T9" fmla="*/ 43 h 88"/>
                <a:gd name="T10" fmla="*/ 0 w 40"/>
                <a:gd name="T11" fmla="*/ 44 h 88"/>
                <a:gd name="T12" fmla="*/ 0 w 40"/>
                <a:gd name="T13" fmla="*/ 45 h 88"/>
                <a:gd name="T14" fmla="*/ 0 w 40"/>
                <a:gd name="T15" fmla="*/ 45 h 88"/>
                <a:gd name="T16" fmla="*/ 18 w 40"/>
                <a:gd name="T17" fmla="*/ 86 h 88"/>
                <a:gd name="T18" fmla="*/ 22 w 40"/>
                <a:gd name="T19" fmla="*/ 86 h 88"/>
                <a:gd name="T20" fmla="*/ 40 w 40"/>
                <a:gd name="T21" fmla="*/ 45 h 88"/>
                <a:gd name="T22" fmla="*/ 40 w 40"/>
                <a:gd name="T23" fmla="*/ 44 h 88"/>
                <a:gd name="T24" fmla="*/ 40 w 40"/>
                <a:gd name="T25" fmla="*/ 44 h 88"/>
                <a:gd name="T26" fmla="*/ 40 w 40"/>
                <a:gd name="T27" fmla="*/ 44 h 88"/>
                <a:gd name="T28" fmla="*/ 40 w 40"/>
                <a:gd name="T29" fmla="*/ 43 h 88"/>
                <a:gd name="T30" fmla="*/ 20 w 40"/>
                <a:gd name="T31" fmla="*/ 80 h 88"/>
                <a:gd name="T32" fmla="*/ 4 w 40"/>
                <a:gd name="T33" fmla="*/ 44 h 88"/>
                <a:gd name="T34" fmla="*/ 20 w 40"/>
                <a:gd name="T35" fmla="*/ 9 h 88"/>
                <a:gd name="T36" fmla="*/ 36 w 40"/>
                <a:gd name="T37" fmla="*/ 44 h 88"/>
                <a:gd name="T38" fmla="*/ 20 w 40"/>
                <a:gd name="T39" fmla="*/ 8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0" h="88">
                  <a:moveTo>
                    <a:pt x="40" y="43"/>
                  </a:moveTo>
                  <a:cubicBezTo>
                    <a:pt x="40" y="43"/>
                    <a:pt x="40" y="43"/>
                    <a:pt x="40" y="43"/>
                  </a:cubicBezTo>
                  <a:cubicBezTo>
                    <a:pt x="22" y="2"/>
                    <a:pt x="22" y="2"/>
                    <a:pt x="22" y="2"/>
                  </a:cubicBezTo>
                  <a:cubicBezTo>
                    <a:pt x="21" y="0"/>
                    <a:pt x="19" y="0"/>
                    <a:pt x="18" y="2"/>
                  </a:cubicBezTo>
                  <a:cubicBezTo>
                    <a:pt x="0" y="43"/>
                    <a:pt x="0" y="43"/>
                    <a:pt x="0" y="43"/>
                  </a:cubicBezTo>
                  <a:cubicBezTo>
                    <a:pt x="0" y="43"/>
                    <a:pt x="0" y="44"/>
                    <a:pt x="0" y="44"/>
                  </a:cubicBezTo>
                  <a:cubicBezTo>
                    <a:pt x="0" y="44"/>
                    <a:pt x="0" y="45"/>
                    <a:pt x="0" y="45"/>
                  </a:cubicBezTo>
                  <a:cubicBezTo>
                    <a:pt x="0" y="45"/>
                    <a:pt x="0" y="45"/>
                    <a:pt x="0" y="45"/>
                  </a:cubicBezTo>
                  <a:cubicBezTo>
                    <a:pt x="18" y="86"/>
                    <a:pt x="18" y="86"/>
                    <a:pt x="18" y="86"/>
                  </a:cubicBezTo>
                  <a:cubicBezTo>
                    <a:pt x="19" y="88"/>
                    <a:pt x="21" y="88"/>
                    <a:pt x="22" y="86"/>
                  </a:cubicBezTo>
                  <a:cubicBezTo>
                    <a:pt x="40" y="45"/>
                    <a:pt x="40" y="45"/>
                    <a:pt x="40" y="45"/>
                  </a:cubicBezTo>
                  <a:cubicBezTo>
                    <a:pt x="40" y="45"/>
                    <a:pt x="40" y="44"/>
                    <a:pt x="40" y="44"/>
                  </a:cubicBezTo>
                  <a:cubicBezTo>
                    <a:pt x="40" y="44"/>
                    <a:pt x="40" y="44"/>
                    <a:pt x="40" y="44"/>
                  </a:cubicBezTo>
                  <a:cubicBezTo>
                    <a:pt x="40" y="44"/>
                    <a:pt x="40" y="44"/>
                    <a:pt x="40" y="44"/>
                  </a:cubicBezTo>
                  <a:cubicBezTo>
                    <a:pt x="40" y="44"/>
                    <a:pt x="40" y="43"/>
                    <a:pt x="40" y="43"/>
                  </a:cubicBezTo>
                  <a:close/>
                  <a:moveTo>
                    <a:pt x="20" y="80"/>
                  </a:moveTo>
                  <a:cubicBezTo>
                    <a:pt x="4" y="44"/>
                    <a:pt x="4" y="44"/>
                    <a:pt x="4" y="44"/>
                  </a:cubicBezTo>
                  <a:cubicBezTo>
                    <a:pt x="20" y="9"/>
                    <a:pt x="20" y="9"/>
                    <a:pt x="20" y="9"/>
                  </a:cubicBezTo>
                  <a:cubicBezTo>
                    <a:pt x="36" y="44"/>
                    <a:pt x="36" y="44"/>
                    <a:pt x="36" y="44"/>
                  </a:cubicBezTo>
                  <a:lnTo>
                    <a:pt x="20" y="80"/>
                  </a:ln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pPr defTabSz="685800">
                <a:defRPr/>
              </a:pPr>
              <a:endParaRPr lang="zh-CN" altLang="en-US" sz="1350" kern="0">
                <a:solidFill>
                  <a:srgbClr val="000000"/>
                </a:solidFill>
                <a:latin typeface="微软雅黑"/>
                <a:ea typeface="微软雅黑"/>
              </a:endParaRPr>
            </a:p>
          </p:txBody>
        </p:sp>
      </p:grpSp>
      <p:sp>
        <p:nvSpPr>
          <p:cNvPr id="45" name="文本框 44"/>
          <p:cNvSpPr txBox="1">
            <a:spLocks noChangeArrowheads="1"/>
          </p:cNvSpPr>
          <p:nvPr/>
        </p:nvSpPr>
        <p:spPr bwMode="auto">
          <a:xfrm>
            <a:off x="268014" y="176334"/>
            <a:ext cx="727349"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marL="171450" indent="-171450" algn="ctr" defTabSz="685800" fontAlgn="base">
              <a:spcBef>
                <a:spcPct val="0"/>
              </a:spcBef>
              <a:spcAft>
                <a:spcPct val="0"/>
              </a:spcAft>
              <a:defRPr/>
            </a:pPr>
            <a:r>
              <a:rPr lang="en-US" altLang="zh-CN" sz="2700" b="1" dirty="0">
                <a:solidFill>
                  <a:prstClr val="white"/>
                </a:solidFill>
              </a:rPr>
              <a:t>2</a:t>
            </a:r>
            <a:endParaRPr lang="zh-CN" altLang="en-US" sz="2700" b="1" dirty="0">
              <a:solidFill>
                <a:prstClr val="white"/>
              </a:solidFill>
            </a:endParaRPr>
          </a:p>
        </p:txBody>
      </p:sp>
    </p:spTree>
    <p:extLst>
      <p:ext uri="{BB962C8B-B14F-4D97-AF65-F5344CB8AC3E}">
        <p14:creationId xmlns:p14="http://schemas.microsoft.com/office/powerpoint/2010/main" val="3659664342"/>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687AA782-7166-43F9-962E-E8A84B1934A0}"/>
              </a:ext>
            </a:extLst>
          </p:cNvPr>
          <p:cNvSpPr txBox="1"/>
          <p:nvPr/>
        </p:nvSpPr>
        <p:spPr>
          <a:xfrm>
            <a:off x="1093809" y="1579171"/>
            <a:ext cx="2031325" cy="2008242"/>
          </a:xfrm>
          <a:prstGeom prst="rect">
            <a:avLst/>
          </a:prstGeom>
          <a:noFill/>
        </p:spPr>
        <p:txBody>
          <a:bodyPr wrap="none" rtlCol="0">
            <a:spAutoFit/>
          </a:bodyPr>
          <a:lstStyle/>
          <a:p>
            <a:pPr defTabSz="685800" eaLnBrk="0" fontAlgn="base" hangingPunct="0">
              <a:spcBef>
                <a:spcPct val="0"/>
              </a:spcBef>
              <a:spcAft>
                <a:spcPct val="0"/>
              </a:spcAft>
              <a:defRPr/>
            </a:pPr>
            <a:r>
              <a:rPr lang="en-US" altLang="zh-CN" sz="12450" b="1" spc="225" dirty="0">
                <a:gradFill>
                  <a:gsLst>
                    <a:gs pos="0">
                      <a:srgbClr val="006C39"/>
                    </a:gs>
                    <a:gs pos="90000">
                      <a:srgbClr val="006C39">
                        <a:alpha val="0"/>
                      </a:srgbClr>
                    </a:gs>
                  </a:gsLst>
                  <a:lin ang="5400000" scaled="1"/>
                </a:gradFill>
                <a:latin typeface="Century Gothic" panose="020B0502020202020204" pitchFamily="34" charset="0"/>
                <a:ea typeface="微软雅黑" panose="020B0503020204020204" pitchFamily="34" charset="-122"/>
              </a:rPr>
              <a:t>03</a:t>
            </a:r>
            <a:endParaRPr lang="zh-CN" altLang="en-US" sz="12450" b="1" spc="225" dirty="0">
              <a:gradFill>
                <a:gsLst>
                  <a:gs pos="0">
                    <a:srgbClr val="006C39"/>
                  </a:gs>
                  <a:gs pos="90000">
                    <a:srgbClr val="006C39">
                      <a:alpha val="0"/>
                    </a:srgbClr>
                  </a:gs>
                </a:gsLst>
                <a:lin ang="5400000" scaled="1"/>
              </a:gradFill>
              <a:latin typeface="Century Gothic" panose="020B0502020202020204" pitchFamily="34" charset="0"/>
              <a:ea typeface="微软雅黑" panose="020B0503020204020204" pitchFamily="34" charset="-122"/>
            </a:endParaRPr>
          </a:p>
        </p:txBody>
      </p:sp>
      <p:sp>
        <p:nvSpPr>
          <p:cNvPr id="7" name="文本框 6">
            <a:extLst>
              <a:ext uri="{FF2B5EF4-FFF2-40B4-BE49-F238E27FC236}">
                <a16:creationId xmlns:a16="http://schemas.microsoft.com/office/drawing/2014/main" id="{C646537D-7E47-4B9F-B532-AD200E213B24}"/>
              </a:ext>
            </a:extLst>
          </p:cNvPr>
          <p:cNvSpPr txBox="1"/>
          <p:nvPr/>
        </p:nvSpPr>
        <p:spPr>
          <a:xfrm>
            <a:off x="4162776" y="1800670"/>
            <a:ext cx="1954381" cy="553998"/>
          </a:xfrm>
          <a:prstGeom prst="rect">
            <a:avLst/>
          </a:prstGeom>
          <a:noFill/>
        </p:spPr>
        <p:txBody>
          <a:bodyPr wrap="none" rtlCol="0">
            <a:spAutoFit/>
          </a:bodyPr>
          <a:lstStyle/>
          <a:p>
            <a:pPr defTabSz="685800" eaLnBrk="0" fontAlgn="base" hangingPunct="0">
              <a:spcBef>
                <a:spcPct val="0"/>
              </a:spcBef>
              <a:spcAft>
                <a:spcPct val="0"/>
              </a:spcAft>
              <a:defRPr/>
            </a:pPr>
            <a:r>
              <a:rPr lang="zh-CN" altLang="en-US" sz="3000" b="1" spc="450" dirty="0">
                <a:solidFill>
                  <a:prstClr val="black"/>
                </a:solidFill>
                <a:latin typeface="Century Gothic" panose="020B0502020202020204" pitchFamily="34" charset="0"/>
                <a:ea typeface="微软雅黑" panose="020B0503020204020204" pitchFamily="34" charset="-122"/>
              </a:rPr>
              <a:t>概要设计</a:t>
            </a:r>
          </a:p>
        </p:txBody>
      </p:sp>
      <p:cxnSp>
        <p:nvCxnSpPr>
          <p:cNvPr id="10" name="直接连接符 9">
            <a:extLst>
              <a:ext uri="{FF2B5EF4-FFF2-40B4-BE49-F238E27FC236}">
                <a16:creationId xmlns:a16="http://schemas.microsoft.com/office/drawing/2014/main" id="{1B6F541E-B87E-4A95-B60E-7035BF308E17}"/>
              </a:ext>
            </a:extLst>
          </p:cNvPr>
          <p:cNvCxnSpPr/>
          <p:nvPr/>
        </p:nvCxnSpPr>
        <p:spPr>
          <a:xfrm>
            <a:off x="3546360" y="1607344"/>
            <a:ext cx="0" cy="1928813"/>
          </a:xfrm>
          <a:prstGeom prst="line">
            <a:avLst/>
          </a:prstGeom>
          <a:ln>
            <a:solidFill>
              <a:schemeClr val="bg1">
                <a:lumMod val="50000"/>
              </a:schemeClr>
            </a:solidFill>
            <a:prstDash val="dashDot"/>
          </a:ln>
        </p:spPr>
        <p:style>
          <a:lnRef idx="1">
            <a:schemeClr val="accent1"/>
          </a:lnRef>
          <a:fillRef idx="0">
            <a:schemeClr val="accent1"/>
          </a:fillRef>
          <a:effectRef idx="0">
            <a:schemeClr val="accent1"/>
          </a:effectRef>
          <a:fontRef idx="minor">
            <a:schemeClr val="tx1"/>
          </a:fontRef>
        </p:style>
      </p:cxnSp>
      <p:sp>
        <p:nvSpPr>
          <p:cNvPr id="12" name="矩形 11">
            <a:extLst>
              <a:ext uri="{FF2B5EF4-FFF2-40B4-BE49-F238E27FC236}">
                <a16:creationId xmlns:a16="http://schemas.microsoft.com/office/drawing/2014/main" id="{4F12246C-75E2-4D58-B0D6-1A4AE1F1978B}"/>
              </a:ext>
            </a:extLst>
          </p:cNvPr>
          <p:cNvSpPr/>
          <p:nvPr/>
        </p:nvSpPr>
        <p:spPr>
          <a:xfrm>
            <a:off x="4252162" y="2574434"/>
            <a:ext cx="540000" cy="76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0" fontAlgn="base" hangingPunct="0">
              <a:spcBef>
                <a:spcPct val="0"/>
              </a:spcBef>
              <a:spcAft>
                <a:spcPct val="0"/>
              </a:spcAft>
              <a:defRPr/>
            </a:pPr>
            <a:endParaRPr lang="zh-CN" altLang="en-US" sz="1350">
              <a:solidFill>
                <a:prstClr val="white"/>
              </a:solidFill>
              <a:latin typeface="微软雅黑"/>
              <a:ea typeface="微软雅黑"/>
            </a:endParaRPr>
          </a:p>
        </p:txBody>
      </p:sp>
      <p:grpSp>
        <p:nvGrpSpPr>
          <p:cNvPr id="19" name="组合 18">
            <a:extLst>
              <a:ext uri="{FF2B5EF4-FFF2-40B4-BE49-F238E27FC236}">
                <a16:creationId xmlns:a16="http://schemas.microsoft.com/office/drawing/2014/main" id="{1E414B75-D140-4E03-B375-68221EAF31A8}"/>
              </a:ext>
            </a:extLst>
          </p:cNvPr>
          <p:cNvGrpSpPr/>
          <p:nvPr/>
        </p:nvGrpSpPr>
        <p:grpSpPr>
          <a:xfrm>
            <a:off x="7850413" y="4387500"/>
            <a:ext cx="789491" cy="81000"/>
            <a:chOff x="10467218" y="6126091"/>
            <a:chExt cx="1052654" cy="108000"/>
          </a:xfrm>
        </p:grpSpPr>
        <p:sp>
          <p:nvSpPr>
            <p:cNvPr id="20" name="椭圆 19">
              <a:extLst>
                <a:ext uri="{FF2B5EF4-FFF2-40B4-BE49-F238E27FC236}">
                  <a16:creationId xmlns:a16="http://schemas.microsoft.com/office/drawing/2014/main" id="{17E4DDC7-34C2-496A-97C5-F07625B414E9}"/>
                </a:ext>
              </a:extLst>
            </p:cNvPr>
            <p:cNvSpPr/>
            <p:nvPr/>
          </p:nvSpPr>
          <p:spPr>
            <a:xfrm>
              <a:off x="10467218" y="6126091"/>
              <a:ext cx="108000" cy="10800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eaLnBrk="0" fontAlgn="base" hangingPunct="0">
                <a:spcBef>
                  <a:spcPct val="0"/>
                </a:spcBef>
                <a:spcAft>
                  <a:spcPct val="0"/>
                </a:spcAft>
                <a:defRPr/>
              </a:pPr>
              <a:endParaRPr lang="zh-CN" altLang="en-US" sz="1350">
                <a:solidFill>
                  <a:prstClr val="white"/>
                </a:solidFill>
                <a:latin typeface="微软雅黑"/>
                <a:ea typeface="微软雅黑"/>
              </a:endParaRPr>
            </a:p>
          </p:txBody>
        </p:sp>
        <p:sp>
          <p:nvSpPr>
            <p:cNvPr id="21" name="椭圆 20">
              <a:extLst>
                <a:ext uri="{FF2B5EF4-FFF2-40B4-BE49-F238E27FC236}">
                  <a16:creationId xmlns:a16="http://schemas.microsoft.com/office/drawing/2014/main" id="{F74E0525-26E5-4FB4-B7CA-7CD73815E2D5}"/>
                </a:ext>
              </a:extLst>
            </p:cNvPr>
            <p:cNvSpPr/>
            <p:nvPr/>
          </p:nvSpPr>
          <p:spPr>
            <a:xfrm>
              <a:off x="10703381" y="6126091"/>
              <a:ext cx="108000" cy="10800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eaLnBrk="0" fontAlgn="base" hangingPunct="0">
                <a:spcBef>
                  <a:spcPct val="0"/>
                </a:spcBef>
                <a:spcAft>
                  <a:spcPct val="0"/>
                </a:spcAft>
                <a:defRPr/>
              </a:pPr>
              <a:endParaRPr lang="zh-CN" altLang="en-US" sz="1350">
                <a:solidFill>
                  <a:prstClr val="white"/>
                </a:solidFill>
                <a:latin typeface="微软雅黑"/>
                <a:ea typeface="微软雅黑"/>
              </a:endParaRPr>
            </a:p>
          </p:txBody>
        </p:sp>
        <p:sp>
          <p:nvSpPr>
            <p:cNvPr id="22" name="椭圆 21">
              <a:extLst>
                <a:ext uri="{FF2B5EF4-FFF2-40B4-BE49-F238E27FC236}">
                  <a16:creationId xmlns:a16="http://schemas.microsoft.com/office/drawing/2014/main" id="{24BCF10B-2D83-4819-817B-BAA65A9EDDBB}"/>
                </a:ext>
              </a:extLst>
            </p:cNvPr>
            <p:cNvSpPr/>
            <p:nvPr/>
          </p:nvSpPr>
          <p:spPr>
            <a:xfrm>
              <a:off x="10939545" y="6126091"/>
              <a:ext cx="108000" cy="108000"/>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eaLnBrk="0" fontAlgn="base" hangingPunct="0">
                <a:spcBef>
                  <a:spcPct val="0"/>
                </a:spcBef>
                <a:spcAft>
                  <a:spcPct val="0"/>
                </a:spcAft>
                <a:defRPr/>
              </a:pPr>
              <a:endParaRPr lang="zh-CN" altLang="en-US" sz="1350">
                <a:solidFill>
                  <a:prstClr val="white"/>
                </a:solidFill>
                <a:latin typeface="微软雅黑"/>
                <a:ea typeface="微软雅黑"/>
              </a:endParaRPr>
            </a:p>
          </p:txBody>
        </p:sp>
        <p:sp>
          <p:nvSpPr>
            <p:cNvPr id="23" name="椭圆 22">
              <a:extLst>
                <a:ext uri="{FF2B5EF4-FFF2-40B4-BE49-F238E27FC236}">
                  <a16:creationId xmlns:a16="http://schemas.microsoft.com/office/drawing/2014/main" id="{6A975992-8959-442A-AAC2-9788D0960105}"/>
                </a:ext>
              </a:extLst>
            </p:cNvPr>
            <p:cNvSpPr/>
            <p:nvPr/>
          </p:nvSpPr>
          <p:spPr>
            <a:xfrm>
              <a:off x="11175708" y="6126091"/>
              <a:ext cx="108000" cy="10800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eaLnBrk="0" fontAlgn="base" hangingPunct="0">
                <a:spcBef>
                  <a:spcPct val="0"/>
                </a:spcBef>
                <a:spcAft>
                  <a:spcPct val="0"/>
                </a:spcAft>
                <a:defRPr/>
              </a:pPr>
              <a:endParaRPr lang="zh-CN" altLang="en-US" sz="1350">
                <a:solidFill>
                  <a:prstClr val="white"/>
                </a:solidFill>
                <a:latin typeface="微软雅黑"/>
                <a:ea typeface="微软雅黑"/>
              </a:endParaRPr>
            </a:p>
          </p:txBody>
        </p:sp>
        <p:sp>
          <p:nvSpPr>
            <p:cNvPr id="24" name="椭圆 23">
              <a:extLst>
                <a:ext uri="{FF2B5EF4-FFF2-40B4-BE49-F238E27FC236}">
                  <a16:creationId xmlns:a16="http://schemas.microsoft.com/office/drawing/2014/main" id="{E09E7360-1DB3-4405-A41E-1E01C2FA1674}"/>
                </a:ext>
              </a:extLst>
            </p:cNvPr>
            <p:cNvSpPr/>
            <p:nvPr/>
          </p:nvSpPr>
          <p:spPr>
            <a:xfrm>
              <a:off x="11411872" y="6126091"/>
              <a:ext cx="108000" cy="10800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eaLnBrk="0" fontAlgn="base" hangingPunct="0">
                <a:spcBef>
                  <a:spcPct val="0"/>
                </a:spcBef>
                <a:spcAft>
                  <a:spcPct val="0"/>
                </a:spcAft>
                <a:defRPr/>
              </a:pPr>
              <a:endParaRPr lang="zh-CN" altLang="en-US" sz="1350">
                <a:solidFill>
                  <a:prstClr val="white"/>
                </a:solidFill>
                <a:latin typeface="微软雅黑"/>
                <a:ea typeface="微软雅黑"/>
              </a:endParaRPr>
            </a:p>
          </p:txBody>
        </p:sp>
      </p:grpSp>
    </p:spTree>
    <p:extLst>
      <p:ext uri="{BB962C8B-B14F-4D97-AF65-F5344CB8AC3E}">
        <p14:creationId xmlns:p14="http://schemas.microsoft.com/office/powerpoint/2010/main" val="2247848283"/>
      </p:ext>
    </p:extLst>
  </p:cSld>
  <p:clrMapOvr>
    <a:masterClrMapping/>
  </p:clrMapOvr>
  <p:transition spd="med">
    <p:pull/>
  </p:transition>
</p:sld>
</file>

<file path=ppt/theme/theme1.xml><?xml version="1.0" encoding="utf-8"?>
<a:theme xmlns:a="http://schemas.openxmlformats.org/drawingml/2006/main" name="Office 主题​​">
  <a:themeElements>
    <a:clrScheme name="自定义 1">
      <a:dk1>
        <a:srgbClr val="333333"/>
      </a:dk1>
      <a:lt1>
        <a:srgbClr val="FFFFFF"/>
      </a:lt1>
      <a:dk2>
        <a:srgbClr val="333333"/>
      </a:dk2>
      <a:lt2>
        <a:srgbClr val="FEFAEE"/>
      </a:lt2>
      <a:accent1>
        <a:srgbClr val="12B789"/>
      </a:accent1>
      <a:accent2>
        <a:srgbClr val="FF9101"/>
      </a:accent2>
      <a:accent3>
        <a:srgbClr val="F8D158"/>
      </a:accent3>
      <a:accent4>
        <a:srgbClr val="F57365"/>
      </a:accent4>
      <a:accent5>
        <a:srgbClr val="7FC9EC"/>
      </a:accent5>
      <a:accent6>
        <a:srgbClr val="8689D0"/>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TotalTime>
  <Words>1865</Words>
  <Application>Microsoft Office PowerPoint</Application>
  <PresentationFormat>全屏显示(16:9)</PresentationFormat>
  <Paragraphs>332</Paragraphs>
  <Slides>66</Slides>
  <Notes>23</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66</vt:i4>
      </vt:variant>
    </vt:vector>
  </HeadingPairs>
  <TitlesOfParts>
    <vt:vector size="74" baseType="lpstr">
      <vt:lpstr>等线</vt:lpstr>
      <vt:lpstr>宋体</vt:lpstr>
      <vt:lpstr>微软雅黑</vt:lpstr>
      <vt:lpstr>Arial</vt:lpstr>
      <vt:lpstr>Calibri</vt:lpstr>
      <vt:lpstr>Century Gothic</vt:lpstr>
      <vt:lpstr>Office 主题​​</vt:lpstr>
      <vt:lpstr>Visio</vt:lpstr>
      <vt:lpstr>PowerPoint 演示文稿</vt:lpstr>
      <vt:lpstr>PowerPoint 演示文稿</vt:lpstr>
      <vt:lpstr>PowerPoint 演示文稿</vt:lpstr>
      <vt:lpstr>What did I do</vt:lpstr>
      <vt:lpstr>PowerPoint 演示文稿</vt:lpstr>
      <vt:lpstr>从总体架构看个人分工</vt:lpstr>
      <vt:lpstr>PowerPoint 演示文稿</vt:lpstr>
      <vt:lpstr>需求分析——功能划分</vt:lpstr>
      <vt:lpstr>PowerPoint 演示文稿</vt:lpstr>
      <vt:lpstr>概要设计</vt:lpstr>
      <vt:lpstr>组织结构</vt:lpstr>
      <vt:lpstr>简单类图</vt:lpstr>
      <vt:lpstr>注册顺序图</vt:lpstr>
      <vt:lpstr>登录顺序图</vt:lpstr>
      <vt:lpstr>修改个人信息顺序图</vt:lpstr>
      <vt:lpstr>PowerPoint 演示文稿</vt:lpstr>
      <vt:lpstr>详细设计——整体架构</vt:lpstr>
      <vt:lpstr>用户界面层</vt:lpstr>
      <vt:lpstr>控制层</vt:lpstr>
      <vt:lpstr>业务逻辑层</vt:lpstr>
      <vt:lpstr>数据持久层</vt:lpstr>
      <vt:lpstr>接口设计</vt:lpstr>
      <vt:lpstr>数据库设计</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China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PPTS</dc:title>
  <dc:subject>PPTS</dc:subject>
  <dc:creator>PPTS</dc:creator>
  <cp:keywords>PPTS</cp:keywords>
  <dc:description>PPTS</dc:description>
  <cp:lastModifiedBy>dell</cp:lastModifiedBy>
  <cp:revision>28</cp:revision>
  <dcterms:created xsi:type="dcterms:W3CDTF">2016-04-12T08:19:00Z</dcterms:created>
  <dcterms:modified xsi:type="dcterms:W3CDTF">2020-11-18T05:02:17Z</dcterms:modified>
  <cp:category>PPTS</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2052-10.1.0.5603</vt:lpwstr>
  </property>
</Properties>
</file>