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DjqL3sPM0TpeKvDLpWW4I8onW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6FA10F-69F3-4F31-9231-CC646DD14C49}">
  <a:tblStyle styleId="{516FA10F-69F3-4F31-9231-CC646DD14C4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7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6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7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9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9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9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9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9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9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9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9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9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0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0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0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1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1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1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4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4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4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4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5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5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5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6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mgur.com/gallery/mfAce" TargetMode="External"/><Relationship Id="rId4" Type="http://schemas.openxmlformats.org/officeDocument/2006/relationships/hyperlink" Target="https://www.hackster.io/arbalet/touch-led-table-retrogaming-and-ambiant-light-3d3204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rn.adafruit.com/mpr121-capacitive-touch-sensor-on-raspberry-pi-and-beaglebone-black/hardware" TargetMode="External"/><Relationship Id="rId4" Type="http://schemas.openxmlformats.org/officeDocument/2006/relationships/hyperlink" Target="https://www.adafruit.com/product/177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arn.adafruit.com/mpr121-capacitive-touch-sensor-on-raspberry-pi-and-beaglebone-black/hardware" TargetMode="External"/><Relationship Id="rId4" Type="http://schemas.openxmlformats.org/officeDocument/2006/relationships/hyperlink" Target="https://www.adafruit.com/product/177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dafruit.com/product/1309?gclid=CjwKCAjwm8WZBhBUEiwA178UnE2U9CLP5bp0s6OCmYKt7fzDyqWwlyDLQSf_IIpPPlJ-eFCzWk6m7BoCC04QAvD_BwE" TargetMode="External"/><Relationship Id="rId4" Type="http://schemas.openxmlformats.org/officeDocument/2006/relationships/hyperlink" Target="https://learn.adafruit.com/adafruit-mpr121-12-key-capacitive-touch-sensor-breakout-tutorial" TargetMode="External"/><Relationship Id="rId5" Type="http://schemas.openxmlformats.org/officeDocument/2006/relationships/hyperlink" Target="https://www.amazon.com/BTF-LIGHTING-WS2812B-Individual-Addressable-Non-waterproof/dp/B01CDTECSG/ref=sr_1_1_sspa?crid=LWQY0O86BCZF&amp;keywords=ws2812%2B144%2B30led%2Fm&amp;qid=1664232405&amp;sprefix=ws2812%2B144%2B30led%2Fm%2Caps%2C122&amp;sr=8-1-spons&amp;spLa=ZW5jcnlwdGVkUXVhbGlmaWVyPUEyMzFSRUxLQVNZUlpIJmVuY3J5cHRlZElkPUExMDI2NjAxMUdDODdCM1pVREFUNCZlbmNyeXB0ZWRBZElkPUEwMDQ1Nzk3MTRQMDhQTDlUSlowMiZ3aWRnZXROYW1lPXNwX2F0ZiZhY3Rpb249Y2xpY2tSZWRpcmVjdCZkb05vdExvZ0NsaWNrPXRydWU&amp;th=1" TargetMode="External"/><Relationship Id="rId6" Type="http://schemas.openxmlformats.org/officeDocument/2006/relationships/hyperlink" Target="https://www.adafruit.com/product/658" TargetMode="External"/><Relationship Id="rId7" Type="http://schemas.openxmlformats.org/officeDocument/2006/relationships/hyperlink" Target="https://www.adafruit.com/product/1361" TargetMode="External"/><Relationship Id="rId8" Type="http://schemas.openxmlformats.org/officeDocument/2006/relationships/hyperlink" Target="https://www.adafruit.com/product/17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endParaRPr sz="6000"/>
          </a:p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br>
              <a:rPr lang="en-US" sz="5200"/>
            </a:br>
            <a:r>
              <a:rPr lang="en-US" sz="5200"/>
              <a:t>Interactive </a:t>
            </a:r>
            <a:r>
              <a:rPr lang="en-US" sz="5200"/>
              <a:t>LED Table</a:t>
            </a:r>
            <a:r>
              <a:rPr lang="en-US" sz="5200"/>
              <a:t> Proposal</a:t>
            </a:r>
            <a:endParaRPr sz="7200"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September 25th 2022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Singrhu Poltanawasit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An LED coffee table that lights up in areas experiencing downward force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Links to existing projects: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https://imgur.com/gallery/mfAce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https://www.hackster.io/arbalet/touch-led-table-retrogaming-and-ambiant-light-3d3204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Possible Improvement: LED color change according to varying magnitudes of force</a:t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0" name="Google Shape;400;p2"/>
          <p:cNvSpPr txBox="1"/>
          <p:nvPr/>
        </p:nvSpPr>
        <p:spPr>
          <a:xfrm>
            <a:off x="8979000" y="3581975"/>
            <a:ext cx="2539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I am inspired by the integration of art and technology! </a:t>
            </a:r>
            <a:endParaRPr sz="1000"/>
          </a:p>
        </p:txBody>
      </p:sp>
      <p:pic>
        <p:nvPicPr>
          <p:cNvPr id="401" name="Google Shape;40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900" y="3518450"/>
            <a:ext cx="2771445" cy="23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7875" y="3518450"/>
            <a:ext cx="4564823" cy="237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8" name="Google Shape;408;p3"/>
          <p:cNvSpPr txBox="1"/>
          <p:nvPr>
            <p:ph idx="1" type="body"/>
          </p:nvPr>
        </p:nvSpPr>
        <p:spPr>
          <a:xfrm>
            <a:off x="508200" y="1295400"/>
            <a:ext cx="46512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Create a System Block Diagram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Label interfaces / pins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Components (part numbers if possible)</a:t>
            </a:r>
            <a:endParaRPr/>
          </a:p>
        </p:txBody>
      </p:sp>
      <p:sp>
        <p:nvSpPr>
          <p:cNvPr id="409" name="Google Shape;409;p3"/>
          <p:cNvSpPr/>
          <p:nvPr/>
        </p:nvSpPr>
        <p:spPr>
          <a:xfrm>
            <a:off x="946950" y="2902000"/>
            <a:ext cx="1752600" cy="267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410" name="Google Shape;410;p3"/>
          <p:cNvSpPr/>
          <p:nvPr/>
        </p:nvSpPr>
        <p:spPr>
          <a:xfrm>
            <a:off x="6389025" y="1429250"/>
            <a:ext cx="1838100" cy="19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MPR121</a:t>
            </a:r>
            <a:endParaRPr/>
          </a:p>
        </p:txBody>
      </p:sp>
      <p:sp>
        <p:nvSpPr>
          <p:cNvPr id="411" name="Google Shape;411;p3"/>
          <p:cNvSpPr/>
          <p:nvPr/>
        </p:nvSpPr>
        <p:spPr>
          <a:xfrm>
            <a:off x="4412075" y="3651400"/>
            <a:ext cx="67185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 Strip</a:t>
            </a:r>
            <a:endParaRPr/>
          </a:p>
        </p:txBody>
      </p:sp>
      <p:sp>
        <p:nvSpPr>
          <p:cNvPr id="412" name="Google Shape;412;p3"/>
          <p:cNvSpPr/>
          <p:nvPr/>
        </p:nvSpPr>
        <p:spPr>
          <a:xfrm>
            <a:off x="4412075" y="4051600"/>
            <a:ext cx="67185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 Strip</a:t>
            </a:r>
            <a:endParaRPr/>
          </a:p>
        </p:txBody>
      </p:sp>
      <p:sp>
        <p:nvSpPr>
          <p:cNvPr id="413" name="Google Shape;413;p3"/>
          <p:cNvSpPr/>
          <p:nvPr/>
        </p:nvSpPr>
        <p:spPr>
          <a:xfrm>
            <a:off x="4412075" y="4451800"/>
            <a:ext cx="67185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 Strip</a:t>
            </a:r>
            <a:endParaRPr/>
          </a:p>
        </p:txBody>
      </p:sp>
      <p:sp>
        <p:nvSpPr>
          <p:cNvPr id="414" name="Google Shape;414;p3"/>
          <p:cNvSpPr/>
          <p:nvPr/>
        </p:nvSpPr>
        <p:spPr>
          <a:xfrm>
            <a:off x="4412075" y="4852000"/>
            <a:ext cx="67185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 Strip</a:t>
            </a:r>
            <a:endParaRPr/>
          </a:p>
        </p:txBody>
      </p:sp>
      <p:sp>
        <p:nvSpPr>
          <p:cNvPr id="415" name="Google Shape;415;p3"/>
          <p:cNvSpPr/>
          <p:nvPr/>
        </p:nvSpPr>
        <p:spPr>
          <a:xfrm>
            <a:off x="4412075" y="5252200"/>
            <a:ext cx="67185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 Strip</a:t>
            </a:r>
            <a:endParaRPr/>
          </a:p>
        </p:txBody>
      </p:sp>
      <p:cxnSp>
        <p:nvCxnSpPr>
          <p:cNvPr id="416" name="Google Shape;416;p3"/>
          <p:cNvCxnSpPr>
            <a:endCxn id="415" idx="1"/>
          </p:cNvCxnSpPr>
          <p:nvPr/>
        </p:nvCxnSpPr>
        <p:spPr>
          <a:xfrm>
            <a:off x="2687375" y="5274100"/>
            <a:ext cx="17247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"/>
          <p:cNvSpPr txBox="1"/>
          <p:nvPr/>
        </p:nvSpPr>
        <p:spPr>
          <a:xfrm rot="2608">
            <a:off x="2561051" y="5389262"/>
            <a:ext cx="197760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Pin (GPIO 49)</a:t>
            </a:r>
            <a:endParaRPr/>
          </a:p>
        </p:txBody>
      </p:sp>
      <p:cxnSp>
        <p:nvCxnSpPr>
          <p:cNvPr id="418" name="Google Shape;418;p3"/>
          <p:cNvCxnSpPr>
            <a:stCxn id="411" idx="3"/>
          </p:cNvCxnSpPr>
          <p:nvPr/>
        </p:nvCxnSpPr>
        <p:spPr>
          <a:xfrm flipH="1">
            <a:off x="11129975" y="38416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"/>
          <p:cNvCxnSpPr/>
          <p:nvPr/>
        </p:nvCxnSpPr>
        <p:spPr>
          <a:xfrm flipH="1">
            <a:off x="11129975" y="42418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"/>
          <p:cNvCxnSpPr/>
          <p:nvPr/>
        </p:nvCxnSpPr>
        <p:spPr>
          <a:xfrm flipH="1">
            <a:off x="11129975" y="46981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"/>
          <p:cNvCxnSpPr/>
          <p:nvPr/>
        </p:nvCxnSpPr>
        <p:spPr>
          <a:xfrm flipH="1">
            <a:off x="11129975" y="51253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"/>
          <p:cNvCxnSpPr/>
          <p:nvPr/>
        </p:nvCxnSpPr>
        <p:spPr>
          <a:xfrm flipH="1">
            <a:off x="2699550" y="2439650"/>
            <a:ext cx="3688800" cy="15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"/>
          <p:cNvCxnSpPr/>
          <p:nvPr/>
        </p:nvCxnSpPr>
        <p:spPr>
          <a:xfrm flipH="1">
            <a:off x="2699550" y="2737694"/>
            <a:ext cx="3688800" cy="15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"/>
          <p:cNvSpPr txBox="1"/>
          <p:nvPr/>
        </p:nvSpPr>
        <p:spPr>
          <a:xfrm>
            <a:off x="5906100" y="210870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SCL</a:t>
            </a:r>
            <a:endParaRPr/>
          </a:p>
        </p:txBody>
      </p:sp>
      <p:sp>
        <p:nvSpPr>
          <p:cNvPr id="425" name="Google Shape;425;p3"/>
          <p:cNvSpPr txBox="1"/>
          <p:nvPr/>
        </p:nvSpPr>
        <p:spPr>
          <a:xfrm>
            <a:off x="5836475" y="279740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SDA</a:t>
            </a:r>
            <a:endParaRPr/>
          </a:p>
        </p:txBody>
      </p:sp>
      <p:sp>
        <p:nvSpPr>
          <p:cNvPr id="426" name="Google Shape;426;p3"/>
          <p:cNvSpPr txBox="1"/>
          <p:nvPr/>
        </p:nvSpPr>
        <p:spPr>
          <a:xfrm>
            <a:off x="2699550" y="2891574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SPI0</a:t>
            </a:r>
            <a:endParaRPr/>
          </a:p>
        </p:txBody>
      </p:sp>
      <p:sp>
        <p:nvSpPr>
          <p:cNvPr id="427" name="Google Shape;427;p3"/>
          <p:cNvSpPr txBox="1"/>
          <p:nvPr/>
        </p:nvSpPr>
        <p:spPr>
          <a:xfrm>
            <a:off x="2699550" y="4241811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I2C2 SDA</a:t>
            </a:r>
            <a:endParaRPr/>
          </a:p>
        </p:txBody>
      </p:sp>
      <p:sp>
        <p:nvSpPr>
          <p:cNvPr id="428" name="Google Shape;428;p3"/>
          <p:cNvSpPr/>
          <p:nvPr/>
        </p:nvSpPr>
        <p:spPr>
          <a:xfrm>
            <a:off x="8772250" y="1479025"/>
            <a:ext cx="2040900" cy="30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ITO Plastic</a:t>
            </a:r>
            <a:endParaRPr/>
          </a:p>
        </p:txBody>
      </p:sp>
      <p:sp>
        <p:nvSpPr>
          <p:cNvPr id="429" name="Google Shape;429;p3"/>
          <p:cNvSpPr/>
          <p:nvPr/>
        </p:nvSpPr>
        <p:spPr>
          <a:xfrm>
            <a:off x="8772250" y="1783225"/>
            <a:ext cx="2040900" cy="30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ITO Plastic</a:t>
            </a:r>
            <a:endParaRPr/>
          </a:p>
        </p:txBody>
      </p:sp>
      <p:sp>
        <p:nvSpPr>
          <p:cNvPr id="430" name="Google Shape;430;p3"/>
          <p:cNvSpPr/>
          <p:nvPr/>
        </p:nvSpPr>
        <p:spPr>
          <a:xfrm>
            <a:off x="8772250" y="2096775"/>
            <a:ext cx="2040900" cy="30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ITO Plastic</a:t>
            </a:r>
            <a:endParaRPr/>
          </a:p>
        </p:txBody>
      </p:sp>
      <p:sp>
        <p:nvSpPr>
          <p:cNvPr id="431" name="Google Shape;431;p3"/>
          <p:cNvSpPr/>
          <p:nvPr/>
        </p:nvSpPr>
        <p:spPr>
          <a:xfrm>
            <a:off x="8772250" y="2393425"/>
            <a:ext cx="2040900" cy="30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ITO Plastic</a:t>
            </a:r>
            <a:endParaRPr/>
          </a:p>
        </p:txBody>
      </p:sp>
      <p:sp>
        <p:nvSpPr>
          <p:cNvPr id="432" name="Google Shape;432;p3"/>
          <p:cNvSpPr/>
          <p:nvPr/>
        </p:nvSpPr>
        <p:spPr>
          <a:xfrm>
            <a:off x="8772250" y="2697625"/>
            <a:ext cx="2040900" cy="30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ITO Plastic</a:t>
            </a:r>
            <a:endParaRPr/>
          </a:p>
        </p:txBody>
      </p:sp>
      <p:sp>
        <p:nvSpPr>
          <p:cNvPr id="433" name="Google Shape;433;p3"/>
          <p:cNvSpPr/>
          <p:nvPr/>
        </p:nvSpPr>
        <p:spPr>
          <a:xfrm>
            <a:off x="8772250" y="3011175"/>
            <a:ext cx="2040900" cy="30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ITO Plastic</a:t>
            </a:r>
            <a:endParaRPr/>
          </a:p>
        </p:txBody>
      </p:sp>
      <p:cxnSp>
        <p:nvCxnSpPr>
          <p:cNvPr id="434" name="Google Shape;434;p3"/>
          <p:cNvCxnSpPr/>
          <p:nvPr/>
        </p:nvCxnSpPr>
        <p:spPr>
          <a:xfrm rot="10800000">
            <a:off x="8214525" y="1623200"/>
            <a:ext cx="5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"/>
          <p:cNvCxnSpPr/>
          <p:nvPr/>
        </p:nvCxnSpPr>
        <p:spPr>
          <a:xfrm rot="10800000">
            <a:off x="8220825" y="1938200"/>
            <a:ext cx="5577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"/>
          <p:cNvCxnSpPr/>
          <p:nvPr/>
        </p:nvCxnSpPr>
        <p:spPr>
          <a:xfrm rot="10800000">
            <a:off x="8214525" y="2248875"/>
            <a:ext cx="5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"/>
          <p:cNvCxnSpPr/>
          <p:nvPr/>
        </p:nvCxnSpPr>
        <p:spPr>
          <a:xfrm rot="10800000">
            <a:off x="8227800" y="2545525"/>
            <a:ext cx="5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"/>
          <p:cNvCxnSpPr/>
          <p:nvPr/>
        </p:nvCxnSpPr>
        <p:spPr>
          <a:xfrm rot="10800000">
            <a:off x="8214525" y="2831200"/>
            <a:ext cx="5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"/>
          <p:cNvCxnSpPr/>
          <p:nvPr/>
        </p:nvCxnSpPr>
        <p:spPr>
          <a:xfrm rot="10800000">
            <a:off x="8214525" y="3163275"/>
            <a:ext cx="5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"/>
          <p:cNvSpPr/>
          <p:nvPr/>
        </p:nvSpPr>
        <p:spPr>
          <a:xfrm>
            <a:off x="6470375" y="337050"/>
            <a:ext cx="2601900" cy="9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Touchscreen</a:t>
            </a:r>
            <a:endParaRPr/>
          </a:p>
        </p:txBody>
      </p:sp>
      <p:cxnSp>
        <p:nvCxnSpPr>
          <p:cNvPr id="441" name="Google Shape;441;p3"/>
          <p:cNvCxnSpPr>
            <a:stCxn id="440" idx="1"/>
          </p:cNvCxnSpPr>
          <p:nvPr/>
        </p:nvCxnSpPr>
        <p:spPr>
          <a:xfrm flipH="1">
            <a:off x="2699675" y="830550"/>
            <a:ext cx="3770700" cy="26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"/>
          <p:cNvSpPr txBox="1"/>
          <p:nvPr/>
        </p:nvSpPr>
        <p:spPr>
          <a:xfrm>
            <a:off x="2851950" y="3743749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I2C2 SCL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48" name="Google Shape;448;p4"/>
          <p:cNvSpPr txBox="1"/>
          <p:nvPr>
            <p:ph idx="1" type="body"/>
          </p:nvPr>
        </p:nvSpPr>
        <p:spPr>
          <a:xfrm>
            <a:off x="609600" y="1295400"/>
            <a:ext cx="49809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00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Create a Power Block Diagram</a:t>
            </a:r>
            <a:endParaRPr/>
          </a:p>
          <a:p>
            <a:pPr indent="-157162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Label voltages / currents of components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49" name="Google Shape;449;p4"/>
          <p:cNvSpPr/>
          <p:nvPr/>
        </p:nvSpPr>
        <p:spPr>
          <a:xfrm>
            <a:off x="946950" y="2089200"/>
            <a:ext cx="1752600" cy="267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450" name="Google Shape;450;p4"/>
          <p:cNvSpPr/>
          <p:nvPr/>
        </p:nvSpPr>
        <p:spPr>
          <a:xfrm>
            <a:off x="6389050" y="495100"/>
            <a:ext cx="1838100" cy="19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MPR121</a:t>
            </a:r>
            <a:endParaRPr/>
          </a:p>
        </p:txBody>
      </p:sp>
      <p:sp>
        <p:nvSpPr>
          <p:cNvPr id="451" name="Google Shape;451;p4"/>
          <p:cNvSpPr/>
          <p:nvPr/>
        </p:nvSpPr>
        <p:spPr>
          <a:xfrm>
            <a:off x="4412075" y="3651400"/>
            <a:ext cx="67185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 Strip</a:t>
            </a:r>
            <a:endParaRPr/>
          </a:p>
        </p:txBody>
      </p:sp>
      <p:sp>
        <p:nvSpPr>
          <p:cNvPr id="452" name="Google Shape;452;p4"/>
          <p:cNvSpPr/>
          <p:nvPr/>
        </p:nvSpPr>
        <p:spPr>
          <a:xfrm>
            <a:off x="4412075" y="4051600"/>
            <a:ext cx="67185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 Strip</a:t>
            </a:r>
            <a:endParaRPr/>
          </a:p>
        </p:txBody>
      </p:sp>
      <p:sp>
        <p:nvSpPr>
          <p:cNvPr id="453" name="Google Shape;453;p4"/>
          <p:cNvSpPr/>
          <p:nvPr/>
        </p:nvSpPr>
        <p:spPr>
          <a:xfrm>
            <a:off x="4412075" y="4451800"/>
            <a:ext cx="67185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 Strip</a:t>
            </a:r>
            <a:endParaRPr/>
          </a:p>
        </p:txBody>
      </p:sp>
      <p:sp>
        <p:nvSpPr>
          <p:cNvPr id="454" name="Google Shape;454;p4"/>
          <p:cNvSpPr/>
          <p:nvPr/>
        </p:nvSpPr>
        <p:spPr>
          <a:xfrm>
            <a:off x="4412075" y="4852000"/>
            <a:ext cx="67185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 Strip</a:t>
            </a:r>
            <a:endParaRPr/>
          </a:p>
        </p:txBody>
      </p:sp>
      <p:sp>
        <p:nvSpPr>
          <p:cNvPr id="455" name="Google Shape;455;p4"/>
          <p:cNvSpPr/>
          <p:nvPr/>
        </p:nvSpPr>
        <p:spPr>
          <a:xfrm>
            <a:off x="4412075" y="5252200"/>
            <a:ext cx="67185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 Strip</a:t>
            </a:r>
            <a:endParaRPr/>
          </a:p>
        </p:txBody>
      </p:sp>
      <p:cxnSp>
        <p:nvCxnSpPr>
          <p:cNvPr id="456" name="Google Shape;456;p4"/>
          <p:cNvCxnSpPr>
            <a:stCxn id="451" idx="3"/>
          </p:cNvCxnSpPr>
          <p:nvPr/>
        </p:nvCxnSpPr>
        <p:spPr>
          <a:xfrm flipH="1">
            <a:off x="11129975" y="38416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"/>
          <p:cNvCxnSpPr/>
          <p:nvPr/>
        </p:nvCxnSpPr>
        <p:spPr>
          <a:xfrm flipH="1">
            <a:off x="11129975" y="42418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"/>
          <p:cNvCxnSpPr/>
          <p:nvPr/>
        </p:nvCxnSpPr>
        <p:spPr>
          <a:xfrm flipH="1">
            <a:off x="11129975" y="46981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"/>
          <p:cNvCxnSpPr/>
          <p:nvPr/>
        </p:nvCxnSpPr>
        <p:spPr>
          <a:xfrm flipH="1">
            <a:off x="11129975" y="51253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4"/>
          <p:cNvCxnSpPr/>
          <p:nvPr/>
        </p:nvCxnSpPr>
        <p:spPr>
          <a:xfrm flipH="1">
            <a:off x="2712900" y="1813300"/>
            <a:ext cx="3676200" cy="87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"/>
          <p:cNvCxnSpPr/>
          <p:nvPr/>
        </p:nvCxnSpPr>
        <p:spPr>
          <a:xfrm flipH="1">
            <a:off x="2693050" y="2141750"/>
            <a:ext cx="3696000" cy="10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4"/>
          <p:cNvSpPr txBox="1"/>
          <p:nvPr/>
        </p:nvSpPr>
        <p:spPr>
          <a:xfrm>
            <a:off x="5931450" y="14310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Vin</a:t>
            </a:r>
            <a:endParaRPr/>
          </a:p>
        </p:txBody>
      </p:sp>
      <p:sp>
        <p:nvSpPr>
          <p:cNvPr id="463" name="Google Shape;463;p4"/>
          <p:cNvSpPr txBox="1"/>
          <p:nvPr/>
        </p:nvSpPr>
        <p:spPr>
          <a:xfrm>
            <a:off x="5855250" y="226400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GND</a:t>
            </a:r>
            <a:endParaRPr/>
          </a:p>
        </p:txBody>
      </p:sp>
      <p:sp>
        <p:nvSpPr>
          <p:cNvPr id="464" name="Google Shape;464;p4"/>
          <p:cNvSpPr txBox="1"/>
          <p:nvPr/>
        </p:nvSpPr>
        <p:spPr>
          <a:xfrm>
            <a:off x="2699550" y="2219875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3.3V</a:t>
            </a:r>
            <a:endParaRPr/>
          </a:p>
        </p:txBody>
      </p:sp>
      <p:cxnSp>
        <p:nvCxnSpPr>
          <p:cNvPr id="465" name="Google Shape;465;p4"/>
          <p:cNvCxnSpPr/>
          <p:nvPr/>
        </p:nvCxnSpPr>
        <p:spPr>
          <a:xfrm flipH="1">
            <a:off x="11129975" y="36958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4"/>
          <p:cNvCxnSpPr/>
          <p:nvPr/>
        </p:nvCxnSpPr>
        <p:spPr>
          <a:xfrm flipH="1">
            <a:off x="11129975" y="40960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4"/>
          <p:cNvCxnSpPr/>
          <p:nvPr/>
        </p:nvCxnSpPr>
        <p:spPr>
          <a:xfrm flipH="1">
            <a:off x="11129975" y="45523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4"/>
          <p:cNvCxnSpPr/>
          <p:nvPr/>
        </p:nvCxnSpPr>
        <p:spPr>
          <a:xfrm flipH="1">
            <a:off x="11129975" y="4979500"/>
            <a:ext cx="600" cy="456300"/>
          </a:xfrm>
          <a:prstGeom prst="curvedConnector4">
            <a:avLst>
              <a:gd fmla="val -39687500" name="adj1"/>
              <a:gd fmla="val 7084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4"/>
          <p:cNvSpPr/>
          <p:nvPr/>
        </p:nvSpPr>
        <p:spPr>
          <a:xfrm>
            <a:off x="1128300" y="5071150"/>
            <a:ext cx="2307000" cy="5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5</a:t>
            </a:r>
            <a:r>
              <a:rPr lang="en-US">
                <a:solidFill>
                  <a:schemeClr val="dk1"/>
                </a:solidFill>
              </a:rPr>
              <a:t>V, &gt;5A Power Supply</a:t>
            </a:r>
            <a:endParaRPr/>
          </a:p>
        </p:txBody>
      </p:sp>
      <p:cxnSp>
        <p:nvCxnSpPr>
          <p:cNvPr id="470" name="Google Shape;470;p4"/>
          <p:cNvCxnSpPr>
            <a:stCxn id="469" idx="1"/>
          </p:cNvCxnSpPr>
          <p:nvPr/>
        </p:nvCxnSpPr>
        <p:spPr>
          <a:xfrm flipH="1">
            <a:off x="-12600" y="5351950"/>
            <a:ext cx="11409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4"/>
          <p:cNvSpPr txBox="1"/>
          <p:nvPr/>
        </p:nvSpPr>
        <p:spPr>
          <a:xfrm>
            <a:off x="0" y="5375350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Wall</a:t>
            </a:r>
            <a:endParaRPr/>
          </a:p>
        </p:txBody>
      </p:sp>
      <p:cxnSp>
        <p:nvCxnSpPr>
          <p:cNvPr id="472" name="Google Shape;472;p4"/>
          <p:cNvCxnSpPr/>
          <p:nvPr/>
        </p:nvCxnSpPr>
        <p:spPr>
          <a:xfrm flipH="1" rot="10800000">
            <a:off x="3435300" y="5489575"/>
            <a:ext cx="9888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"/>
          <p:cNvCxnSpPr/>
          <p:nvPr/>
        </p:nvCxnSpPr>
        <p:spPr>
          <a:xfrm flipH="1" rot="10800000">
            <a:off x="3435300" y="5357350"/>
            <a:ext cx="988800" cy="1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"/>
          <p:cNvCxnSpPr/>
          <p:nvPr/>
        </p:nvCxnSpPr>
        <p:spPr>
          <a:xfrm rot="10800000">
            <a:off x="2687550" y="3156900"/>
            <a:ext cx="1242300" cy="23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"/>
          <p:cNvSpPr txBox="1"/>
          <p:nvPr/>
        </p:nvSpPr>
        <p:spPr>
          <a:xfrm>
            <a:off x="7831388" y="3117388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GND</a:t>
            </a:r>
            <a:endParaRPr/>
          </a:p>
        </p:txBody>
      </p:sp>
      <p:cxnSp>
        <p:nvCxnSpPr>
          <p:cNvPr id="476" name="Google Shape;476;p4"/>
          <p:cNvCxnSpPr/>
          <p:nvPr/>
        </p:nvCxnSpPr>
        <p:spPr>
          <a:xfrm rot="10800000">
            <a:off x="2693050" y="4329588"/>
            <a:ext cx="1419900" cy="105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4"/>
          <p:cNvSpPr txBox="1"/>
          <p:nvPr/>
        </p:nvSpPr>
        <p:spPr>
          <a:xfrm>
            <a:off x="2751750" y="4059288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r>
              <a:rPr lang="en-US"/>
              <a:t>V</a:t>
            </a:r>
            <a:endParaRPr/>
          </a:p>
        </p:txBody>
      </p:sp>
      <p:sp>
        <p:nvSpPr>
          <p:cNvPr id="478" name="Google Shape;478;p4"/>
          <p:cNvSpPr/>
          <p:nvPr/>
        </p:nvSpPr>
        <p:spPr>
          <a:xfrm>
            <a:off x="8528000" y="1496150"/>
            <a:ext cx="2601900" cy="19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Touchscreen</a:t>
            </a:r>
            <a:endParaRPr/>
          </a:p>
        </p:txBody>
      </p:sp>
      <p:cxnSp>
        <p:nvCxnSpPr>
          <p:cNvPr id="479" name="Google Shape;479;p4"/>
          <p:cNvCxnSpPr/>
          <p:nvPr/>
        </p:nvCxnSpPr>
        <p:spPr>
          <a:xfrm rot="10800000">
            <a:off x="2720550" y="3176400"/>
            <a:ext cx="5820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"/>
          <p:cNvSpPr txBox="1"/>
          <p:nvPr/>
        </p:nvSpPr>
        <p:spPr>
          <a:xfrm>
            <a:off x="2904138" y="2884538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GND</a:t>
            </a:r>
            <a:endParaRPr/>
          </a:p>
        </p:txBody>
      </p:sp>
      <p:cxnSp>
        <p:nvCxnSpPr>
          <p:cNvPr id="481" name="Google Shape;481;p4"/>
          <p:cNvCxnSpPr/>
          <p:nvPr/>
        </p:nvCxnSpPr>
        <p:spPr>
          <a:xfrm flipH="1">
            <a:off x="2682500" y="2704113"/>
            <a:ext cx="5845500" cy="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4"/>
          <p:cNvSpPr txBox="1"/>
          <p:nvPr/>
        </p:nvSpPr>
        <p:spPr>
          <a:xfrm>
            <a:off x="7907250" y="260360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88" name="Google Shape;488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{516FA10F-69F3-4F31-9231-CC646DD14C49}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Need to Buy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ITO Plastic 10cm x 20cm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$19.90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MPR121 capacitive sensor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$7.95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WS2812B RGB 5050SMD Individual Addressable 16.4FT 30Pixels/m 150Pixels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$22.99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5V &gt;5A AC/DC adapter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$29.95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Soldering Board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Electrical Wires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Translucent Acrylic/Glass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Adafruit Velostat 1361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$4.95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8"/>
                        </a:rPr>
                        <a:t>2.8" TFT LCD with Touchscreen Breakout Board w/MicroSD Socket - ILI9341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$29.95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9" name="Google Shape;489;p5"/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all components to be purchased by instructor listed; additional components may be purchased by student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