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381" y="411202"/>
            <a:ext cx="15060737" cy="2625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4189" y="3177715"/>
            <a:ext cx="9456419" cy="6367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CFD0D8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67680" cy="10287000"/>
          </a:xfrm>
          <a:custGeom>
            <a:avLst/>
            <a:gdLst/>
            <a:ahLst/>
            <a:cxnLst/>
            <a:rect l="l" t="t" r="r" b="b"/>
            <a:pathLst>
              <a:path w="18267680" h="10287000">
                <a:moveTo>
                  <a:pt x="18267401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67401" y="0"/>
                </a:lnTo>
                <a:lnTo>
                  <a:pt x="18267401" y="10287000"/>
                </a:lnTo>
                <a:close/>
              </a:path>
            </a:pathLst>
          </a:custGeom>
          <a:solidFill>
            <a:srgbClr val="0000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1028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3065" marR="5080">
              <a:lnSpc>
                <a:spcPts val="6900"/>
              </a:lnSpc>
            </a:pPr>
            <a:r>
              <a:rPr sz="5550" spc="-254" dirty="0"/>
              <a:t>YOLO-</a:t>
            </a:r>
            <a:r>
              <a:rPr sz="5550" dirty="0"/>
              <a:t>Based</a:t>
            </a:r>
            <a:r>
              <a:rPr sz="5550" spc="-150" dirty="0"/>
              <a:t> </a:t>
            </a:r>
            <a:r>
              <a:rPr sz="5550" spc="-10" dirty="0"/>
              <a:t>Feature </a:t>
            </a:r>
            <a:r>
              <a:rPr sz="5550" spc="-20" dirty="0"/>
              <a:t>Extraction:</a:t>
            </a:r>
            <a:r>
              <a:rPr sz="5550" spc="-245" dirty="0"/>
              <a:t> </a:t>
            </a:r>
            <a:r>
              <a:rPr sz="5550" spc="-40" dirty="0"/>
              <a:t>Revolutionizing </a:t>
            </a:r>
            <a:r>
              <a:rPr sz="5550" dirty="0"/>
              <a:t>PCB</a:t>
            </a:r>
            <a:r>
              <a:rPr sz="5550" spc="-175" dirty="0"/>
              <a:t> </a:t>
            </a:r>
            <a:r>
              <a:rPr sz="5550" spc="-10" dirty="0"/>
              <a:t>Design</a:t>
            </a:r>
            <a:r>
              <a:rPr sz="5550" spc="-175" dirty="0"/>
              <a:t> </a:t>
            </a:r>
            <a:r>
              <a:rPr sz="5550" spc="-10" dirty="0"/>
              <a:t>Analysis</a:t>
            </a:r>
            <a:endParaRPr sz="555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511" y="5861129"/>
            <a:ext cx="66675" cy="6667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511" y="6281974"/>
            <a:ext cx="66675" cy="66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6648" y="7622457"/>
            <a:ext cx="66675" cy="666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511" y="6740920"/>
            <a:ext cx="66675" cy="66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7804" y="7200513"/>
            <a:ext cx="67124" cy="671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511" y="8924364"/>
            <a:ext cx="66675" cy="666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511" y="9383310"/>
            <a:ext cx="66675" cy="666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7114189" y="3177715"/>
            <a:ext cx="9456419" cy="644965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6600"/>
              </a:lnSpc>
              <a:spcBef>
                <a:spcPts val="90"/>
              </a:spcBef>
            </a:pPr>
            <a:r>
              <a:rPr dirty="0"/>
              <a:t>Transforming</a:t>
            </a:r>
            <a:r>
              <a:rPr spc="-60" dirty="0"/>
              <a:t> </a:t>
            </a:r>
            <a:r>
              <a:rPr dirty="0"/>
              <a:t>electronic</a:t>
            </a:r>
            <a:r>
              <a:rPr spc="-55" dirty="0"/>
              <a:t> </a:t>
            </a:r>
            <a:r>
              <a:rPr dirty="0"/>
              <a:t>design</a:t>
            </a:r>
            <a:r>
              <a:rPr spc="-55" dirty="0"/>
              <a:t> </a:t>
            </a:r>
            <a:r>
              <a:rPr dirty="0"/>
              <a:t>verification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quality</a:t>
            </a:r>
            <a:r>
              <a:rPr spc="-55" dirty="0"/>
              <a:t> </a:t>
            </a:r>
            <a:r>
              <a:rPr dirty="0"/>
              <a:t>control</a:t>
            </a:r>
            <a:r>
              <a:rPr spc="-55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spc="-10" dirty="0"/>
              <a:t>leveraging </a:t>
            </a:r>
            <a:r>
              <a:rPr dirty="0"/>
              <a:t>AI</a:t>
            </a:r>
            <a:r>
              <a:rPr spc="-2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intricate</a:t>
            </a:r>
            <a:r>
              <a:rPr spc="-15" dirty="0"/>
              <a:t> </a:t>
            </a:r>
            <a:r>
              <a:rPr dirty="0"/>
              <a:t>PCB</a:t>
            </a:r>
            <a:r>
              <a:rPr spc="-20" dirty="0"/>
              <a:t> </a:t>
            </a:r>
            <a:r>
              <a:rPr dirty="0"/>
              <a:t>analysis,</a:t>
            </a:r>
            <a:r>
              <a:rPr spc="-15" dirty="0"/>
              <a:t> </a:t>
            </a:r>
            <a:r>
              <a:rPr dirty="0"/>
              <a:t>addressing</a:t>
            </a:r>
            <a:r>
              <a:rPr spc="-20" dirty="0"/>
              <a:t> </a:t>
            </a:r>
            <a:r>
              <a:rPr dirty="0"/>
              <a:t>complexities</a:t>
            </a:r>
            <a:r>
              <a:rPr spc="-1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modern</a:t>
            </a:r>
            <a:r>
              <a:rPr spc="-15" dirty="0"/>
              <a:t> </a:t>
            </a:r>
            <a:r>
              <a:rPr spc="-100" dirty="0"/>
              <a:t>high-</a:t>
            </a:r>
            <a:r>
              <a:rPr spc="-10" dirty="0"/>
              <a:t>density PCBs.</a:t>
            </a: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5550" dirty="0">
                <a:solidFill>
                  <a:srgbClr val="FFFFFF"/>
                </a:solidFill>
              </a:rPr>
              <a:t>TEAM</a:t>
            </a:r>
            <a:r>
              <a:rPr sz="5550" spc="135" dirty="0">
                <a:solidFill>
                  <a:srgbClr val="FFFFFF"/>
                </a:solidFill>
              </a:rPr>
              <a:t> </a:t>
            </a:r>
            <a:r>
              <a:rPr sz="5550" spc="-10" dirty="0">
                <a:solidFill>
                  <a:srgbClr val="FFFFFF"/>
                </a:solidFill>
              </a:rPr>
              <a:t>MEMBERS:</a:t>
            </a:r>
            <a:endParaRPr sz="5550" dirty="0"/>
          </a:p>
          <a:p>
            <a:pPr marL="610235">
              <a:lnSpc>
                <a:spcPct val="100000"/>
              </a:lnSpc>
              <a:spcBef>
                <a:spcPts val="1865"/>
              </a:spcBef>
            </a:pPr>
            <a:r>
              <a:rPr sz="1700" dirty="0">
                <a:solidFill>
                  <a:srgbClr val="FFFFFF"/>
                </a:solidFill>
              </a:rPr>
              <a:t>RAJAT</a:t>
            </a:r>
            <a:r>
              <a:rPr sz="1700" spc="-105" dirty="0">
                <a:solidFill>
                  <a:srgbClr val="FFFFFF"/>
                </a:solidFill>
              </a:rPr>
              <a:t> </a:t>
            </a:r>
            <a:r>
              <a:rPr sz="1700" spc="-295" dirty="0">
                <a:solidFill>
                  <a:srgbClr val="FFFFFF"/>
                </a:solidFill>
              </a:rPr>
              <a:t>-</a:t>
            </a:r>
            <a:r>
              <a:rPr sz="1700" spc="-10" dirty="0">
                <a:solidFill>
                  <a:srgbClr val="FFFFFF"/>
                </a:solidFill>
              </a:rPr>
              <a:t>102305065</a:t>
            </a:r>
            <a:endParaRPr sz="1700" dirty="0"/>
          </a:p>
          <a:p>
            <a:pPr marL="610235">
              <a:lnSpc>
                <a:spcPct val="100000"/>
              </a:lnSpc>
              <a:spcBef>
                <a:spcPts val="1270"/>
              </a:spcBef>
            </a:pPr>
            <a:r>
              <a:rPr sz="1700" dirty="0">
                <a:solidFill>
                  <a:srgbClr val="FFFFFF"/>
                </a:solidFill>
              </a:rPr>
              <a:t>HIMESH</a:t>
            </a:r>
            <a:r>
              <a:rPr sz="1700" spc="100" dirty="0">
                <a:solidFill>
                  <a:srgbClr val="FFFFFF"/>
                </a:solidFill>
              </a:rPr>
              <a:t> </a:t>
            </a:r>
            <a:r>
              <a:rPr sz="1700" spc="-55" dirty="0">
                <a:solidFill>
                  <a:srgbClr val="FFFFFF"/>
                </a:solidFill>
              </a:rPr>
              <a:t>JINDAL-</a:t>
            </a:r>
            <a:r>
              <a:rPr sz="1700" spc="-10" dirty="0">
                <a:solidFill>
                  <a:srgbClr val="FFFFFF"/>
                </a:solidFill>
              </a:rPr>
              <a:t>102483029</a:t>
            </a:r>
            <a:endParaRPr sz="1700" dirty="0"/>
          </a:p>
          <a:p>
            <a:pPr marL="610235">
              <a:lnSpc>
                <a:spcPct val="100000"/>
              </a:lnSpc>
              <a:spcBef>
                <a:spcPts val="1575"/>
              </a:spcBef>
            </a:pPr>
            <a:r>
              <a:rPr sz="1700" spc="-10" dirty="0">
                <a:solidFill>
                  <a:srgbClr val="FFFFFF"/>
                </a:solidFill>
              </a:rPr>
              <a:t>Sanskriti</a:t>
            </a:r>
            <a:r>
              <a:rPr sz="1700" spc="-75" dirty="0">
                <a:solidFill>
                  <a:srgbClr val="FFFFFF"/>
                </a:solidFill>
              </a:rPr>
              <a:t> </a:t>
            </a:r>
            <a:r>
              <a:rPr sz="1700" spc="-20" dirty="0">
                <a:solidFill>
                  <a:srgbClr val="FFFFFF"/>
                </a:solidFill>
              </a:rPr>
              <a:t>Srivastava</a:t>
            </a:r>
            <a:r>
              <a:rPr sz="1700" spc="-35" dirty="0">
                <a:solidFill>
                  <a:srgbClr val="FFFFFF"/>
                </a:solidFill>
              </a:rPr>
              <a:t> </a:t>
            </a:r>
            <a:r>
              <a:rPr sz="1700" spc="-290" dirty="0">
                <a:solidFill>
                  <a:srgbClr val="FFFFFF"/>
                </a:solidFill>
              </a:rPr>
              <a:t>-</a:t>
            </a:r>
            <a:r>
              <a:rPr sz="1700" dirty="0">
                <a:solidFill>
                  <a:srgbClr val="FFFFFF"/>
                </a:solidFill>
              </a:rPr>
              <a:t> </a:t>
            </a:r>
            <a:r>
              <a:rPr sz="1700" spc="-10" dirty="0">
                <a:solidFill>
                  <a:srgbClr val="FFFFFF"/>
                </a:solidFill>
              </a:rPr>
              <a:t>102206272</a:t>
            </a:r>
            <a:endParaRPr sz="1700" dirty="0"/>
          </a:p>
          <a:p>
            <a:pPr marL="624840">
              <a:lnSpc>
                <a:spcPct val="100000"/>
              </a:lnSpc>
              <a:spcBef>
                <a:spcPts val="1585"/>
              </a:spcBef>
            </a:pPr>
            <a:r>
              <a:rPr sz="1700" dirty="0">
                <a:solidFill>
                  <a:srgbClr val="FFFFFF"/>
                </a:solidFill>
              </a:rPr>
              <a:t>Shubham</a:t>
            </a:r>
            <a:r>
              <a:rPr sz="1700" spc="-85" dirty="0">
                <a:solidFill>
                  <a:srgbClr val="FFFFFF"/>
                </a:solidFill>
              </a:rPr>
              <a:t> </a:t>
            </a:r>
            <a:r>
              <a:rPr sz="1700" spc="-295" dirty="0">
                <a:solidFill>
                  <a:srgbClr val="FFFFFF"/>
                </a:solidFill>
              </a:rPr>
              <a:t>-</a:t>
            </a:r>
            <a:r>
              <a:rPr sz="1700" spc="-10" dirty="0">
                <a:solidFill>
                  <a:srgbClr val="FFFFFF"/>
                </a:solidFill>
              </a:rPr>
              <a:t>102206120</a:t>
            </a:r>
            <a:endParaRPr sz="1700" dirty="0"/>
          </a:p>
          <a:p>
            <a:pPr marL="621665">
              <a:lnSpc>
                <a:spcPct val="100000"/>
              </a:lnSpc>
              <a:spcBef>
                <a:spcPts val="1275"/>
              </a:spcBef>
            </a:pPr>
            <a:r>
              <a:rPr sz="1700" spc="-10" dirty="0">
                <a:solidFill>
                  <a:srgbClr val="FFFFFF"/>
                </a:solidFill>
              </a:rPr>
              <a:t>RAHUL</a:t>
            </a:r>
            <a:r>
              <a:rPr lang="en-IN" sz="1700" spc="-10" dirty="0">
                <a:solidFill>
                  <a:srgbClr val="FFFFFF"/>
                </a:solidFill>
              </a:rPr>
              <a:t>- 102203140</a:t>
            </a:r>
            <a:endParaRPr sz="1700" dirty="0"/>
          </a:p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5550" dirty="0">
                <a:solidFill>
                  <a:srgbClr val="FFFFFF"/>
                </a:solidFill>
              </a:rPr>
              <a:t>PROJECT</a:t>
            </a:r>
            <a:r>
              <a:rPr sz="5550" spc="10" dirty="0">
                <a:solidFill>
                  <a:srgbClr val="FFFFFF"/>
                </a:solidFill>
              </a:rPr>
              <a:t> </a:t>
            </a:r>
            <a:r>
              <a:rPr sz="5550" spc="-10" dirty="0">
                <a:solidFill>
                  <a:srgbClr val="FFFFFF"/>
                </a:solidFill>
              </a:rPr>
              <a:t>MENTORS:</a:t>
            </a:r>
            <a:endParaRPr sz="5550" dirty="0"/>
          </a:p>
          <a:p>
            <a:pPr marL="610235">
              <a:lnSpc>
                <a:spcPct val="100000"/>
              </a:lnSpc>
              <a:spcBef>
                <a:spcPts val="290"/>
              </a:spcBef>
            </a:pPr>
            <a:r>
              <a:rPr sz="1700" dirty="0">
                <a:solidFill>
                  <a:srgbClr val="FFFFFF"/>
                </a:solidFill>
              </a:rPr>
              <a:t>DR</a:t>
            </a:r>
            <a:r>
              <a:rPr sz="1700" spc="-30" dirty="0">
                <a:solidFill>
                  <a:srgbClr val="FFFFFF"/>
                </a:solidFill>
              </a:rPr>
              <a:t> </a:t>
            </a:r>
            <a:r>
              <a:rPr sz="1700" dirty="0">
                <a:solidFill>
                  <a:srgbClr val="FFFFFF"/>
                </a:solidFill>
              </a:rPr>
              <a:t>SHARAD</a:t>
            </a:r>
            <a:r>
              <a:rPr sz="1700" spc="-30" dirty="0">
                <a:solidFill>
                  <a:srgbClr val="FFFFFF"/>
                </a:solidFill>
              </a:rPr>
              <a:t> </a:t>
            </a:r>
            <a:r>
              <a:rPr sz="1700" spc="-10" dirty="0">
                <a:solidFill>
                  <a:srgbClr val="FFFFFF"/>
                </a:solidFill>
              </a:rPr>
              <a:t>SAXENA</a:t>
            </a:r>
            <a:endParaRPr sz="1700" dirty="0"/>
          </a:p>
          <a:p>
            <a:pPr marL="610235">
              <a:lnSpc>
                <a:spcPct val="100000"/>
              </a:lnSpc>
              <a:spcBef>
                <a:spcPts val="1570"/>
              </a:spcBef>
            </a:pPr>
            <a:r>
              <a:rPr sz="1700" dirty="0">
                <a:solidFill>
                  <a:srgbClr val="FFFFFF"/>
                </a:solidFill>
              </a:rPr>
              <a:t>DR</a:t>
            </a:r>
            <a:r>
              <a:rPr sz="1700" spc="-85" dirty="0">
                <a:solidFill>
                  <a:srgbClr val="FFFFFF"/>
                </a:solidFill>
              </a:rPr>
              <a:t> </a:t>
            </a:r>
            <a:r>
              <a:rPr sz="1700" dirty="0">
                <a:solidFill>
                  <a:srgbClr val="FFFFFF"/>
                </a:solidFill>
              </a:rPr>
              <a:t>JYOTI</a:t>
            </a:r>
            <a:r>
              <a:rPr sz="1700" spc="-80" dirty="0">
                <a:solidFill>
                  <a:srgbClr val="FFFFFF"/>
                </a:solidFill>
              </a:rPr>
              <a:t> </a:t>
            </a:r>
            <a:r>
              <a:rPr sz="1700" spc="-10" dirty="0">
                <a:solidFill>
                  <a:srgbClr val="FFFFFF"/>
                </a:solidFill>
              </a:rPr>
              <a:t>MUGGU</a:t>
            </a:r>
            <a:endParaRPr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537" y="3068005"/>
            <a:ext cx="14479905" cy="873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50" spc="-20" dirty="0"/>
              <a:t>Conclusion:</a:t>
            </a:r>
            <a:r>
              <a:rPr sz="5550" spc="-155" dirty="0"/>
              <a:t> </a:t>
            </a:r>
            <a:r>
              <a:rPr sz="5550" dirty="0"/>
              <a:t>The</a:t>
            </a:r>
            <a:r>
              <a:rPr sz="5550" spc="-150" dirty="0"/>
              <a:t> </a:t>
            </a:r>
            <a:r>
              <a:rPr sz="5550" dirty="0"/>
              <a:t>Future</a:t>
            </a:r>
            <a:r>
              <a:rPr sz="5550" spc="-150" dirty="0"/>
              <a:t> </a:t>
            </a:r>
            <a:r>
              <a:rPr sz="5550" dirty="0"/>
              <a:t>of</a:t>
            </a:r>
            <a:r>
              <a:rPr sz="5550" spc="-150" dirty="0"/>
              <a:t> </a:t>
            </a:r>
            <a:r>
              <a:rPr sz="5550" dirty="0"/>
              <a:t>Smart</a:t>
            </a:r>
            <a:r>
              <a:rPr sz="5550" spc="-150" dirty="0"/>
              <a:t> </a:t>
            </a:r>
            <a:r>
              <a:rPr sz="5550" dirty="0"/>
              <a:t>PCB</a:t>
            </a:r>
            <a:r>
              <a:rPr sz="5550" spc="-150" dirty="0"/>
              <a:t> </a:t>
            </a:r>
            <a:r>
              <a:rPr sz="5550" spc="-10" dirty="0"/>
              <a:t>Analysis</a:t>
            </a:r>
            <a:endParaRPr sz="5550"/>
          </a:p>
        </p:txBody>
      </p:sp>
      <p:grpSp>
        <p:nvGrpSpPr>
          <p:cNvPr id="3" name="object 3"/>
          <p:cNvGrpSpPr/>
          <p:nvPr/>
        </p:nvGrpSpPr>
        <p:grpSpPr>
          <a:xfrm>
            <a:off x="987474" y="4585246"/>
            <a:ext cx="5255260" cy="2569845"/>
            <a:chOff x="987474" y="4585246"/>
            <a:chExt cx="5255260" cy="2569845"/>
          </a:xfrm>
        </p:grpSpPr>
        <p:sp>
          <p:nvSpPr>
            <p:cNvPr id="4" name="object 4"/>
            <p:cNvSpPr/>
            <p:nvPr/>
          </p:nvSpPr>
          <p:spPr>
            <a:xfrm>
              <a:off x="992237" y="4590008"/>
              <a:ext cx="5245735" cy="2560320"/>
            </a:xfrm>
            <a:custGeom>
              <a:avLst/>
              <a:gdLst/>
              <a:ahLst/>
              <a:cxnLst/>
              <a:rect l="l" t="t" r="r" b="b"/>
              <a:pathLst>
                <a:path w="5245735" h="2560320">
                  <a:moveTo>
                    <a:pt x="5126069" y="2559939"/>
                  </a:moveTo>
                  <a:lnTo>
                    <a:pt x="119348" y="2559939"/>
                  </a:lnTo>
                  <a:lnTo>
                    <a:pt x="72893" y="2550577"/>
                  </a:lnTo>
                  <a:lnTo>
                    <a:pt x="34956" y="2525053"/>
                  </a:lnTo>
                  <a:lnTo>
                    <a:pt x="9379" y="2487206"/>
                  </a:lnTo>
                  <a:lnTo>
                    <a:pt x="0" y="2440876"/>
                  </a:lnTo>
                  <a:lnTo>
                    <a:pt x="0" y="119062"/>
                  </a:lnTo>
                  <a:lnTo>
                    <a:pt x="9379" y="72732"/>
                  </a:lnTo>
                  <a:lnTo>
                    <a:pt x="34956" y="34885"/>
                  </a:lnTo>
                  <a:lnTo>
                    <a:pt x="72893" y="9361"/>
                  </a:lnTo>
                  <a:lnTo>
                    <a:pt x="119348" y="0"/>
                  </a:lnTo>
                  <a:lnTo>
                    <a:pt x="5126164" y="0"/>
                  </a:lnTo>
                  <a:lnTo>
                    <a:pt x="5172564" y="9361"/>
                  </a:lnTo>
                  <a:lnTo>
                    <a:pt x="5210472" y="34885"/>
                  </a:lnTo>
                  <a:lnTo>
                    <a:pt x="5236039" y="72732"/>
                  </a:lnTo>
                  <a:lnTo>
                    <a:pt x="5245417" y="119062"/>
                  </a:lnTo>
                  <a:lnTo>
                    <a:pt x="5245417" y="2440876"/>
                  </a:lnTo>
                  <a:lnTo>
                    <a:pt x="5236038" y="2487246"/>
                  </a:lnTo>
                  <a:lnTo>
                    <a:pt x="5210460" y="2525089"/>
                  </a:lnTo>
                  <a:lnTo>
                    <a:pt x="5172524" y="2550591"/>
                  </a:lnTo>
                  <a:lnTo>
                    <a:pt x="5126069" y="2559939"/>
                  </a:lnTo>
                  <a:close/>
                </a:path>
              </a:pathLst>
            </a:custGeom>
            <a:solidFill>
              <a:srgbClr val="172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87474" y="4585246"/>
              <a:ext cx="5255260" cy="2569845"/>
            </a:xfrm>
            <a:custGeom>
              <a:avLst/>
              <a:gdLst/>
              <a:ahLst/>
              <a:cxnLst/>
              <a:rect l="l" t="t" r="r" b="b"/>
              <a:pathLst>
                <a:path w="5255260" h="2569845">
                  <a:moveTo>
                    <a:pt x="124110" y="2569464"/>
                  </a:moveTo>
                  <a:lnTo>
                    <a:pt x="75826" y="2559733"/>
                  </a:lnTo>
                  <a:lnTo>
                    <a:pt x="36373" y="2533197"/>
                  </a:lnTo>
                  <a:lnTo>
                    <a:pt x="9761" y="2493838"/>
                  </a:lnTo>
                  <a:lnTo>
                    <a:pt x="0" y="2445639"/>
                  </a:lnTo>
                  <a:lnTo>
                    <a:pt x="0" y="123825"/>
                  </a:lnTo>
                  <a:lnTo>
                    <a:pt x="9748" y="75625"/>
                  </a:lnTo>
                  <a:lnTo>
                    <a:pt x="36337" y="36266"/>
                  </a:lnTo>
                  <a:lnTo>
                    <a:pt x="75786" y="9730"/>
                  </a:lnTo>
                  <a:lnTo>
                    <a:pt x="124110" y="0"/>
                  </a:lnTo>
                  <a:lnTo>
                    <a:pt x="5130927" y="0"/>
                  </a:lnTo>
                  <a:lnTo>
                    <a:pt x="5130927" y="4762"/>
                  </a:lnTo>
                  <a:lnTo>
                    <a:pt x="124110" y="4762"/>
                  </a:lnTo>
                  <a:lnTo>
                    <a:pt x="124110" y="9525"/>
                  </a:lnTo>
                  <a:lnTo>
                    <a:pt x="79484" y="18503"/>
                  </a:lnTo>
                  <a:lnTo>
                    <a:pt x="43064" y="42993"/>
                  </a:lnTo>
                  <a:lnTo>
                    <a:pt x="18521" y="79323"/>
                  </a:lnTo>
                  <a:lnTo>
                    <a:pt x="9525" y="123825"/>
                  </a:lnTo>
                  <a:lnTo>
                    <a:pt x="9525" y="2445639"/>
                  </a:lnTo>
                  <a:lnTo>
                    <a:pt x="18521" y="2490140"/>
                  </a:lnTo>
                  <a:lnTo>
                    <a:pt x="43064" y="2526470"/>
                  </a:lnTo>
                  <a:lnTo>
                    <a:pt x="79484" y="2550960"/>
                  </a:lnTo>
                  <a:lnTo>
                    <a:pt x="124110" y="2559939"/>
                  </a:lnTo>
                  <a:lnTo>
                    <a:pt x="5178231" y="2559939"/>
                  </a:lnTo>
                  <a:lnTo>
                    <a:pt x="5154579" y="2564701"/>
                  </a:lnTo>
                  <a:lnTo>
                    <a:pt x="124110" y="2564701"/>
                  </a:lnTo>
                  <a:lnTo>
                    <a:pt x="124110" y="2569464"/>
                  </a:lnTo>
                  <a:close/>
                </a:path>
                <a:path w="5255260" h="2569845">
                  <a:moveTo>
                    <a:pt x="5178231" y="2559939"/>
                  </a:moveTo>
                  <a:lnTo>
                    <a:pt x="5130927" y="2559939"/>
                  </a:lnTo>
                  <a:lnTo>
                    <a:pt x="5175513" y="2550960"/>
                  </a:lnTo>
                  <a:lnTo>
                    <a:pt x="5211937" y="2526470"/>
                  </a:lnTo>
                  <a:lnTo>
                    <a:pt x="5236503" y="2490140"/>
                  </a:lnTo>
                  <a:lnTo>
                    <a:pt x="5245513" y="2445639"/>
                  </a:lnTo>
                  <a:lnTo>
                    <a:pt x="5245513" y="123825"/>
                  </a:lnTo>
                  <a:lnTo>
                    <a:pt x="5236516" y="79323"/>
                  </a:lnTo>
                  <a:lnTo>
                    <a:pt x="5211973" y="42993"/>
                  </a:lnTo>
                  <a:lnTo>
                    <a:pt x="5175553" y="18503"/>
                  </a:lnTo>
                  <a:lnTo>
                    <a:pt x="5130927" y="9525"/>
                  </a:lnTo>
                  <a:lnTo>
                    <a:pt x="124110" y="9525"/>
                  </a:lnTo>
                  <a:lnTo>
                    <a:pt x="124110" y="4762"/>
                  </a:lnTo>
                  <a:lnTo>
                    <a:pt x="5130927" y="4762"/>
                  </a:lnTo>
                  <a:lnTo>
                    <a:pt x="5130927" y="0"/>
                  </a:lnTo>
                  <a:lnTo>
                    <a:pt x="5179211" y="9730"/>
                  </a:lnTo>
                  <a:lnTo>
                    <a:pt x="5218664" y="36266"/>
                  </a:lnTo>
                  <a:lnTo>
                    <a:pt x="5245276" y="75625"/>
                  </a:lnTo>
                  <a:lnTo>
                    <a:pt x="5255038" y="123825"/>
                  </a:lnTo>
                  <a:lnTo>
                    <a:pt x="5255038" y="2445639"/>
                  </a:lnTo>
                  <a:lnTo>
                    <a:pt x="5245289" y="2493838"/>
                  </a:lnTo>
                  <a:lnTo>
                    <a:pt x="5218700" y="2533197"/>
                  </a:lnTo>
                  <a:lnTo>
                    <a:pt x="5179251" y="2559733"/>
                  </a:lnTo>
                  <a:lnTo>
                    <a:pt x="5178231" y="2559939"/>
                  </a:lnTo>
                  <a:close/>
                </a:path>
                <a:path w="5255260" h="2569845">
                  <a:moveTo>
                    <a:pt x="5130927" y="2569464"/>
                  </a:moveTo>
                  <a:lnTo>
                    <a:pt x="124110" y="2569464"/>
                  </a:lnTo>
                  <a:lnTo>
                    <a:pt x="124110" y="2564701"/>
                  </a:lnTo>
                  <a:lnTo>
                    <a:pt x="5130927" y="2564701"/>
                  </a:lnTo>
                  <a:lnTo>
                    <a:pt x="5130927" y="2569464"/>
                  </a:lnTo>
                  <a:close/>
                </a:path>
                <a:path w="5255260" h="2569845">
                  <a:moveTo>
                    <a:pt x="5130927" y="2569464"/>
                  </a:moveTo>
                  <a:lnTo>
                    <a:pt x="5130927" y="2564701"/>
                  </a:lnTo>
                  <a:lnTo>
                    <a:pt x="5154579" y="2564701"/>
                  </a:lnTo>
                  <a:lnTo>
                    <a:pt x="5130927" y="2569464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72579" y="4611892"/>
            <a:ext cx="4267200" cy="209359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Enhanced</a:t>
            </a:r>
            <a:r>
              <a:rPr sz="2750" spc="-10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Processes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YOLO</a:t>
            </a:r>
            <a:r>
              <a:rPr sz="21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feature</a:t>
            </a:r>
            <a:r>
              <a:rPr sz="21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extraction significantly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enhances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PCB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design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reconfiguration.</a:t>
            </a:r>
            <a:endParaRPr sz="21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16440" y="4585246"/>
            <a:ext cx="5255260" cy="2569845"/>
            <a:chOff x="6516440" y="4585246"/>
            <a:chExt cx="5255260" cy="2569845"/>
          </a:xfrm>
        </p:grpSpPr>
        <p:sp>
          <p:nvSpPr>
            <p:cNvPr id="8" name="object 8"/>
            <p:cNvSpPr/>
            <p:nvPr/>
          </p:nvSpPr>
          <p:spPr>
            <a:xfrm>
              <a:off x="6521202" y="4590008"/>
              <a:ext cx="5245735" cy="2560320"/>
            </a:xfrm>
            <a:custGeom>
              <a:avLst/>
              <a:gdLst/>
              <a:ahLst/>
              <a:cxnLst/>
              <a:rect l="l" t="t" r="r" b="b"/>
              <a:pathLst>
                <a:path w="5245734" h="2560320">
                  <a:moveTo>
                    <a:pt x="5126069" y="2559939"/>
                  </a:moveTo>
                  <a:lnTo>
                    <a:pt x="119348" y="2559939"/>
                  </a:lnTo>
                  <a:lnTo>
                    <a:pt x="72893" y="2550577"/>
                  </a:lnTo>
                  <a:lnTo>
                    <a:pt x="34956" y="2525053"/>
                  </a:lnTo>
                  <a:lnTo>
                    <a:pt x="9379" y="2487206"/>
                  </a:lnTo>
                  <a:lnTo>
                    <a:pt x="0" y="2440876"/>
                  </a:lnTo>
                  <a:lnTo>
                    <a:pt x="0" y="119062"/>
                  </a:lnTo>
                  <a:lnTo>
                    <a:pt x="9379" y="72732"/>
                  </a:lnTo>
                  <a:lnTo>
                    <a:pt x="34956" y="34885"/>
                  </a:lnTo>
                  <a:lnTo>
                    <a:pt x="72893" y="9361"/>
                  </a:lnTo>
                  <a:lnTo>
                    <a:pt x="119348" y="0"/>
                  </a:lnTo>
                  <a:lnTo>
                    <a:pt x="5126164" y="0"/>
                  </a:lnTo>
                  <a:lnTo>
                    <a:pt x="5172564" y="9361"/>
                  </a:lnTo>
                  <a:lnTo>
                    <a:pt x="5210472" y="34885"/>
                  </a:lnTo>
                  <a:lnTo>
                    <a:pt x="5236039" y="72732"/>
                  </a:lnTo>
                  <a:lnTo>
                    <a:pt x="5245417" y="119062"/>
                  </a:lnTo>
                  <a:lnTo>
                    <a:pt x="5245417" y="2440876"/>
                  </a:lnTo>
                  <a:lnTo>
                    <a:pt x="5236038" y="2487246"/>
                  </a:lnTo>
                  <a:lnTo>
                    <a:pt x="5210460" y="2525089"/>
                  </a:lnTo>
                  <a:lnTo>
                    <a:pt x="5172524" y="2550591"/>
                  </a:lnTo>
                  <a:lnTo>
                    <a:pt x="5126069" y="2559939"/>
                  </a:lnTo>
                  <a:close/>
                </a:path>
              </a:pathLst>
            </a:custGeom>
            <a:solidFill>
              <a:srgbClr val="172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16440" y="4585246"/>
              <a:ext cx="5255260" cy="2569845"/>
            </a:xfrm>
            <a:custGeom>
              <a:avLst/>
              <a:gdLst/>
              <a:ahLst/>
              <a:cxnLst/>
              <a:rect l="l" t="t" r="r" b="b"/>
              <a:pathLst>
                <a:path w="5255259" h="2569845">
                  <a:moveTo>
                    <a:pt x="124110" y="2569464"/>
                  </a:moveTo>
                  <a:lnTo>
                    <a:pt x="75826" y="2559733"/>
                  </a:lnTo>
                  <a:lnTo>
                    <a:pt x="36373" y="2533197"/>
                  </a:lnTo>
                  <a:lnTo>
                    <a:pt x="9761" y="2493838"/>
                  </a:lnTo>
                  <a:lnTo>
                    <a:pt x="0" y="2445639"/>
                  </a:lnTo>
                  <a:lnTo>
                    <a:pt x="0" y="123825"/>
                  </a:lnTo>
                  <a:lnTo>
                    <a:pt x="9748" y="75625"/>
                  </a:lnTo>
                  <a:lnTo>
                    <a:pt x="36337" y="36266"/>
                  </a:lnTo>
                  <a:lnTo>
                    <a:pt x="75786" y="9730"/>
                  </a:lnTo>
                  <a:lnTo>
                    <a:pt x="124110" y="0"/>
                  </a:lnTo>
                  <a:lnTo>
                    <a:pt x="5130927" y="0"/>
                  </a:lnTo>
                  <a:lnTo>
                    <a:pt x="5130927" y="4762"/>
                  </a:lnTo>
                  <a:lnTo>
                    <a:pt x="124110" y="4762"/>
                  </a:lnTo>
                  <a:lnTo>
                    <a:pt x="124110" y="9525"/>
                  </a:lnTo>
                  <a:lnTo>
                    <a:pt x="79484" y="18503"/>
                  </a:lnTo>
                  <a:lnTo>
                    <a:pt x="43064" y="42993"/>
                  </a:lnTo>
                  <a:lnTo>
                    <a:pt x="18521" y="79323"/>
                  </a:lnTo>
                  <a:lnTo>
                    <a:pt x="9525" y="123825"/>
                  </a:lnTo>
                  <a:lnTo>
                    <a:pt x="9525" y="2445639"/>
                  </a:lnTo>
                  <a:lnTo>
                    <a:pt x="18521" y="2490140"/>
                  </a:lnTo>
                  <a:lnTo>
                    <a:pt x="43064" y="2526470"/>
                  </a:lnTo>
                  <a:lnTo>
                    <a:pt x="79484" y="2550960"/>
                  </a:lnTo>
                  <a:lnTo>
                    <a:pt x="124110" y="2559939"/>
                  </a:lnTo>
                  <a:lnTo>
                    <a:pt x="5178231" y="2559939"/>
                  </a:lnTo>
                  <a:lnTo>
                    <a:pt x="5154579" y="2564701"/>
                  </a:lnTo>
                  <a:lnTo>
                    <a:pt x="124110" y="2564701"/>
                  </a:lnTo>
                  <a:lnTo>
                    <a:pt x="124110" y="2569464"/>
                  </a:lnTo>
                  <a:close/>
                </a:path>
                <a:path w="5255259" h="2569845">
                  <a:moveTo>
                    <a:pt x="5178231" y="2559939"/>
                  </a:moveTo>
                  <a:lnTo>
                    <a:pt x="5130927" y="2559939"/>
                  </a:lnTo>
                  <a:lnTo>
                    <a:pt x="5175513" y="2550960"/>
                  </a:lnTo>
                  <a:lnTo>
                    <a:pt x="5211937" y="2526470"/>
                  </a:lnTo>
                  <a:lnTo>
                    <a:pt x="5236503" y="2490140"/>
                  </a:lnTo>
                  <a:lnTo>
                    <a:pt x="5245513" y="2445639"/>
                  </a:lnTo>
                  <a:lnTo>
                    <a:pt x="5245513" y="123825"/>
                  </a:lnTo>
                  <a:lnTo>
                    <a:pt x="5236516" y="79323"/>
                  </a:lnTo>
                  <a:lnTo>
                    <a:pt x="5211973" y="42993"/>
                  </a:lnTo>
                  <a:lnTo>
                    <a:pt x="5175553" y="18503"/>
                  </a:lnTo>
                  <a:lnTo>
                    <a:pt x="5130927" y="9525"/>
                  </a:lnTo>
                  <a:lnTo>
                    <a:pt x="124110" y="9525"/>
                  </a:lnTo>
                  <a:lnTo>
                    <a:pt x="124110" y="4762"/>
                  </a:lnTo>
                  <a:lnTo>
                    <a:pt x="5130927" y="4762"/>
                  </a:lnTo>
                  <a:lnTo>
                    <a:pt x="5130927" y="0"/>
                  </a:lnTo>
                  <a:lnTo>
                    <a:pt x="5179211" y="9730"/>
                  </a:lnTo>
                  <a:lnTo>
                    <a:pt x="5218664" y="36266"/>
                  </a:lnTo>
                  <a:lnTo>
                    <a:pt x="5245276" y="75625"/>
                  </a:lnTo>
                  <a:lnTo>
                    <a:pt x="5255038" y="123825"/>
                  </a:lnTo>
                  <a:lnTo>
                    <a:pt x="5255038" y="2445639"/>
                  </a:lnTo>
                  <a:lnTo>
                    <a:pt x="5245289" y="2493838"/>
                  </a:lnTo>
                  <a:lnTo>
                    <a:pt x="5218700" y="2533197"/>
                  </a:lnTo>
                  <a:lnTo>
                    <a:pt x="5179251" y="2559733"/>
                  </a:lnTo>
                  <a:lnTo>
                    <a:pt x="5178231" y="2559939"/>
                  </a:lnTo>
                  <a:close/>
                </a:path>
                <a:path w="5255259" h="2569845">
                  <a:moveTo>
                    <a:pt x="5130927" y="2569464"/>
                  </a:moveTo>
                  <a:lnTo>
                    <a:pt x="124110" y="2569464"/>
                  </a:lnTo>
                  <a:lnTo>
                    <a:pt x="124110" y="2564701"/>
                  </a:lnTo>
                  <a:lnTo>
                    <a:pt x="5130927" y="2564701"/>
                  </a:lnTo>
                  <a:lnTo>
                    <a:pt x="5130927" y="2569464"/>
                  </a:lnTo>
                  <a:close/>
                </a:path>
                <a:path w="5255259" h="2569845">
                  <a:moveTo>
                    <a:pt x="5130927" y="2569464"/>
                  </a:moveTo>
                  <a:lnTo>
                    <a:pt x="5130927" y="2564701"/>
                  </a:lnTo>
                  <a:lnTo>
                    <a:pt x="5154579" y="2564701"/>
                  </a:lnTo>
                  <a:lnTo>
                    <a:pt x="5130927" y="2569464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01545" y="4611892"/>
            <a:ext cx="4615815" cy="209359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Future</a:t>
            </a:r>
            <a:r>
              <a:rPr sz="2750" spc="-1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Research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Continuous</a:t>
            </a:r>
            <a:r>
              <a:rPr sz="21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improvement</a:t>
            </a:r>
            <a:r>
              <a:rPr sz="21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in</a:t>
            </a:r>
            <a:r>
              <a:rPr sz="21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accuracy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exploration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advanced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deep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learning.</a:t>
            </a:r>
            <a:endParaRPr sz="21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045404" y="4585246"/>
            <a:ext cx="5255260" cy="2569845"/>
            <a:chOff x="12045404" y="4585246"/>
            <a:chExt cx="5255260" cy="2569845"/>
          </a:xfrm>
        </p:grpSpPr>
        <p:sp>
          <p:nvSpPr>
            <p:cNvPr id="12" name="object 12"/>
            <p:cNvSpPr/>
            <p:nvPr/>
          </p:nvSpPr>
          <p:spPr>
            <a:xfrm>
              <a:off x="12050166" y="4590008"/>
              <a:ext cx="5245735" cy="2560320"/>
            </a:xfrm>
            <a:custGeom>
              <a:avLst/>
              <a:gdLst/>
              <a:ahLst/>
              <a:cxnLst/>
              <a:rect l="l" t="t" r="r" b="b"/>
              <a:pathLst>
                <a:path w="5245734" h="2560320">
                  <a:moveTo>
                    <a:pt x="5126069" y="2559939"/>
                  </a:moveTo>
                  <a:lnTo>
                    <a:pt x="119348" y="2559939"/>
                  </a:lnTo>
                  <a:lnTo>
                    <a:pt x="72893" y="2550577"/>
                  </a:lnTo>
                  <a:lnTo>
                    <a:pt x="34956" y="2525053"/>
                  </a:lnTo>
                  <a:lnTo>
                    <a:pt x="9379" y="2487206"/>
                  </a:lnTo>
                  <a:lnTo>
                    <a:pt x="0" y="2440876"/>
                  </a:lnTo>
                  <a:lnTo>
                    <a:pt x="0" y="119062"/>
                  </a:lnTo>
                  <a:lnTo>
                    <a:pt x="9379" y="72732"/>
                  </a:lnTo>
                  <a:lnTo>
                    <a:pt x="34956" y="34885"/>
                  </a:lnTo>
                  <a:lnTo>
                    <a:pt x="72893" y="9361"/>
                  </a:lnTo>
                  <a:lnTo>
                    <a:pt x="119348" y="0"/>
                  </a:lnTo>
                  <a:lnTo>
                    <a:pt x="5126164" y="0"/>
                  </a:lnTo>
                  <a:lnTo>
                    <a:pt x="5172564" y="9361"/>
                  </a:lnTo>
                  <a:lnTo>
                    <a:pt x="5210472" y="34885"/>
                  </a:lnTo>
                  <a:lnTo>
                    <a:pt x="5236039" y="72732"/>
                  </a:lnTo>
                  <a:lnTo>
                    <a:pt x="5245417" y="119062"/>
                  </a:lnTo>
                  <a:lnTo>
                    <a:pt x="5245417" y="2440876"/>
                  </a:lnTo>
                  <a:lnTo>
                    <a:pt x="5236038" y="2487246"/>
                  </a:lnTo>
                  <a:lnTo>
                    <a:pt x="5210460" y="2525089"/>
                  </a:lnTo>
                  <a:lnTo>
                    <a:pt x="5172524" y="2550591"/>
                  </a:lnTo>
                  <a:lnTo>
                    <a:pt x="5126069" y="2559939"/>
                  </a:lnTo>
                  <a:close/>
                </a:path>
              </a:pathLst>
            </a:custGeom>
            <a:solidFill>
              <a:srgbClr val="1725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045404" y="4585246"/>
              <a:ext cx="5255260" cy="2569845"/>
            </a:xfrm>
            <a:custGeom>
              <a:avLst/>
              <a:gdLst/>
              <a:ahLst/>
              <a:cxnLst/>
              <a:rect l="l" t="t" r="r" b="b"/>
              <a:pathLst>
                <a:path w="5255259" h="2569845">
                  <a:moveTo>
                    <a:pt x="124110" y="2569464"/>
                  </a:moveTo>
                  <a:lnTo>
                    <a:pt x="75826" y="2559733"/>
                  </a:lnTo>
                  <a:lnTo>
                    <a:pt x="36373" y="2533197"/>
                  </a:lnTo>
                  <a:lnTo>
                    <a:pt x="9761" y="2493838"/>
                  </a:lnTo>
                  <a:lnTo>
                    <a:pt x="0" y="2445639"/>
                  </a:lnTo>
                  <a:lnTo>
                    <a:pt x="0" y="123825"/>
                  </a:lnTo>
                  <a:lnTo>
                    <a:pt x="9748" y="75625"/>
                  </a:lnTo>
                  <a:lnTo>
                    <a:pt x="36337" y="36266"/>
                  </a:lnTo>
                  <a:lnTo>
                    <a:pt x="75786" y="9730"/>
                  </a:lnTo>
                  <a:lnTo>
                    <a:pt x="124110" y="0"/>
                  </a:lnTo>
                  <a:lnTo>
                    <a:pt x="5130927" y="0"/>
                  </a:lnTo>
                  <a:lnTo>
                    <a:pt x="5130927" y="4762"/>
                  </a:lnTo>
                  <a:lnTo>
                    <a:pt x="124110" y="4762"/>
                  </a:lnTo>
                  <a:lnTo>
                    <a:pt x="124110" y="9525"/>
                  </a:lnTo>
                  <a:lnTo>
                    <a:pt x="79484" y="18503"/>
                  </a:lnTo>
                  <a:lnTo>
                    <a:pt x="43064" y="42993"/>
                  </a:lnTo>
                  <a:lnTo>
                    <a:pt x="18521" y="79323"/>
                  </a:lnTo>
                  <a:lnTo>
                    <a:pt x="9525" y="123825"/>
                  </a:lnTo>
                  <a:lnTo>
                    <a:pt x="9525" y="2445639"/>
                  </a:lnTo>
                  <a:lnTo>
                    <a:pt x="18521" y="2490140"/>
                  </a:lnTo>
                  <a:lnTo>
                    <a:pt x="43064" y="2526470"/>
                  </a:lnTo>
                  <a:lnTo>
                    <a:pt x="79484" y="2550960"/>
                  </a:lnTo>
                  <a:lnTo>
                    <a:pt x="124110" y="2559939"/>
                  </a:lnTo>
                  <a:lnTo>
                    <a:pt x="5178231" y="2559939"/>
                  </a:lnTo>
                  <a:lnTo>
                    <a:pt x="5154579" y="2564701"/>
                  </a:lnTo>
                  <a:lnTo>
                    <a:pt x="124110" y="2564701"/>
                  </a:lnTo>
                  <a:lnTo>
                    <a:pt x="124110" y="2569464"/>
                  </a:lnTo>
                  <a:close/>
                </a:path>
                <a:path w="5255259" h="2569845">
                  <a:moveTo>
                    <a:pt x="5178231" y="2559939"/>
                  </a:moveTo>
                  <a:lnTo>
                    <a:pt x="5130927" y="2559939"/>
                  </a:lnTo>
                  <a:lnTo>
                    <a:pt x="5175513" y="2550960"/>
                  </a:lnTo>
                  <a:lnTo>
                    <a:pt x="5211937" y="2526470"/>
                  </a:lnTo>
                  <a:lnTo>
                    <a:pt x="5236503" y="2490140"/>
                  </a:lnTo>
                  <a:lnTo>
                    <a:pt x="5245513" y="2445639"/>
                  </a:lnTo>
                  <a:lnTo>
                    <a:pt x="5245513" y="123825"/>
                  </a:lnTo>
                  <a:lnTo>
                    <a:pt x="5236516" y="79323"/>
                  </a:lnTo>
                  <a:lnTo>
                    <a:pt x="5211973" y="42993"/>
                  </a:lnTo>
                  <a:lnTo>
                    <a:pt x="5175553" y="18503"/>
                  </a:lnTo>
                  <a:lnTo>
                    <a:pt x="5130927" y="9525"/>
                  </a:lnTo>
                  <a:lnTo>
                    <a:pt x="124110" y="9525"/>
                  </a:lnTo>
                  <a:lnTo>
                    <a:pt x="124110" y="4762"/>
                  </a:lnTo>
                  <a:lnTo>
                    <a:pt x="5130927" y="4762"/>
                  </a:lnTo>
                  <a:lnTo>
                    <a:pt x="5130927" y="0"/>
                  </a:lnTo>
                  <a:lnTo>
                    <a:pt x="5179211" y="9730"/>
                  </a:lnTo>
                  <a:lnTo>
                    <a:pt x="5218664" y="36266"/>
                  </a:lnTo>
                  <a:lnTo>
                    <a:pt x="5245276" y="75625"/>
                  </a:lnTo>
                  <a:lnTo>
                    <a:pt x="5255038" y="123825"/>
                  </a:lnTo>
                  <a:lnTo>
                    <a:pt x="5255038" y="2445639"/>
                  </a:lnTo>
                  <a:lnTo>
                    <a:pt x="5245289" y="2493838"/>
                  </a:lnTo>
                  <a:lnTo>
                    <a:pt x="5218700" y="2533197"/>
                  </a:lnTo>
                  <a:lnTo>
                    <a:pt x="5179251" y="2559733"/>
                  </a:lnTo>
                  <a:lnTo>
                    <a:pt x="5178231" y="2559939"/>
                  </a:lnTo>
                  <a:close/>
                </a:path>
                <a:path w="5255259" h="2569845">
                  <a:moveTo>
                    <a:pt x="5130927" y="2569464"/>
                  </a:moveTo>
                  <a:lnTo>
                    <a:pt x="124110" y="2569464"/>
                  </a:lnTo>
                  <a:lnTo>
                    <a:pt x="124110" y="2564701"/>
                  </a:lnTo>
                  <a:lnTo>
                    <a:pt x="5130927" y="2564701"/>
                  </a:lnTo>
                  <a:lnTo>
                    <a:pt x="5130927" y="2569464"/>
                  </a:lnTo>
                  <a:close/>
                </a:path>
                <a:path w="5255259" h="2569845">
                  <a:moveTo>
                    <a:pt x="5130927" y="2569464"/>
                  </a:moveTo>
                  <a:lnTo>
                    <a:pt x="5130927" y="2564701"/>
                  </a:lnTo>
                  <a:lnTo>
                    <a:pt x="5154579" y="2564701"/>
                  </a:lnTo>
                  <a:lnTo>
                    <a:pt x="5130927" y="2569464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2330510" y="4611892"/>
            <a:ext cx="4220845" cy="209359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35" dirty="0">
                <a:solidFill>
                  <a:srgbClr val="CFD0D8"/>
                </a:solidFill>
                <a:latin typeface="Roboto"/>
                <a:cs typeface="Roboto"/>
              </a:rPr>
              <a:t>Industry</a:t>
            </a:r>
            <a:r>
              <a:rPr sz="2750" spc="-9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Crucial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Essential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21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meeting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demands</a:t>
            </a:r>
            <a:r>
              <a:rPr sz="2150" spc="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as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electronic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devices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grow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in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complexity.</a:t>
            </a:r>
            <a:endParaRPr sz="2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45496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10"/>
              </a:spcBef>
            </a:pPr>
            <a:r>
              <a:rPr sz="5550" dirty="0"/>
              <a:t>Current</a:t>
            </a:r>
            <a:r>
              <a:rPr sz="5550" spc="-200" dirty="0"/>
              <a:t> </a:t>
            </a:r>
            <a:r>
              <a:rPr sz="5550" dirty="0"/>
              <a:t>PCB</a:t>
            </a:r>
            <a:r>
              <a:rPr sz="5550" spc="-195" dirty="0"/>
              <a:t> </a:t>
            </a:r>
            <a:r>
              <a:rPr sz="5550" spc="-20" dirty="0"/>
              <a:t>Analysis</a:t>
            </a:r>
            <a:r>
              <a:rPr sz="5550" spc="-200" dirty="0"/>
              <a:t> </a:t>
            </a:r>
            <a:r>
              <a:rPr sz="5550" spc="-10" dirty="0"/>
              <a:t>Challenges</a:t>
            </a:r>
            <a:endParaRPr sz="5550"/>
          </a:p>
        </p:txBody>
      </p:sp>
      <p:grpSp>
        <p:nvGrpSpPr>
          <p:cNvPr id="3" name="object 3"/>
          <p:cNvGrpSpPr/>
          <p:nvPr/>
        </p:nvGrpSpPr>
        <p:grpSpPr>
          <a:xfrm>
            <a:off x="954137" y="3545681"/>
            <a:ext cx="8067675" cy="2202180"/>
            <a:chOff x="954137" y="3545681"/>
            <a:chExt cx="8067675" cy="2202180"/>
          </a:xfrm>
        </p:grpSpPr>
        <p:sp>
          <p:nvSpPr>
            <p:cNvPr id="4" name="object 4"/>
            <p:cNvSpPr/>
            <p:nvPr/>
          </p:nvSpPr>
          <p:spPr>
            <a:xfrm>
              <a:off x="973187" y="3545681"/>
              <a:ext cx="8048625" cy="2202180"/>
            </a:xfrm>
            <a:custGeom>
              <a:avLst/>
              <a:gdLst/>
              <a:ahLst/>
              <a:cxnLst/>
              <a:rect l="l" t="t" r="r" b="b"/>
              <a:pathLst>
                <a:path w="8048625" h="2202179">
                  <a:moveTo>
                    <a:pt x="204311" y="2201608"/>
                  </a:moveTo>
                  <a:lnTo>
                    <a:pt x="157544" y="2196286"/>
                  </a:lnTo>
                  <a:lnTo>
                    <a:pt x="114570" y="2181120"/>
                  </a:lnTo>
                  <a:lnTo>
                    <a:pt x="76630" y="2157311"/>
                  </a:lnTo>
                  <a:lnTo>
                    <a:pt x="44964" y="2126061"/>
                  </a:lnTo>
                  <a:lnTo>
                    <a:pt x="20810" y="2088572"/>
                  </a:lnTo>
                  <a:lnTo>
                    <a:pt x="5409" y="2046043"/>
                  </a:lnTo>
                  <a:lnTo>
                    <a:pt x="0" y="1999678"/>
                  </a:lnTo>
                  <a:lnTo>
                    <a:pt x="0" y="201930"/>
                  </a:lnTo>
                  <a:lnTo>
                    <a:pt x="5409" y="155564"/>
                  </a:lnTo>
                  <a:lnTo>
                    <a:pt x="20810" y="113036"/>
                  </a:lnTo>
                  <a:lnTo>
                    <a:pt x="44964" y="75546"/>
                  </a:lnTo>
                  <a:lnTo>
                    <a:pt x="76630" y="44297"/>
                  </a:lnTo>
                  <a:lnTo>
                    <a:pt x="114570" y="20488"/>
                  </a:lnTo>
                  <a:lnTo>
                    <a:pt x="157544" y="5322"/>
                  </a:lnTo>
                  <a:lnTo>
                    <a:pt x="204311" y="0"/>
                  </a:lnTo>
                  <a:lnTo>
                    <a:pt x="7843742" y="0"/>
                  </a:lnTo>
                  <a:lnTo>
                    <a:pt x="7843742" y="19050"/>
                  </a:lnTo>
                  <a:lnTo>
                    <a:pt x="204311" y="19050"/>
                  </a:lnTo>
                  <a:lnTo>
                    <a:pt x="204311" y="38100"/>
                  </a:lnTo>
                  <a:lnTo>
                    <a:pt x="160050" y="43964"/>
                  </a:lnTo>
                  <a:lnTo>
                    <a:pt x="120325" y="60508"/>
                  </a:lnTo>
                  <a:lnTo>
                    <a:pt x="86701" y="86153"/>
                  </a:lnTo>
                  <a:lnTo>
                    <a:pt x="60744" y="119323"/>
                  </a:lnTo>
                  <a:lnTo>
                    <a:pt x="44022" y="158441"/>
                  </a:lnTo>
                  <a:lnTo>
                    <a:pt x="38100" y="201930"/>
                  </a:lnTo>
                  <a:lnTo>
                    <a:pt x="38100" y="1999678"/>
                  </a:lnTo>
                  <a:lnTo>
                    <a:pt x="44022" y="2043167"/>
                  </a:lnTo>
                  <a:lnTo>
                    <a:pt x="60744" y="2082285"/>
                  </a:lnTo>
                  <a:lnTo>
                    <a:pt x="86701" y="2115454"/>
                  </a:lnTo>
                  <a:lnTo>
                    <a:pt x="120325" y="2141100"/>
                  </a:lnTo>
                  <a:lnTo>
                    <a:pt x="160050" y="2157643"/>
                  </a:lnTo>
                  <a:lnTo>
                    <a:pt x="204311" y="2163508"/>
                  </a:lnTo>
                  <a:lnTo>
                    <a:pt x="7961547" y="2163508"/>
                  </a:lnTo>
                  <a:lnTo>
                    <a:pt x="7933482" y="2181120"/>
                  </a:lnTo>
                  <a:lnTo>
                    <a:pt x="7929407" y="2182558"/>
                  </a:lnTo>
                  <a:lnTo>
                    <a:pt x="204311" y="2182558"/>
                  </a:lnTo>
                  <a:lnTo>
                    <a:pt x="204311" y="2201608"/>
                  </a:lnTo>
                  <a:close/>
                </a:path>
                <a:path w="8048625" h="2202179">
                  <a:moveTo>
                    <a:pt x="7961547" y="2163508"/>
                  </a:moveTo>
                  <a:lnTo>
                    <a:pt x="7843742" y="2163508"/>
                  </a:lnTo>
                  <a:lnTo>
                    <a:pt x="7888002" y="2157643"/>
                  </a:lnTo>
                  <a:lnTo>
                    <a:pt x="7927728" y="2141100"/>
                  </a:lnTo>
                  <a:lnTo>
                    <a:pt x="7961352" y="2115454"/>
                  </a:lnTo>
                  <a:lnTo>
                    <a:pt x="7987308" y="2082285"/>
                  </a:lnTo>
                  <a:lnTo>
                    <a:pt x="8004031" y="2043167"/>
                  </a:lnTo>
                  <a:lnTo>
                    <a:pt x="8009953" y="1999678"/>
                  </a:lnTo>
                  <a:lnTo>
                    <a:pt x="8009953" y="201930"/>
                  </a:lnTo>
                  <a:lnTo>
                    <a:pt x="8004031" y="158441"/>
                  </a:lnTo>
                  <a:lnTo>
                    <a:pt x="7987308" y="119323"/>
                  </a:lnTo>
                  <a:lnTo>
                    <a:pt x="7961352" y="86153"/>
                  </a:lnTo>
                  <a:lnTo>
                    <a:pt x="7927728" y="60508"/>
                  </a:lnTo>
                  <a:lnTo>
                    <a:pt x="7888002" y="43964"/>
                  </a:lnTo>
                  <a:lnTo>
                    <a:pt x="7843742" y="38100"/>
                  </a:lnTo>
                  <a:lnTo>
                    <a:pt x="204311" y="38100"/>
                  </a:lnTo>
                  <a:lnTo>
                    <a:pt x="204311" y="19050"/>
                  </a:lnTo>
                  <a:lnTo>
                    <a:pt x="7843742" y="19050"/>
                  </a:lnTo>
                  <a:lnTo>
                    <a:pt x="7843742" y="0"/>
                  </a:lnTo>
                  <a:lnTo>
                    <a:pt x="7890509" y="5322"/>
                  </a:lnTo>
                  <a:lnTo>
                    <a:pt x="7933482" y="20488"/>
                  </a:lnTo>
                  <a:lnTo>
                    <a:pt x="7971422" y="44297"/>
                  </a:lnTo>
                  <a:lnTo>
                    <a:pt x="8003089" y="75546"/>
                  </a:lnTo>
                  <a:lnTo>
                    <a:pt x="8027243" y="113036"/>
                  </a:lnTo>
                  <a:lnTo>
                    <a:pt x="8042644" y="155564"/>
                  </a:lnTo>
                  <a:lnTo>
                    <a:pt x="8048053" y="201930"/>
                  </a:lnTo>
                  <a:lnTo>
                    <a:pt x="8048053" y="1999678"/>
                  </a:lnTo>
                  <a:lnTo>
                    <a:pt x="8042644" y="2046043"/>
                  </a:lnTo>
                  <a:lnTo>
                    <a:pt x="8027243" y="2088572"/>
                  </a:lnTo>
                  <a:lnTo>
                    <a:pt x="8003089" y="2126061"/>
                  </a:lnTo>
                  <a:lnTo>
                    <a:pt x="7971422" y="2157311"/>
                  </a:lnTo>
                  <a:lnTo>
                    <a:pt x="7961547" y="2163508"/>
                  </a:lnTo>
                  <a:close/>
                </a:path>
                <a:path w="8048625" h="2202179">
                  <a:moveTo>
                    <a:pt x="7843742" y="2201608"/>
                  </a:moveTo>
                  <a:lnTo>
                    <a:pt x="204311" y="2201608"/>
                  </a:lnTo>
                  <a:lnTo>
                    <a:pt x="204311" y="2182558"/>
                  </a:lnTo>
                  <a:lnTo>
                    <a:pt x="7843742" y="2182558"/>
                  </a:lnTo>
                  <a:lnTo>
                    <a:pt x="7843742" y="2201608"/>
                  </a:lnTo>
                  <a:close/>
                </a:path>
                <a:path w="8048625" h="2202179">
                  <a:moveTo>
                    <a:pt x="7843742" y="2201608"/>
                  </a:moveTo>
                  <a:lnTo>
                    <a:pt x="7843742" y="2182558"/>
                  </a:lnTo>
                  <a:lnTo>
                    <a:pt x="7929407" y="2182558"/>
                  </a:lnTo>
                  <a:lnTo>
                    <a:pt x="7890509" y="2196286"/>
                  </a:lnTo>
                  <a:lnTo>
                    <a:pt x="7843742" y="2201608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137" y="3564731"/>
              <a:ext cx="152400" cy="2164080"/>
            </a:xfrm>
            <a:custGeom>
              <a:avLst/>
              <a:gdLst/>
              <a:ahLst/>
              <a:cxnLst/>
              <a:rect l="l" t="t" r="r" b="b"/>
              <a:pathLst>
                <a:path w="152400" h="2164079">
                  <a:moveTo>
                    <a:pt x="76200" y="2163508"/>
                  </a:moveTo>
                  <a:lnTo>
                    <a:pt x="46532" y="2157522"/>
                  </a:lnTo>
                  <a:lnTo>
                    <a:pt x="22312" y="2141196"/>
                  </a:lnTo>
                  <a:lnTo>
                    <a:pt x="5985" y="2116975"/>
                  </a:lnTo>
                  <a:lnTo>
                    <a:pt x="0" y="2087308"/>
                  </a:lnTo>
                  <a:lnTo>
                    <a:pt x="0" y="76200"/>
                  </a:lnTo>
                  <a:lnTo>
                    <a:pt x="5985" y="46532"/>
                  </a:lnTo>
                  <a:lnTo>
                    <a:pt x="22312" y="22312"/>
                  </a:lnTo>
                  <a:lnTo>
                    <a:pt x="46532" y="5985"/>
                  </a:lnTo>
                  <a:lnTo>
                    <a:pt x="76200" y="0"/>
                  </a:lnTo>
                  <a:lnTo>
                    <a:pt x="105867" y="5985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400" y="76200"/>
                  </a:lnTo>
                  <a:lnTo>
                    <a:pt x="152400" y="2087308"/>
                  </a:lnTo>
                  <a:lnTo>
                    <a:pt x="146414" y="2116975"/>
                  </a:lnTo>
                  <a:lnTo>
                    <a:pt x="130087" y="2141196"/>
                  </a:lnTo>
                  <a:lnTo>
                    <a:pt x="105867" y="2157522"/>
                  </a:lnTo>
                  <a:lnTo>
                    <a:pt x="76200" y="2163508"/>
                  </a:lnTo>
                  <a:close/>
                </a:path>
              </a:pathLst>
            </a:custGeom>
            <a:solidFill>
              <a:srgbClr val="596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247583" y="3545681"/>
            <a:ext cx="8067675" cy="2202180"/>
            <a:chOff x="9247583" y="3545681"/>
            <a:chExt cx="8067675" cy="2202180"/>
          </a:xfrm>
        </p:grpSpPr>
        <p:sp>
          <p:nvSpPr>
            <p:cNvPr id="7" name="object 7"/>
            <p:cNvSpPr/>
            <p:nvPr/>
          </p:nvSpPr>
          <p:spPr>
            <a:xfrm>
              <a:off x="9266635" y="3545681"/>
              <a:ext cx="8048625" cy="2202180"/>
            </a:xfrm>
            <a:custGeom>
              <a:avLst/>
              <a:gdLst/>
              <a:ahLst/>
              <a:cxnLst/>
              <a:rect l="l" t="t" r="r" b="b"/>
              <a:pathLst>
                <a:path w="8048625" h="2202179">
                  <a:moveTo>
                    <a:pt x="204311" y="2201608"/>
                  </a:moveTo>
                  <a:lnTo>
                    <a:pt x="157544" y="2196286"/>
                  </a:lnTo>
                  <a:lnTo>
                    <a:pt x="114570" y="2181120"/>
                  </a:lnTo>
                  <a:lnTo>
                    <a:pt x="76630" y="2157311"/>
                  </a:lnTo>
                  <a:lnTo>
                    <a:pt x="44964" y="2126061"/>
                  </a:lnTo>
                  <a:lnTo>
                    <a:pt x="20810" y="2088572"/>
                  </a:lnTo>
                  <a:lnTo>
                    <a:pt x="5409" y="2046043"/>
                  </a:lnTo>
                  <a:lnTo>
                    <a:pt x="0" y="1999678"/>
                  </a:lnTo>
                  <a:lnTo>
                    <a:pt x="0" y="201930"/>
                  </a:lnTo>
                  <a:lnTo>
                    <a:pt x="5409" y="155564"/>
                  </a:lnTo>
                  <a:lnTo>
                    <a:pt x="20810" y="113036"/>
                  </a:lnTo>
                  <a:lnTo>
                    <a:pt x="44964" y="75546"/>
                  </a:lnTo>
                  <a:lnTo>
                    <a:pt x="76630" y="44297"/>
                  </a:lnTo>
                  <a:lnTo>
                    <a:pt x="114570" y="20488"/>
                  </a:lnTo>
                  <a:lnTo>
                    <a:pt x="157544" y="5322"/>
                  </a:lnTo>
                  <a:lnTo>
                    <a:pt x="204311" y="0"/>
                  </a:lnTo>
                  <a:lnTo>
                    <a:pt x="7843933" y="0"/>
                  </a:lnTo>
                  <a:lnTo>
                    <a:pt x="7843933" y="19050"/>
                  </a:lnTo>
                  <a:lnTo>
                    <a:pt x="204311" y="19050"/>
                  </a:lnTo>
                  <a:lnTo>
                    <a:pt x="204311" y="38100"/>
                  </a:lnTo>
                  <a:lnTo>
                    <a:pt x="160050" y="43964"/>
                  </a:lnTo>
                  <a:lnTo>
                    <a:pt x="120325" y="60508"/>
                  </a:lnTo>
                  <a:lnTo>
                    <a:pt x="86701" y="86153"/>
                  </a:lnTo>
                  <a:lnTo>
                    <a:pt x="60744" y="119323"/>
                  </a:lnTo>
                  <a:lnTo>
                    <a:pt x="44022" y="158441"/>
                  </a:lnTo>
                  <a:lnTo>
                    <a:pt x="38100" y="201930"/>
                  </a:lnTo>
                  <a:lnTo>
                    <a:pt x="38100" y="1999678"/>
                  </a:lnTo>
                  <a:lnTo>
                    <a:pt x="44022" y="2043167"/>
                  </a:lnTo>
                  <a:lnTo>
                    <a:pt x="60744" y="2082285"/>
                  </a:lnTo>
                  <a:lnTo>
                    <a:pt x="86701" y="2115454"/>
                  </a:lnTo>
                  <a:lnTo>
                    <a:pt x="120325" y="2141100"/>
                  </a:lnTo>
                  <a:lnTo>
                    <a:pt x="160050" y="2157643"/>
                  </a:lnTo>
                  <a:lnTo>
                    <a:pt x="204311" y="2163508"/>
                  </a:lnTo>
                  <a:lnTo>
                    <a:pt x="7961738" y="2163508"/>
                  </a:lnTo>
                  <a:lnTo>
                    <a:pt x="7933673" y="2181120"/>
                  </a:lnTo>
                  <a:lnTo>
                    <a:pt x="7929597" y="2182558"/>
                  </a:lnTo>
                  <a:lnTo>
                    <a:pt x="204311" y="2182558"/>
                  </a:lnTo>
                  <a:lnTo>
                    <a:pt x="204311" y="2201608"/>
                  </a:lnTo>
                  <a:close/>
                </a:path>
                <a:path w="8048625" h="2202179">
                  <a:moveTo>
                    <a:pt x="7961738" y="2163508"/>
                  </a:moveTo>
                  <a:lnTo>
                    <a:pt x="7843933" y="2163508"/>
                  </a:lnTo>
                  <a:lnTo>
                    <a:pt x="7888193" y="2157643"/>
                  </a:lnTo>
                  <a:lnTo>
                    <a:pt x="7927918" y="2141100"/>
                  </a:lnTo>
                  <a:lnTo>
                    <a:pt x="7961542" y="2115454"/>
                  </a:lnTo>
                  <a:lnTo>
                    <a:pt x="7987499" y="2082285"/>
                  </a:lnTo>
                  <a:lnTo>
                    <a:pt x="8004222" y="2043167"/>
                  </a:lnTo>
                  <a:lnTo>
                    <a:pt x="8010144" y="1999678"/>
                  </a:lnTo>
                  <a:lnTo>
                    <a:pt x="8010144" y="201930"/>
                  </a:lnTo>
                  <a:lnTo>
                    <a:pt x="8004222" y="158441"/>
                  </a:lnTo>
                  <a:lnTo>
                    <a:pt x="7987499" y="119323"/>
                  </a:lnTo>
                  <a:lnTo>
                    <a:pt x="7961543" y="86153"/>
                  </a:lnTo>
                  <a:lnTo>
                    <a:pt x="7927919" y="60508"/>
                  </a:lnTo>
                  <a:lnTo>
                    <a:pt x="7888193" y="43964"/>
                  </a:lnTo>
                  <a:lnTo>
                    <a:pt x="7843933" y="38100"/>
                  </a:lnTo>
                  <a:lnTo>
                    <a:pt x="204311" y="38100"/>
                  </a:lnTo>
                  <a:lnTo>
                    <a:pt x="204311" y="19050"/>
                  </a:lnTo>
                  <a:lnTo>
                    <a:pt x="7843933" y="19050"/>
                  </a:lnTo>
                  <a:lnTo>
                    <a:pt x="7843933" y="0"/>
                  </a:lnTo>
                  <a:lnTo>
                    <a:pt x="7890700" y="5322"/>
                  </a:lnTo>
                  <a:lnTo>
                    <a:pt x="7933673" y="20488"/>
                  </a:lnTo>
                  <a:lnTo>
                    <a:pt x="7971613" y="44297"/>
                  </a:lnTo>
                  <a:lnTo>
                    <a:pt x="8003280" y="75546"/>
                  </a:lnTo>
                  <a:lnTo>
                    <a:pt x="8027433" y="113036"/>
                  </a:lnTo>
                  <a:lnTo>
                    <a:pt x="8042835" y="155564"/>
                  </a:lnTo>
                  <a:lnTo>
                    <a:pt x="8048244" y="201930"/>
                  </a:lnTo>
                  <a:lnTo>
                    <a:pt x="8048244" y="1999678"/>
                  </a:lnTo>
                  <a:lnTo>
                    <a:pt x="8042835" y="2046043"/>
                  </a:lnTo>
                  <a:lnTo>
                    <a:pt x="8027433" y="2088572"/>
                  </a:lnTo>
                  <a:lnTo>
                    <a:pt x="8003280" y="2126061"/>
                  </a:lnTo>
                  <a:lnTo>
                    <a:pt x="7971613" y="2157311"/>
                  </a:lnTo>
                  <a:lnTo>
                    <a:pt x="7961738" y="2163508"/>
                  </a:lnTo>
                  <a:close/>
                </a:path>
                <a:path w="8048625" h="2202179">
                  <a:moveTo>
                    <a:pt x="7843933" y="2201608"/>
                  </a:moveTo>
                  <a:lnTo>
                    <a:pt x="204311" y="2201608"/>
                  </a:lnTo>
                  <a:lnTo>
                    <a:pt x="204311" y="2182558"/>
                  </a:lnTo>
                  <a:lnTo>
                    <a:pt x="7843933" y="2182558"/>
                  </a:lnTo>
                  <a:lnTo>
                    <a:pt x="7843933" y="2201608"/>
                  </a:lnTo>
                  <a:close/>
                </a:path>
                <a:path w="8048625" h="2202179">
                  <a:moveTo>
                    <a:pt x="7843933" y="2201608"/>
                  </a:moveTo>
                  <a:lnTo>
                    <a:pt x="7843933" y="2182558"/>
                  </a:lnTo>
                  <a:lnTo>
                    <a:pt x="7929597" y="2182558"/>
                  </a:lnTo>
                  <a:lnTo>
                    <a:pt x="7890700" y="2196286"/>
                  </a:lnTo>
                  <a:lnTo>
                    <a:pt x="7843933" y="2201608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47583" y="3564731"/>
              <a:ext cx="152400" cy="2164080"/>
            </a:xfrm>
            <a:custGeom>
              <a:avLst/>
              <a:gdLst/>
              <a:ahLst/>
              <a:cxnLst/>
              <a:rect l="l" t="t" r="r" b="b"/>
              <a:pathLst>
                <a:path w="152400" h="2164079">
                  <a:moveTo>
                    <a:pt x="76200" y="2163508"/>
                  </a:moveTo>
                  <a:lnTo>
                    <a:pt x="46532" y="2157522"/>
                  </a:lnTo>
                  <a:lnTo>
                    <a:pt x="22312" y="2141196"/>
                  </a:lnTo>
                  <a:lnTo>
                    <a:pt x="5985" y="2116975"/>
                  </a:lnTo>
                  <a:lnTo>
                    <a:pt x="0" y="2087308"/>
                  </a:lnTo>
                  <a:lnTo>
                    <a:pt x="0" y="76200"/>
                  </a:lnTo>
                  <a:lnTo>
                    <a:pt x="5985" y="46532"/>
                  </a:lnTo>
                  <a:lnTo>
                    <a:pt x="22312" y="22312"/>
                  </a:lnTo>
                  <a:lnTo>
                    <a:pt x="46532" y="5985"/>
                  </a:lnTo>
                  <a:lnTo>
                    <a:pt x="76200" y="0"/>
                  </a:lnTo>
                  <a:lnTo>
                    <a:pt x="105867" y="5985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400" y="76200"/>
                  </a:lnTo>
                  <a:lnTo>
                    <a:pt x="152400" y="2087308"/>
                  </a:lnTo>
                  <a:lnTo>
                    <a:pt x="146414" y="2116975"/>
                  </a:lnTo>
                  <a:lnTo>
                    <a:pt x="130087" y="2141196"/>
                  </a:lnTo>
                  <a:lnTo>
                    <a:pt x="105867" y="2157522"/>
                  </a:lnTo>
                  <a:lnTo>
                    <a:pt x="76200" y="2163508"/>
                  </a:lnTo>
                  <a:close/>
                </a:path>
              </a:pathLst>
            </a:custGeom>
            <a:solidFill>
              <a:srgbClr val="596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54137" y="5992714"/>
            <a:ext cx="8067675" cy="2202180"/>
            <a:chOff x="954137" y="5992714"/>
            <a:chExt cx="8067675" cy="2202180"/>
          </a:xfrm>
        </p:grpSpPr>
        <p:sp>
          <p:nvSpPr>
            <p:cNvPr id="10" name="object 10"/>
            <p:cNvSpPr/>
            <p:nvPr/>
          </p:nvSpPr>
          <p:spPr>
            <a:xfrm>
              <a:off x="973187" y="5992714"/>
              <a:ext cx="8048625" cy="2202180"/>
            </a:xfrm>
            <a:custGeom>
              <a:avLst/>
              <a:gdLst/>
              <a:ahLst/>
              <a:cxnLst/>
              <a:rect l="l" t="t" r="r" b="b"/>
              <a:pathLst>
                <a:path w="8048625" h="2202179">
                  <a:moveTo>
                    <a:pt x="204311" y="2201608"/>
                  </a:moveTo>
                  <a:lnTo>
                    <a:pt x="157544" y="2196286"/>
                  </a:lnTo>
                  <a:lnTo>
                    <a:pt x="114570" y="2181120"/>
                  </a:lnTo>
                  <a:lnTo>
                    <a:pt x="76630" y="2157311"/>
                  </a:lnTo>
                  <a:lnTo>
                    <a:pt x="44964" y="2126061"/>
                  </a:lnTo>
                  <a:lnTo>
                    <a:pt x="20810" y="2088572"/>
                  </a:lnTo>
                  <a:lnTo>
                    <a:pt x="5409" y="2046043"/>
                  </a:lnTo>
                  <a:lnTo>
                    <a:pt x="0" y="1999678"/>
                  </a:lnTo>
                  <a:lnTo>
                    <a:pt x="0" y="201930"/>
                  </a:lnTo>
                  <a:lnTo>
                    <a:pt x="5409" y="155564"/>
                  </a:lnTo>
                  <a:lnTo>
                    <a:pt x="20810" y="113036"/>
                  </a:lnTo>
                  <a:lnTo>
                    <a:pt x="44964" y="75546"/>
                  </a:lnTo>
                  <a:lnTo>
                    <a:pt x="76630" y="44297"/>
                  </a:lnTo>
                  <a:lnTo>
                    <a:pt x="114570" y="20488"/>
                  </a:lnTo>
                  <a:lnTo>
                    <a:pt x="157544" y="5322"/>
                  </a:lnTo>
                  <a:lnTo>
                    <a:pt x="204311" y="0"/>
                  </a:lnTo>
                  <a:lnTo>
                    <a:pt x="7843742" y="0"/>
                  </a:lnTo>
                  <a:lnTo>
                    <a:pt x="7843742" y="19050"/>
                  </a:lnTo>
                  <a:lnTo>
                    <a:pt x="204311" y="19050"/>
                  </a:lnTo>
                  <a:lnTo>
                    <a:pt x="204311" y="38100"/>
                  </a:lnTo>
                  <a:lnTo>
                    <a:pt x="160050" y="43964"/>
                  </a:lnTo>
                  <a:lnTo>
                    <a:pt x="120325" y="60508"/>
                  </a:lnTo>
                  <a:lnTo>
                    <a:pt x="86701" y="86153"/>
                  </a:lnTo>
                  <a:lnTo>
                    <a:pt x="60744" y="119323"/>
                  </a:lnTo>
                  <a:lnTo>
                    <a:pt x="44022" y="158441"/>
                  </a:lnTo>
                  <a:lnTo>
                    <a:pt x="38100" y="201930"/>
                  </a:lnTo>
                  <a:lnTo>
                    <a:pt x="38100" y="1999678"/>
                  </a:lnTo>
                  <a:lnTo>
                    <a:pt x="44022" y="2043167"/>
                  </a:lnTo>
                  <a:lnTo>
                    <a:pt x="60744" y="2082285"/>
                  </a:lnTo>
                  <a:lnTo>
                    <a:pt x="86701" y="2115454"/>
                  </a:lnTo>
                  <a:lnTo>
                    <a:pt x="120325" y="2141100"/>
                  </a:lnTo>
                  <a:lnTo>
                    <a:pt x="160050" y="2157643"/>
                  </a:lnTo>
                  <a:lnTo>
                    <a:pt x="204311" y="2163508"/>
                  </a:lnTo>
                  <a:lnTo>
                    <a:pt x="7961547" y="2163508"/>
                  </a:lnTo>
                  <a:lnTo>
                    <a:pt x="7933482" y="2181120"/>
                  </a:lnTo>
                  <a:lnTo>
                    <a:pt x="7929407" y="2182558"/>
                  </a:lnTo>
                  <a:lnTo>
                    <a:pt x="204311" y="2182558"/>
                  </a:lnTo>
                  <a:lnTo>
                    <a:pt x="204311" y="2201608"/>
                  </a:lnTo>
                  <a:close/>
                </a:path>
                <a:path w="8048625" h="2202179">
                  <a:moveTo>
                    <a:pt x="7961547" y="2163508"/>
                  </a:moveTo>
                  <a:lnTo>
                    <a:pt x="7843742" y="2163508"/>
                  </a:lnTo>
                  <a:lnTo>
                    <a:pt x="7888002" y="2157643"/>
                  </a:lnTo>
                  <a:lnTo>
                    <a:pt x="7927728" y="2141100"/>
                  </a:lnTo>
                  <a:lnTo>
                    <a:pt x="7961352" y="2115454"/>
                  </a:lnTo>
                  <a:lnTo>
                    <a:pt x="7987308" y="2082285"/>
                  </a:lnTo>
                  <a:lnTo>
                    <a:pt x="8004031" y="2043167"/>
                  </a:lnTo>
                  <a:lnTo>
                    <a:pt x="8009953" y="1999678"/>
                  </a:lnTo>
                  <a:lnTo>
                    <a:pt x="8009953" y="201930"/>
                  </a:lnTo>
                  <a:lnTo>
                    <a:pt x="8004031" y="158441"/>
                  </a:lnTo>
                  <a:lnTo>
                    <a:pt x="7987308" y="119323"/>
                  </a:lnTo>
                  <a:lnTo>
                    <a:pt x="7961352" y="86153"/>
                  </a:lnTo>
                  <a:lnTo>
                    <a:pt x="7927728" y="60508"/>
                  </a:lnTo>
                  <a:lnTo>
                    <a:pt x="7888002" y="43964"/>
                  </a:lnTo>
                  <a:lnTo>
                    <a:pt x="7843742" y="38100"/>
                  </a:lnTo>
                  <a:lnTo>
                    <a:pt x="204311" y="38100"/>
                  </a:lnTo>
                  <a:lnTo>
                    <a:pt x="204311" y="19050"/>
                  </a:lnTo>
                  <a:lnTo>
                    <a:pt x="7843742" y="19050"/>
                  </a:lnTo>
                  <a:lnTo>
                    <a:pt x="7843742" y="0"/>
                  </a:lnTo>
                  <a:lnTo>
                    <a:pt x="7890509" y="5322"/>
                  </a:lnTo>
                  <a:lnTo>
                    <a:pt x="7933482" y="20488"/>
                  </a:lnTo>
                  <a:lnTo>
                    <a:pt x="7971422" y="44297"/>
                  </a:lnTo>
                  <a:lnTo>
                    <a:pt x="8003089" y="75546"/>
                  </a:lnTo>
                  <a:lnTo>
                    <a:pt x="8027243" y="113036"/>
                  </a:lnTo>
                  <a:lnTo>
                    <a:pt x="8042644" y="155564"/>
                  </a:lnTo>
                  <a:lnTo>
                    <a:pt x="8048053" y="201930"/>
                  </a:lnTo>
                  <a:lnTo>
                    <a:pt x="8048053" y="1999678"/>
                  </a:lnTo>
                  <a:lnTo>
                    <a:pt x="8042644" y="2046043"/>
                  </a:lnTo>
                  <a:lnTo>
                    <a:pt x="8027243" y="2088572"/>
                  </a:lnTo>
                  <a:lnTo>
                    <a:pt x="8003089" y="2126061"/>
                  </a:lnTo>
                  <a:lnTo>
                    <a:pt x="7971422" y="2157311"/>
                  </a:lnTo>
                  <a:lnTo>
                    <a:pt x="7961547" y="2163508"/>
                  </a:lnTo>
                  <a:close/>
                </a:path>
                <a:path w="8048625" h="2202179">
                  <a:moveTo>
                    <a:pt x="7843742" y="2201608"/>
                  </a:moveTo>
                  <a:lnTo>
                    <a:pt x="204311" y="2201608"/>
                  </a:lnTo>
                  <a:lnTo>
                    <a:pt x="204311" y="2182558"/>
                  </a:lnTo>
                  <a:lnTo>
                    <a:pt x="7843742" y="2182558"/>
                  </a:lnTo>
                  <a:lnTo>
                    <a:pt x="7843742" y="2201608"/>
                  </a:lnTo>
                  <a:close/>
                </a:path>
                <a:path w="8048625" h="2202179">
                  <a:moveTo>
                    <a:pt x="7843742" y="2201608"/>
                  </a:moveTo>
                  <a:lnTo>
                    <a:pt x="7843742" y="2182558"/>
                  </a:lnTo>
                  <a:lnTo>
                    <a:pt x="7929407" y="2182558"/>
                  </a:lnTo>
                  <a:lnTo>
                    <a:pt x="7890509" y="2196286"/>
                  </a:lnTo>
                  <a:lnTo>
                    <a:pt x="7843742" y="2201608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54137" y="6011764"/>
              <a:ext cx="152400" cy="2164080"/>
            </a:xfrm>
            <a:custGeom>
              <a:avLst/>
              <a:gdLst/>
              <a:ahLst/>
              <a:cxnLst/>
              <a:rect l="l" t="t" r="r" b="b"/>
              <a:pathLst>
                <a:path w="152400" h="2164079">
                  <a:moveTo>
                    <a:pt x="76200" y="2163508"/>
                  </a:moveTo>
                  <a:lnTo>
                    <a:pt x="46532" y="2157522"/>
                  </a:lnTo>
                  <a:lnTo>
                    <a:pt x="22312" y="2141196"/>
                  </a:lnTo>
                  <a:lnTo>
                    <a:pt x="5985" y="2116975"/>
                  </a:lnTo>
                  <a:lnTo>
                    <a:pt x="0" y="2087308"/>
                  </a:lnTo>
                  <a:lnTo>
                    <a:pt x="0" y="76200"/>
                  </a:lnTo>
                  <a:lnTo>
                    <a:pt x="5985" y="46532"/>
                  </a:lnTo>
                  <a:lnTo>
                    <a:pt x="22312" y="22312"/>
                  </a:lnTo>
                  <a:lnTo>
                    <a:pt x="46532" y="5985"/>
                  </a:lnTo>
                  <a:lnTo>
                    <a:pt x="76200" y="0"/>
                  </a:lnTo>
                  <a:lnTo>
                    <a:pt x="105867" y="5985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400" y="76200"/>
                  </a:lnTo>
                  <a:lnTo>
                    <a:pt x="152400" y="2087308"/>
                  </a:lnTo>
                  <a:lnTo>
                    <a:pt x="146414" y="2116975"/>
                  </a:lnTo>
                  <a:lnTo>
                    <a:pt x="130087" y="2141196"/>
                  </a:lnTo>
                  <a:lnTo>
                    <a:pt x="105867" y="2157522"/>
                  </a:lnTo>
                  <a:lnTo>
                    <a:pt x="76200" y="2163508"/>
                  </a:lnTo>
                  <a:close/>
                </a:path>
              </a:pathLst>
            </a:custGeom>
            <a:solidFill>
              <a:srgbClr val="596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15454" y="3615189"/>
            <a:ext cx="6953250" cy="409257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Manual</a:t>
            </a:r>
            <a:r>
              <a:rPr sz="2750" spc="-1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Inspection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Slow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80" dirty="0">
                <a:solidFill>
                  <a:srgbClr val="CFD0D8"/>
                </a:solidFill>
                <a:latin typeface="Roboto"/>
                <a:cs typeface="Roboto"/>
              </a:rPr>
              <a:t>error-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prone, leading to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up to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30%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defect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miss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rate.</a:t>
            </a:r>
            <a:endParaRPr sz="21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2750" spc="-1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Extraction</a:t>
            </a:r>
            <a:endParaRPr sz="2750">
              <a:latin typeface="Roboto"/>
              <a:cs typeface="Roboto"/>
            </a:endParaRPr>
          </a:p>
          <a:p>
            <a:pPr marL="12700" marR="52197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Lack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of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structured,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extractable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from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visual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PCB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designs.</a:t>
            </a:r>
            <a:endParaRPr sz="215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247583" y="5992714"/>
            <a:ext cx="8067675" cy="2202180"/>
            <a:chOff x="9247583" y="5992714"/>
            <a:chExt cx="8067675" cy="2202180"/>
          </a:xfrm>
        </p:grpSpPr>
        <p:sp>
          <p:nvSpPr>
            <p:cNvPr id="14" name="object 14"/>
            <p:cNvSpPr/>
            <p:nvPr/>
          </p:nvSpPr>
          <p:spPr>
            <a:xfrm>
              <a:off x="9266635" y="5992714"/>
              <a:ext cx="8048625" cy="2202180"/>
            </a:xfrm>
            <a:custGeom>
              <a:avLst/>
              <a:gdLst/>
              <a:ahLst/>
              <a:cxnLst/>
              <a:rect l="l" t="t" r="r" b="b"/>
              <a:pathLst>
                <a:path w="8048625" h="2202179">
                  <a:moveTo>
                    <a:pt x="204311" y="2201608"/>
                  </a:moveTo>
                  <a:lnTo>
                    <a:pt x="157544" y="2196286"/>
                  </a:lnTo>
                  <a:lnTo>
                    <a:pt x="114570" y="2181120"/>
                  </a:lnTo>
                  <a:lnTo>
                    <a:pt x="76630" y="2157311"/>
                  </a:lnTo>
                  <a:lnTo>
                    <a:pt x="44964" y="2126061"/>
                  </a:lnTo>
                  <a:lnTo>
                    <a:pt x="20810" y="2088572"/>
                  </a:lnTo>
                  <a:lnTo>
                    <a:pt x="5409" y="2046043"/>
                  </a:lnTo>
                  <a:lnTo>
                    <a:pt x="0" y="1999678"/>
                  </a:lnTo>
                  <a:lnTo>
                    <a:pt x="0" y="201930"/>
                  </a:lnTo>
                  <a:lnTo>
                    <a:pt x="5409" y="155564"/>
                  </a:lnTo>
                  <a:lnTo>
                    <a:pt x="20810" y="113036"/>
                  </a:lnTo>
                  <a:lnTo>
                    <a:pt x="44964" y="75546"/>
                  </a:lnTo>
                  <a:lnTo>
                    <a:pt x="76630" y="44297"/>
                  </a:lnTo>
                  <a:lnTo>
                    <a:pt x="114570" y="20488"/>
                  </a:lnTo>
                  <a:lnTo>
                    <a:pt x="157544" y="5322"/>
                  </a:lnTo>
                  <a:lnTo>
                    <a:pt x="204311" y="0"/>
                  </a:lnTo>
                  <a:lnTo>
                    <a:pt x="7843933" y="0"/>
                  </a:lnTo>
                  <a:lnTo>
                    <a:pt x="7843933" y="19050"/>
                  </a:lnTo>
                  <a:lnTo>
                    <a:pt x="204311" y="19050"/>
                  </a:lnTo>
                  <a:lnTo>
                    <a:pt x="204311" y="38100"/>
                  </a:lnTo>
                  <a:lnTo>
                    <a:pt x="160050" y="43964"/>
                  </a:lnTo>
                  <a:lnTo>
                    <a:pt x="120325" y="60508"/>
                  </a:lnTo>
                  <a:lnTo>
                    <a:pt x="86701" y="86153"/>
                  </a:lnTo>
                  <a:lnTo>
                    <a:pt x="60744" y="119323"/>
                  </a:lnTo>
                  <a:lnTo>
                    <a:pt x="44022" y="158441"/>
                  </a:lnTo>
                  <a:lnTo>
                    <a:pt x="38100" y="201930"/>
                  </a:lnTo>
                  <a:lnTo>
                    <a:pt x="38100" y="1999678"/>
                  </a:lnTo>
                  <a:lnTo>
                    <a:pt x="44022" y="2043167"/>
                  </a:lnTo>
                  <a:lnTo>
                    <a:pt x="60744" y="2082285"/>
                  </a:lnTo>
                  <a:lnTo>
                    <a:pt x="86701" y="2115454"/>
                  </a:lnTo>
                  <a:lnTo>
                    <a:pt x="120325" y="2141100"/>
                  </a:lnTo>
                  <a:lnTo>
                    <a:pt x="160050" y="2157643"/>
                  </a:lnTo>
                  <a:lnTo>
                    <a:pt x="204311" y="2163508"/>
                  </a:lnTo>
                  <a:lnTo>
                    <a:pt x="7961738" y="2163508"/>
                  </a:lnTo>
                  <a:lnTo>
                    <a:pt x="7933673" y="2181120"/>
                  </a:lnTo>
                  <a:lnTo>
                    <a:pt x="7929597" y="2182558"/>
                  </a:lnTo>
                  <a:lnTo>
                    <a:pt x="204311" y="2182558"/>
                  </a:lnTo>
                  <a:lnTo>
                    <a:pt x="204311" y="2201608"/>
                  </a:lnTo>
                  <a:close/>
                </a:path>
                <a:path w="8048625" h="2202179">
                  <a:moveTo>
                    <a:pt x="7961738" y="2163508"/>
                  </a:moveTo>
                  <a:lnTo>
                    <a:pt x="7843933" y="2163508"/>
                  </a:lnTo>
                  <a:lnTo>
                    <a:pt x="7888193" y="2157643"/>
                  </a:lnTo>
                  <a:lnTo>
                    <a:pt x="7927918" y="2141100"/>
                  </a:lnTo>
                  <a:lnTo>
                    <a:pt x="7961542" y="2115454"/>
                  </a:lnTo>
                  <a:lnTo>
                    <a:pt x="7987499" y="2082285"/>
                  </a:lnTo>
                  <a:lnTo>
                    <a:pt x="8004222" y="2043167"/>
                  </a:lnTo>
                  <a:lnTo>
                    <a:pt x="8010144" y="1999678"/>
                  </a:lnTo>
                  <a:lnTo>
                    <a:pt x="8010144" y="201930"/>
                  </a:lnTo>
                  <a:lnTo>
                    <a:pt x="8004222" y="158441"/>
                  </a:lnTo>
                  <a:lnTo>
                    <a:pt x="7987499" y="119323"/>
                  </a:lnTo>
                  <a:lnTo>
                    <a:pt x="7961543" y="86153"/>
                  </a:lnTo>
                  <a:lnTo>
                    <a:pt x="7927919" y="60508"/>
                  </a:lnTo>
                  <a:lnTo>
                    <a:pt x="7888193" y="43964"/>
                  </a:lnTo>
                  <a:lnTo>
                    <a:pt x="7843933" y="38100"/>
                  </a:lnTo>
                  <a:lnTo>
                    <a:pt x="204311" y="38100"/>
                  </a:lnTo>
                  <a:lnTo>
                    <a:pt x="204311" y="19050"/>
                  </a:lnTo>
                  <a:lnTo>
                    <a:pt x="7843933" y="19050"/>
                  </a:lnTo>
                  <a:lnTo>
                    <a:pt x="7843933" y="0"/>
                  </a:lnTo>
                  <a:lnTo>
                    <a:pt x="7890700" y="5322"/>
                  </a:lnTo>
                  <a:lnTo>
                    <a:pt x="7933673" y="20488"/>
                  </a:lnTo>
                  <a:lnTo>
                    <a:pt x="7971613" y="44297"/>
                  </a:lnTo>
                  <a:lnTo>
                    <a:pt x="8003280" y="75546"/>
                  </a:lnTo>
                  <a:lnTo>
                    <a:pt x="8027433" y="113036"/>
                  </a:lnTo>
                  <a:lnTo>
                    <a:pt x="8042835" y="155564"/>
                  </a:lnTo>
                  <a:lnTo>
                    <a:pt x="8048244" y="201930"/>
                  </a:lnTo>
                  <a:lnTo>
                    <a:pt x="8048244" y="1999678"/>
                  </a:lnTo>
                  <a:lnTo>
                    <a:pt x="8042835" y="2046043"/>
                  </a:lnTo>
                  <a:lnTo>
                    <a:pt x="8027433" y="2088572"/>
                  </a:lnTo>
                  <a:lnTo>
                    <a:pt x="8003280" y="2126061"/>
                  </a:lnTo>
                  <a:lnTo>
                    <a:pt x="7971613" y="2157311"/>
                  </a:lnTo>
                  <a:lnTo>
                    <a:pt x="7961738" y="2163508"/>
                  </a:lnTo>
                  <a:close/>
                </a:path>
                <a:path w="8048625" h="2202179">
                  <a:moveTo>
                    <a:pt x="7843933" y="2201608"/>
                  </a:moveTo>
                  <a:lnTo>
                    <a:pt x="204311" y="2201608"/>
                  </a:lnTo>
                  <a:lnTo>
                    <a:pt x="204311" y="2182558"/>
                  </a:lnTo>
                  <a:lnTo>
                    <a:pt x="7843933" y="2182558"/>
                  </a:lnTo>
                  <a:lnTo>
                    <a:pt x="7843933" y="2201608"/>
                  </a:lnTo>
                  <a:close/>
                </a:path>
                <a:path w="8048625" h="2202179">
                  <a:moveTo>
                    <a:pt x="7843933" y="2201608"/>
                  </a:moveTo>
                  <a:lnTo>
                    <a:pt x="7843933" y="2182558"/>
                  </a:lnTo>
                  <a:lnTo>
                    <a:pt x="7929597" y="2182558"/>
                  </a:lnTo>
                  <a:lnTo>
                    <a:pt x="7890700" y="2196286"/>
                  </a:lnTo>
                  <a:lnTo>
                    <a:pt x="7843933" y="2201608"/>
                  </a:lnTo>
                  <a:close/>
                </a:path>
              </a:pathLst>
            </a:custGeom>
            <a:solidFill>
              <a:srgbClr val="31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47583" y="6011764"/>
              <a:ext cx="152400" cy="2164080"/>
            </a:xfrm>
            <a:custGeom>
              <a:avLst/>
              <a:gdLst/>
              <a:ahLst/>
              <a:cxnLst/>
              <a:rect l="l" t="t" r="r" b="b"/>
              <a:pathLst>
                <a:path w="152400" h="2164079">
                  <a:moveTo>
                    <a:pt x="76200" y="2163508"/>
                  </a:moveTo>
                  <a:lnTo>
                    <a:pt x="46532" y="2157522"/>
                  </a:lnTo>
                  <a:lnTo>
                    <a:pt x="22312" y="2141196"/>
                  </a:lnTo>
                  <a:lnTo>
                    <a:pt x="5985" y="2116975"/>
                  </a:lnTo>
                  <a:lnTo>
                    <a:pt x="0" y="2087308"/>
                  </a:lnTo>
                  <a:lnTo>
                    <a:pt x="0" y="76200"/>
                  </a:lnTo>
                  <a:lnTo>
                    <a:pt x="5985" y="46532"/>
                  </a:lnTo>
                  <a:lnTo>
                    <a:pt x="22312" y="22312"/>
                  </a:lnTo>
                  <a:lnTo>
                    <a:pt x="46532" y="5985"/>
                  </a:lnTo>
                  <a:lnTo>
                    <a:pt x="76200" y="0"/>
                  </a:lnTo>
                  <a:lnTo>
                    <a:pt x="105867" y="5985"/>
                  </a:lnTo>
                  <a:lnTo>
                    <a:pt x="130087" y="22312"/>
                  </a:lnTo>
                  <a:lnTo>
                    <a:pt x="146414" y="46532"/>
                  </a:lnTo>
                  <a:lnTo>
                    <a:pt x="152400" y="76200"/>
                  </a:lnTo>
                  <a:lnTo>
                    <a:pt x="152400" y="2087308"/>
                  </a:lnTo>
                  <a:lnTo>
                    <a:pt x="146414" y="2116975"/>
                  </a:lnTo>
                  <a:lnTo>
                    <a:pt x="130087" y="2141196"/>
                  </a:lnTo>
                  <a:lnTo>
                    <a:pt x="105867" y="2157522"/>
                  </a:lnTo>
                  <a:lnTo>
                    <a:pt x="76200" y="2163508"/>
                  </a:lnTo>
                  <a:close/>
                </a:path>
              </a:pathLst>
            </a:custGeom>
            <a:solidFill>
              <a:srgbClr val="596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708902" y="3615189"/>
            <a:ext cx="6802755" cy="409257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dirty="0">
                <a:solidFill>
                  <a:srgbClr val="CFD0D8"/>
                </a:solidFill>
                <a:latin typeface="Roboto"/>
                <a:cs typeface="Roboto"/>
              </a:rPr>
              <a:t>AOI</a:t>
            </a:r>
            <a:r>
              <a:rPr sz="27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Limitations</a:t>
            </a:r>
            <a:endParaRPr sz="2750">
              <a:latin typeface="Roboto"/>
              <a:cs typeface="Roboto"/>
            </a:endParaRPr>
          </a:p>
          <a:p>
            <a:pPr marL="12700" marR="238125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Automated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Optical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Inspection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suffers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from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high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false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positives</a:t>
            </a:r>
            <a:r>
              <a:rPr sz="21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21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negatives.</a:t>
            </a:r>
            <a:endParaRPr sz="21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2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Reverse</a:t>
            </a:r>
            <a:r>
              <a:rPr sz="2750" spc="-114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Engineering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spc="-75" dirty="0">
                <a:solidFill>
                  <a:srgbClr val="CFD0D8"/>
                </a:solidFill>
                <a:latin typeface="Roboto"/>
                <a:cs typeface="Roboto"/>
              </a:rPr>
              <a:t>Time-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consuming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process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existing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boards,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hindering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rapid</a:t>
            </a:r>
            <a:r>
              <a:rPr sz="21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iteration.</a:t>
            </a:r>
            <a:endParaRPr sz="2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9347" y="647601"/>
            <a:ext cx="11373485" cy="796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050" spc="-25" dirty="0"/>
              <a:t>Introducing</a:t>
            </a:r>
            <a:r>
              <a:rPr sz="5050" spc="-210" dirty="0"/>
              <a:t> </a:t>
            </a:r>
            <a:r>
              <a:rPr sz="5050" dirty="0"/>
              <a:t>YOLO</a:t>
            </a:r>
            <a:r>
              <a:rPr sz="5050" spc="-204" dirty="0"/>
              <a:t> </a:t>
            </a:r>
            <a:r>
              <a:rPr sz="5050" dirty="0"/>
              <a:t>(You</a:t>
            </a:r>
            <a:r>
              <a:rPr sz="5050" spc="-204" dirty="0"/>
              <a:t> </a:t>
            </a:r>
            <a:r>
              <a:rPr sz="5050" dirty="0"/>
              <a:t>Only</a:t>
            </a:r>
            <a:r>
              <a:rPr sz="5050" spc="-204" dirty="0"/>
              <a:t> </a:t>
            </a:r>
            <a:r>
              <a:rPr sz="5050" dirty="0"/>
              <a:t>Look</a:t>
            </a:r>
            <a:r>
              <a:rPr sz="5050" spc="-204" dirty="0"/>
              <a:t> </a:t>
            </a:r>
            <a:r>
              <a:rPr sz="5050" spc="-10" dirty="0"/>
              <a:t>Once)</a:t>
            </a:r>
            <a:endParaRPr sz="5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772" y="3723085"/>
            <a:ext cx="76200" cy="76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772" y="4225677"/>
            <a:ext cx="76200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7772" y="4728270"/>
            <a:ext cx="76200" cy="76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89347" y="2006339"/>
            <a:ext cx="7700009" cy="290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0185">
              <a:lnSpc>
                <a:spcPct val="131300"/>
              </a:lnSpc>
              <a:spcBef>
                <a:spcPts val="95"/>
              </a:spcBef>
            </a:pP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YOLO</a:t>
            </a:r>
            <a:r>
              <a:rPr sz="20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is</a:t>
            </a:r>
            <a:r>
              <a:rPr sz="20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a</a:t>
            </a:r>
            <a:r>
              <a:rPr sz="20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CFD0D8"/>
                </a:solidFill>
                <a:latin typeface="Roboto"/>
                <a:cs typeface="Roboto"/>
              </a:rPr>
              <a:t>state-</a:t>
            </a:r>
            <a:r>
              <a:rPr sz="2000" spc="-120" dirty="0">
                <a:solidFill>
                  <a:srgbClr val="CFD0D8"/>
                </a:solidFill>
                <a:latin typeface="Roboto"/>
                <a:cs typeface="Roboto"/>
              </a:rPr>
              <a:t>of-the-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art</a:t>
            </a:r>
            <a:r>
              <a:rPr sz="20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CFD0D8"/>
                </a:solidFill>
                <a:latin typeface="Roboto"/>
                <a:cs typeface="Roboto"/>
              </a:rPr>
              <a:t>real-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time</a:t>
            </a:r>
            <a:r>
              <a:rPr sz="20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object</a:t>
            </a:r>
            <a:r>
              <a:rPr sz="20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detection</a:t>
            </a:r>
            <a:r>
              <a:rPr sz="20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algorithm renowned</a:t>
            </a:r>
            <a:r>
              <a:rPr sz="20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its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speed</a:t>
            </a:r>
            <a:r>
              <a:rPr sz="20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CFD0D8"/>
                </a:solidFill>
                <a:latin typeface="Roboto"/>
                <a:cs typeface="Roboto"/>
              </a:rPr>
              <a:t>accuracy.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It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processes</a:t>
            </a:r>
            <a:r>
              <a:rPr sz="20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an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entire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image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once,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making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rapid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FD0D8"/>
                </a:solidFill>
                <a:latin typeface="Roboto"/>
                <a:cs typeface="Roboto"/>
              </a:rPr>
              <a:t>predictions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across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CFD0D8"/>
                </a:solidFill>
                <a:latin typeface="Roboto"/>
                <a:cs typeface="Roboto"/>
              </a:rPr>
              <a:t>various</a:t>
            </a:r>
            <a:r>
              <a:rPr sz="20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objects.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000">
              <a:latin typeface="Roboto"/>
              <a:cs typeface="Roboto"/>
            </a:endParaRPr>
          </a:p>
          <a:p>
            <a:pPr marL="313690">
              <a:lnSpc>
                <a:spcPct val="100000"/>
              </a:lnSpc>
            </a:pP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Processes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entire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image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once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rapid</a:t>
            </a:r>
            <a:r>
              <a:rPr sz="2000" spc="-7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predictions.</a:t>
            </a:r>
            <a:endParaRPr sz="2000">
              <a:latin typeface="Roboto"/>
              <a:cs typeface="Roboto"/>
            </a:endParaRPr>
          </a:p>
          <a:p>
            <a:pPr marL="313690" marR="5080">
              <a:lnSpc>
                <a:spcPct val="164900"/>
              </a:lnSpc>
            </a:pP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Achieves</a:t>
            </a:r>
            <a:r>
              <a:rPr sz="2000" spc="-7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high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Mean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Average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Precision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(mAP)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diverse</a:t>
            </a:r>
            <a:r>
              <a:rPr sz="2000" spc="-6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objects. </a:t>
            </a:r>
            <a:r>
              <a:rPr sz="2000" spc="-20" dirty="0">
                <a:solidFill>
                  <a:srgbClr val="CFD0D8"/>
                </a:solidFill>
                <a:latin typeface="Roboto"/>
                <a:cs typeface="Roboto"/>
              </a:rPr>
              <a:t>YOLOv8</a:t>
            </a:r>
            <a:r>
              <a:rPr sz="20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boasts</a:t>
            </a:r>
            <a:r>
              <a:rPr sz="20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30+</a:t>
            </a:r>
            <a:r>
              <a:rPr sz="20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FPS</a:t>
            </a:r>
            <a:r>
              <a:rPr sz="20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CFD0D8"/>
                </a:solidFill>
                <a:latin typeface="Roboto"/>
                <a:cs typeface="Roboto"/>
              </a:rPr>
              <a:t>on</a:t>
            </a:r>
            <a:r>
              <a:rPr sz="2000" spc="-5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CFD0D8"/>
                </a:solidFill>
                <a:latin typeface="Roboto"/>
                <a:cs typeface="Roboto"/>
              </a:rPr>
              <a:t>high-</a:t>
            </a:r>
            <a:r>
              <a:rPr sz="2000" spc="-20" dirty="0">
                <a:solidFill>
                  <a:srgbClr val="CFD0D8"/>
                </a:solidFill>
                <a:latin typeface="Roboto"/>
                <a:cs typeface="Roboto"/>
              </a:rPr>
              <a:t>resolution</a:t>
            </a:r>
            <a:r>
              <a:rPr sz="200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CFD0D8"/>
                </a:solidFill>
                <a:latin typeface="Roboto"/>
                <a:cs typeface="Roboto"/>
              </a:rPr>
              <a:t>images.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850" y="2190601"/>
            <a:ext cx="7924800" cy="792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2977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10"/>
              </a:spcBef>
            </a:pPr>
            <a:r>
              <a:rPr sz="5550" dirty="0"/>
              <a:t>Why</a:t>
            </a:r>
            <a:r>
              <a:rPr sz="5550" spc="-125" dirty="0"/>
              <a:t> </a:t>
            </a:r>
            <a:r>
              <a:rPr sz="5550" dirty="0"/>
              <a:t>YOLO</a:t>
            </a:r>
            <a:r>
              <a:rPr sz="5550" spc="-125" dirty="0"/>
              <a:t> </a:t>
            </a:r>
            <a:r>
              <a:rPr sz="5550" dirty="0"/>
              <a:t>for</a:t>
            </a:r>
            <a:r>
              <a:rPr sz="5550" spc="-125" dirty="0"/>
              <a:t> </a:t>
            </a:r>
            <a:r>
              <a:rPr sz="5550" dirty="0"/>
              <a:t>PCB</a:t>
            </a:r>
            <a:r>
              <a:rPr sz="5550" spc="-125" dirty="0"/>
              <a:t> </a:t>
            </a:r>
            <a:r>
              <a:rPr sz="5550" dirty="0"/>
              <a:t>Feature</a:t>
            </a:r>
            <a:r>
              <a:rPr sz="5550" spc="-125" dirty="0"/>
              <a:t> </a:t>
            </a:r>
            <a:r>
              <a:rPr sz="5550" spc="-10" dirty="0"/>
              <a:t>Extraction?</a:t>
            </a:r>
            <a:endParaRPr sz="55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237" y="2932211"/>
            <a:ext cx="704850" cy="704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9537" y="3724132"/>
            <a:ext cx="7530465" cy="164592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Rapid</a:t>
            </a:r>
            <a:r>
              <a:rPr sz="2750" spc="-1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Identification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Quickly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identifies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diverse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PCB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elements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like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components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traces.</a:t>
            </a:r>
            <a:endParaRPr sz="215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1104" y="2932211"/>
            <a:ext cx="704850" cy="7048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308404" y="3724132"/>
            <a:ext cx="7315834" cy="164592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dirty="0">
                <a:solidFill>
                  <a:srgbClr val="CFD0D8"/>
                </a:solidFill>
                <a:latin typeface="Roboto"/>
                <a:cs typeface="Roboto"/>
              </a:rPr>
              <a:t>Complex</a:t>
            </a:r>
            <a:r>
              <a:rPr sz="27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Handling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Effectively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processes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complex,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dense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visual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information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on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PCBs.</a:t>
            </a:r>
            <a:endParaRPr sz="21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237" y="6224290"/>
            <a:ext cx="704850" cy="7048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79537" y="7016206"/>
            <a:ext cx="7633334" cy="164592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Performance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Outperforms</a:t>
            </a:r>
            <a:r>
              <a:rPr sz="21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traditional</a:t>
            </a:r>
            <a:r>
              <a:rPr sz="21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computer</a:t>
            </a:r>
            <a:r>
              <a:rPr sz="21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vision</a:t>
            </a:r>
            <a:r>
              <a:rPr sz="21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on</a:t>
            </a:r>
            <a:r>
              <a:rPr sz="21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varied</a:t>
            </a:r>
            <a:r>
              <a:rPr sz="2150" spc="-4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component sizes.</a:t>
            </a:r>
            <a:endParaRPr sz="215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21104" y="6224290"/>
            <a:ext cx="704850" cy="7048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08404" y="7016206"/>
            <a:ext cx="7891145" cy="164592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dirty="0">
                <a:solidFill>
                  <a:srgbClr val="CFD0D8"/>
                </a:solidFill>
                <a:latin typeface="Roboto"/>
                <a:cs typeface="Roboto"/>
              </a:rPr>
              <a:t>Time</a:t>
            </a:r>
            <a:r>
              <a:rPr sz="2750" spc="-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Savings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Potential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reduce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inspection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time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by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80%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compared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to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manual methods.</a:t>
            </a:r>
            <a:endParaRPr sz="2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9310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10"/>
              </a:spcBef>
            </a:pPr>
            <a:r>
              <a:rPr sz="5550" dirty="0"/>
              <a:t>The</a:t>
            </a:r>
            <a:r>
              <a:rPr sz="5550" spc="-220" dirty="0"/>
              <a:t> </a:t>
            </a:r>
            <a:r>
              <a:rPr sz="5550" dirty="0"/>
              <a:t>Feature</a:t>
            </a:r>
            <a:r>
              <a:rPr sz="5550" spc="-215" dirty="0"/>
              <a:t> </a:t>
            </a:r>
            <a:r>
              <a:rPr sz="5550" spc="-10" dirty="0"/>
              <a:t>Extraction</a:t>
            </a:r>
            <a:r>
              <a:rPr sz="5550" spc="-220" dirty="0"/>
              <a:t> </a:t>
            </a:r>
            <a:r>
              <a:rPr sz="5550" spc="-10" dirty="0"/>
              <a:t>Workflow</a:t>
            </a:r>
            <a:endParaRPr sz="55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237" y="2648544"/>
            <a:ext cx="16303525" cy="11334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3054" y="3794974"/>
            <a:ext cx="7490459" cy="1198245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Input</a:t>
            </a:r>
            <a:r>
              <a:rPr sz="2750" spc="-16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2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endParaRPr sz="27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150" spc="-85" dirty="0">
                <a:solidFill>
                  <a:srgbClr val="CFD0D8"/>
                </a:solidFill>
                <a:latin typeface="Roboto"/>
                <a:cs typeface="Roboto"/>
              </a:rPr>
              <a:t>High-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resolution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PCB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images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(Gerber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renders,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scans,</a:t>
            </a:r>
            <a:r>
              <a:rPr sz="2150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photos).</a:t>
            </a:r>
            <a:endParaRPr sz="21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14817" y="3794974"/>
            <a:ext cx="7145655" cy="164592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2750" spc="-14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Annotation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Manually</a:t>
            </a:r>
            <a:r>
              <a:rPr sz="21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label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components,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traces,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vias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in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images</a:t>
            </a:r>
            <a:r>
              <a:rPr sz="21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for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training.</a:t>
            </a:r>
            <a:endParaRPr sz="21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237" y="5869930"/>
            <a:ext cx="16303525" cy="11334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63054" y="7016356"/>
            <a:ext cx="7016115" cy="164592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dirty="0">
                <a:solidFill>
                  <a:srgbClr val="CFD0D8"/>
                </a:solidFill>
                <a:latin typeface="Roboto"/>
                <a:cs typeface="Roboto"/>
              </a:rPr>
              <a:t>Model</a:t>
            </a:r>
            <a:r>
              <a:rPr sz="2750" spc="-5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Training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spc="-90" dirty="0">
                <a:solidFill>
                  <a:srgbClr val="CFD0D8"/>
                </a:solidFill>
                <a:latin typeface="Roboto"/>
                <a:cs typeface="Roboto"/>
              </a:rPr>
              <a:t>Fine-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tune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5" dirty="0">
                <a:solidFill>
                  <a:srgbClr val="CFD0D8"/>
                </a:solidFill>
                <a:latin typeface="Roboto"/>
                <a:cs typeface="Roboto"/>
              </a:rPr>
              <a:t>pre-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trained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YOLO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model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using</a:t>
            </a:r>
            <a:r>
              <a:rPr sz="215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the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meticulously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labeled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dataset.</a:t>
            </a:r>
            <a:endParaRPr sz="21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14817" y="7016356"/>
            <a:ext cx="6724015" cy="1645920"/>
          </a:xfrm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750" spc="-10" dirty="0">
                <a:solidFill>
                  <a:srgbClr val="CFD0D8"/>
                </a:solidFill>
                <a:latin typeface="Roboto"/>
                <a:cs typeface="Roboto"/>
              </a:rPr>
              <a:t>Output</a:t>
            </a:r>
            <a:endParaRPr sz="2750">
              <a:latin typeface="Roboto"/>
              <a:cs typeface="Roboto"/>
            </a:endParaRPr>
          </a:p>
          <a:p>
            <a:pPr marL="12700" marR="5080">
              <a:lnSpc>
                <a:spcPct val="136600"/>
              </a:lnSpc>
              <a:spcBef>
                <a:spcPts val="560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Generates</a:t>
            </a:r>
            <a:r>
              <a:rPr sz="2150" spc="-3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bounding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box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coordinates,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class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labels,</a:t>
            </a:r>
            <a:r>
              <a:rPr sz="2150" spc="-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25" dirty="0">
                <a:solidFill>
                  <a:srgbClr val="CFD0D8"/>
                </a:solidFill>
                <a:latin typeface="Roboto"/>
                <a:cs typeface="Roboto"/>
              </a:rPr>
              <a:t>and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confidence</a:t>
            </a:r>
            <a:r>
              <a:rPr sz="2150" spc="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scores.</a:t>
            </a:r>
            <a:endParaRPr sz="2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928" y="535812"/>
            <a:ext cx="7272020" cy="663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150" dirty="0"/>
              <a:t>Challenges</a:t>
            </a:r>
            <a:r>
              <a:rPr sz="4150" spc="-175" dirty="0"/>
              <a:t> </a:t>
            </a:r>
            <a:r>
              <a:rPr sz="4150" dirty="0"/>
              <a:t>and</a:t>
            </a:r>
            <a:r>
              <a:rPr sz="4150" spc="-170" dirty="0"/>
              <a:t> </a:t>
            </a:r>
            <a:r>
              <a:rPr sz="4150" dirty="0"/>
              <a:t>Future</a:t>
            </a:r>
            <a:r>
              <a:rPr sz="4150" spc="-175" dirty="0"/>
              <a:t> </a:t>
            </a:r>
            <a:r>
              <a:rPr sz="4150" spc="-10" dirty="0"/>
              <a:t>Outlook</a:t>
            </a:r>
            <a:endParaRPr sz="4150"/>
          </a:p>
        </p:txBody>
      </p:sp>
      <p:grpSp>
        <p:nvGrpSpPr>
          <p:cNvPr id="3" name="object 3"/>
          <p:cNvGrpSpPr/>
          <p:nvPr/>
        </p:nvGrpSpPr>
        <p:grpSpPr>
          <a:xfrm>
            <a:off x="812303" y="1853207"/>
            <a:ext cx="57150" cy="57150"/>
            <a:chOff x="812303" y="1853207"/>
            <a:chExt cx="57150" cy="57150"/>
          </a:xfrm>
        </p:grpSpPr>
        <p:sp>
          <p:nvSpPr>
            <p:cNvPr id="4" name="object 4"/>
            <p:cNvSpPr/>
            <p:nvPr/>
          </p:nvSpPr>
          <p:spPr>
            <a:xfrm>
              <a:off x="812303" y="18532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6465" y="57150"/>
                  </a:moveTo>
                  <a:lnTo>
                    <a:pt x="20684" y="57150"/>
                  </a:lnTo>
                  <a:lnTo>
                    <a:pt x="13949" y="54360"/>
                  </a:lnTo>
                  <a:lnTo>
                    <a:pt x="2789" y="43200"/>
                  </a:lnTo>
                  <a:lnTo>
                    <a:pt x="0" y="36465"/>
                  </a:lnTo>
                  <a:lnTo>
                    <a:pt x="0" y="20684"/>
                  </a:lnTo>
                  <a:lnTo>
                    <a:pt x="2789" y="13949"/>
                  </a:lnTo>
                  <a:lnTo>
                    <a:pt x="13949" y="2789"/>
                  </a:lnTo>
                  <a:lnTo>
                    <a:pt x="20684" y="0"/>
                  </a:lnTo>
                  <a:lnTo>
                    <a:pt x="36465" y="0"/>
                  </a:lnTo>
                  <a:lnTo>
                    <a:pt x="43200" y="2789"/>
                  </a:lnTo>
                  <a:lnTo>
                    <a:pt x="54360" y="13949"/>
                  </a:lnTo>
                  <a:lnTo>
                    <a:pt x="57150" y="20684"/>
                  </a:lnTo>
                  <a:lnTo>
                    <a:pt x="57150" y="28575"/>
                  </a:lnTo>
                  <a:lnTo>
                    <a:pt x="57150" y="36465"/>
                  </a:lnTo>
                  <a:lnTo>
                    <a:pt x="54360" y="43200"/>
                  </a:lnTo>
                  <a:lnTo>
                    <a:pt x="43200" y="54360"/>
                  </a:lnTo>
                  <a:lnTo>
                    <a:pt x="36465" y="57150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2303" y="1853207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lnTo>
                    <a:pt x="57150" y="36465"/>
                  </a:lnTo>
                  <a:lnTo>
                    <a:pt x="54360" y="43200"/>
                  </a:lnTo>
                  <a:lnTo>
                    <a:pt x="48780" y="48780"/>
                  </a:lnTo>
                  <a:lnTo>
                    <a:pt x="43200" y="54360"/>
                  </a:lnTo>
                  <a:lnTo>
                    <a:pt x="36465" y="57150"/>
                  </a:lnTo>
                  <a:lnTo>
                    <a:pt x="28575" y="57150"/>
                  </a:lnTo>
                  <a:lnTo>
                    <a:pt x="20684" y="57150"/>
                  </a:lnTo>
                  <a:lnTo>
                    <a:pt x="13949" y="54360"/>
                  </a:lnTo>
                  <a:lnTo>
                    <a:pt x="8369" y="48780"/>
                  </a:lnTo>
                  <a:lnTo>
                    <a:pt x="2789" y="43200"/>
                  </a:lnTo>
                  <a:lnTo>
                    <a:pt x="0" y="36465"/>
                  </a:lnTo>
                  <a:lnTo>
                    <a:pt x="0" y="28575"/>
                  </a:lnTo>
                  <a:lnTo>
                    <a:pt x="0" y="20684"/>
                  </a:lnTo>
                  <a:lnTo>
                    <a:pt x="2789" y="13949"/>
                  </a:lnTo>
                  <a:lnTo>
                    <a:pt x="8369" y="8369"/>
                  </a:lnTo>
                  <a:lnTo>
                    <a:pt x="13949" y="2789"/>
                  </a:lnTo>
                  <a:lnTo>
                    <a:pt x="20684" y="0"/>
                  </a:lnTo>
                  <a:lnTo>
                    <a:pt x="28575" y="0"/>
                  </a:lnTo>
                  <a:lnTo>
                    <a:pt x="36465" y="0"/>
                  </a:lnTo>
                  <a:lnTo>
                    <a:pt x="43200" y="2789"/>
                  </a:lnTo>
                  <a:lnTo>
                    <a:pt x="48780" y="8369"/>
                  </a:lnTo>
                  <a:lnTo>
                    <a:pt x="54360" y="13949"/>
                  </a:lnTo>
                  <a:lnTo>
                    <a:pt x="57150" y="20684"/>
                  </a:lnTo>
                  <a:lnTo>
                    <a:pt x="57150" y="28575"/>
                  </a:lnTo>
                  <a:close/>
                </a:path>
              </a:pathLst>
            </a:custGeom>
            <a:ln w="3175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812303" y="2268736"/>
            <a:ext cx="57150" cy="57150"/>
            <a:chOff x="812303" y="2268736"/>
            <a:chExt cx="57150" cy="57150"/>
          </a:xfrm>
        </p:grpSpPr>
        <p:sp>
          <p:nvSpPr>
            <p:cNvPr id="7" name="object 7"/>
            <p:cNvSpPr/>
            <p:nvPr/>
          </p:nvSpPr>
          <p:spPr>
            <a:xfrm>
              <a:off x="812303" y="22687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6465" y="57150"/>
                  </a:moveTo>
                  <a:lnTo>
                    <a:pt x="20684" y="57150"/>
                  </a:lnTo>
                  <a:lnTo>
                    <a:pt x="13949" y="54360"/>
                  </a:lnTo>
                  <a:lnTo>
                    <a:pt x="2789" y="43200"/>
                  </a:lnTo>
                  <a:lnTo>
                    <a:pt x="0" y="36465"/>
                  </a:lnTo>
                  <a:lnTo>
                    <a:pt x="0" y="20684"/>
                  </a:lnTo>
                  <a:lnTo>
                    <a:pt x="2789" y="13949"/>
                  </a:lnTo>
                  <a:lnTo>
                    <a:pt x="13949" y="2789"/>
                  </a:lnTo>
                  <a:lnTo>
                    <a:pt x="20684" y="0"/>
                  </a:lnTo>
                  <a:lnTo>
                    <a:pt x="36465" y="0"/>
                  </a:lnTo>
                  <a:lnTo>
                    <a:pt x="43200" y="2789"/>
                  </a:lnTo>
                  <a:lnTo>
                    <a:pt x="54360" y="13949"/>
                  </a:lnTo>
                  <a:lnTo>
                    <a:pt x="57150" y="20684"/>
                  </a:lnTo>
                  <a:lnTo>
                    <a:pt x="57150" y="28575"/>
                  </a:lnTo>
                  <a:lnTo>
                    <a:pt x="57150" y="36465"/>
                  </a:lnTo>
                  <a:lnTo>
                    <a:pt x="54360" y="43200"/>
                  </a:lnTo>
                  <a:lnTo>
                    <a:pt x="43200" y="54360"/>
                  </a:lnTo>
                  <a:lnTo>
                    <a:pt x="36465" y="57150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2303" y="2268736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lnTo>
                    <a:pt x="57150" y="36465"/>
                  </a:lnTo>
                  <a:lnTo>
                    <a:pt x="54360" y="43200"/>
                  </a:lnTo>
                  <a:lnTo>
                    <a:pt x="48780" y="48780"/>
                  </a:lnTo>
                  <a:lnTo>
                    <a:pt x="43200" y="54360"/>
                  </a:lnTo>
                  <a:lnTo>
                    <a:pt x="36465" y="57150"/>
                  </a:lnTo>
                  <a:lnTo>
                    <a:pt x="28575" y="57150"/>
                  </a:lnTo>
                  <a:lnTo>
                    <a:pt x="20684" y="57150"/>
                  </a:lnTo>
                  <a:lnTo>
                    <a:pt x="13949" y="54360"/>
                  </a:lnTo>
                  <a:lnTo>
                    <a:pt x="8369" y="48780"/>
                  </a:lnTo>
                  <a:lnTo>
                    <a:pt x="2789" y="43200"/>
                  </a:lnTo>
                  <a:lnTo>
                    <a:pt x="0" y="36465"/>
                  </a:lnTo>
                  <a:lnTo>
                    <a:pt x="0" y="28575"/>
                  </a:lnTo>
                  <a:lnTo>
                    <a:pt x="0" y="20684"/>
                  </a:lnTo>
                  <a:lnTo>
                    <a:pt x="2789" y="13949"/>
                  </a:lnTo>
                  <a:lnTo>
                    <a:pt x="8369" y="8369"/>
                  </a:lnTo>
                  <a:lnTo>
                    <a:pt x="13949" y="2789"/>
                  </a:lnTo>
                  <a:lnTo>
                    <a:pt x="20684" y="0"/>
                  </a:lnTo>
                  <a:lnTo>
                    <a:pt x="28575" y="0"/>
                  </a:lnTo>
                  <a:lnTo>
                    <a:pt x="36465" y="0"/>
                  </a:lnTo>
                  <a:lnTo>
                    <a:pt x="43200" y="2789"/>
                  </a:lnTo>
                  <a:lnTo>
                    <a:pt x="48780" y="8369"/>
                  </a:lnTo>
                  <a:lnTo>
                    <a:pt x="54360" y="13949"/>
                  </a:lnTo>
                  <a:lnTo>
                    <a:pt x="57150" y="20684"/>
                  </a:lnTo>
                  <a:lnTo>
                    <a:pt x="57150" y="28575"/>
                  </a:lnTo>
                  <a:close/>
                </a:path>
              </a:pathLst>
            </a:custGeom>
            <a:ln w="3175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12303" y="2684263"/>
            <a:ext cx="57150" cy="57150"/>
            <a:chOff x="812303" y="2684263"/>
            <a:chExt cx="57150" cy="57150"/>
          </a:xfrm>
        </p:grpSpPr>
        <p:sp>
          <p:nvSpPr>
            <p:cNvPr id="10" name="object 10"/>
            <p:cNvSpPr/>
            <p:nvPr/>
          </p:nvSpPr>
          <p:spPr>
            <a:xfrm>
              <a:off x="812303" y="26842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36465" y="57150"/>
                  </a:moveTo>
                  <a:lnTo>
                    <a:pt x="20684" y="57150"/>
                  </a:lnTo>
                  <a:lnTo>
                    <a:pt x="13949" y="54360"/>
                  </a:lnTo>
                  <a:lnTo>
                    <a:pt x="2789" y="43200"/>
                  </a:lnTo>
                  <a:lnTo>
                    <a:pt x="0" y="36465"/>
                  </a:lnTo>
                  <a:lnTo>
                    <a:pt x="0" y="20684"/>
                  </a:lnTo>
                  <a:lnTo>
                    <a:pt x="2789" y="13949"/>
                  </a:lnTo>
                  <a:lnTo>
                    <a:pt x="13949" y="2789"/>
                  </a:lnTo>
                  <a:lnTo>
                    <a:pt x="20684" y="0"/>
                  </a:lnTo>
                  <a:lnTo>
                    <a:pt x="36465" y="0"/>
                  </a:lnTo>
                  <a:lnTo>
                    <a:pt x="43200" y="2789"/>
                  </a:lnTo>
                  <a:lnTo>
                    <a:pt x="54360" y="13949"/>
                  </a:lnTo>
                  <a:lnTo>
                    <a:pt x="57150" y="20684"/>
                  </a:lnTo>
                  <a:lnTo>
                    <a:pt x="57150" y="28575"/>
                  </a:lnTo>
                  <a:lnTo>
                    <a:pt x="57150" y="36465"/>
                  </a:lnTo>
                  <a:lnTo>
                    <a:pt x="54360" y="43200"/>
                  </a:lnTo>
                  <a:lnTo>
                    <a:pt x="43200" y="54360"/>
                  </a:lnTo>
                  <a:lnTo>
                    <a:pt x="36465" y="57150"/>
                  </a:lnTo>
                  <a:close/>
                </a:path>
              </a:pathLst>
            </a:custGeom>
            <a:solidFill>
              <a:srgbClr val="CFD0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12303" y="268426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28575"/>
                  </a:moveTo>
                  <a:lnTo>
                    <a:pt x="57150" y="36465"/>
                  </a:lnTo>
                  <a:lnTo>
                    <a:pt x="54360" y="43200"/>
                  </a:lnTo>
                  <a:lnTo>
                    <a:pt x="48780" y="48780"/>
                  </a:lnTo>
                  <a:lnTo>
                    <a:pt x="43200" y="54360"/>
                  </a:lnTo>
                  <a:lnTo>
                    <a:pt x="36465" y="57150"/>
                  </a:lnTo>
                  <a:lnTo>
                    <a:pt x="28575" y="57150"/>
                  </a:lnTo>
                  <a:lnTo>
                    <a:pt x="20684" y="57150"/>
                  </a:lnTo>
                  <a:lnTo>
                    <a:pt x="13949" y="54360"/>
                  </a:lnTo>
                  <a:lnTo>
                    <a:pt x="8369" y="48780"/>
                  </a:lnTo>
                  <a:lnTo>
                    <a:pt x="2789" y="43200"/>
                  </a:lnTo>
                  <a:lnTo>
                    <a:pt x="0" y="36465"/>
                  </a:lnTo>
                  <a:lnTo>
                    <a:pt x="0" y="28575"/>
                  </a:lnTo>
                  <a:lnTo>
                    <a:pt x="0" y="20684"/>
                  </a:lnTo>
                  <a:lnTo>
                    <a:pt x="2789" y="13949"/>
                  </a:lnTo>
                  <a:lnTo>
                    <a:pt x="8369" y="8369"/>
                  </a:lnTo>
                  <a:lnTo>
                    <a:pt x="13949" y="2789"/>
                  </a:lnTo>
                  <a:lnTo>
                    <a:pt x="20684" y="0"/>
                  </a:lnTo>
                  <a:lnTo>
                    <a:pt x="28575" y="0"/>
                  </a:lnTo>
                  <a:lnTo>
                    <a:pt x="36465" y="0"/>
                  </a:lnTo>
                  <a:lnTo>
                    <a:pt x="43200" y="2789"/>
                  </a:lnTo>
                  <a:lnTo>
                    <a:pt x="48780" y="8369"/>
                  </a:lnTo>
                  <a:lnTo>
                    <a:pt x="54360" y="13949"/>
                  </a:lnTo>
                  <a:lnTo>
                    <a:pt x="57150" y="20684"/>
                  </a:lnTo>
                  <a:lnTo>
                    <a:pt x="57150" y="28575"/>
                  </a:lnTo>
                  <a:close/>
                </a:path>
              </a:pathLst>
            </a:custGeom>
            <a:ln w="3175">
              <a:solidFill>
                <a:srgbClr val="CFD0D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977999" y="1719920"/>
            <a:ext cx="7828280" cy="1428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dirty="0">
                <a:solidFill>
                  <a:srgbClr val="CFD0D8"/>
                </a:solidFill>
                <a:latin typeface="Roboto"/>
                <a:cs typeface="Roboto"/>
              </a:rPr>
              <a:t>Small Object</a:t>
            </a:r>
            <a:r>
              <a:rPr sz="1600" b="1" spc="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CFD0D8"/>
                </a:solidFill>
                <a:latin typeface="Roboto"/>
                <a:cs typeface="Roboto"/>
              </a:rPr>
              <a:t>Detection:</a:t>
            </a:r>
            <a:r>
              <a:rPr sz="1600" b="1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Remains </a:t>
            </a:r>
            <a:r>
              <a:rPr sz="1600" spc="-10" dirty="0">
                <a:solidFill>
                  <a:srgbClr val="CFD0D8"/>
                </a:solidFill>
                <a:latin typeface="Roboto"/>
                <a:cs typeface="Roboto"/>
              </a:rPr>
              <a:t>challenging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 in</a:t>
            </a:r>
            <a:r>
              <a:rPr sz="160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spc="-70" dirty="0">
                <a:solidFill>
                  <a:srgbClr val="CFD0D8"/>
                </a:solidFill>
                <a:latin typeface="Roboto"/>
                <a:cs typeface="Roboto"/>
              </a:rPr>
              <a:t>ultra-</a:t>
            </a:r>
            <a:r>
              <a:rPr sz="1600" spc="-80" dirty="0">
                <a:solidFill>
                  <a:srgbClr val="CFD0D8"/>
                </a:solidFill>
                <a:latin typeface="Roboto"/>
                <a:cs typeface="Roboto"/>
              </a:rPr>
              <a:t>high-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density </a:t>
            </a:r>
            <a:r>
              <a:rPr sz="1600" spc="-10" dirty="0">
                <a:solidFill>
                  <a:srgbClr val="CFD0D8"/>
                </a:solidFill>
                <a:latin typeface="Roboto"/>
                <a:cs typeface="Roboto"/>
              </a:rPr>
              <a:t>PCBs.</a:t>
            </a:r>
            <a:endParaRPr sz="16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600" b="1" dirty="0">
                <a:solidFill>
                  <a:srgbClr val="CFD0D8"/>
                </a:solidFill>
                <a:latin typeface="Roboto"/>
                <a:cs typeface="Roboto"/>
              </a:rPr>
              <a:t>Data</a:t>
            </a:r>
            <a:r>
              <a:rPr sz="1600" b="1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CFD0D8"/>
                </a:solidFill>
                <a:latin typeface="Roboto"/>
                <a:cs typeface="Roboto"/>
              </a:rPr>
              <a:t>Requirements:</a:t>
            </a:r>
            <a:r>
              <a:rPr sz="1600" b="1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Need</a:t>
            </a:r>
            <a:r>
              <a:rPr sz="160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large,</a:t>
            </a:r>
            <a:r>
              <a:rPr sz="160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diverse,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and</a:t>
            </a:r>
            <a:r>
              <a:rPr sz="160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expertly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annotated</a:t>
            </a:r>
            <a:r>
              <a:rPr sz="1600" spc="-10" dirty="0">
                <a:solidFill>
                  <a:srgbClr val="CFD0D8"/>
                </a:solidFill>
                <a:latin typeface="Roboto"/>
                <a:cs typeface="Roboto"/>
              </a:rPr>
              <a:t> datasets.</a:t>
            </a:r>
            <a:endParaRPr sz="1600">
              <a:latin typeface="Roboto"/>
              <a:cs typeface="Roboto"/>
            </a:endParaRPr>
          </a:p>
          <a:p>
            <a:pPr marL="12700" marR="5080">
              <a:lnSpc>
                <a:spcPct val="132800"/>
              </a:lnSpc>
              <a:spcBef>
                <a:spcPts val="720"/>
              </a:spcBef>
            </a:pPr>
            <a:r>
              <a:rPr sz="1600" b="1" spc="-20" dirty="0">
                <a:solidFill>
                  <a:srgbClr val="CFD0D8"/>
                </a:solidFill>
                <a:latin typeface="Roboto"/>
                <a:cs typeface="Roboto"/>
              </a:rPr>
              <a:t>Multi-</a:t>
            </a:r>
            <a:r>
              <a:rPr sz="1600" b="1" dirty="0">
                <a:solidFill>
                  <a:srgbClr val="CFD0D8"/>
                </a:solidFill>
                <a:latin typeface="Roboto"/>
                <a:cs typeface="Roboto"/>
              </a:rPr>
              <a:t>modal</a:t>
            </a:r>
            <a:r>
              <a:rPr sz="1600" b="1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CFD0D8"/>
                </a:solidFill>
                <a:latin typeface="Roboto"/>
                <a:cs typeface="Roboto"/>
              </a:rPr>
              <a:t>Integration:</a:t>
            </a:r>
            <a:r>
              <a:rPr sz="1600" b="1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Combining</a:t>
            </a:r>
            <a:r>
              <a:rPr sz="16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with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spc="-155" dirty="0">
                <a:solidFill>
                  <a:srgbClr val="CFD0D8"/>
                </a:solidFill>
                <a:latin typeface="Roboto"/>
                <a:cs typeface="Roboto"/>
              </a:rPr>
              <a:t>X-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ray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or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thermal</a:t>
            </a:r>
            <a:r>
              <a:rPr sz="1600" spc="-2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imaging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8"/>
                </a:solidFill>
                <a:latin typeface="Roboto"/>
                <a:cs typeface="Roboto"/>
              </a:rPr>
              <a:t>for</a:t>
            </a:r>
            <a:r>
              <a:rPr sz="160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8"/>
                </a:solidFill>
                <a:latin typeface="Roboto"/>
                <a:cs typeface="Roboto"/>
              </a:rPr>
              <a:t>comprehensive analysis.</a:t>
            </a:r>
            <a:endParaRPr sz="16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3378" y="1810642"/>
            <a:ext cx="8134349" cy="81343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01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750" spc="-20" dirty="0"/>
              <a:t>Output:</a:t>
            </a:r>
            <a:r>
              <a:rPr sz="5750" spc="-240" dirty="0"/>
              <a:t> </a:t>
            </a:r>
            <a:r>
              <a:rPr sz="5750" dirty="0"/>
              <a:t>Component</a:t>
            </a:r>
            <a:r>
              <a:rPr sz="5750" spc="-240" dirty="0"/>
              <a:t> </a:t>
            </a:r>
            <a:r>
              <a:rPr sz="5750" spc="-10" dirty="0"/>
              <a:t>Detection</a:t>
            </a:r>
            <a:endParaRPr sz="5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6081" y="2856389"/>
            <a:ext cx="8118790" cy="46301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75090" y="2844220"/>
            <a:ext cx="7975506" cy="4594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50466" y="7772162"/>
            <a:ext cx="11935460" cy="10591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Actual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components: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40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ICs,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35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capacitors,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9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connectors,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25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inductors,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9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jumpers,</a:t>
            </a:r>
            <a:r>
              <a:rPr sz="2150" spc="-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30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resistors.</a:t>
            </a:r>
            <a:endParaRPr sz="21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1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Identified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components: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50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ICs,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27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capacitors,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6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connectors,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17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inductors,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3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jumpers,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dirty="0">
                <a:solidFill>
                  <a:srgbClr val="CFD0D8"/>
                </a:solidFill>
                <a:latin typeface="Roboto"/>
                <a:cs typeface="Roboto"/>
              </a:rPr>
              <a:t>38</a:t>
            </a:r>
            <a:r>
              <a:rPr sz="2150" spc="-15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150" spc="-10" dirty="0">
                <a:solidFill>
                  <a:srgbClr val="CFD0D8"/>
                </a:solidFill>
                <a:latin typeface="Roboto"/>
                <a:cs typeface="Roboto"/>
              </a:rPr>
              <a:t>resistors.</a:t>
            </a:r>
            <a:endParaRPr sz="21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6220"/>
            <a:ext cx="9525000" cy="46005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22540" y="5798108"/>
            <a:ext cx="9696449" cy="43910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-12700" y="2181"/>
            <a:ext cx="8835390" cy="990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300" dirty="0"/>
              <a:t>EVALUATION</a:t>
            </a:r>
            <a:r>
              <a:rPr sz="6300" spc="25" dirty="0"/>
              <a:t> </a:t>
            </a:r>
            <a:r>
              <a:rPr sz="6300" dirty="0"/>
              <a:t>MATRICS</a:t>
            </a:r>
            <a:r>
              <a:rPr sz="6300" spc="25" dirty="0"/>
              <a:t> </a:t>
            </a:r>
            <a:r>
              <a:rPr sz="6300" spc="-50" dirty="0"/>
              <a:t>: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9678856" y="2511789"/>
            <a:ext cx="3575685" cy="8210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200" b="1" spc="-90" dirty="0">
                <a:solidFill>
                  <a:srgbClr val="FFFFFF"/>
                </a:solidFill>
                <a:latin typeface="Verdana"/>
                <a:cs typeface="Verdana"/>
              </a:rPr>
              <a:t>YOLOv9m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90275" y="7198521"/>
            <a:ext cx="359664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50" b="1" spc="-105" dirty="0">
                <a:solidFill>
                  <a:srgbClr val="FFFFFF"/>
                </a:solidFill>
                <a:latin typeface="Verdana"/>
                <a:cs typeface="Verdana"/>
              </a:rPr>
              <a:t>YOLOv8m</a:t>
            </a:r>
            <a:endParaRPr sz="5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974" y="2384211"/>
            <a:ext cx="7962900" cy="597217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97659" y="2386316"/>
            <a:ext cx="7972425" cy="59721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994" rIns="0" bIns="0" rtlCol="0">
            <a:spAutoFit/>
          </a:bodyPr>
          <a:lstStyle/>
          <a:p>
            <a:pPr marL="608330">
              <a:lnSpc>
                <a:spcPct val="100000"/>
              </a:lnSpc>
              <a:spcBef>
                <a:spcPts val="125"/>
              </a:spcBef>
            </a:pPr>
            <a:r>
              <a:rPr dirty="0"/>
              <a:t>OUTPUT(SKELTON</a:t>
            </a:r>
            <a:r>
              <a:rPr spc="-320" dirty="0"/>
              <a:t> </a:t>
            </a:r>
            <a:r>
              <a:rPr spc="-10" dirty="0"/>
              <a:t>IMAGE):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749" y="9007931"/>
            <a:ext cx="95250" cy="952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1911" y="8833401"/>
            <a:ext cx="237744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CFD0D8"/>
                </a:solidFill>
                <a:latin typeface="Roboto"/>
                <a:cs typeface="Roboto"/>
              </a:rPr>
              <a:t>ORIGINAL</a:t>
            </a:r>
            <a:r>
              <a:rPr sz="2300" spc="-10" dirty="0">
                <a:solidFill>
                  <a:srgbClr val="CFD0D8"/>
                </a:solidFill>
                <a:latin typeface="Roboto"/>
                <a:cs typeface="Roboto"/>
              </a:rPr>
              <a:t> IMAGE: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082678" y="8831132"/>
            <a:ext cx="95250" cy="9525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15840" y="8656602"/>
            <a:ext cx="2513330" cy="3797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dirty="0">
                <a:solidFill>
                  <a:srgbClr val="CFD0D8"/>
                </a:solidFill>
                <a:latin typeface="Roboto"/>
                <a:cs typeface="Roboto"/>
              </a:rPr>
              <a:t>SKELETON</a:t>
            </a:r>
            <a:r>
              <a:rPr sz="2300" spc="30" dirty="0">
                <a:solidFill>
                  <a:srgbClr val="CFD0D8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CFD0D8"/>
                </a:solidFill>
                <a:latin typeface="Roboto"/>
                <a:cs typeface="Roboto"/>
              </a:rPr>
              <a:t>IMAGE:</a:t>
            </a:r>
            <a:endParaRPr sz="23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445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Roboto</vt:lpstr>
      <vt:lpstr>Verdana</vt:lpstr>
      <vt:lpstr>Office Theme</vt:lpstr>
      <vt:lpstr>YOLO-Based Feature Extraction: Revolutionizing PCB Design Analysis</vt:lpstr>
      <vt:lpstr>Current PCB Analysis Challenges</vt:lpstr>
      <vt:lpstr>Introducing YOLO (You Only Look Once)</vt:lpstr>
      <vt:lpstr>Why YOLO for PCB Feature Extraction?</vt:lpstr>
      <vt:lpstr>The Feature Extraction Workflow</vt:lpstr>
      <vt:lpstr>Challenges and Future Outlook</vt:lpstr>
      <vt:lpstr>Output: Component Detection</vt:lpstr>
      <vt:lpstr>EVALUATION MATRICS :</vt:lpstr>
      <vt:lpstr>OUTPUT(SKELTON IMAGE):</vt:lpstr>
      <vt:lpstr>Conclusion: The Future of Smart PCB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YOLO-Based-Feature-Extraction-Revolutionizing-PCB-Design-Analysis.pptx</dc:title>
  <dc:creator>RAJAT</dc:creator>
  <cp:keywords>DAGtc5Nx410,BAF1DiEtNRY,03FF</cp:keywords>
  <cp:lastModifiedBy>himesh20273@hotmail.com</cp:lastModifiedBy>
  <cp:revision>2</cp:revision>
  <dcterms:created xsi:type="dcterms:W3CDTF">2025-07-23T14:21:45Z</dcterms:created>
  <dcterms:modified xsi:type="dcterms:W3CDTF">2025-07-23T14:23:05Z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2025-07-17T00:00:00Z</vt:filetime>
  </property>
  <property fmtid="{D5CDD505-2E9C-101B-9397-08002B2CF9AE}" pid="3" name="Creator">
    <vt:lpwstr>Canva (Renderer)</vt:lpwstr>
  </property>
  <property fmtid="{D5CDD505-2E9C-101B-9397-08002B2CF9AE}" pid="4" name="Producer">
    <vt:lpwstr>Canva (Renderer)</vt:lpwstr>
  </property>
  <property fmtid="{D5CDD505-2E9C-101B-9397-08002B2CF9AE}" pid="5" name="LastSaved">
    <vt:filetime>2025-07-17T00:00:00Z</vt:filetime>
  </property>
</Properties>
</file>