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5" r:id="rId2"/>
    <p:sldId id="288" r:id="rId3"/>
    <p:sldId id="306" r:id="rId4"/>
    <p:sldId id="289" r:id="rId5"/>
    <p:sldId id="293" r:id="rId6"/>
    <p:sldId id="290" r:id="rId7"/>
    <p:sldId id="304" r:id="rId8"/>
    <p:sldId id="305" r:id="rId9"/>
    <p:sldId id="292" r:id="rId10"/>
    <p:sldId id="294" r:id="rId11"/>
    <p:sldId id="295" r:id="rId12"/>
    <p:sldId id="296" r:id="rId13"/>
    <p:sldId id="298" r:id="rId14"/>
    <p:sldId id="297" r:id="rId15"/>
    <p:sldId id="299" r:id="rId16"/>
    <p:sldId id="300" r:id="rId17"/>
    <p:sldId id="302" r:id="rId18"/>
    <p:sldId id="301" r:id="rId19"/>
    <p:sldId id="303" r:id="rId20"/>
    <p:sldId id="307" r:id="rId21"/>
    <p:sldId id="308" r:id="rId22"/>
    <p:sldId id="309" r:id="rId23"/>
    <p:sldId id="310" r:id="rId24"/>
    <p:sldId id="311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99"/>
    <a:srgbClr val="FFFFCC"/>
    <a:srgbClr val="FF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Stile chiaro 3 - Colore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12C8C85-51F0-491E-9774-3900AFEF0FD7}" styleName="Stile chiaro 2 - Colore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F2DE63D5-997A-4646-A377-4702673A728D}" styleName="Stile chiaro 2 - Colore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8799B23B-EC83-4686-B30A-512413B5E67A}" styleName="Stile chiaro 3 - Color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272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GB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DFF9D-000F-417D-A1D1-C441A4010B1E}" type="datetimeFigureOut">
              <a:rPr lang="en-GB" smtClean="0"/>
              <a:t>07/11/2020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238A2-F980-4829-A350-F86C6D0E583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2844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DFF9D-000F-417D-A1D1-C441A4010B1E}" type="datetimeFigureOut">
              <a:rPr lang="en-GB" smtClean="0"/>
              <a:t>07/11/2020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238A2-F980-4829-A350-F86C6D0E583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3485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DFF9D-000F-417D-A1D1-C441A4010B1E}" type="datetimeFigureOut">
              <a:rPr lang="en-GB" smtClean="0"/>
              <a:t>07/11/2020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238A2-F980-4829-A350-F86C6D0E583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079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DFF9D-000F-417D-A1D1-C441A4010B1E}" type="datetimeFigureOut">
              <a:rPr lang="en-GB" smtClean="0"/>
              <a:t>07/11/2020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238A2-F980-4829-A350-F86C6D0E583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8474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DFF9D-000F-417D-A1D1-C441A4010B1E}" type="datetimeFigureOut">
              <a:rPr lang="en-GB" smtClean="0"/>
              <a:t>07/11/2020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238A2-F980-4829-A350-F86C6D0E583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2883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DFF9D-000F-417D-A1D1-C441A4010B1E}" type="datetimeFigureOut">
              <a:rPr lang="en-GB" smtClean="0"/>
              <a:t>07/11/2020</a:t>
            </a:fld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238A2-F980-4829-A350-F86C6D0E583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7529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DFF9D-000F-417D-A1D1-C441A4010B1E}" type="datetimeFigureOut">
              <a:rPr lang="en-GB" smtClean="0"/>
              <a:t>07/11/2020</a:t>
            </a:fld>
            <a:endParaRPr lang="en-GB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238A2-F980-4829-A350-F86C6D0E583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7675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DFF9D-000F-417D-A1D1-C441A4010B1E}" type="datetimeFigureOut">
              <a:rPr lang="en-GB" smtClean="0"/>
              <a:t>07/11/2020</a:t>
            </a:fld>
            <a:endParaRPr lang="en-GB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238A2-F980-4829-A350-F86C6D0E583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8748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DFF9D-000F-417D-A1D1-C441A4010B1E}" type="datetimeFigureOut">
              <a:rPr lang="en-GB" smtClean="0"/>
              <a:t>07/11/2020</a:t>
            </a:fld>
            <a:endParaRPr lang="en-GB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238A2-F980-4829-A350-F86C6D0E583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9932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DFF9D-000F-417D-A1D1-C441A4010B1E}" type="datetimeFigureOut">
              <a:rPr lang="en-GB" smtClean="0"/>
              <a:t>07/11/2020</a:t>
            </a:fld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238A2-F980-4829-A350-F86C6D0E583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9221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DFF9D-000F-417D-A1D1-C441A4010B1E}" type="datetimeFigureOut">
              <a:rPr lang="en-GB" smtClean="0"/>
              <a:t>07/11/2020</a:t>
            </a:fld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238A2-F980-4829-A350-F86C6D0E583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091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6DFF9D-000F-417D-A1D1-C441A4010B1E}" type="datetimeFigureOut">
              <a:rPr lang="en-GB" smtClean="0"/>
              <a:t>07/11/2020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F238A2-F980-4829-A350-F86C6D0E583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2336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hl7.org/fhir/task-definitions.html#Task.businessStatus" TargetMode="External"/><Relationship Id="rId3" Type="http://schemas.openxmlformats.org/officeDocument/2006/relationships/hyperlink" Target="https://www.hl7.org/fhir/task.html" TargetMode="External"/><Relationship Id="rId7" Type="http://schemas.openxmlformats.org/officeDocument/2006/relationships/hyperlink" Target="https://www.hl7.org/fhir/task-definitions.html#Task.statusReason" TargetMode="External"/><Relationship Id="rId2" Type="http://schemas.openxmlformats.org/officeDocument/2006/relationships/hyperlink" Target="https://www.hl7.org/fhir/servicerequest.html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hl7.org/fhir/task-definitions.html#Task.status" TargetMode="External"/><Relationship Id="rId5" Type="http://schemas.openxmlformats.org/officeDocument/2006/relationships/hyperlink" Target="https://www.hl7.org/fhir/task-definitions.html#Task.basedOn" TargetMode="External"/><Relationship Id="rId4" Type="http://schemas.openxmlformats.org/officeDocument/2006/relationships/hyperlink" Target="https://www.hl7.org/fhir/diagnosticreport.html" TargetMode="External"/><Relationship Id="rId9" Type="http://schemas.openxmlformats.org/officeDocument/2006/relationships/hyperlink" Target="https://www.hl7.org/fhir/task-definitions.html#Task.output.value_x_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e 3"/>
          <p:cNvSpPr/>
          <p:nvPr/>
        </p:nvSpPr>
        <p:spPr>
          <a:xfrm>
            <a:off x="3419872" y="1124744"/>
            <a:ext cx="2572409" cy="2088232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2" name="Ovale 1"/>
          <p:cNvSpPr/>
          <p:nvPr/>
        </p:nvSpPr>
        <p:spPr>
          <a:xfrm>
            <a:off x="3563888" y="1556792"/>
            <a:ext cx="2448272" cy="2232248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t-IT" dirty="0" smtClean="0"/>
              <a:t>FHIR</a:t>
            </a:r>
            <a:endParaRPr lang="en-GB" dirty="0"/>
          </a:p>
        </p:txBody>
      </p:sp>
      <p:sp>
        <p:nvSpPr>
          <p:cNvPr id="3" name="Ovale 2"/>
          <p:cNvSpPr/>
          <p:nvPr/>
        </p:nvSpPr>
        <p:spPr>
          <a:xfrm>
            <a:off x="4541966" y="2156788"/>
            <a:ext cx="1446371" cy="1289698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HL7v23</a:t>
            </a:r>
            <a:endParaRPr lang="en-GB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4087797" y="1195963"/>
            <a:ext cx="123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ITelDomain</a:t>
            </a:r>
            <a:endParaRPr lang="en-GB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6723109" y="260648"/>
            <a:ext cx="2260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RER/</a:t>
            </a:r>
            <a:r>
              <a:rPr lang="it-IT" dirty="0" err="1" smtClean="0"/>
              <a:t>Italy</a:t>
            </a:r>
            <a:r>
              <a:rPr lang="it-IT" dirty="0" smtClean="0"/>
              <a:t>/CEE Domain</a:t>
            </a:r>
            <a:endParaRPr lang="en-GB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858421" y="3123320"/>
            <a:ext cx="3538726" cy="6463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 smtClean="0"/>
              <a:t>«Leggere» FHIR alla luce </a:t>
            </a:r>
          </a:p>
          <a:p>
            <a:r>
              <a:rPr lang="it-IT" dirty="0" smtClean="0"/>
              <a:t>dei processi / protocolli che ipotizza</a:t>
            </a:r>
            <a:endParaRPr lang="en-GB" dirty="0"/>
          </a:p>
        </p:txBody>
      </p:sp>
      <p:cxnSp>
        <p:nvCxnSpPr>
          <p:cNvPr id="9" name="Connettore 4 8"/>
          <p:cNvCxnSpPr>
            <a:stCxn id="7" idx="0"/>
            <a:endCxn id="4" idx="2"/>
          </p:cNvCxnSpPr>
          <p:nvPr/>
        </p:nvCxnSpPr>
        <p:spPr>
          <a:xfrm rot="5400000" flipH="1" flipV="1">
            <a:off x="2546598" y="2250046"/>
            <a:ext cx="954460" cy="79208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e 14"/>
          <p:cNvSpPr/>
          <p:nvPr/>
        </p:nvSpPr>
        <p:spPr>
          <a:xfrm>
            <a:off x="4764201" y="4181768"/>
            <a:ext cx="2448272" cy="2232248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t-IT" dirty="0" smtClean="0"/>
              <a:t>FHIR</a:t>
            </a:r>
            <a:endParaRPr lang="en-GB" dirty="0"/>
          </a:p>
        </p:txBody>
      </p:sp>
      <p:sp>
        <p:nvSpPr>
          <p:cNvPr id="16" name="Ovale 15"/>
          <p:cNvSpPr/>
          <p:nvPr/>
        </p:nvSpPr>
        <p:spPr>
          <a:xfrm>
            <a:off x="5742279" y="4781764"/>
            <a:ext cx="1446371" cy="1289698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HL7v23</a:t>
            </a:r>
            <a:endParaRPr lang="en-GB" dirty="0"/>
          </a:p>
        </p:txBody>
      </p:sp>
      <p:sp>
        <p:nvSpPr>
          <p:cNvPr id="14" name="Ovale 13"/>
          <p:cNvSpPr/>
          <p:nvPr/>
        </p:nvSpPr>
        <p:spPr>
          <a:xfrm>
            <a:off x="5128700" y="4226584"/>
            <a:ext cx="1800200" cy="107130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17" name="CasellaDiTesto 16"/>
          <p:cNvSpPr txBox="1"/>
          <p:nvPr/>
        </p:nvSpPr>
        <p:spPr>
          <a:xfrm>
            <a:off x="5393881" y="4504646"/>
            <a:ext cx="123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ITelDomain</a:t>
            </a:r>
            <a:endParaRPr lang="en-GB" dirty="0"/>
          </a:p>
        </p:txBody>
      </p:sp>
      <p:cxnSp>
        <p:nvCxnSpPr>
          <p:cNvPr id="18" name="Connettore 4 17"/>
          <p:cNvCxnSpPr>
            <a:stCxn id="7" idx="2"/>
            <a:endCxn id="14" idx="2"/>
          </p:cNvCxnSpPr>
          <p:nvPr/>
        </p:nvCxnSpPr>
        <p:spPr>
          <a:xfrm rot="16200000" flipH="1">
            <a:off x="3381949" y="3015486"/>
            <a:ext cx="992587" cy="250091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6766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DIAGNOSIS</a:t>
            </a:r>
            <a:endParaRPr lang="en-GB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94898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Image showing the diagnostic resourc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908720"/>
            <a:ext cx="6858000" cy="514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73447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1523" y="1433762"/>
            <a:ext cx="5780953" cy="39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3494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CLINICAL</a:t>
            </a:r>
            <a:endParaRPr lang="en-GB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79836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047" y="1133761"/>
            <a:ext cx="6761905" cy="4590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3311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ORGANIZATION</a:t>
            </a:r>
            <a:endParaRPr lang="en-GB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19371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6285" y="2671857"/>
            <a:ext cx="4971429" cy="15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1893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MEDICATIONS</a:t>
            </a:r>
            <a:endParaRPr lang="en-GB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10331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0571" y="2152809"/>
            <a:ext cx="4342857" cy="25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6697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11150" cy="702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11699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" y="1233488"/>
            <a:ext cx="8305800" cy="439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415827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Connettore 2 20"/>
          <p:cNvCxnSpPr/>
          <p:nvPr/>
        </p:nvCxnSpPr>
        <p:spPr>
          <a:xfrm>
            <a:off x="7092280" y="97800"/>
            <a:ext cx="4078" cy="657156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2 19"/>
          <p:cNvCxnSpPr/>
          <p:nvPr/>
        </p:nvCxnSpPr>
        <p:spPr>
          <a:xfrm>
            <a:off x="3779912" y="97800"/>
            <a:ext cx="36244" cy="657156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uppo 1"/>
          <p:cNvGrpSpPr/>
          <p:nvPr/>
        </p:nvGrpSpPr>
        <p:grpSpPr>
          <a:xfrm>
            <a:off x="6643910" y="344365"/>
            <a:ext cx="805955" cy="772447"/>
            <a:chOff x="565700" y="4940367"/>
            <a:chExt cx="805955" cy="772447"/>
          </a:xfrm>
        </p:grpSpPr>
        <p:sp>
          <p:nvSpPr>
            <p:cNvPr id="3" name="Ovale 2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4" name="Triangolo isoscele 3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5" name="Gruppo 4"/>
          <p:cNvGrpSpPr/>
          <p:nvPr/>
        </p:nvGrpSpPr>
        <p:grpSpPr>
          <a:xfrm>
            <a:off x="3816156" y="536280"/>
            <a:ext cx="787334" cy="86434"/>
            <a:chOff x="3452446" y="4176616"/>
            <a:chExt cx="787334" cy="86434"/>
          </a:xfrm>
        </p:grpSpPr>
        <p:sp>
          <p:nvSpPr>
            <p:cNvPr id="6" name="Triangolo isoscele 5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7" name="Connettore 1 6"/>
            <p:cNvCxnSpPr>
              <a:endCxn id="6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uppo 7"/>
          <p:cNvGrpSpPr/>
          <p:nvPr/>
        </p:nvGrpSpPr>
        <p:grpSpPr>
          <a:xfrm>
            <a:off x="4375946" y="868215"/>
            <a:ext cx="666895" cy="86434"/>
            <a:chOff x="4592177" y="4419530"/>
            <a:chExt cx="666895" cy="86434"/>
          </a:xfrm>
        </p:grpSpPr>
        <p:cxnSp>
          <p:nvCxnSpPr>
            <p:cNvPr id="9" name="Connettore 1 8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riangolo isoscele 9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sp>
        <p:nvSpPr>
          <p:cNvPr id="11" name="CasellaDiTesto 10"/>
          <p:cNvSpPr txBox="1"/>
          <p:nvPr/>
        </p:nvSpPr>
        <p:spPr>
          <a:xfrm>
            <a:off x="6672555" y="1101626"/>
            <a:ext cx="8369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2000" dirty="0" smtClean="0"/>
              <a:t>Lab </a:t>
            </a:r>
          </a:p>
          <a:p>
            <a:pPr algn="ctr"/>
            <a:r>
              <a:rPr lang="it-IT" sz="2000" dirty="0" smtClean="0"/>
              <a:t>server</a:t>
            </a:r>
            <a:endParaRPr lang="en-GB" sz="2000" dirty="0"/>
          </a:p>
        </p:txBody>
      </p:sp>
      <p:sp>
        <p:nvSpPr>
          <p:cNvPr id="12" name="CasellaDiTesto 11"/>
          <p:cNvSpPr txBox="1"/>
          <p:nvPr/>
        </p:nvSpPr>
        <p:spPr>
          <a:xfrm>
            <a:off x="542170" y="90543"/>
            <a:ext cx="2837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>
                <a:hlinkClick r:id="rId2"/>
              </a:rPr>
              <a:t>1a) </a:t>
            </a:r>
            <a:r>
              <a:rPr lang="it-IT" dirty="0" err="1" smtClean="0">
                <a:hlinkClick r:id="rId2"/>
              </a:rPr>
              <a:t>ServiceRequest</a:t>
            </a:r>
            <a:r>
              <a:rPr lang="it-IT" dirty="0" smtClean="0">
                <a:hlinkClick r:id="rId2"/>
              </a:rPr>
              <a:t> </a:t>
            </a:r>
            <a:r>
              <a:rPr lang="it-IT" dirty="0" err="1" smtClean="0">
                <a:hlinkClick r:id="rId2"/>
              </a:rPr>
              <a:t>resource</a:t>
            </a:r>
            <a:endParaRPr lang="en-GB" dirty="0"/>
          </a:p>
        </p:txBody>
      </p:sp>
      <p:sp>
        <p:nvSpPr>
          <p:cNvPr id="17" name="CasellaDiTesto 16"/>
          <p:cNvSpPr txBox="1"/>
          <p:nvPr/>
        </p:nvSpPr>
        <p:spPr>
          <a:xfrm>
            <a:off x="554870" y="938071"/>
            <a:ext cx="1814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>
                <a:hlinkClick r:id="rId3"/>
              </a:rPr>
              <a:t>1b) Task </a:t>
            </a:r>
            <a:r>
              <a:rPr lang="it-IT" dirty="0" err="1" smtClean="0">
                <a:hlinkClick r:id="rId3"/>
              </a:rPr>
              <a:t>resource</a:t>
            </a:r>
            <a:endParaRPr lang="en-GB" dirty="0"/>
          </a:p>
        </p:txBody>
      </p:sp>
      <p:sp>
        <p:nvSpPr>
          <p:cNvPr id="18" name="CasellaDiTesto 17"/>
          <p:cNvSpPr txBox="1"/>
          <p:nvPr/>
        </p:nvSpPr>
        <p:spPr>
          <a:xfrm>
            <a:off x="572341" y="5166137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 smtClean="0">
                <a:hlinkClick r:id="rId4"/>
              </a:rPr>
              <a:t>DiagnosticReport</a:t>
            </a:r>
            <a:r>
              <a:rPr lang="en-GB" dirty="0" smtClean="0">
                <a:hlinkClick r:id="rId4"/>
              </a:rPr>
              <a:t> resource </a:t>
            </a:r>
            <a:endParaRPr lang="en-GB" dirty="0"/>
          </a:p>
        </p:txBody>
      </p:sp>
      <p:cxnSp>
        <p:nvCxnSpPr>
          <p:cNvPr id="23" name="Connettore 4 22"/>
          <p:cNvCxnSpPr>
            <a:stCxn id="17" idx="1"/>
            <a:endCxn id="12" idx="1"/>
          </p:cNvCxnSpPr>
          <p:nvPr/>
        </p:nvCxnSpPr>
        <p:spPr>
          <a:xfrm rot="10800000">
            <a:off x="542170" y="275209"/>
            <a:ext cx="12700" cy="847528"/>
          </a:xfrm>
          <a:prstGeom prst="bentConnector3">
            <a:avLst>
              <a:gd name="adj1" fmla="val 190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sellaDiTesto 23"/>
          <p:cNvSpPr txBox="1"/>
          <p:nvPr/>
        </p:nvSpPr>
        <p:spPr>
          <a:xfrm>
            <a:off x="142775" y="568739"/>
            <a:ext cx="1046248" cy="276999"/>
          </a:xfrm>
          <a:prstGeom prst="rect">
            <a:avLst/>
          </a:prstGeom>
          <a:solidFill>
            <a:srgbClr val="CCFF99"/>
          </a:solidFill>
        </p:spPr>
        <p:txBody>
          <a:bodyPr wrap="none" rtlCol="0">
            <a:spAutoFit/>
          </a:bodyPr>
          <a:lstStyle/>
          <a:p>
            <a:r>
              <a:rPr lang="en-GB" sz="1200" dirty="0" err="1">
                <a:hlinkClick r:id="rId5"/>
              </a:rPr>
              <a:t>Task.basedOn</a:t>
            </a:r>
            <a:endParaRPr lang="en-GB" sz="1200" dirty="0"/>
          </a:p>
        </p:txBody>
      </p:sp>
      <p:graphicFrame>
        <p:nvGraphicFramePr>
          <p:cNvPr id="32" name="Tabella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3803421"/>
              </p:ext>
            </p:extLst>
          </p:nvPr>
        </p:nvGraphicFramePr>
        <p:xfrm>
          <a:off x="520921" y="1463098"/>
          <a:ext cx="4045833" cy="578571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348611"/>
                <a:gridCol w="1348611"/>
                <a:gridCol w="1348611"/>
              </a:tblGrid>
              <a:tr h="327111">
                <a:tc>
                  <a:txBody>
                    <a:bodyPr/>
                    <a:lstStyle/>
                    <a:p>
                      <a:pPr algn="ctr"/>
                      <a:r>
                        <a:rPr lang="it-IT" sz="1100" dirty="0" smtClean="0">
                          <a:hlinkClick r:id="rId6"/>
                        </a:rPr>
                        <a:t>Task status</a:t>
                      </a:r>
                      <a:endParaRPr lang="en-GB" sz="1100" dirty="0"/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1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  <a:hlinkClick r:id="rId7"/>
                        </a:rPr>
                        <a:t>Task.statusReason</a:t>
                      </a:r>
                      <a:endParaRPr lang="en-GB" sz="11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kern="1200" dirty="0" err="1" smtClean="0">
                          <a:effectLst/>
                          <a:hlinkClick r:id="rId8"/>
                        </a:rPr>
                        <a:t>Task.businessStatus</a:t>
                      </a:r>
                      <a:endParaRPr lang="en-GB" sz="1100" dirty="0"/>
                    </a:p>
                  </a:txBody>
                  <a:tcPr>
                    <a:solidFill>
                      <a:srgbClr val="CCFF99"/>
                    </a:solidFill>
                  </a:tcPr>
                </a:tc>
              </a:tr>
              <a:tr h="209963">
                <a:tc>
                  <a:txBody>
                    <a:bodyPr/>
                    <a:lstStyle/>
                    <a:p>
                      <a:pPr algn="ctr"/>
                      <a:r>
                        <a:rPr lang="en-GB" sz="1050" kern="1200" dirty="0" smtClean="0">
                          <a:effectLst/>
                        </a:rPr>
                        <a:t>Requested</a:t>
                      </a:r>
                      <a:endParaRPr lang="en-GB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50" kern="1200" dirty="0" smtClean="0">
                          <a:effectLst/>
                        </a:rPr>
                        <a:t>New order</a:t>
                      </a:r>
                      <a:endParaRPr lang="en-GB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50" kern="1200" dirty="0" smtClean="0">
                          <a:effectLst/>
                        </a:rPr>
                        <a:t>Ordered</a:t>
                      </a:r>
                      <a:endParaRPr lang="en-GB" sz="105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5" name="Tabella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8208075"/>
              </p:ext>
            </p:extLst>
          </p:nvPr>
        </p:nvGraphicFramePr>
        <p:xfrm>
          <a:off x="470525" y="2203744"/>
          <a:ext cx="4139688" cy="723351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379896"/>
                <a:gridCol w="1379896"/>
                <a:gridCol w="1379896"/>
              </a:tblGrid>
              <a:tr h="327111">
                <a:tc>
                  <a:txBody>
                    <a:bodyPr/>
                    <a:lstStyle/>
                    <a:p>
                      <a:pPr algn="ctr"/>
                      <a:r>
                        <a:rPr lang="it-IT" sz="1100" dirty="0" smtClean="0">
                          <a:hlinkClick r:id="rId6"/>
                        </a:rPr>
                        <a:t>Task status</a:t>
                      </a:r>
                      <a:endParaRPr lang="en-GB" sz="1100" dirty="0"/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1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  <a:hlinkClick r:id="rId7"/>
                        </a:rPr>
                        <a:t>Task.statusReason</a:t>
                      </a:r>
                      <a:endParaRPr lang="en-GB" sz="11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kern="1200" dirty="0" err="1" smtClean="0">
                          <a:effectLst/>
                          <a:hlinkClick r:id="rId8"/>
                        </a:rPr>
                        <a:t>Task.businessStatus</a:t>
                      </a:r>
                      <a:endParaRPr lang="en-GB" sz="1100" dirty="0"/>
                    </a:p>
                  </a:txBody>
                  <a:tcPr>
                    <a:solidFill>
                      <a:srgbClr val="CCFF99"/>
                    </a:solidFill>
                  </a:tcPr>
                </a:tc>
              </a:tr>
              <a:tr h="215797">
                <a:tc>
                  <a:txBody>
                    <a:bodyPr/>
                    <a:lstStyle/>
                    <a:p>
                      <a:pPr algn="ctr"/>
                      <a:r>
                        <a:rPr lang="en-GB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Accepted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Able to perform the test.</a:t>
                      </a:r>
                      <a:endParaRPr lang="en-GB" sz="1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Accepted</a:t>
                      </a:r>
                      <a:endParaRPr lang="en-GB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6" name="CasellaDiTesto 35"/>
          <p:cNvSpPr txBox="1"/>
          <p:nvPr/>
        </p:nvSpPr>
        <p:spPr>
          <a:xfrm>
            <a:off x="4970865" y="2708920"/>
            <a:ext cx="1633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PATIENT AT LAB</a:t>
            </a:r>
            <a:endParaRPr lang="en-GB" dirty="0"/>
          </a:p>
        </p:txBody>
      </p:sp>
      <p:graphicFrame>
        <p:nvGraphicFramePr>
          <p:cNvPr id="38" name="Tabella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3344598"/>
              </p:ext>
            </p:extLst>
          </p:nvPr>
        </p:nvGraphicFramePr>
        <p:xfrm>
          <a:off x="470525" y="3046249"/>
          <a:ext cx="4158510" cy="67056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386170"/>
                <a:gridCol w="1509411"/>
                <a:gridCol w="1262929"/>
              </a:tblGrid>
              <a:tr h="327111">
                <a:tc>
                  <a:txBody>
                    <a:bodyPr/>
                    <a:lstStyle/>
                    <a:p>
                      <a:pPr algn="ctr"/>
                      <a:r>
                        <a:rPr lang="it-IT" sz="1100" dirty="0" smtClean="0">
                          <a:hlinkClick r:id="rId6"/>
                        </a:rPr>
                        <a:t>Task status</a:t>
                      </a:r>
                      <a:endParaRPr lang="en-GB" sz="1100" dirty="0"/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1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  <a:hlinkClick r:id="rId7"/>
                        </a:rPr>
                        <a:t>Task.statusReason</a:t>
                      </a:r>
                      <a:endParaRPr lang="en-GB" sz="11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kern="1200" dirty="0" err="1" smtClean="0">
                          <a:effectLst/>
                          <a:hlinkClick r:id="rId8"/>
                        </a:rPr>
                        <a:t>Task.businessStatus</a:t>
                      </a:r>
                      <a:endParaRPr lang="en-GB" sz="1100" dirty="0"/>
                    </a:p>
                  </a:txBody>
                  <a:tcPr>
                    <a:solidFill>
                      <a:srgbClr val="CCFF99"/>
                    </a:solidFill>
                  </a:tcPr>
                </a:tc>
              </a:tr>
              <a:tr h="215797">
                <a:tc>
                  <a:txBody>
                    <a:bodyPr/>
                    <a:lstStyle/>
                    <a:p>
                      <a:pPr algn="ctr"/>
                      <a:r>
                        <a:rPr lang="en-GB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 progress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Obtained the specimen</a:t>
                      </a:r>
                      <a:endParaRPr lang="en-GB" sz="1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Specimen available</a:t>
                      </a:r>
                      <a:endParaRPr lang="en-GB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9" name="CasellaDiTesto 38"/>
          <p:cNvSpPr txBox="1"/>
          <p:nvPr/>
        </p:nvSpPr>
        <p:spPr>
          <a:xfrm>
            <a:off x="5000093" y="3573016"/>
            <a:ext cx="16655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dirty="0" smtClean="0"/>
              <a:t>WORK ON </a:t>
            </a:r>
          </a:p>
          <a:p>
            <a:pPr algn="ctr"/>
            <a:r>
              <a:rPr lang="it-IT" dirty="0" smtClean="0"/>
              <a:t>BLOOD SAMPLE</a:t>
            </a:r>
            <a:endParaRPr lang="en-GB" dirty="0"/>
          </a:p>
        </p:txBody>
      </p:sp>
      <p:graphicFrame>
        <p:nvGraphicFramePr>
          <p:cNvPr id="40" name="Tabella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8769698"/>
              </p:ext>
            </p:extLst>
          </p:nvPr>
        </p:nvGraphicFramePr>
        <p:xfrm>
          <a:off x="451702" y="3969315"/>
          <a:ext cx="4158510" cy="723351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386170"/>
                <a:gridCol w="1386170"/>
                <a:gridCol w="1386170"/>
              </a:tblGrid>
              <a:tr h="327111">
                <a:tc>
                  <a:txBody>
                    <a:bodyPr/>
                    <a:lstStyle/>
                    <a:p>
                      <a:pPr algn="ctr"/>
                      <a:r>
                        <a:rPr lang="it-IT" sz="1000" dirty="0" smtClean="0">
                          <a:hlinkClick r:id="rId6"/>
                        </a:rPr>
                        <a:t>Task status</a:t>
                      </a:r>
                      <a:endParaRPr lang="en-GB" sz="1000" dirty="0"/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b="1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  <a:hlinkClick r:id="rId7"/>
                        </a:rPr>
                        <a:t>Task.statusReason</a:t>
                      </a:r>
                      <a:endParaRPr lang="en-GB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kern="1200" dirty="0" err="1" smtClean="0">
                          <a:effectLst/>
                          <a:hlinkClick r:id="rId8"/>
                        </a:rPr>
                        <a:t>Task.businessStatus</a:t>
                      </a:r>
                      <a:endParaRPr lang="en-GB" sz="1000" dirty="0"/>
                    </a:p>
                  </a:txBody>
                  <a:tcPr>
                    <a:solidFill>
                      <a:srgbClr val="CCFF99"/>
                    </a:solidFill>
                  </a:tcPr>
                </a:tc>
              </a:tr>
              <a:tr h="215797">
                <a:tc>
                  <a:txBody>
                    <a:bodyPr/>
                    <a:lstStyle/>
                    <a:p>
                      <a:pPr algn="ctr"/>
                      <a:r>
                        <a:rPr lang="en-GB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 progress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Preliminary results available</a:t>
                      </a:r>
                      <a:endParaRPr lang="en-GB" sz="1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Preliminary results</a:t>
                      </a:r>
                      <a:endParaRPr lang="en-GB" sz="1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2" name="Tabella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1032945"/>
              </p:ext>
            </p:extLst>
          </p:nvPr>
        </p:nvGraphicFramePr>
        <p:xfrm>
          <a:off x="523558" y="5578950"/>
          <a:ext cx="4158510" cy="723351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386170"/>
                <a:gridCol w="1386170"/>
                <a:gridCol w="1386170"/>
              </a:tblGrid>
              <a:tr h="327111">
                <a:tc>
                  <a:txBody>
                    <a:bodyPr/>
                    <a:lstStyle/>
                    <a:p>
                      <a:pPr algn="ctr"/>
                      <a:r>
                        <a:rPr lang="it-IT" sz="1000" dirty="0" smtClean="0">
                          <a:hlinkClick r:id="rId6"/>
                        </a:rPr>
                        <a:t>Task status</a:t>
                      </a:r>
                      <a:endParaRPr lang="en-GB" sz="1000" dirty="0"/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b="1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  <a:hlinkClick r:id="rId7"/>
                        </a:rPr>
                        <a:t>Task.statusReason</a:t>
                      </a:r>
                      <a:endParaRPr lang="en-GB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kern="1200" dirty="0" err="1" smtClean="0">
                          <a:effectLst/>
                          <a:hlinkClick r:id="rId8"/>
                        </a:rPr>
                        <a:t>Task.businessStatus</a:t>
                      </a:r>
                      <a:endParaRPr lang="en-GB" sz="1000" dirty="0"/>
                    </a:p>
                  </a:txBody>
                  <a:tcPr>
                    <a:solidFill>
                      <a:srgbClr val="CCFF99"/>
                    </a:solidFill>
                  </a:tcPr>
                </a:tc>
              </a:tr>
              <a:tr h="215797">
                <a:tc>
                  <a:txBody>
                    <a:bodyPr/>
                    <a:lstStyle/>
                    <a:p>
                      <a:pPr algn="ctr"/>
                      <a:r>
                        <a:rPr lang="en-GB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Complete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Final results are available</a:t>
                      </a:r>
                      <a:endParaRPr lang="en-GB" sz="1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Final results</a:t>
                      </a:r>
                      <a:endParaRPr lang="en-GB" sz="10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44" name="Connettore 4 43"/>
          <p:cNvCxnSpPr>
            <a:stCxn id="17" idx="1"/>
            <a:endCxn id="18" idx="1"/>
          </p:cNvCxnSpPr>
          <p:nvPr/>
        </p:nvCxnSpPr>
        <p:spPr>
          <a:xfrm rot="10800000" flipH="1" flipV="1">
            <a:off x="554869" y="1122737"/>
            <a:ext cx="17471" cy="4228066"/>
          </a:xfrm>
          <a:prstGeom prst="bentConnector3">
            <a:avLst>
              <a:gd name="adj1" fmla="val -130845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asellaDiTesto 47"/>
          <p:cNvSpPr txBox="1"/>
          <p:nvPr/>
        </p:nvSpPr>
        <p:spPr>
          <a:xfrm>
            <a:off x="19046" y="4818889"/>
            <a:ext cx="1453411" cy="276999"/>
          </a:xfrm>
          <a:prstGeom prst="rect">
            <a:avLst/>
          </a:prstGeom>
          <a:solidFill>
            <a:srgbClr val="CCFF99"/>
          </a:solidFill>
        </p:spPr>
        <p:txBody>
          <a:bodyPr wrap="none" rtlCol="0">
            <a:spAutoFit/>
          </a:bodyPr>
          <a:lstStyle/>
          <a:p>
            <a:r>
              <a:rPr lang="en-GB" sz="1200" dirty="0" err="1">
                <a:hlinkClick r:id="rId9"/>
              </a:rPr>
              <a:t>Task.output.value</a:t>
            </a:r>
            <a:r>
              <a:rPr lang="en-GB" sz="1200" dirty="0">
                <a:hlinkClick r:id="rId9"/>
              </a:rPr>
              <a:t>[1]</a:t>
            </a:r>
            <a:endParaRPr lang="en-GB" sz="1200" dirty="0"/>
          </a:p>
        </p:txBody>
      </p:sp>
      <p:sp>
        <p:nvSpPr>
          <p:cNvPr id="52" name="CasellaDiTesto 51"/>
          <p:cNvSpPr txBox="1"/>
          <p:nvPr/>
        </p:nvSpPr>
        <p:spPr>
          <a:xfrm>
            <a:off x="4970865" y="1916832"/>
            <a:ext cx="1869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ORDER ACCEPTED</a:t>
            </a:r>
            <a:endParaRPr lang="en-GB" dirty="0"/>
          </a:p>
        </p:txBody>
      </p:sp>
      <p:sp>
        <p:nvSpPr>
          <p:cNvPr id="53" name="CasellaDiTesto 52"/>
          <p:cNvSpPr txBox="1"/>
          <p:nvPr/>
        </p:nvSpPr>
        <p:spPr>
          <a:xfrm>
            <a:off x="5027534" y="4889138"/>
            <a:ext cx="1566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dirty="0" smtClean="0"/>
              <a:t>FINAL RESULTS</a:t>
            </a:r>
            <a:endParaRPr lang="en-GB" dirty="0"/>
          </a:p>
        </p:txBody>
      </p:sp>
      <p:cxnSp>
        <p:nvCxnSpPr>
          <p:cNvPr id="55" name="Connettore 1 54"/>
          <p:cNvCxnSpPr/>
          <p:nvPr/>
        </p:nvCxnSpPr>
        <p:spPr>
          <a:xfrm>
            <a:off x="3779912" y="2101498"/>
            <a:ext cx="1080120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ttore 1 55"/>
          <p:cNvCxnSpPr/>
          <p:nvPr/>
        </p:nvCxnSpPr>
        <p:spPr>
          <a:xfrm>
            <a:off x="3779912" y="2981895"/>
            <a:ext cx="1080120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ttore 1 56"/>
          <p:cNvCxnSpPr/>
          <p:nvPr/>
        </p:nvCxnSpPr>
        <p:spPr>
          <a:xfrm>
            <a:off x="3835886" y="3856822"/>
            <a:ext cx="1080120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ttore 1 57"/>
          <p:cNvCxnSpPr/>
          <p:nvPr/>
        </p:nvCxnSpPr>
        <p:spPr>
          <a:xfrm>
            <a:off x="3779912" y="5077988"/>
            <a:ext cx="1080120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54966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88" y="738188"/>
            <a:ext cx="8582025" cy="538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ttangolo arrotondato 2"/>
          <p:cNvSpPr/>
          <p:nvPr/>
        </p:nvSpPr>
        <p:spPr>
          <a:xfrm>
            <a:off x="683568" y="4005064"/>
            <a:ext cx="3312368" cy="1152128"/>
          </a:xfrm>
          <a:prstGeom prst="round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45221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88" y="123825"/>
            <a:ext cx="8582025" cy="661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ttangolo arrotondato 2"/>
          <p:cNvSpPr/>
          <p:nvPr/>
        </p:nvSpPr>
        <p:spPr>
          <a:xfrm>
            <a:off x="395536" y="3645024"/>
            <a:ext cx="2808312" cy="108012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10058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88" y="123825"/>
            <a:ext cx="8582025" cy="661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ttangolo 1"/>
          <p:cNvSpPr/>
          <p:nvPr/>
        </p:nvSpPr>
        <p:spPr>
          <a:xfrm>
            <a:off x="467544" y="2636912"/>
            <a:ext cx="7488832" cy="2088232"/>
          </a:xfrm>
          <a:prstGeom prst="rect">
            <a:avLst/>
          </a:prstGeom>
          <a:noFill/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ttangolo arrotondato 2"/>
          <p:cNvSpPr/>
          <p:nvPr/>
        </p:nvSpPr>
        <p:spPr>
          <a:xfrm>
            <a:off x="611560" y="3356992"/>
            <a:ext cx="2448272" cy="1008112"/>
          </a:xfrm>
          <a:prstGeom prst="round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53329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1113" y="257175"/>
            <a:ext cx="6581775" cy="6343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38217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 err="1"/>
              <a:t>ANatali</a:t>
            </a:r>
            <a:r>
              <a:rPr lang="it-IT" dirty="0"/>
              <a:t>  - DISI - IOT - </a:t>
            </a:r>
            <a:r>
              <a:rPr lang="it-IT" dirty="0" err="1"/>
              <a:t>University</a:t>
            </a:r>
            <a:r>
              <a:rPr lang="it-IT" dirty="0"/>
              <a:t> of Bologna</a:t>
            </a:r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3EE0D-7662-4732-93DA-E3593AA869E4}" type="slidenum">
              <a:rPr lang="it-IT" smtClean="0"/>
              <a:t>3</a:t>
            </a:fld>
            <a:endParaRPr lang="it-IT"/>
          </a:p>
        </p:txBody>
      </p:sp>
      <p:sp>
        <p:nvSpPr>
          <p:cNvPr id="4" name="Rettangolo arrotondato 3"/>
          <p:cNvSpPr/>
          <p:nvPr/>
        </p:nvSpPr>
        <p:spPr>
          <a:xfrm>
            <a:off x="245878" y="113463"/>
            <a:ext cx="6051794" cy="6258817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Ovale 33"/>
          <p:cNvSpPr/>
          <p:nvPr/>
        </p:nvSpPr>
        <p:spPr>
          <a:xfrm>
            <a:off x="563196" y="2247133"/>
            <a:ext cx="749721" cy="72008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sp>
        <p:nvSpPr>
          <p:cNvPr id="54" name="CasellaDiTesto 53"/>
          <p:cNvSpPr txBox="1"/>
          <p:nvPr/>
        </p:nvSpPr>
        <p:spPr>
          <a:xfrm>
            <a:off x="1538935" y="2423711"/>
            <a:ext cx="8739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>
                <a:latin typeface="Calibri" panose="020F0502020204030204" pitchFamily="34" charset="0"/>
                <a:cs typeface="Calibri" panose="020F0502020204030204" pitchFamily="34" charset="0"/>
              </a:rPr>
              <a:t>Object</a:t>
            </a:r>
            <a:endParaRPr lang="en-GB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5" name="CasellaDiTesto 54"/>
          <p:cNvSpPr txBox="1"/>
          <p:nvPr/>
        </p:nvSpPr>
        <p:spPr>
          <a:xfrm>
            <a:off x="1541727" y="3023876"/>
            <a:ext cx="12840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>
                <a:latin typeface="Calibri" panose="020F0502020204030204" pitchFamily="34" charset="0"/>
                <a:cs typeface="Calibri" panose="020F0502020204030204" pitchFamily="34" charset="0"/>
              </a:rPr>
              <a:t>Object</a:t>
            </a:r>
            <a:r>
              <a:rPr lang="it-IT" sz="1600" dirty="0"/>
              <a:t> </a:t>
            </a:r>
            <a:r>
              <a:rPr lang="it-IT" sz="1200" dirty="0"/>
              <a:t>with</a:t>
            </a:r>
            <a:r>
              <a:rPr lang="it-IT" sz="1600" dirty="0"/>
              <a:t> </a:t>
            </a:r>
          </a:p>
          <a:p>
            <a:r>
              <a:rPr lang="it-IT" sz="1200" dirty="0" err="1"/>
              <a:t>internal</a:t>
            </a:r>
            <a:r>
              <a:rPr lang="it-IT" sz="1200" dirty="0"/>
              <a:t> </a:t>
            </a:r>
            <a:r>
              <a:rPr lang="it-IT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Tread</a:t>
            </a:r>
            <a:r>
              <a:rPr lang="it-IT" sz="1200" dirty="0"/>
              <a:t>)</a:t>
            </a:r>
            <a:endParaRPr lang="en-GB" sz="1200" dirty="0"/>
          </a:p>
        </p:txBody>
      </p:sp>
      <p:sp>
        <p:nvSpPr>
          <p:cNvPr id="66" name="CasellaDiTesto 65"/>
          <p:cNvSpPr txBox="1"/>
          <p:nvPr/>
        </p:nvSpPr>
        <p:spPr>
          <a:xfrm>
            <a:off x="4184695" y="2223656"/>
            <a:ext cx="15614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/>
              <a:t>Procedure</a:t>
            </a:r>
            <a:r>
              <a:rPr lang="it-IT" sz="1600" dirty="0"/>
              <a:t> </a:t>
            </a:r>
            <a:r>
              <a:rPr lang="it-IT" sz="2000" dirty="0"/>
              <a:t>Call</a:t>
            </a:r>
            <a:endParaRPr lang="en-GB" sz="2000" dirty="0"/>
          </a:p>
        </p:txBody>
      </p:sp>
      <p:sp>
        <p:nvSpPr>
          <p:cNvPr id="87" name="CasellaDiTesto 86"/>
          <p:cNvSpPr txBox="1"/>
          <p:nvPr/>
        </p:nvSpPr>
        <p:spPr>
          <a:xfrm>
            <a:off x="1538935" y="509424"/>
            <a:ext cx="16193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Generic</a:t>
            </a:r>
            <a:r>
              <a:rPr lang="it-IT" sz="2000" dirty="0"/>
              <a:t> </a:t>
            </a:r>
            <a:r>
              <a:rPr lang="it-IT" sz="2000" dirty="0" err="1"/>
              <a:t>Entity</a:t>
            </a:r>
            <a:endParaRPr lang="en-GB" sz="2000" dirty="0"/>
          </a:p>
        </p:txBody>
      </p:sp>
      <p:cxnSp>
        <p:nvCxnSpPr>
          <p:cNvPr id="89" name="Connettore 1 88"/>
          <p:cNvCxnSpPr>
            <a:stCxn id="4" idx="0"/>
            <a:endCxn id="4" idx="2"/>
          </p:cNvCxnSpPr>
          <p:nvPr/>
        </p:nvCxnSpPr>
        <p:spPr>
          <a:xfrm>
            <a:off x="3271775" y="113463"/>
            <a:ext cx="0" cy="62588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4" name="Gruppo 113"/>
          <p:cNvGrpSpPr/>
          <p:nvPr/>
        </p:nvGrpSpPr>
        <p:grpSpPr>
          <a:xfrm>
            <a:off x="593144" y="1066972"/>
            <a:ext cx="662314" cy="599831"/>
            <a:chOff x="1536244" y="1255416"/>
            <a:chExt cx="662314" cy="599831"/>
          </a:xfrm>
          <a:solidFill>
            <a:srgbClr val="FFCC99"/>
          </a:solidFill>
        </p:grpSpPr>
        <p:sp>
          <p:nvSpPr>
            <p:cNvPr id="95" name="Ovale 94"/>
            <p:cNvSpPr/>
            <p:nvPr/>
          </p:nvSpPr>
          <p:spPr>
            <a:xfrm>
              <a:off x="1544982" y="1595795"/>
              <a:ext cx="653576" cy="25945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4" name="Rettangolo 93"/>
            <p:cNvSpPr/>
            <p:nvPr/>
          </p:nvSpPr>
          <p:spPr>
            <a:xfrm>
              <a:off x="1536244" y="1380737"/>
              <a:ext cx="662314" cy="327035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7" name="Ovale 96"/>
            <p:cNvSpPr/>
            <p:nvPr/>
          </p:nvSpPr>
          <p:spPr>
            <a:xfrm>
              <a:off x="1536244" y="1255416"/>
              <a:ext cx="659348" cy="25945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98" name="Connettore 1 97"/>
            <p:cNvCxnSpPr>
              <a:endCxn id="95" idx="2"/>
            </p:cNvCxnSpPr>
            <p:nvPr/>
          </p:nvCxnSpPr>
          <p:spPr>
            <a:xfrm>
              <a:off x="1536244" y="1385142"/>
              <a:ext cx="8738" cy="340379"/>
            </a:xfrm>
            <a:prstGeom prst="lin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2" name="Connettore 1 101"/>
            <p:cNvCxnSpPr>
              <a:endCxn id="95" idx="6"/>
            </p:cNvCxnSpPr>
            <p:nvPr/>
          </p:nvCxnSpPr>
          <p:spPr>
            <a:xfrm>
              <a:off x="2198558" y="1385142"/>
              <a:ext cx="0" cy="340379"/>
            </a:xfrm>
            <a:prstGeom prst="lin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4" name="Connettore 1 103"/>
            <p:cNvCxnSpPr/>
            <p:nvPr/>
          </p:nvCxnSpPr>
          <p:spPr>
            <a:xfrm>
              <a:off x="1566510" y="1707772"/>
              <a:ext cx="629082" cy="0"/>
            </a:xfrm>
            <a:prstGeom prst="line">
              <a:avLst/>
            </a:prstGeom>
            <a:grpFill/>
            <a:ln w="28575">
              <a:solidFill>
                <a:srgbClr val="FFCC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8" name="CasellaDiTesto 107"/>
          <p:cNvSpPr txBox="1"/>
          <p:nvPr/>
        </p:nvSpPr>
        <p:spPr>
          <a:xfrm>
            <a:off x="1576384" y="1157147"/>
            <a:ext cx="12146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0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it-IT" dirty="0"/>
              <a:t>Data base</a:t>
            </a:r>
            <a:endParaRPr lang="en-GB" dirty="0"/>
          </a:p>
        </p:txBody>
      </p:sp>
      <p:sp>
        <p:nvSpPr>
          <p:cNvPr id="119" name="Rettangolo 118"/>
          <p:cNvSpPr/>
          <p:nvPr/>
        </p:nvSpPr>
        <p:spPr>
          <a:xfrm>
            <a:off x="623410" y="1790558"/>
            <a:ext cx="582549" cy="351703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3" name="CasellaDiTesto 122"/>
          <p:cNvSpPr txBox="1"/>
          <p:nvPr/>
        </p:nvSpPr>
        <p:spPr>
          <a:xfrm>
            <a:off x="1586603" y="1762492"/>
            <a:ext cx="10967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Function</a:t>
            </a:r>
            <a:endParaRPr lang="en-GB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5" name="Gruppo 4"/>
          <p:cNvGrpSpPr/>
          <p:nvPr/>
        </p:nvGrpSpPr>
        <p:grpSpPr>
          <a:xfrm>
            <a:off x="535601" y="3062002"/>
            <a:ext cx="749721" cy="720080"/>
            <a:chOff x="535601" y="3062002"/>
            <a:chExt cx="749721" cy="720080"/>
          </a:xfrm>
        </p:grpSpPr>
        <p:sp>
          <p:nvSpPr>
            <p:cNvPr id="44" name="Ovale 43"/>
            <p:cNvSpPr/>
            <p:nvPr/>
          </p:nvSpPr>
          <p:spPr>
            <a:xfrm>
              <a:off x="535601" y="3062002"/>
              <a:ext cx="749721" cy="720080"/>
            </a:xfrm>
            <a:prstGeom prst="ellipse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cxnSp>
          <p:nvCxnSpPr>
            <p:cNvPr id="127" name="Connettore 2 126"/>
            <p:cNvCxnSpPr/>
            <p:nvPr/>
          </p:nvCxnSpPr>
          <p:spPr>
            <a:xfrm flipH="1">
              <a:off x="910461" y="3223931"/>
              <a:ext cx="13466" cy="393101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" name="Connettore 2 9"/>
          <p:cNvCxnSpPr/>
          <p:nvPr/>
        </p:nvCxnSpPr>
        <p:spPr>
          <a:xfrm>
            <a:off x="3370047" y="2423711"/>
            <a:ext cx="6990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igura a mano libera 12"/>
          <p:cNvSpPr/>
          <p:nvPr/>
        </p:nvSpPr>
        <p:spPr>
          <a:xfrm>
            <a:off x="658372" y="466858"/>
            <a:ext cx="573277" cy="400110"/>
          </a:xfrm>
          <a:custGeom>
            <a:avLst/>
            <a:gdLst>
              <a:gd name="connsiteX0" fmla="*/ 168812 w 773723"/>
              <a:gd name="connsiteY0" fmla="*/ 0 h 604911"/>
              <a:gd name="connsiteX1" fmla="*/ 168812 w 773723"/>
              <a:gd name="connsiteY1" fmla="*/ 0 h 604911"/>
              <a:gd name="connsiteX2" fmla="*/ 28135 w 773723"/>
              <a:gd name="connsiteY2" fmla="*/ 70339 h 604911"/>
              <a:gd name="connsiteX3" fmla="*/ 0 w 773723"/>
              <a:gd name="connsiteY3" fmla="*/ 112542 h 604911"/>
              <a:gd name="connsiteX4" fmla="*/ 14068 w 773723"/>
              <a:gd name="connsiteY4" fmla="*/ 492369 h 604911"/>
              <a:gd name="connsiteX5" fmla="*/ 42203 w 773723"/>
              <a:gd name="connsiteY5" fmla="*/ 520505 h 604911"/>
              <a:gd name="connsiteX6" fmla="*/ 168812 w 773723"/>
              <a:gd name="connsiteY6" fmla="*/ 576776 h 604911"/>
              <a:gd name="connsiteX7" fmla="*/ 225083 w 773723"/>
              <a:gd name="connsiteY7" fmla="*/ 604911 h 604911"/>
              <a:gd name="connsiteX8" fmla="*/ 576775 w 773723"/>
              <a:gd name="connsiteY8" fmla="*/ 590843 h 604911"/>
              <a:gd name="connsiteX9" fmla="*/ 633046 w 773723"/>
              <a:gd name="connsiteY9" fmla="*/ 393896 h 604911"/>
              <a:gd name="connsiteX10" fmla="*/ 661181 w 773723"/>
              <a:gd name="connsiteY10" fmla="*/ 365760 h 604911"/>
              <a:gd name="connsiteX11" fmla="*/ 703385 w 773723"/>
              <a:gd name="connsiteY11" fmla="*/ 337625 h 604911"/>
              <a:gd name="connsiteX12" fmla="*/ 759655 w 773723"/>
              <a:gd name="connsiteY12" fmla="*/ 295422 h 604911"/>
              <a:gd name="connsiteX13" fmla="*/ 773723 w 773723"/>
              <a:gd name="connsiteY13" fmla="*/ 253219 h 604911"/>
              <a:gd name="connsiteX14" fmla="*/ 731520 w 773723"/>
              <a:gd name="connsiteY14" fmla="*/ 154745 h 604911"/>
              <a:gd name="connsiteX15" fmla="*/ 661181 w 773723"/>
              <a:gd name="connsiteY15" fmla="*/ 84406 h 604911"/>
              <a:gd name="connsiteX16" fmla="*/ 576775 w 773723"/>
              <a:gd name="connsiteY16" fmla="*/ 28136 h 604911"/>
              <a:gd name="connsiteX17" fmla="*/ 464234 w 773723"/>
              <a:gd name="connsiteY17" fmla="*/ 42203 h 604911"/>
              <a:gd name="connsiteX18" fmla="*/ 436098 w 773723"/>
              <a:gd name="connsiteY18" fmla="*/ 70339 h 604911"/>
              <a:gd name="connsiteX19" fmla="*/ 393895 w 773723"/>
              <a:gd name="connsiteY19" fmla="*/ 84406 h 604911"/>
              <a:gd name="connsiteX20" fmla="*/ 351692 w 773723"/>
              <a:gd name="connsiteY20" fmla="*/ 70339 h 604911"/>
              <a:gd name="connsiteX21" fmla="*/ 267286 w 773723"/>
              <a:gd name="connsiteY21" fmla="*/ 56271 h 604911"/>
              <a:gd name="connsiteX22" fmla="*/ 168812 w 773723"/>
              <a:gd name="connsiteY22" fmla="*/ 0 h 60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73723" h="604911">
                <a:moveTo>
                  <a:pt x="168812" y="0"/>
                </a:moveTo>
                <a:lnTo>
                  <a:pt x="168812" y="0"/>
                </a:lnTo>
                <a:cubicBezTo>
                  <a:pt x="92586" y="28585"/>
                  <a:pt x="68468" y="19923"/>
                  <a:pt x="28135" y="70339"/>
                </a:cubicBezTo>
                <a:cubicBezTo>
                  <a:pt x="17573" y="83541"/>
                  <a:pt x="9378" y="98474"/>
                  <a:pt x="0" y="112542"/>
                </a:cubicBezTo>
                <a:cubicBezTo>
                  <a:pt x="4689" y="239151"/>
                  <a:pt x="1031" y="366346"/>
                  <a:pt x="14068" y="492369"/>
                </a:cubicBezTo>
                <a:cubicBezTo>
                  <a:pt x="15433" y="505562"/>
                  <a:pt x="31846" y="512219"/>
                  <a:pt x="42203" y="520505"/>
                </a:cubicBezTo>
                <a:cubicBezTo>
                  <a:pt x="111164" y="575674"/>
                  <a:pt x="64716" y="524729"/>
                  <a:pt x="168812" y="576776"/>
                </a:cubicBezTo>
                <a:lnTo>
                  <a:pt x="225083" y="604911"/>
                </a:lnTo>
                <a:cubicBezTo>
                  <a:pt x="342314" y="600222"/>
                  <a:pt x="460118" y="603342"/>
                  <a:pt x="576775" y="590843"/>
                </a:cubicBezTo>
                <a:cubicBezTo>
                  <a:pt x="662467" y="581662"/>
                  <a:pt x="629241" y="411651"/>
                  <a:pt x="633046" y="393896"/>
                </a:cubicBezTo>
                <a:cubicBezTo>
                  <a:pt x="635825" y="380927"/>
                  <a:pt x="650824" y="374045"/>
                  <a:pt x="661181" y="365760"/>
                </a:cubicBezTo>
                <a:cubicBezTo>
                  <a:pt x="674384" y="355198"/>
                  <a:pt x="689627" y="347452"/>
                  <a:pt x="703385" y="337625"/>
                </a:cubicBezTo>
                <a:cubicBezTo>
                  <a:pt x="722464" y="323997"/>
                  <a:pt x="740898" y="309490"/>
                  <a:pt x="759655" y="295422"/>
                </a:cubicBezTo>
                <a:cubicBezTo>
                  <a:pt x="764344" y="281354"/>
                  <a:pt x="773723" y="268048"/>
                  <a:pt x="773723" y="253219"/>
                </a:cubicBezTo>
                <a:cubicBezTo>
                  <a:pt x="773723" y="217181"/>
                  <a:pt x="754492" y="180999"/>
                  <a:pt x="731520" y="154745"/>
                </a:cubicBezTo>
                <a:cubicBezTo>
                  <a:pt x="709685" y="129791"/>
                  <a:pt x="688770" y="102799"/>
                  <a:pt x="661181" y="84406"/>
                </a:cubicBezTo>
                <a:lnTo>
                  <a:pt x="576775" y="28136"/>
                </a:lnTo>
                <a:cubicBezTo>
                  <a:pt x="539261" y="32825"/>
                  <a:pt x="500445" y="31340"/>
                  <a:pt x="464234" y="42203"/>
                </a:cubicBezTo>
                <a:cubicBezTo>
                  <a:pt x="451530" y="46014"/>
                  <a:pt x="447471" y="63515"/>
                  <a:pt x="436098" y="70339"/>
                </a:cubicBezTo>
                <a:cubicBezTo>
                  <a:pt x="423383" y="77968"/>
                  <a:pt x="407963" y="79717"/>
                  <a:pt x="393895" y="84406"/>
                </a:cubicBezTo>
                <a:cubicBezTo>
                  <a:pt x="379827" y="79717"/>
                  <a:pt x="366167" y="73556"/>
                  <a:pt x="351692" y="70339"/>
                </a:cubicBezTo>
                <a:cubicBezTo>
                  <a:pt x="323848" y="64151"/>
                  <a:pt x="294346" y="65291"/>
                  <a:pt x="267286" y="56271"/>
                </a:cubicBezTo>
                <a:cubicBezTo>
                  <a:pt x="167275" y="22934"/>
                  <a:pt x="185224" y="9378"/>
                  <a:pt x="168812" y="0"/>
                </a:cubicBez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7" name="Gruppo 26"/>
          <p:cNvGrpSpPr/>
          <p:nvPr/>
        </p:nvGrpSpPr>
        <p:grpSpPr>
          <a:xfrm>
            <a:off x="477383" y="3978358"/>
            <a:ext cx="866156" cy="763297"/>
            <a:chOff x="1194666" y="2417771"/>
            <a:chExt cx="866156" cy="763297"/>
          </a:xfrm>
        </p:grpSpPr>
        <p:sp>
          <p:nvSpPr>
            <p:cNvPr id="28" name="Ovale 27"/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29" name="Rettangolo 28"/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30" name="Triangolo isoscele 29"/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31" name="CasellaDiTesto 30"/>
          <p:cNvSpPr txBox="1"/>
          <p:nvPr/>
        </p:nvSpPr>
        <p:spPr>
          <a:xfrm>
            <a:off x="1613166" y="4141490"/>
            <a:ext cx="7168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Actor</a:t>
            </a:r>
            <a:endParaRPr lang="en-GB" sz="2000" dirty="0"/>
          </a:p>
        </p:txBody>
      </p:sp>
      <p:sp>
        <p:nvSpPr>
          <p:cNvPr id="33" name="CasellaDiTesto 32"/>
          <p:cNvSpPr txBox="1"/>
          <p:nvPr/>
        </p:nvSpPr>
        <p:spPr>
          <a:xfrm>
            <a:off x="1665455" y="5148144"/>
            <a:ext cx="8649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/>
              <a:t>Service</a:t>
            </a:r>
            <a:endParaRPr lang="en-GB" sz="2000" dirty="0"/>
          </a:p>
        </p:txBody>
      </p:sp>
      <p:grpSp>
        <p:nvGrpSpPr>
          <p:cNvPr id="7" name="Gruppo 6"/>
          <p:cNvGrpSpPr/>
          <p:nvPr/>
        </p:nvGrpSpPr>
        <p:grpSpPr>
          <a:xfrm>
            <a:off x="565700" y="4940367"/>
            <a:ext cx="805955" cy="772447"/>
            <a:chOff x="565700" y="4940367"/>
            <a:chExt cx="805955" cy="772447"/>
          </a:xfrm>
        </p:grpSpPr>
        <p:sp>
          <p:nvSpPr>
            <p:cNvPr id="32" name="Ovale 31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35" name="Triangolo isoscele 34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41" name="Gruppo 40"/>
          <p:cNvGrpSpPr/>
          <p:nvPr/>
        </p:nvGrpSpPr>
        <p:grpSpPr>
          <a:xfrm>
            <a:off x="3420195" y="5592848"/>
            <a:ext cx="592487" cy="258092"/>
            <a:chOff x="5133975" y="5295900"/>
            <a:chExt cx="342900" cy="238125"/>
          </a:xfrm>
        </p:grpSpPr>
        <p:sp>
          <p:nvSpPr>
            <p:cNvPr id="42" name="Figura a mano libera 41"/>
            <p:cNvSpPr/>
            <p:nvPr/>
          </p:nvSpPr>
          <p:spPr>
            <a:xfrm>
              <a:off x="5133975" y="5295900"/>
              <a:ext cx="342900" cy="238125"/>
            </a:xfrm>
            <a:custGeom>
              <a:avLst/>
              <a:gdLst>
                <a:gd name="connsiteX0" fmla="*/ 0 w 342900"/>
                <a:gd name="connsiteY0" fmla="*/ 142875 h 238125"/>
                <a:gd name="connsiteX1" fmla="*/ 28575 w 342900"/>
                <a:gd name="connsiteY1" fmla="*/ 38100 h 238125"/>
                <a:gd name="connsiteX2" fmla="*/ 47625 w 342900"/>
                <a:gd name="connsiteY2" fmla="*/ 9525 h 238125"/>
                <a:gd name="connsiteX3" fmla="*/ 76200 w 342900"/>
                <a:gd name="connsiteY3" fmla="*/ 0 h 238125"/>
                <a:gd name="connsiteX4" fmla="*/ 104775 w 342900"/>
                <a:gd name="connsiteY4" fmla="*/ 9525 h 238125"/>
                <a:gd name="connsiteX5" fmla="*/ 142875 w 342900"/>
                <a:gd name="connsiteY5" fmla="*/ 95250 h 238125"/>
                <a:gd name="connsiteX6" fmla="*/ 161925 w 342900"/>
                <a:gd name="connsiteY6" fmla="*/ 152400 h 238125"/>
                <a:gd name="connsiteX7" fmla="*/ 171450 w 342900"/>
                <a:gd name="connsiteY7" fmla="*/ 180975 h 238125"/>
                <a:gd name="connsiteX8" fmla="*/ 209550 w 342900"/>
                <a:gd name="connsiteY8" fmla="*/ 238125 h 238125"/>
                <a:gd name="connsiteX9" fmla="*/ 238125 w 342900"/>
                <a:gd name="connsiteY9" fmla="*/ 180975 h 238125"/>
                <a:gd name="connsiteX10" fmla="*/ 266700 w 342900"/>
                <a:gd name="connsiteY10" fmla="*/ 104775 h 238125"/>
                <a:gd name="connsiteX11" fmla="*/ 342900 w 342900"/>
                <a:gd name="connsiteY11" fmla="*/ 85725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2900" h="238125">
                  <a:moveTo>
                    <a:pt x="0" y="142875"/>
                  </a:moveTo>
                  <a:cubicBezTo>
                    <a:pt x="5112" y="117315"/>
                    <a:pt x="14764" y="58817"/>
                    <a:pt x="28575" y="38100"/>
                  </a:cubicBezTo>
                  <a:cubicBezTo>
                    <a:pt x="34925" y="28575"/>
                    <a:pt x="38686" y="16676"/>
                    <a:pt x="47625" y="9525"/>
                  </a:cubicBezTo>
                  <a:cubicBezTo>
                    <a:pt x="55465" y="3253"/>
                    <a:pt x="66675" y="3175"/>
                    <a:pt x="76200" y="0"/>
                  </a:cubicBezTo>
                  <a:cubicBezTo>
                    <a:pt x="85725" y="3175"/>
                    <a:pt x="96935" y="3253"/>
                    <a:pt x="104775" y="9525"/>
                  </a:cubicBezTo>
                  <a:cubicBezTo>
                    <a:pt x="125358" y="25992"/>
                    <a:pt x="137054" y="77787"/>
                    <a:pt x="142875" y="95250"/>
                  </a:cubicBezTo>
                  <a:lnTo>
                    <a:pt x="161925" y="152400"/>
                  </a:lnTo>
                  <a:cubicBezTo>
                    <a:pt x="165100" y="161925"/>
                    <a:pt x="169481" y="171130"/>
                    <a:pt x="171450" y="180975"/>
                  </a:cubicBezTo>
                  <a:cubicBezTo>
                    <a:pt x="182944" y="238445"/>
                    <a:pt x="165616" y="223480"/>
                    <a:pt x="209550" y="238125"/>
                  </a:cubicBezTo>
                  <a:cubicBezTo>
                    <a:pt x="228174" y="210189"/>
                    <a:pt x="230238" y="212523"/>
                    <a:pt x="238125" y="180975"/>
                  </a:cubicBezTo>
                  <a:cubicBezTo>
                    <a:pt x="243105" y="161054"/>
                    <a:pt x="243471" y="119293"/>
                    <a:pt x="266700" y="104775"/>
                  </a:cubicBezTo>
                  <a:cubicBezTo>
                    <a:pt x="300393" y="83717"/>
                    <a:pt x="313092" y="85725"/>
                    <a:pt x="342900" y="85725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3" name="Figura a mano libera 42"/>
            <p:cNvSpPr/>
            <p:nvPr/>
          </p:nvSpPr>
          <p:spPr>
            <a:xfrm>
              <a:off x="5400675" y="5353050"/>
              <a:ext cx="66675" cy="38100"/>
            </a:xfrm>
            <a:custGeom>
              <a:avLst/>
              <a:gdLst>
                <a:gd name="connsiteX0" fmla="*/ 66675 w 66675"/>
                <a:gd name="connsiteY0" fmla="*/ 38100 h 38100"/>
                <a:gd name="connsiteX1" fmla="*/ 0 w 66675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675" h="38100">
                  <a:moveTo>
                    <a:pt x="66675" y="38100"/>
                  </a:moveTo>
                  <a:cubicBezTo>
                    <a:pt x="12962" y="5872"/>
                    <a:pt x="35609" y="17804"/>
                    <a:pt x="0" y="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5" name="Figura a mano libera 44"/>
            <p:cNvSpPr/>
            <p:nvPr/>
          </p:nvSpPr>
          <p:spPr>
            <a:xfrm>
              <a:off x="5419725" y="5381625"/>
              <a:ext cx="47625" cy="57150"/>
            </a:xfrm>
            <a:custGeom>
              <a:avLst/>
              <a:gdLst>
                <a:gd name="connsiteX0" fmla="*/ 47625 w 47625"/>
                <a:gd name="connsiteY0" fmla="*/ 0 h 57150"/>
                <a:gd name="connsiteX1" fmla="*/ 0 w 47625"/>
                <a:gd name="connsiteY1" fmla="*/ 571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25" h="57150">
                  <a:moveTo>
                    <a:pt x="47625" y="0"/>
                  </a:moveTo>
                  <a:cubicBezTo>
                    <a:pt x="15397" y="53713"/>
                    <a:pt x="35609" y="39346"/>
                    <a:pt x="0" y="5715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46" name="CasellaDiTesto 45"/>
          <p:cNvSpPr txBox="1"/>
          <p:nvPr/>
        </p:nvSpPr>
        <p:spPr>
          <a:xfrm>
            <a:off x="4501672" y="5567040"/>
            <a:ext cx="7149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Event</a:t>
            </a:r>
            <a:endParaRPr lang="en-GB" sz="2000" dirty="0"/>
          </a:p>
        </p:txBody>
      </p:sp>
      <p:sp>
        <p:nvSpPr>
          <p:cNvPr id="47" name="CasellaDiTesto 46"/>
          <p:cNvSpPr txBox="1"/>
          <p:nvPr/>
        </p:nvSpPr>
        <p:spPr>
          <a:xfrm>
            <a:off x="4298821" y="3161816"/>
            <a:ext cx="9952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Dispatch</a:t>
            </a:r>
            <a:endParaRPr lang="en-GB" sz="2000" dirty="0"/>
          </a:p>
        </p:txBody>
      </p:sp>
      <p:sp>
        <p:nvSpPr>
          <p:cNvPr id="48" name="CasellaDiTesto 47"/>
          <p:cNvSpPr txBox="1"/>
          <p:nvPr/>
        </p:nvSpPr>
        <p:spPr>
          <a:xfrm>
            <a:off x="4281997" y="4019778"/>
            <a:ext cx="9332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Request</a:t>
            </a:r>
            <a:endParaRPr lang="en-GB" sz="2000" dirty="0"/>
          </a:p>
        </p:txBody>
      </p:sp>
      <p:grpSp>
        <p:nvGrpSpPr>
          <p:cNvPr id="49" name="Gruppo 48"/>
          <p:cNvGrpSpPr/>
          <p:nvPr/>
        </p:nvGrpSpPr>
        <p:grpSpPr>
          <a:xfrm>
            <a:off x="3433623" y="4708157"/>
            <a:ext cx="666895" cy="86434"/>
            <a:chOff x="4592177" y="4419530"/>
            <a:chExt cx="666895" cy="86434"/>
          </a:xfrm>
        </p:grpSpPr>
        <p:cxnSp>
          <p:nvCxnSpPr>
            <p:cNvPr id="50" name="Connettore 1 49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riangolo isoscele 50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sp>
        <p:nvSpPr>
          <p:cNvPr id="52" name="CasellaDiTesto 51"/>
          <p:cNvSpPr txBox="1"/>
          <p:nvPr/>
        </p:nvSpPr>
        <p:spPr>
          <a:xfrm>
            <a:off x="4312456" y="4557216"/>
            <a:ext cx="7213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Reply</a:t>
            </a:r>
            <a:endParaRPr lang="en-GB" sz="2000" dirty="0"/>
          </a:p>
        </p:txBody>
      </p:sp>
      <p:cxnSp>
        <p:nvCxnSpPr>
          <p:cNvPr id="53" name="Connettore 2 52"/>
          <p:cNvCxnSpPr/>
          <p:nvPr/>
        </p:nvCxnSpPr>
        <p:spPr>
          <a:xfrm>
            <a:off x="3401436" y="3367907"/>
            <a:ext cx="783259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uppo 7"/>
          <p:cNvGrpSpPr/>
          <p:nvPr/>
        </p:nvGrpSpPr>
        <p:grpSpPr>
          <a:xfrm>
            <a:off x="3452446" y="4176616"/>
            <a:ext cx="787334" cy="86434"/>
            <a:chOff x="3452446" y="4176616"/>
            <a:chExt cx="787334" cy="86434"/>
          </a:xfrm>
        </p:grpSpPr>
        <p:sp>
          <p:nvSpPr>
            <p:cNvPr id="56" name="Triangolo isoscele 55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57" name="Connettore 1 56"/>
            <p:cNvCxnSpPr>
              <a:endCxn id="56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uppo 57"/>
          <p:cNvGrpSpPr/>
          <p:nvPr/>
        </p:nvGrpSpPr>
        <p:grpSpPr>
          <a:xfrm>
            <a:off x="6465903" y="2069077"/>
            <a:ext cx="866156" cy="763297"/>
            <a:chOff x="1194666" y="2417771"/>
            <a:chExt cx="866156" cy="763297"/>
          </a:xfrm>
        </p:grpSpPr>
        <p:sp>
          <p:nvSpPr>
            <p:cNvPr id="59" name="Ovale 58"/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60" name="Rettangolo 59"/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61" name="Triangolo isoscele 60"/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62" name="Gruppo 61"/>
          <p:cNvGrpSpPr/>
          <p:nvPr/>
        </p:nvGrpSpPr>
        <p:grpSpPr>
          <a:xfrm>
            <a:off x="7964856" y="2057759"/>
            <a:ext cx="866156" cy="763297"/>
            <a:chOff x="1194666" y="2417771"/>
            <a:chExt cx="866156" cy="763297"/>
          </a:xfrm>
        </p:grpSpPr>
        <p:sp>
          <p:nvSpPr>
            <p:cNvPr id="63" name="Ovale 62"/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64" name="Rettangolo 63"/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65" name="Triangolo isoscele 64"/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67" name="CasellaDiTesto 66"/>
          <p:cNvSpPr txBox="1"/>
          <p:nvPr/>
        </p:nvSpPr>
        <p:spPr>
          <a:xfrm>
            <a:off x="6506593" y="2852014"/>
            <a:ext cx="9012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sender</a:t>
            </a:r>
            <a:endParaRPr lang="en-GB" sz="2000" dirty="0"/>
          </a:p>
        </p:txBody>
      </p:sp>
      <p:sp>
        <p:nvSpPr>
          <p:cNvPr id="68" name="CasellaDiTesto 67"/>
          <p:cNvSpPr txBox="1"/>
          <p:nvPr/>
        </p:nvSpPr>
        <p:spPr>
          <a:xfrm>
            <a:off x="7848936" y="2840697"/>
            <a:ext cx="10267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receiver</a:t>
            </a:r>
            <a:endParaRPr lang="en-GB" sz="2000" dirty="0"/>
          </a:p>
        </p:txBody>
      </p:sp>
      <p:cxnSp>
        <p:nvCxnSpPr>
          <p:cNvPr id="69" name="Connettore 2 68"/>
          <p:cNvCxnSpPr>
            <a:stCxn id="59" idx="6"/>
            <a:endCxn id="64" idx="1"/>
          </p:cNvCxnSpPr>
          <p:nvPr/>
        </p:nvCxnSpPr>
        <p:spPr>
          <a:xfrm flipV="1">
            <a:off x="7332059" y="2445675"/>
            <a:ext cx="632797" cy="26659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uppo 69"/>
          <p:cNvGrpSpPr/>
          <p:nvPr/>
        </p:nvGrpSpPr>
        <p:grpSpPr>
          <a:xfrm>
            <a:off x="7959336" y="3699803"/>
            <a:ext cx="805955" cy="772447"/>
            <a:chOff x="565700" y="4940367"/>
            <a:chExt cx="805955" cy="772447"/>
          </a:xfrm>
        </p:grpSpPr>
        <p:sp>
          <p:nvSpPr>
            <p:cNvPr id="71" name="Ovale 70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72" name="Triangolo isoscele 71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73" name="Gruppo 72"/>
          <p:cNvGrpSpPr/>
          <p:nvPr/>
        </p:nvGrpSpPr>
        <p:grpSpPr>
          <a:xfrm>
            <a:off x="6957198" y="3935141"/>
            <a:ext cx="787334" cy="86434"/>
            <a:chOff x="3452446" y="4176616"/>
            <a:chExt cx="787334" cy="86434"/>
          </a:xfrm>
        </p:grpSpPr>
        <p:sp>
          <p:nvSpPr>
            <p:cNvPr id="74" name="Triangolo isoscele 73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75" name="Connettore 1 74"/>
            <p:cNvCxnSpPr>
              <a:endCxn id="74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uppo 75"/>
          <p:cNvGrpSpPr/>
          <p:nvPr/>
        </p:nvGrpSpPr>
        <p:grpSpPr>
          <a:xfrm>
            <a:off x="6997295" y="4223653"/>
            <a:ext cx="666895" cy="86434"/>
            <a:chOff x="4592177" y="4419530"/>
            <a:chExt cx="666895" cy="86434"/>
          </a:xfrm>
        </p:grpSpPr>
        <p:cxnSp>
          <p:nvCxnSpPr>
            <p:cNvPr id="77" name="Connettore 1 76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riangolo isoscele 77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sp>
        <p:nvSpPr>
          <p:cNvPr id="79" name="CasellaDiTesto 78"/>
          <p:cNvSpPr txBox="1"/>
          <p:nvPr/>
        </p:nvSpPr>
        <p:spPr>
          <a:xfrm>
            <a:off x="7987981" y="4508101"/>
            <a:ext cx="8369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/>
              <a:t>server</a:t>
            </a:r>
            <a:endParaRPr lang="en-GB" sz="2000" dirty="0"/>
          </a:p>
        </p:txBody>
      </p:sp>
      <p:sp>
        <p:nvSpPr>
          <p:cNvPr id="80" name="Ovale 79"/>
          <p:cNvSpPr/>
          <p:nvPr/>
        </p:nvSpPr>
        <p:spPr>
          <a:xfrm>
            <a:off x="8126717" y="466858"/>
            <a:ext cx="749721" cy="72008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sp>
        <p:nvSpPr>
          <p:cNvPr id="81" name="Ovale 80"/>
          <p:cNvSpPr/>
          <p:nvPr/>
        </p:nvSpPr>
        <p:spPr>
          <a:xfrm>
            <a:off x="6555604" y="506928"/>
            <a:ext cx="749721" cy="72008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cxnSp>
        <p:nvCxnSpPr>
          <p:cNvPr id="82" name="Connettore 2 81"/>
          <p:cNvCxnSpPr/>
          <p:nvPr/>
        </p:nvCxnSpPr>
        <p:spPr>
          <a:xfrm>
            <a:off x="7379906" y="833980"/>
            <a:ext cx="6990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CasellaDiTesto 82"/>
          <p:cNvSpPr txBox="1"/>
          <p:nvPr/>
        </p:nvSpPr>
        <p:spPr>
          <a:xfrm>
            <a:off x="6506592" y="1319273"/>
            <a:ext cx="7516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caller</a:t>
            </a:r>
            <a:endParaRPr lang="en-GB" sz="2000" dirty="0"/>
          </a:p>
        </p:txBody>
      </p:sp>
      <p:sp>
        <p:nvSpPr>
          <p:cNvPr id="84" name="CasellaDiTesto 83"/>
          <p:cNvSpPr txBox="1"/>
          <p:nvPr/>
        </p:nvSpPr>
        <p:spPr>
          <a:xfrm>
            <a:off x="8078988" y="1274874"/>
            <a:ext cx="7965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called</a:t>
            </a:r>
            <a:endParaRPr lang="en-GB" sz="2000" dirty="0"/>
          </a:p>
        </p:txBody>
      </p:sp>
      <p:grpSp>
        <p:nvGrpSpPr>
          <p:cNvPr id="85" name="Gruppo 84"/>
          <p:cNvGrpSpPr/>
          <p:nvPr/>
        </p:nvGrpSpPr>
        <p:grpSpPr>
          <a:xfrm>
            <a:off x="6335690" y="4984867"/>
            <a:ext cx="996027" cy="865293"/>
            <a:chOff x="565700" y="4940367"/>
            <a:chExt cx="805955" cy="772447"/>
          </a:xfrm>
        </p:grpSpPr>
        <p:sp>
          <p:nvSpPr>
            <p:cNvPr id="86" name="Ovale 85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solidFill>
              <a:srgbClr val="FF99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lt1"/>
                  </a:solidFill>
                </a:rPr>
                <a:t> </a:t>
              </a:r>
            </a:p>
          </p:txBody>
        </p:sp>
        <p:sp>
          <p:nvSpPr>
            <p:cNvPr id="88" name="Triangolo isoscele 87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FF99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lt1"/>
                </a:solidFill>
              </a:endParaRPr>
            </a:p>
          </p:txBody>
        </p:sp>
      </p:grpSp>
      <p:sp>
        <p:nvSpPr>
          <p:cNvPr id="90" name="Rettangolo 89"/>
          <p:cNvSpPr/>
          <p:nvPr/>
        </p:nvSpPr>
        <p:spPr>
          <a:xfrm>
            <a:off x="7620137" y="5024459"/>
            <a:ext cx="151342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b="1" dirty="0" err="1" smtClean="0"/>
              <a:t>CentroHealth</a:t>
            </a:r>
            <a:r>
              <a:rPr lang="it-IT" b="1" dirty="0" smtClean="0"/>
              <a:t> </a:t>
            </a:r>
          </a:p>
          <a:p>
            <a:r>
              <a:rPr lang="it-IT" dirty="0" smtClean="0"/>
              <a:t>FHIR server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68903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486142"/>
            <a:ext cx="5714286" cy="2942857"/>
          </a:xfrm>
          <a:prstGeom prst="rect">
            <a:avLst/>
          </a:prstGeom>
        </p:spPr>
      </p:pic>
      <p:pic>
        <p:nvPicPr>
          <p:cNvPr id="1028" name="Picture 4" descr="Image showing the relationship between resources representing peop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4293096"/>
            <a:ext cx="5562600" cy="1733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4361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ADMINISTRATION</a:t>
            </a:r>
            <a:endParaRPr lang="en-GB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8038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showing the administration interacti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60648"/>
            <a:ext cx="5715000" cy="3324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Image showing the provider directory resourc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3397" y="3789040"/>
            <a:ext cx="4886325" cy="2771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07847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mage showing the provider directory resourc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331" y="3933056"/>
            <a:ext cx="4886325" cy="2771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ttangolo arrotondato 1"/>
          <p:cNvSpPr/>
          <p:nvPr/>
        </p:nvSpPr>
        <p:spPr>
          <a:xfrm>
            <a:off x="506209" y="2204019"/>
            <a:ext cx="1224136" cy="57606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b="1" dirty="0" err="1" smtClean="0">
                <a:solidFill>
                  <a:schemeClr val="tx1"/>
                </a:solidFill>
              </a:rPr>
              <a:t>Patient</a:t>
            </a:r>
            <a:endParaRPr lang="en-GB" sz="1400" b="1" dirty="0">
              <a:solidFill>
                <a:schemeClr val="tx1"/>
              </a:solidFill>
            </a:endParaRPr>
          </a:p>
        </p:txBody>
      </p:sp>
      <p:sp>
        <p:nvSpPr>
          <p:cNvPr id="5" name="Rettangolo arrotondato 4"/>
          <p:cNvSpPr/>
          <p:nvPr/>
        </p:nvSpPr>
        <p:spPr>
          <a:xfrm>
            <a:off x="1952358" y="3100332"/>
            <a:ext cx="1224136" cy="57606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b="1" dirty="0">
                <a:solidFill>
                  <a:schemeClr val="tx1"/>
                </a:solidFill>
              </a:rPr>
              <a:t>Organization</a:t>
            </a:r>
            <a:endParaRPr lang="en-GB" sz="1400" b="1" dirty="0">
              <a:solidFill>
                <a:schemeClr val="tx1"/>
              </a:solidFill>
            </a:endParaRPr>
          </a:p>
        </p:txBody>
      </p:sp>
      <p:cxnSp>
        <p:nvCxnSpPr>
          <p:cNvPr id="6" name="Connettore 4 5"/>
          <p:cNvCxnSpPr>
            <a:stCxn id="2" idx="2"/>
            <a:endCxn id="5" idx="1"/>
          </p:cNvCxnSpPr>
          <p:nvPr/>
        </p:nvCxnSpPr>
        <p:spPr>
          <a:xfrm rot="16200000" flipH="1">
            <a:off x="1231177" y="2667182"/>
            <a:ext cx="608281" cy="83408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ttangolo arrotondato 6"/>
          <p:cNvSpPr/>
          <p:nvPr/>
        </p:nvSpPr>
        <p:spPr>
          <a:xfrm>
            <a:off x="3848977" y="3108058"/>
            <a:ext cx="1224136" cy="57606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b="1" dirty="0" err="1">
                <a:solidFill>
                  <a:schemeClr val="tx1"/>
                </a:solidFill>
              </a:rPr>
              <a:t>Endpoint</a:t>
            </a:r>
            <a:endParaRPr lang="en-GB" sz="1400" b="1" dirty="0">
              <a:solidFill>
                <a:schemeClr val="tx1"/>
              </a:solidFill>
            </a:endParaRPr>
          </a:p>
        </p:txBody>
      </p:sp>
      <p:cxnSp>
        <p:nvCxnSpPr>
          <p:cNvPr id="8" name="Connettore 4 7"/>
          <p:cNvCxnSpPr>
            <a:stCxn id="5" idx="3"/>
            <a:endCxn id="7" idx="1"/>
          </p:cNvCxnSpPr>
          <p:nvPr/>
        </p:nvCxnSpPr>
        <p:spPr>
          <a:xfrm>
            <a:off x="3176494" y="3388364"/>
            <a:ext cx="672483" cy="7726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4 11"/>
          <p:cNvCxnSpPr>
            <a:stCxn id="7" idx="3"/>
            <a:endCxn id="23" idx="1"/>
          </p:cNvCxnSpPr>
          <p:nvPr/>
        </p:nvCxnSpPr>
        <p:spPr>
          <a:xfrm>
            <a:off x="5073113" y="3396090"/>
            <a:ext cx="1862509" cy="127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sellaDiTesto 14"/>
          <p:cNvSpPr txBox="1"/>
          <p:nvPr/>
        </p:nvSpPr>
        <p:spPr>
          <a:xfrm>
            <a:off x="728585" y="2501358"/>
            <a:ext cx="7793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1471023</a:t>
            </a:r>
          </a:p>
        </p:txBody>
      </p:sp>
      <p:sp>
        <p:nvSpPr>
          <p:cNvPr id="16" name="CasellaDiTesto 15"/>
          <p:cNvSpPr txBox="1"/>
          <p:nvPr/>
        </p:nvSpPr>
        <p:spPr>
          <a:xfrm>
            <a:off x="4071355" y="3466404"/>
            <a:ext cx="7793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1470818</a:t>
            </a:r>
          </a:p>
        </p:txBody>
      </p:sp>
      <p:sp>
        <p:nvSpPr>
          <p:cNvPr id="21" name="CasellaDiTesto 20"/>
          <p:cNvSpPr txBox="1"/>
          <p:nvPr/>
        </p:nvSpPr>
        <p:spPr>
          <a:xfrm>
            <a:off x="2174735" y="3396090"/>
            <a:ext cx="7793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1471022</a:t>
            </a:r>
          </a:p>
        </p:txBody>
      </p:sp>
      <p:sp>
        <p:nvSpPr>
          <p:cNvPr id="23" name="Rettangolo arrotondato 22"/>
          <p:cNvSpPr/>
          <p:nvPr/>
        </p:nvSpPr>
        <p:spPr>
          <a:xfrm>
            <a:off x="6935622" y="3108058"/>
            <a:ext cx="1656184" cy="57606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b="1" dirty="0" smtClean="0">
                <a:solidFill>
                  <a:schemeClr val="tx1"/>
                </a:solidFill>
              </a:rPr>
              <a:t>Organization</a:t>
            </a:r>
          </a:p>
          <a:p>
            <a:pPr algn="ctr"/>
            <a:r>
              <a:rPr lang="it-IT" sz="1400" b="1" dirty="0" smtClean="0">
                <a:solidFill>
                  <a:schemeClr val="tx1"/>
                </a:solidFill>
              </a:rPr>
              <a:t>(hl7) </a:t>
            </a:r>
            <a:r>
              <a:rPr lang="en-GB" sz="1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1470790</a:t>
            </a:r>
            <a:endParaRPr lang="en-GB" sz="1400" b="1" dirty="0">
              <a:solidFill>
                <a:schemeClr val="tx1"/>
              </a:solidFill>
            </a:endParaRPr>
          </a:p>
        </p:txBody>
      </p:sp>
      <p:sp>
        <p:nvSpPr>
          <p:cNvPr id="35" name="CasellaDiTesto 34"/>
          <p:cNvSpPr txBox="1"/>
          <p:nvPr/>
        </p:nvSpPr>
        <p:spPr>
          <a:xfrm>
            <a:off x="6302465" y="2511952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1471024</a:t>
            </a:r>
          </a:p>
        </p:txBody>
      </p:sp>
      <p:sp>
        <p:nvSpPr>
          <p:cNvPr id="36" name="CasellaDiTesto 35"/>
          <p:cNvSpPr txBox="1"/>
          <p:nvPr/>
        </p:nvSpPr>
        <p:spPr>
          <a:xfrm>
            <a:off x="3945100" y="2639857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1471025</a:t>
            </a:r>
          </a:p>
        </p:txBody>
      </p:sp>
      <p:sp>
        <p:nvSpPr>
          <p:cNvPr id="38" name="CasellaDiTesto 37"/>
          <p:cNvSpPr txBox="1"/>
          <p:nvPr/>
        </p:nvSpPr>
        <p:spPr>
          <a:xfrm>
            <a:off x="2062525" y="2595415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1471026</a:t>
            </a:r>
          </a:p>
        </p:txBody>
      </p:sp>
      <p:sp>
        <p:nvSpPr>
          <p:cNvPr id="39" name="CasellaDiTesto 38"/>
          <p:cNvSpPr txBox="1"/>
          <p:nvPr/>
        </p:nvSpPr>
        <p:spPr>
          <a:xfrm>
            <a:off x="506209" y="1748448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1471027</a:t>
            </a:r>
          </a:p>
        </p:txBody>
      </p:sp>
      <p:sp>
        <p:nvSpPr>
          <p:cNvPr id="17" name="Rettangolo arrotondato 16"/>
          <p:cNvSpPr/>
          <p:nvPr/>
        </p:nvSpPr>
        <p:spPr>
          <a:xfrm>
            <a:off x="1764444" y="754853"/>
            <a:ext cx="1224136" cy="57606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b="1" dirty="0" err="1" smtClean="0">
                <a:solidFill>
                  <a:schemeClr val="tx1"/>
                </a:solidFill>
              </a:rPr>
              <a:t>Observation</a:t>
            </a:r>
            <a:endParaRPr lang="en-GB" sz="1400" b="1" dirty="0">
              <a:solidFill>
                <a:schemeClr val="tx1"/>
              </a:solidFill>
            </a:endParaRPr>
          </a:p>
        </p:txBody>
      </p:sp>
      <p:sp>
        <p:nvSpPr>
          <p:cNvPr id="18" name="Rettangolo arrotondato 17"/>
          <p:cNvSpPr/>
          <p:nvPr/>
        </p:nvSpPr>
        <p:spPr>
          <a:xfrm>
            <a:off x="4071355" y="742153"/>
            <a:ext cx="1224136" cy="57606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b="1" dirty="0" err="1" smtClean="0">
                <a:solidFill>
                  <a:schemeClr val="tx1"/>
                </a:solidFill>
              </a:rPr>
              <a:t>Encounter</a:t>
            </a:r>
            <a:endParaRPr lang="en-GB" sz="1400" b="1" dirty="0">
              <a:solidFill>
                <a:schemeClr val="tx1"/>
              </a:solidFill>
            </a:endParaRPr>
          </a:p>
        </p:txBody>
      </p:sp>
      <p:cxnSp>
        <p:nvCxnSpPr>
          <p:cNvPr id="9" name="Connettore 4 8"/>
          <p:cNvCxnSpPr>
            <a:stCxn id="17" idx="1"/>
            <a:endCxn id="2" idx="0"/>
          </p:cNvCxnSpPr>
          <p:nvPr/>
        </p:nvCxnSpPr>
        <p:spPr>
          <a:xfrm rot="10800000" flipV="1">
            <a:off x="1118278" y="1042885"/>
            <a:ext cx="646167" cy="116113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4 10"/>
          <p:cNvCxnSpPr>
            <a:stCxn id="17" idx="3"/>
            <a:endCxn id="18" idx="1"/>
          </p:cNvCxnSpPr>
          <p:nvPr/>
        </p:nvCxnSpPr>
        <p:spPr>
          <a:xfrm flipV="1">
            <a:off x="2988580" y="1030185"/>
            <a:ext cx="1082775" cy="1270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4 18"/>
          <p:cNvCxnSpPr>
            <a:stCxn id="18" idx="2"/>
            <a:endCxn id="2" idx="0"/>
          </p:cNvCxnSpPr>
          <p:nvPr/>
        </p:nvCxnSpPr>
        <p:spPr>
          <a:xfrm rot="5400000">
            <a:off x="2457949" y="-21455"/>
            <a:ext cx="885802" cy="356514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ttangolo arrotondato 27"/>
          <p:cNvSpPr/>
          <p:nvPr/>
        </p:nvSpPr>
        <p:spPr>
          <a:xfrm>
            <a:off x="6383429" y="735249"/>
            <a:ext cx="1224136" cy="57606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b="1" dirty="0" err="1" smtClean="0">
                <a:solidFill>
                  <a:schemeClr val="tx1"/>
                </a:solidFill>
              </a:rPr>
              <a:t>CarePlan</a:t>
            </a:r>
            <a:endParaRPr lang="en-GB" sz="1400" b="1" dirty="0">
              <a:solidFill>
                <a:schemeClr val="tx1"/>
              </a:solidFill>
            </a:endParaRPr>
          </a:p>
        </p:txBody>
      </p:sp>
      <p:cxnSp>
        <p:nvCxnSpPr>
          <p:cNvPr id="25" name="Connettore 4 24"/>
          <p:cNvCxnSpPr>
            <a:stCxn id="28" idx="1"/>
            <a:endCxn id="18" idx="3"/>
          </p:cNvCxnSpPr>
          <p:nvPr/>
        </p:nvCxnSpPr>
        <p:spPr>
          <a:xfrm rot="10800000" flipV="1">
            <a:off x="5295491" y="1023281"/>
            <a:ext cx="1087938" cy="6904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ttangolo arrotondato 33"/>
          <p:cNvSpPr/>
          <p:nvPr/>
        </p:nvSpPr>
        <p:spPr>
          <a:xfrm>
            <a:off x="4846993" y="1748448"/>
            <a:ext cx="1224136" cy="57606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chemeClr val="tx1"/>
                </a:solidFill>
              </a:rPr>
              <a:t>Practitioner</a:t>
            </a:r>
          </a:p>
        </p:txBody>
      </p:sp>
      <p:cxnSp>
        <p:nvCxnSpPr>
          <p:cNvPr id="31" name="Connettore 4 30"/>
          <p:cNvCxnSpPr>
            <a:stCxn id="28" idx="2"/>
            <a:endCxn id="34" idx="0"/>
          </p:cNvCxnSpPr>
          <p:nvPr/>
        </p:nvCxnSpPr>
        <p:spPr>
          <a:xfrm rot="5400000">
            <a:off x="6008712" y="761662"/>
            <a:ext cx="437135" cy="1536436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ttangolo arrotondato 36"/>
          <p:cNvSpPr/>
          <p:nvPr/>
        </p:nvSpPr>
        <p:spPr>
          <a:xfrm>
            <a:off x="6476960" y="1748448"/>
            <a:ext cx="1224136" cy="57606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 err="1" smtClean="0">
                <a:solidFill>
                  <a:schemeClr val="tx1"/>
                </a:solidFill>
              </a:rPr>
              <a:t>CareTeam</a:t>
            </a:r>
            <a:endParaRPr lang="en-GB" sz="1400" b="1" dirty="0">
              <a:solidFill>
                <a:schemeClr val="tx1"/>
              </a:solidFill>
            </a:endParaRPr>
          </a:p>
        </p:txBody>
      </p:sp>
      <p:cxnSp>
        <p:nvCxnSpPr>
          <p:cNvPr id="33" name="Connettore 4 32"/>
          <p:cNvCxnSpPr>
            <a:stCxn id="28" idx="2"/>
            <a:endCxn id="37" idx="0"/>
          </p:cNvCxnSpPr>
          <p:nvPr/>
        </p:nvCxnSpPr>
        <p:spPr>
          <a:xfrm rot="16200000" flipH="1">
            <a:off x="6823695" y="1483114"/>
            <a:ext cx="437135" cy="9353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ttangolo arrotondato 41"/>
          <p:cNvSpPr/>
          <p:nvPr/>
        </p:nvSpPr>
        <p:spPr>
          <a:xfrm>
            <a:off x="7919864" y="1748447"/>
            <a:ext cx="1224136" cy="57606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 smtClean="0">
                <a:solidFill>
                  <a:schemeClr val="tx1"/>
                </a:solidFill>
              </a:rPr>
              <a:t>Goal</a:t>
            </a:r>
            <a:endParaRPr lang="en-GB" sz="1400" b="1" dirty="0">
              <a:solidFill>
                <a:schemeClr val="tx1"/>
              </a:solidFill>
            </a:endParaRPr>
          </a:p>
        </p:txBody>
      </p:sp>
      <p:cxnSp>
        <p:nvCxnSpPr>
          <p:cNvPr id="44" name="Connettore 4 43"/>
          <p:cNvCxnSpPr>
            <a:stCxn id="28" idx="2"/>
            <a:endCxn id="42" idx="0"/>
          </p:cNvCxnSpPr>
          <p:nvPr/>
        </p:nvCxnSpPr>
        <p:spPr>
          <a:xfrm rot="16200000" flipH="1">
            <a:off x="7545147" y="761662"/>
            <a:ext cx="437134" cy="1536435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ttore 4 45"/>
          <p:cNvCxnSpPr>
            <a:stCxn id="28" idx="0"/>
            <a:endCxn id="17" idx="0"/>
          </p:cNvCxnSpPr>
          <p:nvPr/>
        </p:nvCxnSpPr>
        <p:spPr>
          <a:xfrm rot="16200000" flipH="1" flipV="1">
            <a:off x="4676203" y="-1564442"/>
            <a:ext cx="19604" cy="4618985"/>
          </a:xfrm>
          <a:prstGeom prst="bentConnector3">
            <a:avLst>
              <a:gd name="adj1" fmla="val -116608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ttore 4 47"/>
          <p:cNvCxnSpPr>
            <a:stCxn id="28" idx="0"/>
            <a:endCxn id="2" idx="0"/>
          </p:cNvCxnSpPr>
          <p:nvPr/>
        </p:nvCxnSpPr>
        <p:spPr>
          <a:xfrm rot="16200000" flipH="1" flipV="1">
            <a:off x="3322502" y="-1468976"/>
            <a:ext cx="1468770" cy="5877220"/>
          </a:xfrm>
          <a:prstGeom prst="bentConnector3">
            <a:avLst>
              <a:gd name="adj1" fmla="val -3434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CasellaDiTesto 49"/>
          <p:cNvSpPr txBox="1"/>
          <p:nvPr/>
        </p:nvSpPr>
        <p:spPr>
          <a:xfrm>
            <a:off x="3558150" y="0"/>
            <a:ext cx="12442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dirty="0" err="1" smtClean="0">
                <a:latin typeface="+mj-lt"/>
              </a:rPr>
              <a:t>activity</a:t>
            </a:r>
            <a:r>
              <a:rPr lang="it-IT" sz="1100" dirty="0" smtClean="0">
                <a:latin typeface="+mj-lt"/>
              </a:rPr>
              <a:t>/performer</a:t>
            </a:r>
            <a:endParaRPr lang="en-GB" sz="1100" dirty="0">
              <a:latin typeface="+mj-lt"/>
            </a:endParaRPr>
          </a:p>
        </p:txBody>
      </p:sp>
      <p:sp>
        <p:nvSpPr>
          <p:cNvPr id="51" name="CasellaDiTesto 50"/>
          <p:cNvSpPr txBox="1"/>
          <p:nvPr/>
        </p:nvSpPr>
        <p:spPr>
          <a:xfrm>
            <a:off x="5459061" y="1311313"/>
            <a:ext cx="5693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dirty="0" err="1" smtClean="0">
                <a:latin typeface="+mj-lt"/>
              </a:rPr>
              <a:t>author</a:t>
            </a:r>
            <a:endParaRPr lang="en-GB" sz="1100" dirty="0">
              <a:latin typeface="+mj-lt"/>
            </a:endParaRPr>
          </a:p>
        </p:txBody>
      </p:sp>
      <p:sp>
        <p:nvSpPr>
          <p:cNvPr id="52" name="CasellaDiTesto 51"/>
          <p:cNvSpPr txBox="1"/>
          <p:nvPr/>
        </p:nvSpPr>
        <p:spPr>
          <a:xfrm>
            <a:off x="4155714" y="274247"/>
            <a:ext cx="12795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 err="1"/>
              <a:t>outcomeReference</a:t>
            </a:r>
            <a:endParaRPr lang="en-GB" sz="1100" dirty="0">
              <a:latin typeface="+mj-lt"/>
            </a:endParaRPr>
          </a:p>
        </p:txBody>
      </p:sp>
      <p:sp>
        <p:nvSpPr>
          <p:cNvPr id="61" name="CasellaDiTesto 60"/>
          <p:cNvSpPr txBox="1"/>
          <p:nvPr/>
        </p:nvSpPr>
        <p:spPr>
          <a:xfrm>
            <a:off x="2690261" y="1512145"/>
            <a:ext cx="5966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dirty="0" err="1" smtClean="0">
                <a:latin typeface="+mj-lt"/>
              </a:rPr>
              <a:t>subject</a:t>
            </a:r>
            <a:endParaRPr lang="en-GB" sz="1100" dirty="0">
              <a:latin typeface="+mj-lt"/>
            </a:endParaRPr>
          </a:p>
        </p:txBody>
      </p:sp>
      <p:sp>
        <p:nvSpPr>
          <p:cNvPr id="62" name="CasellaDiTesto 61"/>
          <p:cNvSpPr txBox="1"/>
          <p:nvPr/>
        </p:nvSpPr>
        <p:spPr>
          <a:xfrm>
            <a:off x="359828" y="3393283"/>
            <a:ext cx="14734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 err="1"/>
              <a:t>managingOrganization</a:t>
            </a:r>
            <a:endParaRPr lang="en-GB" sz="1100" dirty="0">
              <a:latin typeface="+mj-lt"/>
            </a:endParaRPr>
          </a:p>
        </p:txBody>
      </p:sp>
      <p:sp>
        <p:nvSpPr>
          <p:cNvPr id="63" name="CasellaDiTesto 62"/>
          <p:cNvSpPr txBox="1"/>
          <p:nvPr/>
        </p:nvSpPr>
        <p:spPr>
          <a:xfrm>
            <a:off x="5224077" y="3345832"/>
            <a:ext cx="14734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 err="1"/>
              <a:t>managingOrganization</a:t>
            </a:r>
            <a:endParaRPr lang="en-GB" sz="11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029339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arrotondato 1"/>
          <p:cNvSpPr/>
          <p:nvPr/>
        </p:nvSpPr>
        <p:spPr>
          <a:xfrm>
            <a:off x="568690" y="4317804"/>
            <a:ext cx="1224136" cy="57606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b="1" dirty="0" err="1" smtClean="0">
                <a:solidFill>
                  <a:schemeClr val="tx1"/>
                </a:solidFill>
              </a:rPr>
              <a:t>Patient</a:t>
            </a:r>
            <a:endParaRPr lang="en-GB" sz="1400" b="1" dirty="0">
              <a:solidFill>
                <a:schemeClr val="tx1"/>
              </a:solidFill>
            </a:endParaRPr>
          </a:p>
        </p:txBody>
      </p:sp>
      <p:sp>
        <p:nvSpPr>
          <p:cNvPr id="5" name="Rettangolo arrotondato 4"/>
          <p:cNvSpPr/>
          <p:nvPr/>
        </p:nvSpPr>
        <p:spPr>
          <a:xfrm>
            <a:off x="3359808" y="4314957"/>
            <a:ext cx="1224136" cy="57606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b="1" dirty="0">
                <a:solidFill>
                  <a:schemeClr val="tx1"/>
                </a:solidFill>
              </a:rPr>
              <a:t>Organization</a:t>
            </a:r>
            <a:endParaRPr lang="en-GB" sz="1400" b="1" dirty="0">
              <a:solidFill>
                <a:schemeClr val="tx1"/>
              </a:solidFill>
            </a:endParaRPr>
          </a:p>
        </p:txBody>
      </p:sp>
      <p:cxnSp>
        <p:nvCxnSpPr>
          <p:cNvPr id="6" name="Connettore 4 5"/>
          <p:cNvCxnSpPr>
            <a:stCxn id="2" idx="3"/>
            <a:endCxn id="5" idx="1"/>
          </p:cNvCxnSpPr>
          <p:nvPr/>
        </p:nvCxnSpPr>
        <p:spPr>
          <a:xfrm flipV="1">
            <a:off x="1792826" y="4602989"/>
            <a:ext cx="1566982" cy="284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ttangolo arrotondato 6"/>
          <p:cNvSpPr/>
          <p:nvPr/>
        </p:nvSpPr>
        <p:spPr>
          <a:xfrm>
            <a:off x="5295770" y="4307347"/>
            <a:ext cx="1224136" cy="57606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b="1" dirty="0" err="1">
                <a:solidFill>
                  <a:schemeClr val="tx1"/>
                </a:solidFill>
              </a:rPr>
              <a:t>Endpoint</a:t>
            </a:r>
            <a:endParaRPr lang="en-GB" sz="1400" b="1" dirty="0">
              <a:solidFill>
                <a:schemeClr val="tx1"/>
              </a:solidFill>
            </a:endParaRPr>
          </a:p>
        </p:txBody>
      </p:sp>
      <p:cxnSp>
        <p:nvCxnSpPr>
          <p:cNvPr id="8" name="Connettore 4 7"/>
          <p:cNvCxnSpPr>
            <a:stCxn id="5" idx="3"/>
            <a:endCxn id="7" idx="1"/>
          </p:cNvCxnSpPr>
          <p:nvPr/>
        </p:nvCxnSpPr>
        <p:spPr>
          <a:xfrm flipV="1">
            <a:off x="4583944" y="4595379"/>
            <a:ext cx="711826" cy="761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4 11"/>
          <p:cNvCxnSpPr>
            <a:stCxn id="7" idx="3"/>
            <a:endCxn id="23" idx="1"/>
          </p:cNvCxnSpPr>
          <p:nvPr/>
        </p:nvCxnSpPr>
        <p:spPr>
          <a:xfrm>
            <a:off x="6519906" y="4595379"/>
            <a:ext cx="781424" cy="70846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sellaDiTesto 14"/>
          <p:cNvSpPr txBox="1"/>
          <p:nvPr/>
        </p:nvSpPr>
        <p:spPr>
          <a:xfrm>
            <a:off x="781635" y="4672613"/>
            <a:ext cx="7793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1471023</a:t>
            </a:r>
          </a:p>
        </p:txBody>
      </p:sp>
      <p:sp>
        <p:nvSpPr>
          <p:cNvPr id="16" name="CasellaDiTesto 15"/>
          <p:cNvSpPr txBox="1"/>
          <p:nvPr/>
        </p:nvSpPr>
        <p:spPr>
          <a:xfrm>
            <a:off x="5518148" y="4665693"/>
            <a:ext cx="7793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1470818</a:t>
            </a:r>
          </a:p>
        </p:txBody>
      </p:sp>
      <p:sp>
        <p:nvSpPr>
          <p:cNvPr id="21" name="CasellaDiTesto 20"/>
          <p:cNvSpPr txBox="1"/>
          <p:nvPr/>
        </p:nvSpPr>
        <p:spPr>
          <a:xfrm>
            <a:off x="3582185" y="4610715"/>
            <a:ext cx="7793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1471022</a:t>
            </a:r>
          </a:p>
        </p:txBody>
      </p:sp>
      <p:sp>
        <p:nvSpPr>
          <p:cNvPr id="23" name="Rettangolo arrotondato 22"/>
          <p:cNvSpPr/>
          <p:nvPr/>
        </p:nvSpPr>
        <p:spPr>
          <a:xfrm>
            <a:off x="7301330" y="5015813"/>
            <a:ext cx="1656184" cy="57606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b="1" dirty="0" smtClean="0">
                <a:solidFill>
                  <a:schemeClr val="tx1"/>
                </a:solidFill>
              </a:rPr>
              <a:t>Organization</a:t>
            </a:r>
          </a:p>
          <a:p>
            <a:pPr algn="ctr"/>
            <a:r>
              <a:rPr lang="it-IT" sz="1400" b="1" dirty="0" smtClean="0">
                <a:solidFill>
                  <a:schemeClr val="tx1"/>
                </a:solidFill>
              </a:rPr>
              <a:t>(hl7) </a:t>
            </a:r>
            <a:r>
              <a:rPr lang="en-GB" sz="1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1470790</a:t>
            </a:r>
            <a:endParaRPr lang="en-GB" sz="1400" b="1" dirty="0">
              <a:solidFill>
                <a:schemeClr val="tx1"/>
              </a:solidFill>
            </a:endParaRPr>
          </a:p>
        </p:txBody>
      </p:sp>
      <p:sp>
        <p:nvSpPr>
          <p:cNvPr id="17" name="Rettangolo arrotondato 16"/>
          <p:cNvSpPr/>
          <p:nvPr/>
        </p:nvSpPr>
        <p:spPr>
          <a:xfrm>
            <a:off x="1705487" y="2961673"/>
            <a:ext cx="1224136" cy="57606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b="1" dirty="0" err="1" smtClean="0">
                <a:solidFill>
                  <a:schemeClr val="tx1"/>
                </a:solidFill>
              </a:rPr>
              <a:t>Observation</a:t>
            </a:r>
            <a:endParaRPr lang="en-GB" sz="1400" b="1" dirty="0">
              <a:solidFill>
                <a:schemeClr val="tx1"/>
              </a:solidFill>
            </a:endParaRPr>
          </a:p>
        </p:txBody>
      </p:sp>
      <p:sp>
        <p:nvSpPr>
          <p:cNvPr id="18" name="Rettangolo arrotondato 17"/>
          <p:cNvSpPr/>
          <p:nvPr/>
        </p:nvSpPr>
        <p:spPr>
          <a:xfrm>
            <a:off x="3414863" y="2961672"/>
            <a:ext cx="1224136" cy="57606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b="1" dirty="0" err="1" smtClean="0">
                <a:solidFill>
                  <a:schemeClr val="tx1"/>
                </a:solidFill>
              </a:rPr>
              <a:t>Encounter</a:t>
            </a:r>
            <a:endParaRPr lang="en-GB" sz="1400" b="1" dirty="0">
              <a:solidFill>
                <a:schemeClr val="tx1"/>
              </a:solidFill>
            </a:endParaRPr>
          </a:p>
        </p:txBody>
      </p:sp>
      <p:cxnSp>
        <p:nvCxnSpPr>
          <p:cNvPr id="9" name="Connettore 4 8"/>
          <p:cNvCxnSpPr>
            <a:stCxn id="17" idx="1"/>
            <a:endCxn id="2" idx="0"/>
          </p:cNvCxnSpPr>
          <p:nvPr/>
        </p:nvCxnSpPr>
        <p:spPr>
          <a:xfrm rot="10800000" flipV="1">
            <a:off x="1180759" y="3249704"/>
            <a:ext cx="524729" cy="106809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4 10"/>
          <p:cNvCxnSpPr>
            <a:stCxn id="17" idx="3"/>
            <a:endCxn id="18" idx="1"/>
          </p:cNvCxnSpPr>
          <p:nvPr/>
        </p:nvCxnSpPr>
        <p:spPr>
          <a:xfrm flipV="1">
            <a:off x="2929623" y="3249704"/>
            <a:ext cx="485240" cy="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4 18"/>
          <p:cNvCxnSpPr>
            <a:stCxn id="18" idx="2"/>
            <a:endCxn id="2" idx="0"/>
          </p:cNvCxnSpPr>
          <p:nvPr/>
        </p:nvCxnSpPr>
        <p:spPr>
          <a:xfrm rot="5400000">
            <a:off x="2213811" y="2504684"/>
            <a:ext cx="780068" cy="284617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ttangolo arrotondato 27"/>
          <p:cNvSpPr/>
          <p:nvPr/>
        </p:nvSpPr>
        <p:spPr>
          <a:xfrm>
            <a:off x="6378493" y="2077973"/>
            <a:ext cx="1224136" cy="57606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b="1" dirty="0" err="1" smtClean="0">
                <a:solidFill>
                  <a:schemeClr val="tx1"/>
                </a:solidFill>
              </a:rPr>
              <a:t>CarePlan</a:t>
            </a:r>
            <a:endParaRPr lang="en-GB" sz="1400" b="1" dirty="0">
              <a:solidFill>
                <a:schemeClr val="tx1"/>
              </a:solidFill>
            </a:endParaRPr>
          </a:p>
        </p:txBody>
      </p:sp>
      <p:cxnSp>
        <p:nvCxnSpPr>
          <p:cNvPr id="25" name="Connettore 4 24"/>
          <p:cNvCxnSpPr>
            <a:stCxn id="28" idx="1"/>
            <a:endCxn id="18" idx="0"/>
          </p:cNvCxnSpPr>
          <p:nvPr/>
        </p:nvCxnSpPr>
        <p:spPr>
          <a:xfrm rot="10800000" flipV="1">
            <a:off x="4026931" y="2366004"/>
            <a:ext cx="2351562" cy="59566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ttangolo arrotondato 33"/>
          <p:cNvSpPr/>
          <p:nvPr/>
        </p:nvSpPr>
        <p:spPr>
          <a:xfrm>
            <a:off x="5126750" y="3086293"/>
            <a:ext cx="1224136" cy="57606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chemeClr val="tx1"/>
                </a:solidFill>
              </a:rPr>
              <a:t>Practitioner</a:t>
            </a:r>
          </a:p>
        </p:txBody>
      </p:sp>
      <p:cxnSp>
        <p:nvCxnSpPr>
          <p:cNvPr id="31" name="Connettore 4 30"/>
          <p:cNvCxnSpPr>
            <a:stCxn id="28" idx="2"/>
            <a:endCxn id="34" idx="0"/>
          </p:cNvCxnSpPr>
          <p:nvPr/>
        </p:nvCxnSpPr>
        <p:spPr>
          <a:xfrm rot="5400000">
            <a:off x="6148562" y="2244294"/>
            <a:ext cx="432256" cy="1251743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ttangolo arrotondato 36"/>
          <p:cNvSpPr/>
          <p:nvPr/>
        </p:nvSpPr>
        <p:spPr>
          <a:xfrm>
            <a:off x="6472024" y="3086293"/>
            <a:ext cx="1224136" cy="57606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 err="1" smtClean="0">
                <a:solidFill>
                  <a:schemeClr val="tx1"/>
                </a:solidFill>
              </a:rPr>
              <a:t>CareTeam</a:t>
            </a:r>
            <a:endParaRPr lang="en-GB" sz="1400" b="1" dirty="0">
              <a:solidFill>
                <a:schemeClr val="tx1"/>
              </a:solidFill>
            </a:endParaRPr>
          </a:p>
        </p:txBody>
      </p:sp>
      <p:cxnSp>
        <p:nvCxnSpPr>
          <p:cNvPr id="33" name="Connettore 4 32"/>
          <p:cNvCxnSpPr>
            <a:stCxn id="28" idx="2"/>
            <a:endCxn id="37" idx="0"/>
          </p:cNvCxnSpPr>
          <p:nvPr/>
        </p:nvCxnSpPr>
        <p:spPr>
          <a:xfrm rot="16200000" flipH="1">
            <a:off x="6821198" y="2823399"/>
            <a:ext cx="432256" cy="9353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ttangolo arrotondato 41"/>
          <p:cNvSpPr/>
          <p:nvPr/>
        </p:nvSpPr>
        <p:spPr>
          <a:xfrm>
            <a:off x="7808455" y="3086291"/>
            <a:ext cx="1224136" cy="57606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 smtClean="0">
                <a:solidFill>
                  <a:schemeClr val="tx1"/>
                </a:solidFill>
              </a:rPr>
              <a:t>Goal</a:t>
            </a:r>
            <a:endParaRPr lang="en-GB" sz="1400" b="1" dirty="0">
              <a:solidFill>
                <a:schemeClr val="tx1"/>
              </a:solidFill>
            </a:endParaRPr>
          </a:p>
        </p:txBody>
      </p:sp>
      <p:cxnSp>
        <p:nvCxnSpPr>
          <p:cNvPr id="44" name="Connettore 4 43"/>
          <p:cNvCxnSpPr>
            <a:stCxn id="28" idx="2"/>
            <a:endCxn id="42" idx="0"/>
          </p:cNvCxnSpPr>
          <p:nvPr/>
        </p:nvCxnSpPr>
        <p:spPr>
          <a:xfrm rot="16200000" flipH="1">
            <a:off x="7489415" y="2155183"/>
            <a:ext cx="432254" cy="1429962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ttore 4 45"/>
          <p:cNvCxnSpPr>
            <a:stCxn id="28" idx="0"/>
            <a:endCxn id="17" idx="0"/>
          </p:cNvCxnSpPr>
          <p:nvPr/>
        </p:nvCxnSpPr>
        <p:spPr>
          <a:xfrm rot="16200000" flipH="1" flipV="1">
            <a:off x="4212208" y="183320"/>
            <a:ext cx="883700" cy="4673006"/>
          </a:xfrm>
          <a:prstGeom prst="bentConnector3">
            <a:avLst>
              <a:gd name="adj1" fmla="val -2586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ttore 4 47"/>
          <p:cNvCxnSpPr>
            <a:stCxn id="28" idx="0"/>
            <a:endCxn id="2" idx="0"/>
          </p:cNvCxnSpPr>
          <p:nvPr/>
        </p:nvCxnSpPr>
        <p:spPr>
          <a:xfrm rot="16200000" flipH="1" flipV="1">
            <a:off x="2965744" y="292986"/>
            <a:ext cx="2239831" cy="5809803"/>
          </a:xfrm>
          <a:prstGeom prst="bentConnector3">
            <a:avLst>
              <a:gd name="adj1" fmla="val -2251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CasellaDiTesto 49"/>
          <p:cNvSpPr txBox="1"/>
          <p:nvPr/>
        </p:nvSpPr>
        <p:spPr>
          <a:xfrm>
            <a:off x="3553214" y="1342724"/>
            <a:ext cx="12442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dirty="0" err="1" smtClean="0">
                <a:latin typeface="+mj-lt"/>
              </a:rPr>
              <a:t>activity</a:t>
            </a:r>
            <a:r>
              <a:rPr lang="it-IT" sz="1100" dirty="0" smtClean="0">
                <a:latin typeface="+mj-lt"/>
              </a:rPr>
              <a:t>/performer</a:t>
            </a:r>
            <a:endParaRPr lang="en-GB" sz="1100" dirty="0">
              <a:latin typeface="+mj-lt"/>
            </a:endParaRPr>
          </a:p>
        </p:txBody>
      </p:sp>
      <p:sp>
        <p:nvSpPr>
          <p:cNvPr id="51" name="CasellaDiTesto 50"/>
          <p:cNvSpPr txBox="1"/>
          <p:nvPr/>
        </p:nvSpPr>
        <p:spPr>
          <a:xfrm>
            <a:off x="5623144" y="2654036"/>
            <a:ext cx="5693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dirty="0" err="1" smtClean="0">
                <a:latin typeface="+mj-lt"/>
              </a:rPr>
              <a:t>author</a:t>
            </a:r>
            <a:endParaRPr lang="en-GB" sz="1100" dirty="0">
              <a:latin typeface="+mj-lt"/>
            </a:endParaRPr>
          </a:p>
        </p:txBody>
      </p:sp>
      <p:sp>
        <p:nvSpPr>
          <p:cNvPr id="52" name="CasellaDiTesto 51"/>
          <p:cNvSpPr txBox="1"/>
          <p:nvPr/>
        </p:nvSpPr>
        <p:spPr>
          <a:xfrm>
            <a:off x="4150778" y="1616971"/>
            <a:ext cx="12795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 err="1"/>
              <a:t>outcomeReference</a:t>
            </a:r>
            <a:endParaRPr lang="en-GB" sz="1100" dirty="0">
              <a:latin typeface="+mj-lt"/>
            </a:endParaRPr>
          </a:p>
        </p:txBody>
      </p:sp>
      <p:sp>
        <p:nvSpPr>
          <p:cNvPr id="61" name="CasellaDiTesto 60"/>
          <p:cNvSpPr txBox="1"/>
          <p:nvPr/>
        </p:nvSpPr>
        <p:spPr>
          <a:xfrm>
            <a:off x="1144804" y="2961673"/>
            <a:ext cx="5966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dirty="0" err="1" smtClean="0">
                <a:latin typeface="+mj-lt"/>
              </a:rPr>
              <a:t>subject</a:t>
            </a:r>
            <a:endParaRPr lang="en-GB" sz="1100" dirty="0">
              <a:latin typeface="+mj-lt"/>
            </a:endParaRPr>
          </a:p>
        </p:txBody>
      </p:sp>
      <p:sp>
        <p:nvSpPr>
          <p:cNvPr id="62" name="CasellaDiTesto 61"/>
          <p:cNvSpPr txBox="1"/>
          <p:nvPr/>
        </p:nvSpPr>
        <p:spPr>
          <a:xfrm>
            <a:off x="1791693" y="4665693"/>
            <a:ext cx="14734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 err="1"/>
              <a:t>managingOrganization</a:t>
            </a:r>
            <a:endParaRPr lang="en-GB" sz="1100" dirty="0">
              <a:latin typeface="+mj-lt"/>
            </a:endParaRPr>
          </a:p>
        </p:txBody>
      </p:sp>
      <p:sp>
        <p:nvSpPr>
          <p:cNvPr id="63" name="CasellaDiTesto 62"/>
          <p:cNvSpPr txBox="1"/>
          <p:nvPr/>
        </p:nvSpPr>
        <p:spPr>
          <a:xfrm>
            <a:off x="6655942" y="4670460"/>
            <a:ext cx="14734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 err="1"/>
              <a:t>managingOrganization</a:t>
            </a:r>
            <a:endParaRPr lang="en-GB" sz="1100" dirty="0">
              <a:latin typeface="+mj-lt"/>
            </a:endParaRPr>
          </a:p>
        </p:txBody>
      </p:sp>
      <p:sp>
        <p:nvSpPr>
          <p:cNvPr id="95" name="CasellaDiTesto 94"/>
          <p:cNvSpPr txBox="1"/>
          <p:nvPr/>
        </p:nvSpPr>
        <p:spPr>
          <a:xfrm>
            <a:off x="2317555" y="3666160"/>
            <a:ext cx="5966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dirty="0" err="1" smtClean="0">
                <a:latin typeface="+mj-lt"/>
              </a:rPr>
              <a:t>subject</a:t>
            </a:r>
            <a:endParaRPr lang="en-GB" sz="1100" dirty="0">
              <a:latin typeface="+mj-lt"/>
            </a:endParaRPr>
          </a:p>
        </p:txBody>
      </p:sp>
      <p:sp>
        <p:nvSpPr>
          <p:cNvPr id="96" name="Rettangolo 95"/>
          <p:cNvSpPr/>
          <p:nvPr/>
        </p:nvSpPr>
        <p:spPr>
          <a:xfrm>
            <a:off x="3695968" y="3280588"/>
            <a:ext cx="77938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1471284</a:t>
            </a:r>
          </a:p>
        </p:txBody>
      </p:sp>
      <p:sp>
        <p:nvSpPr>
          <p:cNvPr id="97" name="CasellaDiTesto 96"/>
          <p:cNvSpPr txBox="1"/>
          <p:nvPr/>
        </p:nvSpPr>
        <p:spPr>
          <a:xfrm>
            <a:off x="1950706" y="3280588"/>
            <a:ext cx="7793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1471328</a:t>
            </a:r>
          </a:p>
        </p:txBody>
      </p:sp>
      <p:sp>
        <p:nvSpPr>
          <p:cNvPr id="98" name="? 97">
            <a:hlinkClick r:id="" action="ppaction://noaction" highlightClick="1"/>
          </p:cNvPr>
          <p:cNvSpPr/>
          <p:nvPr/>
        </p:nvSpPr>
        <p:spPr>
          <a:xfrm>
            <a:off x="3553214" y="2641472"/>
            <a:ext cx="268656" cy="274174"/>
          </a:xfrm>
          <a:prstGeom prst="actionButtonHelp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94360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Image showing the scheduling interacti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908720"/>
            <a:ext cx="7105650" cy="403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663476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10395</TotalTime>
  <Words>205</Words>
  <Application>Microsoft Office PowerPoint</Application>
  <PresentationFormat>Presentazione su schermo (4:3)</PresentationFormat>
  <Paragraphs>136</Paragraphs>
  <Slides>24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24</vt:i4>
      </vt:variant>
    </vt:vector>
  </HeadingPairs>
  <TitlesOfParts>
    <vt:vector size="25" baseType="lpstr"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ADMINISTRATION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DIAGNOSIS</vt:lpstr>
      <vt:lpstr>Presentazione standard di PowerPoint</vt:lpstr>
      <vt:lpstr>Presentazione standard di PowerPoint</vt:lpstr>
      <vt:lpstr>CLINICAL</vt:lpstr>
      <vt:lpstr>Presentazione standard di PowerPoint</vt:lpstr>
      <vt:lpstr>ORGANIZATION</vt:lpstr>
      <vt:lpstr>Presentazione standard di PowerPoint</vt:lpstr>
      <vt:lpstr>MEDICATIONS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anatali</dc:creator>
  <cp:lastModifiedBy>anatali</cp:lastModifiedBy>
  <cp:revision>137</cp:revision>
  <dcterms:created xsi:type="dcterms:W3CDTF">2020-06-21T06:59:23Z</dcterms:created>
  <dcterms:modified xsi:type="dcterms:W3CDTF">2020-11-10T08:29:16Z</dcterms:modified>
</cp:coreProperties>
</file>