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  <p:sldId id="297" r:id="rId38"/>
    <p:sldId id="298" r:id="rId39"/>
    <p:sldId id="299" r:id="rId40"/>
    <p:sldId id="300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  <a:srgbClr val="CCFFFF"/>
    <a:srgbClr val="FF99CC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78787" y="22112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HealthAdapter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151198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185168" y="92316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441473" y="3938929"/>
            <a:ext cx="2275133" cy="5091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2458024" y="231472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58024" y="252534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8" name="Ovale 47"/>
          <p:cNvSpPr/>
          <p:nvPr/>
        </p:nvSpPr>
        <p:spPr>
          <a:xfrm>
            <a:off x="3195760" y="2142359"/>
            <a:ext cx="2876220" cy="5953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r>
              <a:rPr lang="en-GB" sz="1400" dirty="0" err="1" smtClean="0"/>
              <a:t>HealthServiceLegacyDed</a:t>
            </a:r>
            <a:endParaRPr lang="en-GB" sz="1400" dirty="0" smtClean="0"/>
          </a:p>
          <a:p>
            <a:pPr algn="ctr"/>
            <a:endParaRPr lang="it-IT" sz="1400" dirty="0">
              <a:cs typeface="Arial" panose="020B0604020202020204" pitchFamily="34" charset="0"/>
            </a:endParaRPr>
          </a:p>
          <a:p>
            <a:pPr algn="ctr"/>
            <a:endParaRPr lang="en-GB" sz="14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4371114" y="1983839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4537672" y="1814562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92" name="Gruppo 91"/>
          <p:cNvGrpSpPr/>
          <p:nvPr/>
        </p:nvGrpSpPr>
        <p:grpSpPr>
          <a:xfrm flipH="1">
            <a:off x="6855692" y="4147214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6790945" y="3938930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6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/>
              <a:t>DedFHIR</a:t>
            </a:r>
            <a:r>
              <a:rPr lang="it-IT" dirty="0" smtClean="0"/>
              <a:t> server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7655494" y="2560961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055790" y="245517"/>
            <a:ext cx="189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  <a:r>
              <a:rPr lang="it-IT" b="1" dirty="0" err="1" smtClean="0"/>
              <a:t>Ded</a:t>
            </a:r>
            <a:endParaRPr lang="it-IT" b="1" dirty="0"/>
          </a:p>
        </p:txBody>
      </p:sp>
      <p:cxnSp>
        <p:nvCxnSpPr>
          <p:cNvPr id="17" name="Connettore 4 16"/>
          <p:cNvCxnSpPr>
            <a:stCxn id="48" idx="3"/>
            <a:endCxn id="7" idx="2"/>
          </p:cNvCxnSpPr>
          <p:nvPr/>
        </p:nvCxnSpPr>
        <p:spPr>
          <a:xfrm rot="16200000" flipH="1">
            <a:off x="3257745" y="3009769"/>
            <a:ext cx="1542957" cy="82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o 67"/>
          <p:cNvGrpSpPr/>
          <p:nvPr/>
        </p:nvGrpSpPr>
        <p:grpSpPr>
          <a:xfrm>
            <a:off x="329173" y="1775161"/>
            <a:ext cx="1715712" cy="1658032"/>
            <a:chOff x="565700" y="4961976"/>
            <a:chExt cx="805955" cy="750838"/>
          </a:xfrm>
        </p:grpSpPr>
        <p:sp>
          <p:nvSpPr>
            <p:cNvPr id="69" name="Ovale 6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0" name="Triangolo isoscele 69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345090" y="3348262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2620536" y="759363"/>
            <a:ext cx="171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registerHealthCenter</a:t>
            </a:r>
            <a:endParaRPr lang="it-IT" sz="1400" dirty="0" smtClean="0"/>
          </a:p>
          <a:p>
            <a:r>
              <a:rPr lang="it-IT" sz="1400" dirty="0"/>
              <a:t>i</a:t>
            </a:r>
            <a:r>
              <a:rPr lang="it-IT" sz="1400" dirty="0" smtClean="0"/>
              <a:t>mport</a:t>
            </a:r>
          </a:p>
          <a:p>
            <a:r>
              <a:rPr lang="it-IT" sz="1400" dirty="0" err="1" smtClean="0"/>
              <a:t>enrollment</a:t>
            </a:r>
            <a:endParaRPr lang="it-IT" sz="1400" dirty="0" smtClean="0"/>
          </a:p>
          <a:p>
            <a:r>
              <a:rPr lang="it-IT" sz="1400" dirty="0"/>
              <a:t>u</a:t>
            </a:r>
            <a:r>
              <a:rPr lang="it-IT" sz="1400" dirty="0" smtClean="0"/>
              <a:t>pdate</a:t>
            </a:r>
          </a:p>
          <a:p>
            <a:r>
              <a:rPr lang="it-IT" sz="1400" dirty="0" err="1"/>
              <a:t>n</a:t>
            </a:r>
            <a:r>
              <a:rPr lang="it-IT" sz="1400" dirty="0" err="1" smtClean="0"/>
              <a:t>otify</a:t>
            </a:r>
            <a:endParaRPr lang="it-IT" sz="1400" dirty="0" smtClean="0"/>
          </a:p>
          <a:p>
            <a:r>
              <a:rPr lang="it-IT" sz="1400" dirty="0" err="1" smtClean="0"/>
              <a:t>getstatus</a:t>
            </a:r>
            <a:endParaRPr lang="en-GB" sz="1400" dirty="0"/>
          </a:p>
        </p:txBody>
      </p:sp>
      <p:sp>
        <p:nvSpPr>
          <p:cNvPr id="78" name="Ovale 77"/>
          <p:cNvSpPr/>
          <p:nvPr/>
        </p:nvSpPr>
        <p:spPr>
          <a:xfrm>
            <a:off x="6144095" y="2589388"/>
            <a:ext cx="805955" cy="729231"/>
          </a:xfrm>
          <a:prstGeom prst="ellipse">
            <a:avLst/>
          </a:prstGeom>
          <a:solidFill>
            <a:srgbClr val="CCFF9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9" name="Triangolo isoscele 78"/>
          <p:cNvSpPr/>
          <p:nvPr/>
        </p:nvSpPr>
        <p:spPr>
          <a:xfrm rot="16200000">
            <a:off x="6483779" y="2524774"/>
            <a:ext cx="86434" cy="139263"/>
          </a:xfrm>
          <a:prstGeom prst="triangle">
            <a:avLst/>
          </a:prstGeom>
          <a:solidFill>
            <a:srgbClr val="C0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8" name="CasellaDiTesto 117"/>
          <p:cNvSpPr txBox="1"/>
          <p:nvPr/>
        </p:nvSpPr>
        <p:spPr>
          <a:xfrm>
            <a:off x="7295850" y="314843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LegacyDedServer</a:t>
            </a:r>
            <a:endParaRPr lang="en-GB" dirty="0"/>
          </a:p>
        </p:txBody>
      </p:sp>
      <p:cxnSp>
        <p:nvCxnSpPr>
          <p:cNvPr id="80" name="Connettore 4 79"/>
          <p:cNvCxnSpPr>
            <a:stCxn id="123" idx="2"/>
            <a:endCxn id="78" idx="6"/>
          </p:cNvCxnSpPr>
          <p:nvPr/>
        </p:nvCxnSpPr>
        <p:spPr>
          <a:xfrm rot="10800000">
            <a:off x="6950050" y="2954005"/>
            <a:ext cx="705444" cy="1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3796227" y="3228310"/>
            <a:ext cx="3396023" cy="4892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6100456" y="3333405"/>
            <a:ext cx="1080120" cy="31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InputHandlerDed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1" name="Rettangolo 130"/>
          <p:cNvSpPr/>
          <p:nvPr/>
        </p:nvSpPr>
        <p:spPr>
          <a:xfrm>
            <a:off x="5426872" y="3333408"/>
            <a:ext cx="517988" cy="312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IODM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6216157" y="3676631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LegacyDedIO</a:t>
            </a:r>
            <a:endParaRPr lang="en-GB" sz="1200" dirty="0"/>
          </a:p>
        </p:txBody>
      </p:sp>
      <p:sp>
        <p:nvSpPr>
          <p:cNvPr id="137" name="Rettangolo 136"/>
          <p:cNvSpPr/>
          <p:nvPr/>
        </p:nvSpPr>
        <p:spPr>
          <a:xfrm>
            <a:off x="4523938" y="3297401"/>
            <a:ext cx="752703" cy="384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cvtToFHIR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CasellaDiTesto 137"/>
          <p:cNvSpPr txBox="1"/>
          <p:nvPr/>
        </p:nvSpPr>
        <p:spPr>
          <a:xfrm>
            <a:off x="1565820" y="2357939"/>
            <a:ext cx="74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FhirOps</a:t>
            </a:r>
            <a:endParaRPr lang="en-GB" sz="1400" dirty="0"/>
          </a:p>
        </p:txBody>
      </p:sp>
      <p:grpSp>
        <p:nvGrpSpPr>
          <p:cNvPr id="139" name="Gruppo 138"/>
          <p:cNvGrpSpPr/>
          <p:nvPr/>
        </p:nvGrpSpPr>
        <p:grpSpPr>
          <a:xfrm rot="16200000">
            <a:off x="957890" y="1224101"/>
            <a:ext cx="592487" cy="258092"/>
            <a:chOff x="5133975" y="5295900"/>
            <a:chExt cx="342900" cy="238125"/>
          </a:xfrm>
        </p:grpSpPr>
        <p:sp>
          <p:nvSpPr>
            <p:cNvPr id="140" name="Figura a mano libera 13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Figura a mano libera 14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Figura a mano libera 14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4" name="Rettangolo 143"/>
          <p:cNvSpPr/>
          <p:nvPr/>
        </p:nvSpPr>
        <p:spPr>
          <a:xfrm>
            <a:off x="358248" y="233752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po 144"/>
          <p:cNvGrpSpPr/>
          <p:nvPr/>
        </p:nvGrpSpPr>
        <p:grpSpPr>
          <a:xfrm>
            <a:off x="2209659" y="716146"/>
            <a:ext cx="666895" cy="86434"/>
            <a:chOff x="4592177" y="4419530"/>
            <a:chExt cx="666895" cy="86434"/>
          </a:xfrm>
        </p:grpSpPr>
        <p:cxnSp>
          <p:nvCxnSpPr>
            <p:cNvPr id="146" name="Connettore 1 14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Triangolo isoscele 14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50" name="Gruppo 149"/>
          <p:cNvGrpSpPr/>
          <p:nvPr/>
        </p:nvGrpSpPr>
        <p:grpSpPr>
          <a:xfrm>
            <a:off x="2201572" y="519941"/>
            <a:ext cx="787334" cy="86434"/>
            <a:chOff x="3452446" y="4176616"/>
            <a:chExt cx="787334" cy="86434"/>
          </a:xfrm>
        </p:grpSpPr>
        <p:sp>
          <p:nvSpPr>
            <p:cNvPr id="152" name="Triangolo isoscele 151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3" name="Connettore 1 152"/>
            <p:cNvCxnSpPr>
              <a:endCxn id="1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6" name="Connettore 4 115"/>
          <p:cNvCxnSpPr>
            <a:stCxn id="130" idx="1"/>
            <a:endCxn id="131" idx="3"/>
          </p:cNvCxnSpPr>
          <p:nvPr/>
        </p:nvCxnSpPr>
        <p:spPr>
          <a:xfrm rot="10800000" flipV="1">
            <a:off x="5944860" y="3489494"/>
            <a:ext cx="155596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4 119"/>
          <p:cNvCxnSpPr>
            <a:stCxn id="137" idx="1"/>
            <a:endCxn id="161" idx="3"/>
          </p:cNvCxnSpPr>
          <p:nvPr/>
        </p:nvCxnSpPr>
        <p:spPr>
          <a:xfrm rot="10800000" flipV="1">
            <a:off x="4352240" y="3489493"/>
            <a:ext cx="171699" cy="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1" idx="1"/>
            <a:endCxn id="137" idx="3"/>
          </p:cNvCxnSpPr>
          <p:nvPr/>
        </p:nvCxnSpPr>
        <p:spPr>
          <a:xfrm rot="10800000">
            <a:off x="5276642" y="3489494"/>
            <a:ext cx="150231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60"/>
          <p:cNvSpPr/>
          <p:nvPr/>
        </p:nvSpPr>
        <p:spPr>
          <a:xfrm>
            <a:off x="3859697" y="3358318"/>
            <a:ext cx="492542" cy="262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9" name="Rettangolo 188"/>
          <p:cNvSpPr/>
          <p:nvPr/>
        </p:nvSpPr>
        <p:spPr>
          <a:xfrm>
            <a:off x="1540904" y="5445223"/>
            <a:ext cx="5635530" cy="85101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90" name="Rettangolo 189"/>
          <p:cNvSpPr/>
          <p:nvPr/>
        </p:nvSpPr>
        <p:spPr>
          <a:xfrm>
            <a:off x="5330694" y="559924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1" name="Rettangolo 190"/>
          <p:cNvSpPr/>
          <p:nvPr/>
        </p:nvSpPr>
        <p:spPr>
          <a:xfrm>
            <a:off x="4223019" y="561105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2" name="Rettangolo 191"/>
          <p:cNvSpPr/>
          <p:nvPr/>
        </p:nvSpPr>
        <p:spPr>
          <a:xfrm>
            <a:off x="2674754" y="555110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>
          <a:xfrm>
            <a:off x="1604373" y="563639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5" name="Connettore 4 194"/>
          <p:cNvCxnSpPr>
            <a:stCxn id="190" idx="1"/>
          </p:cNvCxnSpPr>
          <p:nvPr/>
        </p:nvCxnSpPr>
        <p:spPr>
          <a:xfrm rot="10800000" flipV="1">
            <a:off x="5082594" y="587073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4 196"/>
          <p:cNvCxnSpPr>
            <a:stCxn id="191" idx="1"/>
            <a:endCxn id="192" idx="3"/>
          </p:cNvCxnSpPr>
          <p:nvPr/>
        </p:nvCxnSpPr>
        <p:spPr>
          <a:xfrm rot="10800000" flipV="1">
            <a:off x="3923827" y="588254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4 198"/>
          <p:cNvCxnSpPr>
            <a:stCxn id="192" idx="1"/>
            <a:endCxn id="193" idx="3"/>
          </p:cNvCxnSpPr>
          <p:nvPr/>
        </p:nvCxnSpPr>
        <p:spPr>
          <a:xfrm rot="10800000">
            <a:off x="2421722" y="586456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4 203"/>
          <p:cNvCxnSpPr>
            <a:stCxn id="6" idx="3"/>
            <a:endCxn id="83" idx="0"/>
          </p:cNvCxnSpPr>
          <p:nvPr/>
        </p:nvCxnSpPr>
        <p:spPr>
          <a:xfrm rot="5400000">
            <a:off x="4281371" y="1763682"/>
            <a:ext cx="4403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4 211"/>
          <p:cNvCxnSpPr>
            <a:stCxn id="78" idx="2"/>
            <a:endCxn id="48" idx="4"/>
          </p:cNvCxnSpPr>
          <p:nvPr/>
        </p:nvCxnSpPr>
        <p:spPr>
          <a:xfrm rot="10800000">
            <a:off x="4633871" y="2737732"/>
            <a:ext cx="1510225" cy="21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/>
          <p:cNvSpPr/>
          <p:nvPr/>
        </p:nvSpPr>
        <p:spPr>
          <a:xfrm>
            <a:off x="5018198" y="2802685"/>
            <a:ext cx="817349" cy="30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071980" y="2314722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07904" y="54868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907704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012160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OutputDATA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1"/>
          </p:cNvCxnSpPr>
          <p:nvPr/>
        </p:nvCxnSpPr>
        <p:spPr>
          <a:xfrm rot="5400000" flipH="1" flipV="1">
            <a:off x="2789802" y="782706"/>
            <a:ext cx="79208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4 7"/>
          <p:cNvCxnSpPr>
            <a:stCxn id="4" idx="0"/>
            <a:endCxn id="2" idx="3"/>
          </p:cNvCxnSpPr>
          <p:nvPr/>
        </p:nvCxnSpPr>
        <p:spPr>
          <a:xfrm rot="16200000" flipV="1">
            <a:off x="5598114" y="530678"/>
            <a:ext cx="792088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755576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InputPatient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05087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InputCarePlan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Connettore 4 11"/>
          <p:cNvCxnSpPr>
            <a:stCxn id="9" idx="0"/>
            <a:endCxn id="3" idx="1"/>
          </p:cNvCxnSpPr>
          <p:nvPr/>
        </p:nvCxnSpPr>
        <p:spPr>
          <a:xfrm rot="5400000" flipH="1" flipV="1">
            <a:off x="1313638" y="2258870"/>
            <a:ext cx="79208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10" idx="0"/>
            <a:endCxn id="3" idx="3"/>
          </p:cNvCxnSpPr>
          <p:nvPr/>
        </p:nvCxnSpPr>
        <p:spPr>
          <a:xfrm rot="16200000" flipV="1">
            <a:off x="3544478" y="1936242"/>
            <a:ext cx="792088" cy="1041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/>
          <p:cNvSpPr/>
          <p:nvPr/>
        </p:nvSpPr>
        <p:spPr>
          <a:xfrm rot="5400000">
            <a:off x="1685753" y="1946547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olo isoscele 16"/>
          <p:cNvSpPr/>
          <p:nvPr/>
        </p:nvSpPr>
        <p:spPr>
          <a:xfrm rot="5400000">
            <a:off x="346881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olo isoscele 17"/>
          <p:cNvSpPr/>
          <p:nvPr/>
        </p:nvSpPr>
        <p:spPr>
          <a:xfrm rot="5400000">
            <a:off x="906241" y="4718495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olo isoscele 21"/>
          <p:cNvSpPr/>
          <p:nvPr/>
        </p:nvSpPr>
        <p:spPr>
          <a:xfrm>
            <a:off x="944340" y="5099043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olo isoscele 22"/>
          <p:cNvSpPr/>
          <p:nvPr/>
        </p:nvSpPr>
        <p:spPr>
          <a:xfrm rot="16200000">
            <a:off x="1449600" y="471849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olo isoscele 23"/>
          <p:cNvSpPr/>
          <p:nvPr/>
        </p:nvSpPr>
        <p:spPr>
          <a:xfrm flipV="1">
            <a:off x="1511660" y="5084821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olo isoscele 24"/>
          <p:cNvSpPr/>
          <p:nvPr/>
        </p:nvSpPr>
        <p:spPr>
          <a:xfrm rot="16200000">
            <a:off x="3426281" y="1946546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olo isoscele 25"/>
          <p:cNvSpPr/>
          <p:nvPr/>
        </p:nvSpPr>
        <p:spPr>
          <a:xfrm rot="16200000">
            <a:off x="523820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ttore 4 28"/>
          <p:cNvCxnSpPr>
            <a:stCxn id="10" idx="1"/>
            <a:endCxn id="9" idx="3"/>
          </p:cNvCxnSpPr>
          <p:nvPr/>
        </p:nvCxnSpPr>
        <p:spPr>
          <a:xfrm rot="10800000">
            <a:off x="2267745" y="3212976"/>
            <a:ext cx="1437343" cy="127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2456577" y="322567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3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26843" y="404358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770502" y="1298908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HealthServiceItel20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770502" y="2868953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70C0"/>
                </a:solidFill>
              </a:rPr>
              <a:t>HealthServiceLegacyDed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2"/>
          </p:cNvCxnSpPr>
          <p:nvPr/>
        </p:nvCxnSpPr>
        <p:spPr>
          <a:xfrm rot="5400000" flipH="1" flipV="1">
            <a:off x="3788648" y="1020910"/>
            <a:ext cx="55599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8404" y="76513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9" name="Triangolo isoscele 8"/>
          <p:cNvSpPr/>
          <p:nvPr/>
        </p:nvSpPr>
        <p:spPr>
          <a:xfrm>
            <a:off x="3958995" y="2018988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1 14"/>
          <p:cNvCxnSpPr>
            <a:stCxn id="4" idx="0"/>
            <a:endCxn id="9" idx="3"/>
          </p:cNvCxnSpPr>
          <p:nvPr/>
        </p:nvCxnSpPr>
        <p:spPr>
          <a:xfrm flipV="1">
            <a:off x="4066646" y="2247588"/>
            <a:ext cx="0" cy="62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/>
          <p:cNvGrpSpPr/>
          <p:nvPr/>
        </p:nvGrpSpPr>
        <p:grpSpPr>
          <a:xfrm>
            <a:off x="7292485" y="1298908"/>
            <a:ext cx="857856" cy="702646"/>
            <a:chOff x="565700" y="4961976"/>
            <a:chExt cx="805955" cy="750838"/>
          </a:xfrm>
        </p:grpSpPr>
        <p:sp>
          <p:nvSpPr>
            <p:cNvPr id="17" name="Ovale 1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6807898" y="949796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cxnSp>
        <p:nvCxnSpPr>
          <p:cNvPr id="21" name="Connettore 2 20"/>
          <p:cNvCxnSpPr>
            <a:stCxn id="3" idx="3"/>
            <a:endCxn id="17" idx="2"/>
          </p:cNvCxnSpPr>
          <p:nvPr/>
        </p:nvCxnSpPr>
        <p:spPr>
          <a:xfrm>
            <a:off x="5362790" y="1658948"/>
            <a:ext cx="1929695" cy="13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7309567" y="2797820"/>
            <a:ext cx="805955" cy="772447"/>
            <a:chOff x="5498762" y="2072585"/>
            <a:chExt cx="805955" cy="772447"/>
          </a:xfrm>
        </p:grpSpPr>
        <p:grpSp>
          <p:nvGrpSpPr>
            <p:cNvPr id="23" name="Gruppo 22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6" name="Triangolo isoscele 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" name="CasellaDiTesto 23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6696952" y="2494905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LegacyMockServerDed</a:t>
            </a:r>
            <a:r>
              <a:rPr lang="en-GB" dirty="0"/>
              <a:t> </a:t>
            </a:r>
          </a:p>
        </p:txBody>
      </p:sp>
      <p:cxnSp>
        <p:nvCxnSpPr>
          <p:cNvPr id="28" name="Connettore 2 27"/>
          <p:cNvCxnSpPr>
            <a:stCxn id="4" idx="3"/>
            <a:endCxn id="25" idx="2"/>
          </p:cNvCxnSpPr>
          <p:nvPr/>
        </p:nvCxnSpPr>
        <p:spPr>
          <a:xfrm flipV="1">
            <a:off x="5362790" y="3205652"/>
            <a:ext cx="1946777" cy="23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4626681" y="3632687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  <p:cxnSp>
        <p:nvCxnSpPr>
          <p:cNvPr id="34" name="Connettore 4 33"/>
          <p:cNvCxnSpPr>
            <a:stCxn id="4" idx="2"/>
          </p:cNvCxnSpPr>
          <p:nvPr/>
        </p:nvCxnSpPr>
        <p:spPr>
          <a:xfrm rot="16200000" flipH="1">
            <a:off x="4120158" y="3535521"/>
            <a:ext cx="786142" cy="8931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3825592" y="3774137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creates</a:t>
            </a:r>
            <a:endParaRPr lang="en-GB" dirty="0"/>
          </a:p>
        </p:txBody>
      </p:sp>
      <p:cxnSp>
        <p:nvCxnSpPr>
          <p:cNvPr id="37" name="Connettore 4 36"/>
          <p:cNvCxnSpPr>
            <a:stCxn id="25" idx="4"/>
          </p:cNvCxnSpPr>
          <p:nvPr/>
        </p:nvCxnSpPr>
        <p:spPr>
          <a:xfrm rot="5400000">
            <a:off x="6336702" y="2999332"/>
            <a:ext cx="804908" cy="1946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6538056" y="40163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request</a:t>
            </a:r>
            <a:endParaRPr lang="en-GB" dirty="0"/>
          </a:p>
        </p:txBody>
      </p:sp>
      <p:grpSp>
        <p:nvGrpSpPr>
          <p:cNvPr id="39" name="Gruppo 38"/>
          <p:cNvGrpSpPr/>
          <p:nvPr/>
        </p:nvGrpSpPr>
        <p:grpSpPr>
          <a:xfrm>
            <a:off x="4948972" y="3958803"/>
            <a:ext cx="805955" cy="772447"/>
            <a:chOff x="5498762" y="2072585"/>
            <a:chExt cx="805955" cy="772447"/>
          </a:xfrm>
        </p:grpSpPr>
        <p:grpSp>
          <p:nvGrpSpPr>
            <p:cNvPr id="40" name="Gruppo 39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2" name="Ovale 41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3" name="Triangolo isoscele 42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1" name="CasellaDiTesto 40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5737773" y="134115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878837" y="2888519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3146650" y="2310239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extends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827584" y="2860984"/>
            <a:ext cx="1815350" cy="720080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 smtClean="0">
                <a:solidFill>
                  <a:srgbClr val="0070C0"/>
                </a:solidFill>
              </a:rPr>
              <a:t>HealthServiceLegacyZZZ</a:t>
            </a:r>
            <a:endParaRPr lang="en-GB" sz="1100" dirty="0">
              <a:solidFill>
                <a:srgbClr val="0070C0"/>
              </a:solidFill>
            </a:endParaRPr>
          </a:p>
        </p:txBody>
      </p:sp>
      <p:sp>
        <p:nvSpPr>
          <p:cNvPr id="53" name="Triangolo isoscele 52"/>
          <p:cNvSpPr/>
          <p:nvPr/>
        </p:nvSpPr>
        <p:spPr>
          <a:xfrm rot="5400000">
            <a:off x="2531928" y="153927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52" idx="0"/>
            <a:endCxn id="53" idx="3"/>
          </p:cNvCxnSpPr>
          <p:nvPr/>
        </p:nvCxnSpPr>
        <p:spPr>
          <a:xfrm rot="5400000" flipH="1" flipV="1">
            <a:off x="1526565" y="1862270"/>
            <a:ext cx="1207409" cy="79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1172368" y="5084496"/>
            <a:ext cx="5635530" cy="11286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4962158" y="550196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854483" y="551377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306218" y="545382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1235837" y="553911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5" name="Connettore 4 64"/>
          <p:cNvCxnSpPr>
            <a:stCxn id="61" idx="1"/>
          </p:cNvCxnSpPr>
          <p:nvPr/>
        </p:nvCxnSpPr>
        <p:spPr>
          <a:xfrm rot="10800000" flipV="1">
            <a:off x="4714058" y="577345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62" idx="1"/>
            <a:endCxn id="63" idx="3"/>
          </p:cNvCxnSpPr>
          <p:nvPr/>
        </p:nvCxnSpPr>
        <p:spPr>
          <a:xfrm rot="10800000" flipV="1">
            <a:off x="3555291" y="578526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63" idx="1"/>
            <a:endCxn id="64" idx="3"/>
          </p:cNvCxnSpPr>
          <p:nvPr/>
        </p:nvCxnSpPr>
        <p:spPr>
          <a:xfrm rot="10800000">
            <a:off x="2053186" y="576728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1259895" y="5084496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LegacyDedIO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357548" y="45566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cxnSp>
        <p:nvCxnSpPr>
          <p:cNvPr id="75" name="Connettore 4 74"/>
          <p:cNvCxnSpPr>
            <a:endCxn id="60" idx="0"/>
          </p:cNvCxnSpPr>
          <p:nvPr/>
        </p:nvCxnSpPr>
        <p:spPr>
          <a:xfrm rot="10800000" flipV="1">
            <a:off x="3990134" y="4546584"/>
            <a:ext cx="972025" cy="537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e 69"/>
          <p:cNvSpPr/>
          <p:nvPr/>
        </p:nvSpPr>
        <p:spPr>
          <a:xfrm>
            <a:off x="1619672" y="1298049"/>
            <a:ext cx="6984776" cy="540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2" name="Rettangolo arrotondato 101"/>
          <p:cNvSpPr/>
          <p:nvPr/>
        </p:nvSpPr>
        <p:spPr>
          <a:xfrm>
            <a:off x="1742555" y="3427435"/>
            <a:ext cx="6658884" cy="1454359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haApplication</a:t>
            </a:r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it-IT" b="1" dirty="0">
              <a:solidFill>
                <a:srgbClr val="0070C0"/>
              </a:solidFill>
            </a:endParaRPr>
          </a:p>
          <a:p>
            <a:pPr algn="ctr"/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Esagono 3"/>
          <p:cNvSpPr/>
          <p:nvPr/>
        </p:nvSpPr>
        <p:spPr>
          <a:xfrm>
            <a:off x="3443900" y="3800252"/>
            <a:ext cx="3629835" cy="2538357"/>
          </a:xfrm>
          <a:prstGeom prst="hexagon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/>
          <p:cNvSpPr/>
          <p:nvPr/>
        </p:nvSpPr>
        <p:spPr>
          <a:xfrm>
            <a:off x="4232778" y="4047495"/>
            <a:ext cx="1851390" cy="659189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smtClean="0">
                <a:solidFill>
                  <a:schemeClr val="tx1"/>
                </a:solidFill>
              </a:rPr>
              <a:t>Use </a:t>
            </a:r>
            <a:r>
              <a:rPr lang="it-IT" i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GB" sz="1400" b="1" dirty="0" err="1">
                <a:solidFill>
                  <a:srgbClr val="C00000"/>
                </a:solidFill>
              </a:rPr>
              <a:t>HAService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cxnSp>
        <p:nvCxnSpPr>
          <p:cNvPr id="10" name="Connettore 2 9"/>
          <p:cNvCxnSpPr>
            <a:stCxn id="3" idx="2"/>
            <a:endCxn id="136" idx="0"/>
          </p:cNvCxnSpPr>
          <p:nvPr/>
        </p:nvCxnSpPr>
        <p:spPr>
          <a:xfrm>
            <a:off x="5158473" y="4706684"/>
            <a:ext cx="30332" cy="551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3" idx="3"/>
            <a:endCxn id="129" idx="1"/>
          </p:cNvCxnSpPr>
          <p:nvPr/>
        </p:nvCxnSpPr>
        <p:spPr>
          <a:xfrm>
            <a:off x="6084168" y="4377090"/>
            <a:ext cx="4125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arrotondato 16"/>
          <p:cNvSpPr/>
          <p:nvPr/>
        </p:nvSpPr>
        <p:spPr>
          <a:xfrm>
            <a:off x="2417818" y="2387200"/>
            <a:ext cx="1668873" cy="68609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haWeb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sz="1200" b="1" dirty="0" smtClean="0">
                <a:solidFill>
                  <a:srgbClr val="0070C0"/>
                </a:solidFill>
              </a:rPr>
              <a:t>(</a:t>
            </a:r>
            <a:r>
              <a:rPr lang="it-IT" sz="1200" b="1" dirty="0" err="1" smtClean="0">
                <a:solidFill>
                  <a:srgbClr val="0070C0"/>
                </a:solidFill>
              </a:rPr>
              <a:t>adapter</a:t>
            </a:r>
            <a:r>
              <a:rPr lang="it-IT" sz="1200" b="1" dirty="0" smtClean="0">
                <a:solidFill>
                  <a:srgbClr val="0070C0"/>
                </a:solidFill>
              </a:rPr>
              <a:t>)</a:t>
            </a:r>
            <a:endParaRPr lang="it-IT" sz="1200" b="1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MIController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" name="Connettore 4 18"/>
          <p:cNvCxnSpPr>
            <a:stCxn id="17" idx="2"/>
            <a:endCxn id="127" idx="0"/>
          </p:cNvCxnSpPr>
          <p:nvPr/>
        </p:nvCxnSpPr>
        <p:spPr>
          <a:xfrm rot="5400000">
            <a:off x="2508685" y="3366116"/>
            <a:ext cx="1036393" cy="4507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76"/>
          <p:cNvGrpSpPr/>
          <p:nvPr/>
        </p:nvGrpSpPr>
        <p:grpSpPr>
          <a:xfrm>
            <a:off x="1418519" y="2687593"/>
            <a:ext cx="666895" cy="86434"/>
            <a:chOff x="4592177" y="4419530"/>
            <a:chExt cx="666895" cy="86434"/>
          </a:xfrm>
        </p:grpSpPr>
        <p:cxnSp>
          <p:nvCxnSpPr>
            <p:cNvPr id="78" name="Connettore 1 77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9" name="Triangolo isoscele 7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1418519" y="2898216"/>
            <a:ext cx="787334" cy="86434"/>
            <a:chOff x="3452446" y="4176616"/>
            <a:chExt cx="787334" cy="86434"/>
          </a:xfrm>
        </p:grpSpPr>
        <p:sp>
          <p:nvSpPr>
            <p:cNvPr id="81" name="Triangolo isoscele 80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82" name="Connettore 1 81"/>
            <p:cNvCxnSpPr>
              <a:endCxn id="81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3" name="Gruppo 82"/>
          <p:cNvGrpSpPr/>
          <p:nvPr/>
        </p:nvGrpSpPr>
        <p:grpSpPr>
          <a:xfrm>
            <a:off x="329173" y="2380514"/>
            <a:ext cx="919799" cy="890555"/>
            <a:chOff x="565700" y="4961976"/>
            <a:chExt cx="805955" cy="750838"/>
          </a:xfrm>
        </p:grpSpPr>
        <p:sp>
          <p:nvSpPr>
            <p:cNvPr id="84" name="Ovale 8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7" name="CasellaDiTesto 86"/>
          <p:cNvSpPr txBox="1"/>
          <p:nvPr/>
        </p:nvSpPr>
        <p:spPr>
          <a:xfrm>
            <a:off x="2066590" y="774829"/>
            <a:ext cx="321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setImportPolicy</a:t>
            </a:r>
            <a:r>
              <a:rPr lang="en-GB" sz="1400" dirty="0"/>
              <a:t>( String </a:t>
            </a:r>
            <a:r>
              <a:rPr lang="en-GB" sz="1400" dirty="0" smtClean="0"/>
              <a:t>policy )</a:t>
            </a:r>
          </a:p>
          <a:p>
            <a:r>
              <a:rPr lang="en-GB" sz="1400" dirty="0" smtClean="0"/>
              <a:t>import(Patient String  </a:t>
            </a:r>
            <a:r>
              <a:rPr lang="en-GB" sz="1400" dirty="0" err="1" smtClean="0"/>
              <a:t>patientIdentifier</a:t>
            </a:r>
            <a:r>
              <a:rPr lang="en-GB" sz="1400" dirty="0" smtClean="0"/>
              <a:t> )   </a:t>
            </a:r>
            <a:endParaRPr lang="it-IT" sz="1400" dirty="0" smtClean="0"/>
          </a:p>
        </p:txBody>
      </p:sp>
      <p:sp>
        <p:nvSpPr>
          <p:cNvPr id="88" name="CasellaDiTesto 87"/>
          <p:cNvSpPr txBox="1"/>
          <p:nvPr/>
        </p:nvSpPr>
        <p:spPr>
          <a:xfrm>
            <a:off x="1227602" y="2312345"/>
            <a:ext cx="1038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FHIR </a:t>
            </a:r>
            <a:r>
              <a:rPr lang="it-IT" sz="1400" dirty="0" err="1" smtClean="0"/>
              <a:t>search</a:t>
            </a:r>
            <a:endParaRPr lang="en-GB" sz="1400" dirty="0"/>
          </a:p>
        </p:txBody>
      </p:sp>
      <p:grpSp>
        <p:nvGrpSpPr>
          <p:cNvPr id="89" name="Gruppo 88"/>
          <p:cNvGrpSpPr/>
          <p:nvPr/>
        </p:nvGrpSpPr>
        <p:grpSpPr>
          <a:xfrm rot="16200000">
            <a:off x="570637" y="1887055"/>
            <a:ext cx="592487" cy="258092"/>
            <a:chOff x="5133975" y="5295900"/>
            <a:chExt cx="342900" cy="238125"/>
          </a:xfrm>
        </p:grpSpPr>
        <p:sp>
          <p:nvSpPr>
            <p:cNvPr id="90" name="Figura a mano libera 8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Figura a mano libera 9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3" name="Rettangolo 92"/>
          <p:cNvSpPr/>
          <p:nvPr/>
        </p:nvSpPr>
        <p:spPr>
          <a:xfrm>
            <a:off x="72036" y="981465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EVENSimulator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4" name="Gruppo 93"/>
          <p:cNvGrpSpPr/>
          <p:nvPr/>
        </p:nvGrpSpPr>
        <p:grpSpPr>
          <a:xfrm>
            <a:off x="1930393" y="1488574"/>
            <a:ext cx="666895" cy="86434"/>
            <a:chOff x="4592177" y="4419530"/>
            <a:chExt cx="666895" cy="86434"/>
          </a:xfrm>
        </p:grpSpPr>
        <p:cxnSp>
          <p:nvCxnSpPr>
            <p:cNvPr id="95" name="Connettore 1 9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6" name="Triangolo isoscele 9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7" name="Gruppo 96"/>
          <p:cNvGrpSpPr/>
          <p:nvPr/>
        </p:nvGrpSpPr>
        <p:grpSpPr>
          <a:xfrm>
            <a:off x="1922306" y="1292369"/>
            <a:ext cx="787334" cy="86434"/>
            <a:chOff x="3452446" y="4176616"/>
            <a:chExt cx="787334" cy="86434"/>
          </a:xfrm>
        </p:grpSpPr>
        <p:sp>
          <p:nvSpPr>
            <p:cNvPr id="98" name="Triangolo isoscele 9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9" name="Connettore 1 98"/>
            <p:cNvCxnSpPr>
              <a:endCxn id="9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9" name="Rettangolo 108"/>
          <p:cNvSpPr/>
          <p:nvPr/>
        </p:nvSpPr>
        <p:spPr>
          <a:xfrm>
            <a:off x="1712106" y="3707827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err="1"/>
              <a:t>InputPort</a:t>
            </a:r>
            <a:endParaRPr lang="it-IT" b="1" dirty="0"/>
          </a:p>
        </p:txBody>
      </p:sp>
      <p:sp>
        <p:nvSpPr>
          <p:cNvPr id="110" name="Rettangolo 109"/>
          <p:cNvSpPr/>
          <p:nvPr/>
        </p:nvSpPr>
        <p:spPr>
          <a:xfrm>
            <a:off x="7229130" y="3678163"/>
            <a:ext cx="119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OuputPort</a:t>
            </a:r>
            <a:endParaRPr lang="en-GB" b="1" dirty="0"/>
          </a:p>
        </p:txBody>
      </p:sp>
      <p:sp>
        <p:nvSpPr>
          <p:cNvPr id="117" name="Rettangolo arrotondato 116"/>
          <p:cNvSpPr/>
          <p:nvPr/>
        </p:nvSpPr>
        <p:spPr>
          <a:xfrm>
            <a:off x="5747063" y="2255339"/>
            <a:ext cx="2060124" cy="68609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haExternal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sz="1400" b="1" dirty="0" smtClean="0">
                <a:solidFill>
                  <a:srgbClr val="0070C0"/>
                </a:solidFill>
              </a:rPr>
              <a:t>(</a:t>
            </a:r>
            <a:r>
              <a:rPr lang="it-IT" sz="1400" b="1" dirty="0" err="1" smtClean="0">
                <a:solidFill>
                  <a:srgbClr val="0070C0"/>
                </a:solidFill>
              </a:rPr>
              <a:t>adapter</a:t>
            </a:r>
            <a:r>
              <a:rPr lang="it-IT" sz="1400" b="1" dirty="0" smtClean="0">
                <a:solidFill>
                  <a:srgbClr val="0070C0"/>
                </a:solidFill>
              </a:rPr>
              <a:t>)</a:t>
            </a:r>
            <a:endParaRPr lang="it-IT" sz="1400" b="1" dirty="0">
              <a:solidFill>
                <a:srgbClr val="0070C0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ExtServerClient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22" name="Gruppo 121"/>
          <p:cNvGrpSpPr/>
          <p:nvPr/>
        </p:nvGrpSpPr>
        <p:grpSpPr>
          <a:xfrm>
            <a:off x="8042980" y="188640"/>
            <a:ext cx="690888" cy="216393"/>
            <a:chOff x="6473400" y="765069"/>
            <a:chExt cx="690888" cy="216393"/>
          </a:xfrm>
        </p:grpSpPr>
        <p:sp>
          <p:nvSpPr>
            <p:cNvPr id="118" name="Triangolo isoscele 117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Connettore 1 119"/>
            <p:cNvCxnSpPr>
              <a:stCxn id="118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o 122"/>
          <p:cNvGrpSpPr/>
          <p:nvPr/>
        </p:nvGrpSpPr>
        <p:grpSpPr>
          <a:xfrm>
            <a:off x="3795175" y="4330711"/>
            <a:ext cx="437603" cy="154190"/>
            <a:chOff x="6473400" y="765069"/>
            <a:chExt cx="690888" cy="216393"/>
          </a:xfrm>
        </p:grpSpPr>
        <p:sp>
          <p:nvSpPr>
            <p:cNvPr id="124" name="Triangolo isoscele 123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Connettore 1 124"/>
            <p:cNvCxnSpPr>
              <a:stCxn id="124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ttangolo 126"/>
          <p:cNvSpPr/>
          <p:nvPr/>
        </p:nvSpPr>
        <p:spPr>
          <a:xfrm>
            <a:off x="1807838" y="4109687"/>
            <a:ext cx="1987337" cy="576064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rgbClr val="C00000"/>
                </a:solidFill>
              </a:rPr>
              <a:t>HAServiceInterface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9" name="Rettangolo 128"/>
          <p:cNvSpPr/>
          <p:nvPr/>
        </p:nvSpPr>
        <p:spPr>
          <a:xfrm>
            <a:off x="6496721" y="4089058"/>
            <a:ext cx="1737526" cy="576064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rgbClr val="C00000"/>
                </a:solidFill>
              </a:rPr>
              <a:t>HAOutputInterface</a:t>
            </a:r>
            <a:endParaRPr lang="en-GB" sz="1400" dirty="0"/>
          </a:p>
        </p:txBody>
      </p:sp>
      <p:grpSp>
        <p:nvGrpSpPr>
          <p:cNvPr id="132" name="Gruppo 131"/>
          <p:cNvGrpSpPr/>
          <p:nvPr/>
        </p:nvGrpSpPr>
        <p:grpSpPr>
          <a:xfrm rot="16200000">
            <a:off x="6512800" y="3385577"/>
            <a:ext cx="1121870" cy="201965"/>
            <a:chOff x="6473400" y="765069"/>
            <a:chExt cx="690888" cy="216393"/>
          </a:xfrm>
        </p:grpSpPr>
        <p:sp>
          <p:nvSpPr>
            <p:cNvPr id="133" name="Triangolo isoscele 132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Connettore 1 133"/>
            <p:cNvCxnSpPr>
              <a:stCxn id="133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ttangolo arrotondato 135"/>
          <p:cNvSpPr/>
          <p:nvPr/>
        </p:nvSpPr>
        <p:spPr>
          <a:xfrm>
            <a:off x="4086691" y="5258638"/>
            <a:ext cx="2204228" cy="648072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0070C0"/>
                </a:solidFill>
              </a:rPr>
              <a:t>haDomain</a:t>
            </a:r>
            <a:endParaRPr lang="it-IT" b="1" dirty="0">
              <a:solidFill>
                <a:srgbClr val="0070C0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DomainEntity</a:t>
            </a:r>
            <a:r>
              <a:rPr lang="it-IT" dirty="0" smtClean="0">
                <a:solidFill>
                  <a:schemeClr val="tx1"/>
                </a:solidFill>
              </a:rPr>
              <a:t> (??)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9" name="CasellaDiTesto 138"/>
          <p:cNvSpPr txBox="1"/>
          <p:nvPr/>
        </p:nvSpPr>
        <p:spPr>
          <a:xfrm>
            <a:off x="5238624" y="0"/>
            <a:ext cx="229223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 smtClean="0"/>
              <a:t>Invia </a:t>
            </a:r>
            <a:r>
              <a:rPr lang="it-IT" dirty="0" err="1" smtClean="0"/>
              <a:t>msgs</a:t>
            </a:r>
            <a:r>
              <a:rPr lang="it-IT" dirty="0" smtClean="0"/>
              <a:t> a server</a:t>
            </a:r>
          </a:p>
          <a:p>
            <a:r>
              <a:rPr lang="it-IT" dirty="0"/>
              <a:t>d</a:t>
            </a:r>
            <a:r>
              <a:rPr lang="it-IT" dirty="0" smtClean="0"/>
              <a:t>i </a:t>
            </a:r>
            <a:r>
              <a:rPr lang="it-IT" dirty="0" err="1" smtClean="0"/>
              <a:t>CentroHealth</a:t>
            </a:r>
            <a:r>
              <a:rPr lang="it-IT" dirty="0" smtClean="0"/>
              <a:t> </a:t>
            </a:r>
            <a:r>
              <a:rPr lang="it-IT" dirty="0" err="1" smtClean="0"/>
              <a:t>remto</a:t>
            </a:r>
            <a:endParaRPr lang="en-GB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3193727" y="30142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7103198" y="2968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143" name="Rettangolo 142"/>
          <p:cNvSpPr/>
          <p:nvPr/>
        </p:nvSpPr>
        <p:spPr>
          <a:xfrm>
            <a:off x="4181207" y="1531791"/>
            <a:ext cx="154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Iter0</a:t>
            </a:r>
            <a:endParaRPr lang="it-IT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4" name="Rettangolo 143"/>
          <p:cNvSpPr/>
          <p:nvPr/>
        </p:nvSpPr>
        <p:spPr>
          <a:xfrm>
            <a:off x="4153869" y="142458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HealthAdapter</a:t>
            </a:r>
            <a:endParaRPr lang="en-GB" dirty="0"/>
          </a:p>
        </p:txBody>
      </p:sp>
      <p:grpSp>
        <p:nvGrpSpPr>
          <p:cNvPr id="63" name="Gruppo 62"/>
          <p:cNvGrpSpPr/>
          <p:nvPr/>
        </p:nvGrpSpPr>
        <p:grpSpPr>
          <a:xfrm>
            <a:off x="7737847" y="724474"/>
            <a:ext cx="919799" cy="890555"/>
            <a:chOff x="565700" y="4961976"/>
            <a:chExt cx="805955" cy="750838"/>
          </a:xfrm>
        </p:grpSpPr>
        <p:sp>
          <p:nvSpPr>
            <p:cNvPr id="64" name="Ovale 6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6" name="CasellaDiTesto 65"/>
          <p:cNvSpPr txBox="1"/>
          <p:nvPr/>
        </p:nvSpPr>
        <p:spPr>
          <a:xfrm>
            <a:off x="187796" y="2683857"/>
            <a:ext cx="12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/>
              <a:t>ITEL-FHIR</a:t>
            </a:r>
          </a:p>
        </p:txBody>
      </p:sp>
      <p:sp>
        <p:nvSpPr>
          <p:cNvPr id="86" name="CasellaDiTesto 85"/>
          <p:cNvSpPr txBox="1"/>
          <p:nvPr/>
        </p:nvSpPr>
        <p:spPr>
          <a:xfrm>
            <a:off x="7687504" y="966048"/>
            <a:ext cx="12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HC Server</a:t>
            </a:r>
            <a:endParaRPr lang="en-GB" dirty="0"/>
          </a:p>
        </p:txBody>
      </p:sp>
      <p:cxnSp>
        <p:nvCxnSpPr>
          <p:cNvPr id="7" name="Connettore 4 6"/>
          <p:cNvCxnSpPr>
            <a:stCxn id="117" idx="3"/>
            <a:endCxn id="64" idx="4"/>
          </p:cNvCxnSpPr>
          <p:nvPr/>
        </p:nvCxnSpPr>
        <p:spPr>
          <a:xfrm flipV="1">
            <a:off x="7807187" y="1615029"/>
            <a:ext cx="390560" cy="9833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51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4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6169</TotalTime>
  <Words>963</Words>
  <Application>Microsoft Office PowerPoint</Application>
  <PresentationFormat>Presentazione su schermo (4:3)</PresentationFormat>
  <Paragraphs>619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2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169</cp:revision>
  <dcterms:created xsi:type="dcterms:W3CDTF">2020-06-21T06:59:23Z</dcterms:created>
  <dcterms:modified xsi:type="dcterms:W3CDTF">2020-10-17T10:30:12Z</dcterms:modified>
</cp:coreProperties>
</file>