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9" r:id="rId5"/>
    <p:sldId id="258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0" r:id="rId14"/>
    <p:sldId id="272" r:id="rId15"/>
    <p:sldId id="281" r:id="rId16"/>
    <p:sldId id="277" r:id="rId17"/>
    <p:sldId id="278" r:id="rId18"/>
    <p:sldId id="282" r:id="rId19"/>
    <p:sldId id="283" r:id="rId20"/>
    <p:sldId id="284" r:id="rId21"/>
    <p:sldId id="286" r:id="rId22"/>
    <p:sldId id="287" r:id="rId23"/>
    <p:sldId id="273" r:id="rId24"/>
    <p:sldId id="274" r:id="rId25"/>
    <p:sldId id="275" r:id="rId26"/>
    <p:sldId id="276" r:id="rId27"/>
    <p:sldId id="285" r:id="rId28"/>
    <p:sldId id="28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CCFF99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15/09/2020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84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15/09/2020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48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15/09/2020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7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15/09/2020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47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15/09/2020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88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15/09/2020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52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15/09/2020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67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15/09/2020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74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15/09/2020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93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15/09/2020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22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15/09/2020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9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FF9D-000F-417D-A1D1-C441A4010B1E}" type="datetimeFigureOut">
              <a:rPr lang="en-GB" smtClean="0"/>
              <a:t>15/09/2020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33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itbucket.org/itelunibo/workspace/projects/MA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itelunibo/workspace/projects/WA" TargetMode="External"/><Relationship Id="rId2" Type="http://schemas.openxmlformats.org/officeDocument/2006/relationships/hyperlink" Target="https://bitbucket.org/itelunibo/workspace/projects/IOTA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bitbucket.org/itelunibo/workspace/projects/HD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5_serversentevents.asp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ANatali</a:t>
            </a:r>
            <a:r>
              <a:rPr lang="it-IT" dirty="0"/>
              <a:t>  - DISI - IOT - </a:t>
            </a:r>
            <a:r>
              <a:rPr lang="it-IT" dirty="0" err="1"/>
              <a:t>University</a:t>
            </a:r>
            <a:r>
              <a:rPr lang="it-IT" dirty="0"/>
              <a:t> of Bologna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1</a:t>
            </a:fld>
            <a:endParaRPr lang="it-IT"/>
          </a:p>
        </p:txBody>
      </p:sp>
      <p:sp>
        <p:nvSpPr>
          <p:cNvPr id="4" name="Rettangolo arrotondato 3"/>
          <p:cNvSpPr/>
          <p:nvPr/>
        </p:nvSpPr>
        <p:spPr>
          <a:xfrm>
            <a:off x="245878" y="113463"/>
            <a:ext cx="6051794" cy="625881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e 33"/>
          <p:cNvSpPr/>
          <p:nvPr/>
        </p:nvSpPr>
        <p:spPr>
          <a:xfrm>
            <a:off x="563196" y="2247133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54" name="CasellaDiTesto 53"/>
          <p:cNvSpPr txBox="1"/>
          <p:nvPr/>
        </p:nvSpPr>
        <p:spPr>
          <a:xfrm>
            <a:off x="1538935" y="2423711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CasellaDiTesto 54"/>
          <p:cNvSpPr txBox="1"/>
          <p:nvPr/>
        </p:nvSpPr>
        <p:spPr>
          <a:xfrm>
            <a:off x="1541727" y="3023876"/>
            <a:ext cx="1284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it-IT" sz="1600" dirty="0"/>
              <a:t> </a:t>
            </a:r>
            <a:r>
              <a:rPr lang="it-IT" sz="1200" dirty="0"/>
              <a:t>with</a:t>
            </a:r>
            <a:r>
              <a:rPr lang="it-IT" sz="1600" dirty="0"/>
              <a:t> </a:t>
            </a:r>
          </a:p>
          <a:p>
            <a:r>
              <a:rPr lang="it-IT" sz="1200" dirty="0" err="1"/>
              <a:t>internal</a:t>
            </a:r>
            <a:r>
              <a:rPr lang="it-IT" sz="1200" dirty="0"/>
              <a:t>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Tread</a:t>
            </a:r>
            <a:r>
              <a:rPr lang="it-IT" sz="1200" dirty="0"/>
              <a:t>)</a:t>
            </a:r>
            <a:endParaRPr lang="en-GB" sz="1200" dirty="0"/>
          </a:p>
        </p:txBody>
      </p:sp>
      <p:sp>
        <p:nvSpPr>
          <p:cNvPr id="66" name="CasellaDiTesto 65"/>
          <p:cNvSpPr txBox="1"/>
          <p:nvPr/>
        </p:nvSpPr>
        <p:spPr>
          <a:xfrm>
            <a:off x="4184695" y="2223656"/>
            <a:ext cx="1561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Procedure</a:t>
            </a:r>
            <a:r>
              <a:rPr lang="it-IT" sz="1600" dirty="0"/>
              <a:t> </a:t>
            </a:r>
            <a:r>
              <a:rPr lang="it-IT" sz="2000" dirty="0"/>
              <a:t>Call</a:t>
            </a:r>
            <a:endParaRPr lang="en-GB" sz="2000" dirty="0"/>
          </a:p>
        </p:txBody>
      </p:sp>
      <p:sp>
        <p:nvSpPr>
          <p:cNvPr id="87" name="CasellaDiTesto 86"/>
          <p:cNvSpPr txBox="1"/>
          <p:nvPr/>
        </p:nvSpPr>
        <p:spPr>
          <a:xfrm>
            <a:off x="1538935" y="509424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Generic</a:t>
            </a:r>
            <a:r>
              <a:rPr lang="it-IT" sz="2000" dirty="0"/>
              <a:t> </a:t>
            </a:r>
            <a:r>
              <a:rPr lang="it-IT" sz="2000" dirty="0" err="1"/>
              <a:t>Entity</a:t>
            </a:r>
            <a:endParaRPr lang="en-GB" sz="2000" dirty="0"/>
          </a:p>
        </p:txBody>
      </p:sp>
      <p:cxnSp>
        <p:nvCxnSpPr>
          <p:cNvPr id="89" name="Connettore 1 88"/>
          <p:cNvCxnSpPr>
            <a:stCxn id="4" idx="0"/>
            <a:endCxn id="4" idx="2"/>
          </p:cNvCxnSpPr>
          <p:nvPr/>
        </p:nvCxnSpPr>
        <p:spPr>
          <a:xfrm>
            <a:off x="3271775" y="113463"/>
            <a:ext cx="0" cy="6258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uppo 113"/>
          <p:cNvGrpSpPr/>
          <p:nvPr/>
        </p:nvGrpSpPr>
        <p:grpSpPr>
          <a:xfrm>
            <a:off x="593144" y="1066972"/>
            <a:ext cx="662314" cy="599831"/>
            <a:chOff x="1536244" y="1255416"/>
            <a:chExt cx="662314" cy="599831"/>
          </a:xfrm>
          <a:solidFill>
            <a:srgbClr val="FFCC99"/>
          </a:solidFill>
        </p:grpSpPr>
        <p:sp>
          <p:nvSpPr>
            <p:cNvPr id="95" name="Ovale 94"/>
            <p:cNvSpPr/>
            <p:nvPr/>
          </p:nvSpPr>
          <p:spPr>
            <a:xfrm>
              <a:off x="1544982" y="1595795"/>
              <a:ext cx="653576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Rettangolo 93"/>
            <p:cNvSpPr/>
            <p:nvPr/>
          </p:nvSpPr>
          <p:spPr>
            <a:xfrm>
              <a:off x="1536244" y="1380737"/>
              <a:ext cx="662314" cy="32703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Ovale 96"/>
            <p:cNvSpPr/>
            <p:nvPr/>
          </p:nvSpPr>
          <p:spPr>
            <a:xfrm>
              <a:off x="1536244" y="1255416"/>
              <a:ext cx="659348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8" name="Connettore 1 97"/>
            <p:cNvCxnSpPr>
              <a:endCxn id="95" idx="2"/>
            </p:cNvCxnSpPr>
            <p:nvPr/>
          </p:nvCxnSpPr>
          <p:spPr>
            <a:xfrm>
              <a:off x="1536244" y="1385142"/>
              <a:ext cx="8738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" name="Connettore 1 101"/>
            <p:cNvCxnSpPr>
              <a:endCxn id="95" idx="6"/>
            </p:cNvCxnSpPr>
            <p:nvPr/>
          </p:nvCxnSpPr>
          <p:spPr>
            <a:xfrm>
              <a:off x="2198558" y="1385142"/>
              <a:ext cx="0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" name="Connettore 1 103"/>
            <p:cNvCxnSpPr/>
            <p:nvPr/>
          </p:nvCxnSpPr>
          <p:spPr>
            <a:xfrm>
              <a:off x="1566510" y="1707772"/>
              <a:ext cx="629082" cy="0"/>
            </a:xfrm>
            <a:prstGeom prst="line">
              <a:avLst/>
            </a:prstGeom>
            <a:grpFill/>
            <a:ln w="28575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CasellaDiTesto 107"/>
          <p:cNvSpPr txBox="1"/>
          <p:nvPr/>
        </p:nvSpPr>
        <p:spPr>
          <a:xfrm>
            <a:off x="1576384" y="1157147"/>
            <a:ext cx="1214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Data base</a:t>
            </a:r>
            <a:endParaRPr lang="en-GB" dirty="0"/>
          </a:p>
        </p:txBody>
      </p:sp>
      <p:sp>
        <p:nvSpPr>
          <p:cNvPr id="119" name="Rettangolo 118"/>
          <p:cNvSpPr/>
          <p:nvPr/>
        </p:nvSpPr>
        <p:spPr>
          <a:xfrm>
            <a:off x="623410" y="1790558"/>
            <a:ext cx="582549" cy="35170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CasellaDiTesto 122"/>
          <p:cNvSpPr txBox="1"/>
          <p:nvPr/>
        </p:nvSpPr>
        <p:spPr>
          <a:xfrm>
            <a:off x="1586603" y="1762492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" name="Gruppo 4"/>
          <p:cNvGrpSpPr/>
          <p:nvPr/>
        </p:nvGrpSpPr>
        <p:grpSpPr>
          <a:xfrm>
            <a:off x="535601" y="3062002"/>
            <a:ext cx="749721" cy="720080"/>
            <a:chOff x="535601" y="3062002"/>
            <a:chExt cx="749721" cy="720080"/>
          </a:xfrm>
        </p:grpSpPr>
        <p:sp>
          <p:nvSpPr>
            <p:cNvPr id="44" name="Ovale 43"/>
            <p:cNvSpPr/>
            <p:nvPr/>
          </p:nvSpPr>
          <p:spPr>
            <a:xfrm>
              <a:off x="535601" y="3062002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127" name="Connettore 2 126"/>
            <p:cNvCxnSpPr/>
            <p:nvPr/>
          </p:nvCxnSpPr>
          <p:spPr>
            <a:xfrm flipH="1">
              <a:off x="910461" y="322393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Connettore 2 9"/>
          <p:cNvCxnSpPr/>
          <p:nvPr/>
        </p:nvCxnSpPr>
        <p:spPr>
          <a:xfrm>
            <a:off x="3370047" y="242371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igura a mano libera 12"/>
          <p:cNvSpPr/>
          <p:nvPr/>
        </p:nvSpPr>
        <p:spPr>
          <a:xfrm>
            <a:off x="658372" y="46685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uppo 26"/>
          <p:cNvGrpSpPr/>
          <p:nvPr/>
        </p:nvGrpSpPr>
        <p:grpSpPr>
          <a:xfrm>
            <a:off x="477383" y="3978358"/>
            <a:ext cx="866156" cy="763297"/>
            <a:chOff x="1194666" y="2417771"/>
            <a:chExt cx="866156" cy="763297"/>
          </a:xfrm>
        </p:grpSpPr>
        <p:sp>
          <p:nvSpPr>
            <p:cNvPr id="28" name="Ovale 27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9" name="Rettangolo 28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0" name="Triangolo isoscele 29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1" name="CasellaDiTesto 30"/>
          <p:cNvSpPr txBox="1"/>
          <p:nvPr/>
        </p:nvSpPr>
        <p:spPr>
          <a:xfrm>
            <a:off x="1613166" y="4141490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Actor</a:t>
            </a:r>
            <a:endParaRPr lang="en-GB" sz="2000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1665455" y="5148144"/>
            <a:ext cx="864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Service</a:t>
            </a:r>
            <a:endParaRPr lang="en-GB" sz="2000" dirty="0"/>
          </a:p>
        </p:txBody>
      </p:sp>
      <p:grpSp>
        <p:nvGrpSpPr>
          <p:cNvPr id="7" name="Gruppo 6"/>
          <p:cNvGrpSpPr/>
          <p:nvPr/>
        </p:nvGrpSpPr>
        <p:grpSpPr>
          <a:xfrm>
            <a:off x="565700" y="4940367"/>
            <a:ext cx="805955" cy="772447"/>
            <a:chOff x="565700" y="4940367"/>
            <a:chExt cx="805955" cy="772447"/>
          </a:xfrm>
        </p:grpSpPr>
        <p:sp>
          <p:nvSpPr>
            <p:cNvPr id="32" name="Ovale 31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5" name="Triangolo isoscele 3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3420195" y="5592848"/>
            <a:ext cx="592487" cy="258092"/>
            <a:chOff x="5133975" y="5295900"/>
            <a:chExt cx="342900" cy="238125"/>
          </a:xfrm>
        </p:grpSpPr>
        <p:sp>
          <p:nvSpPr>
            <p:cNvPr id="42" name="Figura a mano libera 41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Figura a mano libera 42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Figura a mano libera 44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6" name="CasellaDiTesto 45"/>
          <p:cNvSpPr txBox="1"/>
          <p:nvPr/>
        </p:nvSpPr>
        <p:spPr>
          <a:xfrm>
            <a:off x="4501672" y="5567040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sp>
        <p:nvSpPr>
          <p:cNvPr id="47" name="CasellaDiTesto 46"/>
          <p:cNvSpPr txBox="1"/>
          <p:nvPr/>
        </p:nvSpPr>
        <p:spPr>
          <a:xfrm>
            <a:off x="4298821" y="3161816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48" name="CasellaDiTesto 47"/>
          <p:cNvSpPr txBox="1"/>
          <p:nvPr/>
        </p:nvSpPr>
        <p:spPr>
          <a:xfrm>
            <a:off x="4281997" y="4019778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49" name="Gruppo 48"/>
          <p:cNvGrpSpPr/>
          <p:nvPr/>
        </p:nvGrpSpPr>
        <p:grpSpPr>
          <a:xfrm>
            <a:off x="3433623" y="4708157"/>
            <a:ext cx="666895" cy="86434"/>
            <a:chOff x="4592177" y="4419530"/>
            <a:chExt cx="666895" cy="86434"/>
          </a:xfrm>
        </p:grpSpPr>
        <p:cxnSp>
          <p:nvCxnSpPr>
            <p:cNvPr id="50" name="Connettore 1 4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riangolo isoscele 5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52" name="CasellaDiTesto 51"/>
          <p:cNvSpPr txBox="1"/>
          <p:nvPr/>
        </p:nvSpPr>
        <p:spPr>
          <a:xfrm>
            <a:off x="4312456" y="4557216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53" name="Connettore 2 52"/>
          <p:cNvCxnSpPr/>
          <p:nvPr/>
        </p:nvCxnSpPr>
        <p:spPr>
          <a:xfrm>
            <a:off x="3401436" y="3367907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o 7"/>
          <p:cNvGrpSpPr/>
          <p:nvPr/>
        </p:nvGrpSpPr>
        <p:grpSpPr>
          <a:xfrm>
            <a:off x="3452446" y="4176616"/>
            <a:ext cx="787334" cy="86434"/>
            <a:chOff x="3452446" y="4176616"/>
            <a:chExt cx="787334" cy="86434"/>
          </a:xfrm>
        </p:grpSpPr>
        <p:sp>
          <p:nvSpPr>
            <p:cNvPr id="56" name="Triangolo isoscele 5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57" name="Connettore 1 56"/>
            <p:cNvCxnSpPr>
              <a:endCxn id="5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uppo 57"/>
          <p:cNvGrpSpPr/>
          <p:nvPr/>
        </p:nvGrpSpPr>
        <p:grpSpPr>
          <a:xfrm>
            <a:off x="6465903" y="2069077"/>
            <a:ext cx="866156" cy="763297"/>
            <a:chOff x="1194666" y="2417771"/>
            <a:chExt cx="866156" cy="763297"/>
          </a:xfrm>
        </p:grpSpPr>
        <p:sp>
          <p:nvSpPr>
            <p:cNvPr id="59" name="Ovale 58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0" name="Rettangolo 59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1" name="Triangolo isoscele 60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2" name="Gruppo 61"/>
          <p:cNvGrpSpPr/>
          <p:nvPr/>
        </p:nvGrpSpPr>
        <p:grpSpPr>
          <a:xfrm>
            <a:off x="7964856" y="2057759"/>
            <a:ext cx="866156" cy="763297"/>
            <a:chOff x="1194666" y="2417771"/>
            <a:chExt cx="866156" cy="763297"/>
          </a:xfrm>
        </p:grpSpPr>
        <p:sp>
          <p:nvSpPr>
            <p:cNvPr id="63" name="Ovale 62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5" name="Triangolo isoscele 64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7" name="CasellaDiTesto 66"/>
          <p:cNvSpPr txBox="1"/>
          <p:nvPr/>
        </p:nvSpPr>
        <p:spPr>
          <a:xfrm>
            <a:off x="6506593" y="2852014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sender</a:t>
            </a:r>
            <a:endParaRPr lang="en-GB" sz="2000" dirty="0"/>
          </a:p>
        </p:txBody>
      </p:sp>
      <p:sp>
        <p:nvSpPr>
          <p:cNvPr id="68" name="CasellaDiTesto 67"/>
          <p:cNvSpPr txBox="1"/>
          <p:nvPr/>
        </p:nvSpPr>
        <p:spPr>
          <a:xfrm>
            <a:off x="7848936" y="2840697"/>
            <a:ext cx="1026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receiver</a:t>
            </a:r>
            <a:endParaRPr lang="en-GB" sz="2000" dirty="0"/>
          </a:p>
        </p:txBody>
      </p:sp>
      <p:cxnSp>
        <p:nvCxnSpPr>
          <p:cNvPr id="69" name="Connettore 2 68"/>
          <p:cNvCxnSpPr>
            <a:stCxn id="59" idx="6"/>
            <a:endCxn id="64" idx="1"/>
          </p:cNvCxnSpPr>
          <p:nvPr/>
        </p:nvCxnSpPr>
        <p:spPr>
          <a:xfrm flipV="1">
            <a:off x="7332059" y="2445675"/>
            <a:ext cx="632797" cy="2665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po 69"/>
          <p:cNvGrpSpPr/>
          <p:nvPr/>
        </p:nvGrpSpPr>
        <p:grpSpPr>
          <a:xfrm>
            <a:off x="7959336" y="3699803"/>
            <a:ext cx="805955" cy="772447"/>
            <a:chOff x="565700" y="4940367"/>
            <a:chExt cx="805955" cy="772447"/>
          </a:xfrm>
        </p:grpSpPr>
        <p:sp>
          <p:nvSpPr>
            <p:cNvPr id="71" name="Ovale 7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2" name="Triangolo isoscele 7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73" name="Gruppo 72"/>
          <p:cNvGrpSpPr/>
          <p:nvPr/>
        </p:nvGrpSpPr>
        <p:grpSpPr>
          <a:xfrm>
            <a:off x="6957198" y="3935141"/>
            <a:ext cx="787334" cy="86434"/>
            <a:chOff x="3452446" y="4176616"/>
            <a:chExt cx="787334" cy="86434"/>
          </a:xfrm>
        </p:grpSpPr>
        <p:sp>
          <p:nvSpPr>
            <p:cNvPr id="74" name="Triangolo isoscele 73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5" name="Connettore 1 74"/>
            <p:cNvCxnSpPr>
              <a:endCxn id="74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po 75"/>
          <p:cNvGrpSpPr/>
          <p:nvPr/>
        </p:nvGrpSpPr>
        <p:grpSpPr>
          <a:xfrm>
            <a:off x="6997295" y="4223653"/>
            <a:ext cx="666895" cy="86434"/>
            <a:chOff x="4592177" y="4419530"/>
            <a:chExt cx="666895" cy="86434"/>
          </a:xfrm>
        </p:grpSpPr>
        <p:cxnSp>
          <p:nvCxnSpPr>
            <p:cNvPr id="77" name="Connettore 1 7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riangolo isoscele 7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79" name="CasellaDiTesto 78"/>
          <p:cNvSpPr txBox="1"/>
          <p:nvPr/>
        </p:nvSpPr>
        <p:spPr>
          <a:xfrm>
            <a:off x="7987981" y="4508101"/>
            <a:ext cx="836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server</a:t>
            </a:r>
            <a:endParaRPr lang="en-GB" sz="2000" dirty="0"/>
          </a:p>
        </p:txBody>
      </p:sp>
      <p:sp>
        <p:nvSpPr>
          <p:cNvPr id="80" name="Ovale 79"/>
          <p:cNvSpPr/>
          <p:nvPr/>
        </p:nvSpPr>
        <p:spPr>
          <a:xfrm>
            <a:off x="8126717" y="46685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81" name="Ovale 80"/>
          <p:cNvSpPr/>
          <p:nvPr/>
        </p:nvSpPr>
        <p:spPr>
          <a:xfrm>
            <a:off x="6555604" y="50692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82" name="Connettore 2 81"/>
          <p:cNvCxnSpPr/>
          <p:nvPr/>
        </p:nvCxnSpPr>
        <p:spPr>
          <a:xfrm>
            <a:off x="7379906" y="833980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sellaDiTesto 82"/>
          <p:cNvSpPr txBox="1"/>
          <p:nvPr/>
        </p:nvSpPr>
        <p:spPr>
          <a:xfrm>
            <a:off x="6506592" y="1319273"/>
            <a:ext cx="751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caller</a:t>
            </a:r>
            <a:endParaRPr lang="en-GB" sz="2000" dirty="0"/>
          </a:p>
        </p:txBody>
      </p:sp>
      <p:sp>
        <p:nvSpPr>
          <p:cNvPr id="84" name="CasellaDiTesto 83"/>
          <p:cNvSpPr txBox="1"/>
          <p:nvPr/>
        </p:nvSpPr>
        <p:spPr>
          <a:xfrm>
            <a:off x="8078988" y="1274874"/>
            <a:ext cx="796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called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72039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6681705" y="626685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1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109820" y="638865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cxnSp>
        <p:nvCxnSpPr>
          <p:cNvPr id="42" name="Connettore 1 41"/>
          <p:cNvCxnSpPr/>
          <p:nvPr/>
        </p:nvCxnSpPr>
        <p:spPr>
          <a:xfrm>
            <a:off x="2771800" y="475221"/>
            <a:ext cx="0" cy="285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1 42"/>
          <p:cNvCxnSpPr/>
          <p:nvPr/>
        </p:nvCxnSpPr>
        <p:spPr>
          <a:xfrm>
            <a:off x="3923928" y="475221"/>
            <a:ext cx="0" cy="285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/>
          <p:cNvSpPr/>
          <p:nvPr/>
        </p:nvSpPr>
        <p:spPr>
          <a:xfrm>
            <a:off x="970192" y="638865"/>
            <a:ext cx="948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Core-</a:t>
            </a:r>
            <a:r>
              <a:rPr lang="en-GB" b="1" dirty="0" err="1"/>
              <a:t>Ite</a:t>
            </a:r>
            <a:endParaRPr lang="en-GB" dirty="0"/>
          </a:p>
        </p:txBody>
      </p:sp>
      <p:grpSp>
        <p:nvGrpSpPr>
          <p:cNvPr id="62" name="Gruppo 61"/>
          <p:cNvGrpSpPr/>
          <p:nvPr/>
        </p:nvGrpSpPr>
        <p:grpSpPr>
          <a:xfrm>
            <a:off x="4109820" y="1340768"/>
            <a:ext cx="866156" cy="763297"/>
            <a:chOff x="1194666" y="2417771"/>
            <a:chExt cx="866156" cy="763297"/>
          </a:xfrm>
        </p:grpSpPr>
        <p:sp>
          <p:nvSpPr>
            <p:cNvPr id="63" name="Ovale 62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5" name="Triangolo isoscele 64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6" name="Gruppo 65"/>
          <p:cNvGrpSpPr/>
          <p:nvPr/>
        </p:nvGrpSpPr>
        <p:grpSpPr>
          <a:xfrm>
            <a:off x="3019172" y="2350029"/>
            <a:ext cx="592487" cy="258092"/>
            <a:chOff x="5133975" y="5295900"/>
            <a:chExt cx="342900" cy="238125"/>
          </a:xfrm>
        </p:grpSpPr>
        <p:sp>
          <p:nvSpPr>
            <p:cNvPr id="67" name="Figura a mano libera 66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Figura a mano libera 67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Figura a mano libera 68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0" name="Gruppo 69"/>
          <p:cNvGrpSpPr/>
          <p:nvPr/>
        </p:nvGrpSpPr>
        <p:grpSpPr>
          <a:xfrm>
            <a:off x="2950922" y="2093145"/>
            <a:ext cx="666895" cy="86434"/>
            <a:chOff x="4592177" y="4419530"/>
            <a:chExt cx="666895" cy="86434"/>
          </a:xfrm>
        </p:grpSpPr>
        <p:cxnSp>
          <p:nvCxnSpPr>
            <p:cNvPr id="71" name="Connettore 1 70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riangolo isoscele 71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74" name="Gruppo 73"/>
          <p:cNvGrpSpPr/>
          <p:nvPr/>
        </p:nvGrpSpPr>
        <p:grpSpPr>
          <a:xfrm>
            <a:off x="2941032" y="1834660"/>
            <a:ext cx="787334" cy="86434"/>
            <a:chOff x="3452446" y="4176616"/>
            <a:chExt cx="787334" cy="86434"/>
          </a:xfrm>
        </p:grpSpPr>
        <p:sp>
          <p:nvSpPr>
            <p:cNvPr id="75" name="Triangolo isoscele 74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6" name="Connettore 1 75"/>
            <p:cNvCxnSpPr>
              <a:endCxn id="75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Connettore 1 80"/>
          <p:cNvCxnSpPr/>
          <p:nvPr/>
        </p:nvCxnSpPr>
        <p:spPr>
          <a:xfrm>
            <a:off x="970192" y="996017"/>
            <a:ext cx="741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/>
          <p:nvPr/>
        </p:nvCxnSpPr>
        <p:spPr>
          <a:xfrm>
            <a:off x="5994577" y="475221"/>
            <a:ext cx="0" cy="285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uppo 81"/>
          <p:cNvGrpSpPr/>
          <p:nvPr/>
        </p:nvGrpSpPr>
        <p:grpSpPr>
          <a:xfrm>
            <a:off x="1635176" y="2564904"/>
            <a:ext cx="866156" cy="763297"/>
            <a:chOff x="1194666" y="2417771"/>
            <a:chExt cx="866156" cy="763297"/>
          </a:xfrm>
        </p:grpSpPr>
        <p:sp>
          <p:nvSpPr>
            <p:cNvPr id="84" name="Ovale 83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6" name="Rettangolo 85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7" name="Triangolo isoscele 86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8" name="Ovale 87"/>
          <p:cNvSpPr/>
          <p:nvPr/>
        </p:nvSpPr>
        <p:spPr>
          <a:xfrm>
            <a:off x="1727405" y="126266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89" name="Connettore 2 88"/>
          <p:cNvCxnSpPr/>
          <p:nvPr/>
        </p:nvCxnSpPr>
        <p:spPr>
          <a:xfrm>
            <a:off x="2941032" y="1427202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uppo 89"/>
          <p:cNvGrpSpPr/>
          <p:nvPr/>
        </p:nvGrpSpPr>
        <p:grpSpPr>
          <a:xfrm>
            <a:off x="6896967" y="1168459"/>
            <a:ext cx="805955" cy="772447"/>
            <a:chOff x="565700" y="4940367"/>
            <a:chExt cx="805955" cy="772447"/>
          </a:xfrm>
        </p:grpSpPr>
        <p:sp>
          <p:nvSpPr>
            <p:cNvPr id="91" name="Ovale 9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92" name="Triangolo isoscele 9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grpSp>
        <p:nvGrpSpPr>
          <p:cNvPr id="93" name="Gruppo 92"/>
          <p:cNvGrpSpPr/>
          <p:nvPr/>
        </p:nvGrpSpPr>
        <p:grpSpPr>
          <a:xfrm>
            <a:off x="5589164" y="1763714"/>
            <a:ext cx="666895" cy="86434"/>
            <a:chOff x="4592177" y="4419530"/>
            <a:chExt cx="666895" cy="86434"/>
          </a:xfrm>
        </p:grpSpPr>
        <p:cxnSp>
          <p:nvCxnSpPr>
            <p:cNvPr id="94" name="Connettore 1 93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riangolo isoscele 94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6" name="Gruppo 95"/>
          <p:cNvGrpSpPr/>
          <p:nvPr/>
        </p:nvGrpSpPr>
        <p:grpSpPr>
          <a:xfrm>
            <a:off x="5581077" y="1567509"/>
            <a:ext cx="787334" cy="86434"/>
            <a:chOff x="3452446" y="4176616"/>
            <a:chExt cx="787334" cy="86434"/>
          </a:xfrm>
        </p:grpSpPr>
        <p:sp>
          <p:nvSpPr>
            <p:cNvPr id="97" name="Triangolo isoscele 96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8" name="Connettore 1 97"/>
            <p:cNvCxnSpPr>
              <a:endCxn id="97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CasellaDiTesto 98"/>
          <p:cNvSpPr txBox="1"/>
          <p:nvPr/>
        </p:nvSpPr>
        <p:spPr>
          <a:xfrm>
            <a:off x="5185590" y="2026863"/>
            <a:ext cx="2226379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  <a:p>
            <a:r>
              <a:rPr lang="it-IT" dirty="0" err="1" smtClean="0"/>
              <a:t>Payload</a:t>
            </a:r>
            <a:r>
              <a:rPr lang="it-IT" dirty="0" smtClean="0"/>
              <a:t>: HLT7 or FHIR</a:t>
            </a:r>
            <a:endParaRPr lang="en-GB" dirty="0"/>
          </a:p>
        </p:txBody>
      </p:sp>
      <p:sp>
        <p:nvSpPr>
          <p:cNvPr id="100" name="CasellaDiTesto 99"/>
          <p:cNvSpPr txBox="1"/>
          <p:nvPr/>
        </p:nvSpPr>
        <p:spPr>
          <a:xfrm>
            <a:off x="2702888" y="2673194"/>
            <a:ext cx="117077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err="1" smtClean="0"/>
              <a:t>Itel</a:t>
            </a:r>
            <a:r>
              <a:rPr lang="it-IT" sz="1400" dirty="0" smtClean="0"/>
              <a:t> Standard </a:t>
            </a:r>
          </a:p>
          <a:p>
            <a:r>
              <a:rPr lang="it-IT" sz="1400" dirty="0" smtClean="0"/>
              <a:t>Message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6278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6588868" y="1609382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1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3566538" y="1607206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Adapter</a:t>
            </a:r>
            <a:endParaRPr lang="en-US" b="1" dirty="0"/>
          </a:p>
        </p:txBody>
      </p:sp>
      <p:cxnSp>
        <p:nvCxnSpPr>
          <p:cNvPr id="42" name="Connettore 1 41"/>
          <p:cNvCxnSpPr/>
          <p:nvPr/>
        </p:nvCxnSpPr>
        <p:spPr>
          <a:xfrm>
            <a:off x="2678963" y="888084"/>
            <a:ext cx="0" cy="2324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/>
          <p:cNvSpPr/>
          <p:nvPr/>
        </p:nvSpPr>
        <p:spPr>
          <a:xfrm>
            <a:off x="704978" y="1603901"/>
            <a:ext cx="1905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 smtClean="0"/>
              <a:t>Itel</a:t>
            </a:r>
            <a:r>
              <a:rPr lang="en-GB" b="1" dirty="0" smtClean="0"/>
              <a:t> Business Logic</a:t>
            </a:r>
            <a:endParaRPr lang="en-GB" dirty="0"/>
          </a:p>
        </p:txBody>
      </p:sp>
      <p:cxnSp>
        <p:nvCxnSpPr>
          <p:cNvPr id="81" name="Connettore 1 80"/>
          <p:cNvCxnSpPr/>
          <p:nvPr/>
        </p:nvCxnSpPr>
        <p:spPr>
          <a:xfrm>
            <a:off x="877355" y="1978714"/>
            <a:ext cx="741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/>
          <p:nvPr/>
        </p:nvCxnSpPr>
        <p:spPr>
          <a:xfrm>
            <a:off x="5901740" y="888084"/>
            <a:ext cx="0" cy="2324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e 87"/>
          <p:cNvSpPr/>
          <p:nvPr/>
        </p:nvSpPr>
        <p:spPr>
          <a:xfrm>
            <a:off x="1626510" y="2343829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471412" y="256292"/>
            <a:ext cx="2226635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3200" dirty="0" smtClean="0"/>
              <a:t>NESTAGORA</a:t>
            </a:r>
            <a:endParaRPr lang="en-GB" sz="3200" dirty="0"/>
          </a:p>
        </p:txBody>
      </p:sp>
      <p:sp>
        <p:nvSpPr>
          <p:cNvPr id="45" name="Ovale 44"/>
          <p:cNvSpPr/>
          <p:nvPr/>
        </p:nvSpPr>
        <p:spPr>
          <a:xfrm>
            <a:off x="3980235" y="2345020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46" name="Figura a mano libera 45"/>
          <p:cNvSpPr/>
          <p:nvPr/>
        </p:nvSpPr>
        <p:spPr>
          <a:xfrm>
            <a:off x="7319132" y="2519361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Connettore 2 46"/>
          <p:cNvCxnSpPr>
            <a:stCxn id="45" idx="6"/>
          </p:cNvCxnSpPr>
          <p:nvPr/>
        </p:nvCxnSpPr>
        <p:spPr>
          <a:xfrm>
            <a:off x="4729956" y="2705060"/>
            <a:ext cx="2599599" cy="14356"/>
          </a:xfrm>
          <a:prstGeom prst="straightConnector1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/>
          <p:cNvSpPr txBox="1"/>
          <p:nvPr/>
        </p:nvSpPr>
        <p:spPr>
          <a:xfrm>
            <a:off x="5165561" y="2770400"/>
            <a:ext cx="1617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Some </a:t>
            </a:r>
            <a:r>
              <a:rPr lang="it-IT" sz="1400" dirty="0" err="1" smtClean="0">
                <a:latin typeface="Arial Black" panose="020B0A04020102020204" pitchFamily="34" charset="0"/>
              </a:rPr>
              <a:t>protocol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cxnSp>
        <p:nvCxnSpPr>
          <p:cNvPr id="51" name="Connettore 2 50"/>
          <p:cNvCxnSpPr>
            <a:stCxn id="88" idx="6"/>
            <a:endCxn id="45" idx="2"/>
          </p:cNvCxnSpPr>
          <p:nvPr/>
        </p:nvCxnSpPr>
        <p:spPr>
          <a:xfrm>
            <a:off x="2376231" y="2703869"/>
            <a:ext cx="1604004" cy="1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4 10"/>
          <p:cNvCxnSpPr>
            <a:stCxn id="46" idx="4"/>
            <a:endCxn id="45" idx="4"/>
          </p:cNvCxnSpPr>
          <p:nvPr/>
        </p:nvCxnSpPr>
        <p:spPr>
          <a:xfrm flipH="1">
            <a:off x="4355096" y="2845032"/>
            <a:ext cx="2974459" cy="220068"/>
          </a:xfrm>
          <a:prstGeom prst="bentConnector4">
            <a:avLst>
              <a:gd name="adj1" fmla="val -746"/>
              <a:gd name="adj2" fmla="val 203877"/>
            </a:avLst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4710508" y="2183670"/>
            <a:ext cx="2346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Output </a:t>
            </a:r>
            <a:r>
              <a:rPr lang="it-IT" dirty="0"/>
              <a:t>(with HL7 data)</a:t>
            </a:r>
            <a:endParaRPr lang="en-GB" dirty="0"/>
          </a:p>
          <a:p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5160559" y="3200608"/>
            <a:ext cx="162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/>
              <a:t>Input</a:t>
            </a:r>
          </a:p>
          <a:p>
            <a:pPr algn="ctr"/>
            <a:r>
              <a:rPr lang="it-IT" dirty="0" smtClean="0"/>
              <a:t>(with HL7 data)</a:t>
            </a:r>
            <a:endParaRPr lang="en-GB" dirty="0"/>
          </a:p>
        </p:txBody>
      </p:sp>
      <p:sp>
        <p:nvSpPr>
          <p:cNvPr id="17" name="Ovale 16"/>
          <p:cNvSpPr/>
          <p:nvPr/>
        </p:nvSpPr>
        <p:spPr>
          <a:xfrm>
            <a:off x="4211960" y="2719416"/>
            <a:ext cx="312982" cy="34568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T</a:t>
            </a:r>
            <a:endParaRPr lang="en-GB" dirty="0"/>
          </a:p>
        </p:txBody>
      </p:sp>
      <p:cxnSp>
        <p:nvCxnSpPr>
          <p:cNvPr id="73" name="Connettore 4 72"/>
          <p:cNvCxnSpPr>
            <a:stCxn id="17" idx="2"/>
          </p:cNvCxnSpPr>
          <p:nvPr/>
        </p:nvCxnSpPr>
        <p:spPr>
          <a:xfrm rot="10800000" flipV="1">
            <a:off x="2001372" y="2892258"/>
            <a:ext cx="2210588" cy="53051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sellaDiTesto 76"/>
          <p:cNvSpPr txBox="1"/>
          <p:nvPr/>
        </p:nvSpPr>
        <p:spPr>
          <a:xfrm>
            <a:off x="3178233" y="3063909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???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sp>
        <p:nvSpPr>
          <p:cNvPr id="78" name="CasellaDiTesto 77"/>
          <p:cNvSpPr txBox="1"/>
          <p:nvPr/>
        </p:nvSpPr>
        <p:spPr>
          <a:xfrm>
            <a:off x="3400680" y="3846939"/>
            <a:ext cx="27295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adapter</a:t>
            </a:r>
            <a:endParaRPr lang="it-IT" dirty="0" smtClean="0"/>
          </a:p>
          <a:p>
            <a:r>
              <a:rPr lang="it-IT" dirty="0" smtClean="0"/>
              <a:t>for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en-GB" b="1" dirty="0" err="1" smtClean="0"/>
              <a:t>CentroHealth</a:t>
            </a:r>
            <a:endParaRPr lang="en-GB" b="1" dirty="0" smtClean="0"/>
          </a:p>
          <a:p>
            <a:r>
              <a:rPr lang="it-IT" dirty="0"/>
              <a:t>with a data-transformer (T</a:t>
            </a:r>
            <a:r>
              <a:rPr lang="it-IT" dirty="0" smtClean="0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304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4337518" y="1434525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44" name="Rettangolo 43"/>
          <p:cNvSpPr/>
          <p:nvPr/>
        </p:nvSpPr>
        <p:spPr>
          <a:xfrm>
            <a:off x="2303547" y="1434525"/>
            <a:ext cx="494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 smtClean="0"/>
              <a:t>Itel</a:t>
            </a:r>
            <a:endParaRPr lang="en-GB" dirty="0"/>
          </a:p>
        </p:txBody>
      </p:sp>
      <p:cxnSp>
        <p:nvCxnSpPr>
          <p:cNvPr id="81" name="Connettore 1 80"/>
          <p:cNvCxnSpPr/>
          <p:nvPr/>
        </p:nvCxnSpPr>
        <p:spPr>
          <a:xfrm>
            <a:off x="1531362" y="1862148"/>
            <a:ext cx="53761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/>
          <p:nvPr/>
        </p:nvCxnSpPr>
        <p:spPr>
          <a:xfrm>
            <a:off x="4013230" y="1619191"/>
            <a:ext cx="0" cy="16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e 44"/>
          <p:cNvSpPr/>
          <p:nvPr/>
        </p:nvSpPr>
        <p:spPr>
          <a:xfrm>
            <a:off x="2091725" y="2233935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47" name="Connettore 2 46"/>
          <p:cNvCxnSpPr>
            <a:stCxn id="45" idx="6"/>
          </p:cNvCxnSpPr>
          <p:nvPr/>
        </p:nvCxnSpPr>
        <p:spPr>
          <a:xfrm>
            <a:off x="2841446" y="2593975"/>
            <a:ext cx="2599599" cy="14356"/>
          </a:xfrm>
          <a:prstGeom prst="straightConnector1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/>
          <p:cNvSpPr txBox="1"/>
          <p:nvPr/>
        </p:nvSpPr>
        <p:spPr>
          <a:xfrm>
            <a:off x="3277051" y="2659315"/>
            <a:ext cx="1617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Some </a:t>
            </a:r>
            <a:r>
              <a:rPr lang="it-IT" sz="1400" dirty="0" err="1" smtClean="0">
                <a:latin typeface="Arial Black" panose="020B0A04020102020204" pitchFamily="34" charset="0"/>
              </a:rPr>
              <a:t>protocol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cxnSp>
        <p:nvCxnSpPr>
          <p:cNvPr id="11" name="Connettore 4 10"/>
          <p:cNvCxnSpPr>
            <a:stCxn id="23" idx="4"/>
            <a:endCxn id="33" idx="3"/>
          </p:cNvCxnSpPr>
          <p:nvPr/>
        </p:nvCxnSpPr>
        <p:spPr>
          <a:xfrm rot="5400000">
            <a:off x="3996771" y="1830885"/>
            <a:ext cx="890822" cy="2919117"/>
          </a:xfrm>
          <a:prstGeom prst="bentConnector2">
            <a:avLst/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2821998" y="2216451"/>
            <a:ext cx="2346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Output </a:t>
            </a:r>
            <a:r>
              <a:rPr lang="it-IT" dirty="0"/>
              <a:t>(with HL7 data)</a:t>
            </a:r>
            <a:endParaRPr lang="en-GB" dirty="0"/>
          </a:p>
          <a:p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3272049" y="3089523"/>
            <a:ext cx="162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/>
              <a:t>Input</a:t>
            </a:r>
          </a:p>
          <a:p>
            <a:pPr algn="ctr"/>
            <a:r>
              <a:rPr lang="it-IT" dirty="0" smtClean="0"/>
              <a:t>(with HL7 data)</a:t>
            </a:r>
            <a:endParaRPr lang="en-GB" dirty="0"/>
          </a:p>
        </p:txBody>
      </p:sp>
      <p:sp>
        <p:nvSpPr>
          <p:cNvPr id="77" name="CasellaDiTesto 76"/>
          <p:cNvSpPr txBox="1"/>
          <p:nvPr/>
        </p:nvSpPr>
        <p:spPr>
          <a:xfrm>
            <a:off x="2897680" y="3889742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???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grpSp>
        <p:nvGrpSpPr>
          <p:cNvPr id="13" name="Gruppo 12"/>
          <p:cNvGrpSpPr/>
          <p:nvPr/>
        </p:nvGrpSpPr>
        <p:grpSpPr>
          <a:xfrm>
            <a:off x="5477386" y="2072585"/>
            <a:ext cx="906467" cy="772447"/>
            <a:chOff x="5477386" y="2072585"/>
            <a:chExt cx="906467" cy="772447"/>
          </a:xfrm>
        </p:grpSpPr>
        <p:grpSp>
          <p:nvGrpSpPr>
            <p:cNvPr id="22" name="Gruppo 21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23" name="Ovale 22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24" name="Triangolo isoscele 23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" name="CasellaDiTesto 1"/>
            <p:cNvSpPr txBox="1"/>
            <p:nvPr/>
          </p:nvSpPr>
          <p:spPr>
            <a:xfrm>
              <a:off x="5477386" y="2295750"/>
              <a:ext cx="9064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err="1"/>
                <a:t>CHFacade</a:t>
              </a:r>
              <a:endParaRPr lang="en-GB" sz="1400" dirty="0"/>
            </a:p>
          </p:txBody>
        </p:sp>
      </p:grpSp>
      <p:cxnSp>
        <p:nvCxnSpPr>
          <p:cNvPr id="26" name="Connettore 2 25"/>
          <p:cNvCxnSpPr/>
          <p:nvPr/>
        </p:nvCxnSpPr>
        <p:spPr>
          <a:xfrm flipH="1">
            <a:off x="2447961" y="2224438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/>
          <p:cNvSpPr/>
          <p:nvPr/>
        </p:nvSpPr>
        <p:spPr>
          <a:xfrm>
            <a:off x="2323450" y="2608331"/>
            <a:ext cx="312982" cy="34568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T</a:t>
            </a:r>
            <a:endParaRPr lang="en-GB" dirty="0"/>
          </a:p>
        </p:txBody>
      </p:sp>
      <p:grpSp>
        <p:nvGrpSpPr>
          <p:cNvPr id="29" name="Gruppo 28"/>
          <p:cNvGrpSpPr/>
          <p:nvPr/>
        </p:nvGrpSpPr>
        <p:grpSpPr>
          <a:xfrm>
            <a:off x="2091725" y="3317005"/>
            <a:ext cx="805955" cy="772447"/>
            <a:chOff x="565700" y="4940367"/>
            <a:chExt cx="805955" cy="772447"/>
          </a:xfrm>
        </p:grpSpPr>
        <p:sp>
          <p:nvSpPr>
            <p:cNvPr id="30" name="Ovale 29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1" name="Triangolo isoscele 30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3" name="CasellaDiTesto 32"/>
          <p:cNvSpPr txBox="1"/>
          <p:nvPr/>
        </p:nvSpPr>
        <p:spPr>
          <a:xfrm>
            <a:off x="2041468" y="3581965"/>
            <a:ext cx="941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 smtClean="0"/>
              <a:t>ItelFacade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7859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nettore 1 38"/>
          <p:cNvCxnSpPr/>
          <p:nvPr/>
        </p:nvCxnSpPr>
        <p:spPr>
          <a:xfrm flipH="1">
            <a:off x="3170215" y="1288864"/>
            <a:ext cx="33951" cy="3641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1 39"/>
          <p:cNvCxnSpPr/>
          <p:nvPr/>
        </p:nvCxnSpPr>
        <p:spPr>
          <a:xfrm>
            <a:off x="5773965" y="1096756"/>
            <a:ext cx="0" cy="3833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/>
          <p:cNvGrpSpPr/>
          <p:nvPr/>
        </p:nvGrpSpPr>
        <p:grpSpPr>
          <a:xfrm>
            <a:off x="6432359" y="3248126"/>
            <a:ext cx="805955" cy="772447"/>
            <a:chOff x="565700" y="4940367"/>
            <a:chExt cx="805955" cy="772447"/>
          </a:xfrm>
        </p:grpSpPr>
        <p:sp>
          <p:nvSpPr>
            <p:cNvPr id="3" name="Ovale 2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4" name="Triangolo isoscele 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5" name="CasellaDiTesto 4"/>
          <p:cNvSpPr txBox="1"/>
          <p:nvPr/>
        </p:nvSpPr>
        <p:spPr>
          <a:xfrm>
            <a:off x="6572463" y="1205059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6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000578" y="1217239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grpSp>
        <p:nvGrpSpPr>
          <p:cNvPr id="7" name="Gruppo 6"/>
          <p:cNvGrpSpPr/>
          <p:nvPr/>
        </p:nvGrpSpPr>
        <p:grpSpPr>
          <a:xfrm>
            <a:off x="4050049" y="2605810"/>
            <a:ext cx="805955" cy="772447"/>
            <a:chOff x="565700" y="4940367"/>
            <a:chExt cx="805955" cy="772447"/>
          </a:xfrm>
        </p:grpSpPr>
        <p:sp>
          <p:nvSpPr>
            <p:cNvPr id="8" name="Ovale 7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" name="Triangolo isoscele 8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5259578" y="3480121"/>
            <a:ext cx="666895" cy="86434"/>
            <a:chOff x="4592177" y="4419530"/>
            <a:chExt cx="666895" cy="86434"/>
          </a:xfrm>
        </p:grpSpPr>
        <p:cxnSp>
          <p:nvCxnSpPr>
            <p:cNvPr id="17" name="Connettore 1 1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riangolo isoscele 1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5251491" y="3283916"/>
            <a:ext cx="787334" cy="86434"/>
            <a:chOff x="3452446" y="4176616"/>
            <a:chExt cx="787334" cy="86434"/>
          </a:xfrm>
        </p:grpSpPr>
        <p:sp>
          <p:nvSpPr>
            <p:cNvPr id="20" name="Triangolo isoscele 1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1" name="Connettore 1 20"/>
            <p:cNvCxnSpPr>
              <a:endCxn id="2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o 21"/>
          <p:cNvGrpSpPr/>
          <p:nvPr/>
        </p:nvGrpSpPr>
        <p:grpSpPr>
          <a:xfrm>
            <a:off x="1539820" y="3302421"/>
            <a:ext cx="805955" cy="772447"/>
            <a:chOff x="565700" y="4940367"/>
            <a:chExt cx="805955" cy="772447"/>
          </a:xfrm>
        </p:grpSpPr>
        <p:sp>
          <p:nvSpPr>
            <p:cNvPr id="23" name="Ovale 22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24" name="Triangolo isoscele 2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25" name="Ovale 24"/>
          <p:cNvSpPr/>
          <p:nvPr/>
        </p:nvSpPr>
        <p:spPr>
          <a:xfrm>
            <a:off x="1617407" y="1995274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26" name="Connettore 2 25"/>
          <p:cNvCxnSpPr/>
          <p:nvPr/>
        </p:nvCxnSpPr>
        <p:spPr>
          <a:xfrm flipH="1">
            <a:off x="1992267" y="2157203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335898" y="1625942"/>
            <a:ext cx="230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A: a caller Thread</a:t>
            </a:r>
            <a:endParaRPr lang="en-US" dirty="0"/>
          </a:p>
        </p:txBody>
      </p:sp>
      <p:sp>
        <p:nvSpPr>
          <p:cNvPr id="28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56031" y="2905961"/>
            <a:ext cx="1665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B: a server</a:t>
            </a:r>
            <a:endParaRPr lang="en-US" dirty="0"/>
          </a:p>
        </p:txBody>
      </p:sp>
      <p:sp>
        <p:nvSpPr>
          <p:cNvPr id="35" name="Rettangolo 34"/>
          <p:cNvSpPr/>
          <p:nvPr/>
        </p:nvSpPr>
        <p:spPr>
          <a:xfrm>
            <a:off x="860950" y="1217239"/>
            <a:ext cx="1004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Core-</a:t>
            </a:r>
            <a:r>
              <a:rPr lang="en-GB" b="1" dirty="0" err="1" smtClean="0"/>
              <a:t>Itel</a:t>
            </a:r>
            <a:endParaRPr lang="en-GB" dirty="0"/>
          </a:p>
        </p:txBody>
      </p:sp>
      <p:cxnSp>
        <p:nvCxnSpPr>
          <p:cNvPr id="36" name="Connettore 1 35"/>
          <p:cNvCxnSpPr/>
          <p:nvPr/>
        </p:nvCxnSpPr>
        <p:spPr>
          <a:xfrm flipV="1">
            <a:off x="214286" y="1586571"/>
            <a:ext cx="84249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5569021" y="3633332"/>
            <a:ext cx="63812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41" name="CasellaDiTesto 40"/>
          <p:cNvSpPr txBox="1"/>
          <p:nvPr/>
        </p:nvSpPr>
        <p:spPr>
          <a:xfrm>
            <a:off x="471412" y="256292"/>
            <a:ext cx="214911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3200" dirty="0" err="1"/>
              <a:t>Sm@rteven</a:t>
            </a:r>
            <a:endParaRPr lang="en-GB" sz="3200" dirty="0"/>
          </a:p>
        </p:txBody>
      </p:sp>
      <p:sp>
        <p:nvSpPr>
          <p:cNvPr id="42" name="Figura a mano libera 41"/>
          <p:cNvSpPr/>
          <p:nvPr/>
        </p:nvSpPr>
        <p:spPr>
          <a:xfrm>
            <a:off x="6516562" y="1745940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Figura a mano libera 43"/>
          <p:cNvSpPr/>
          <p:nvPr/>
        </p:nvSpPr>
        <p:spPr>
          <a:xfrm>
            <a:off x="6541222" y="2583392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HL7</a:t>
            </a:r>
            <a:endParaRPr lang="en-GB" dirty="0"/>
          </a:p>
        </p:txBody>
      </p:sp>
      <p:cxnSp>
        <p:nvCxnSpPr>
          <p:cNvPr id="48" name="Connettore 4 47"/>
          <p:cNvCxnSpPr>
            <a:stCxn id="8" idx="7"/>
          </p:cNvCxnSpPr>
          <p:nvPr/>
        </p:nvCxnSpPr>
        <p:spPr>
          <a:xfrm rot="5400000" flipH="1" flipV="1">
            <a:off x="5134492" y="1486710"/>
            <a:ext cx="872592" cy="1665627"/>
          </a:xfrm>
          <a:prstGeom prst="bentConnector2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4 48"/>
          <p:cNvCxnSpPr>
            <a:stCxn id="8" idx="6"/>
          </p:cNvCxnSpPr>
          <p:nvPr/>
        </p:nvCxnSpPr>
        <p:spPr>
          <a:xfrm flipV="1">
            <a:off x="4856004" y="2657831"/>
            <a:ext cx="1547596" cy="355811"/>
          </a:xfrm>
          <a:prstGeom prst="bentConnector3">
            <a:avLst>
              <a:gd name="adj1" fmla="val 50000"/>
            </a:avLst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/>
          <p:cNvSpPr txBox="1"/>
          <p:nvPr/>
        </p:nvSpPr>
        <p:spPr>
          <a:xfrm>
            <a:off x="7209555" y="1698561"/>
            <a:ext cx="14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1) </a:t>
            </a:r>
            <a:r>
              <a:rPr lang="it-IT" dirty="0" err="1" smtClean="0"/>
              <a:t>Legacy</a:t>
            </a:r>
            <a:r>
              <a:rPr lang="it-IT" dirty="0" smtClean="0"/>
              <a:t> </a:t>
            </a:r>
            <a:r>
              <a:rPr lang="it-IT" dirty="0" err="1" smtClean="0"/>
              <a:t>Old</a:t>
            </a:r>
            <a:endParaRPr lang="en-GB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7238314" y="2571154"/>
            <a:ext cx="193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2) </a:t>
            </a:r>
            <a:r>
              <a:rPr lang="it-IT" dirty="0" err="1" smtClean="0"/>
              <a:t>Legacy</a:t>
            </a:r>
            <a:r>
              <a:rPr lang="it-IT" dirty="0" smtClean="0"/>
              <a:t> with HL7</a:t>
            </a:r>
            <a:endParaRPr lang="en-GB" dirty="0"/>
          </a:p>
        </p:txBody>
      </p:sp>
      <p:sp>
        <p:nvSpPr>
          <p:cNvPr id="58" name="CasellaDiTesto 57"/>
          <p:cNvSpPr txBox="1"/>
          <p:nvPr/>
        </p:nvSpPr>
        <p:spPr>
          <a:xfrm>
            <a:off x="7361955" y="3449684"/>
            <a:ext cx="1411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3) The future</a:t>
            </a:r>
          </a:p>
          <a:p>
            <a:r>
              <a:rPr lang="it-IT" dirty="0" smtClean="0"/>
              <a:t>With FHIR</a:t>
            </a:r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3187190" y="4260661"/>
            <a:ext cx="54563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 </a:t>
            </a:r>
            <a:r>
              <a:rPr lang="it-IT" dirty="0" err="1" smtClean="0"/>
              <a:t>framework</a:t>
            </a:r>
            <a:r>
              <a:rPr lang="it-IT" dirty="0" smtClean="0"/>
              <a:t> </a:t>
            </a:r>
            <a:r>
              <a:rPr lang="it-IT" dirty="0" err="1"/>
              <a:t>based</a:t>
            </a:r>
            <a:r>
              <a:rPr lang="it-IT" dirty="0"/>
              <a:t> on </a:t>
            </a:r>
            <a:r>
              <a:rPr lang="it-IT" dirty="0" err="1"/>
              <a:t>Mirth</a:t>
            </a:r>
            <a:r>
              <a:rPr lang="en-GB" dirty="0"/>
              <a:t> </a:t>
            </a:r>
            <a:endParaRPr lang="it-IT" dirty="0" smtClean="0"/>
          </a:p>
          <a:p>
            <a:r>
              <a:rPr lang="en-GB" dirty="0" smtClean="0"/>
              <a:t>that exposes to </a:t>
            </a:r>
            <a:r>
              <a:rPr lang="en-GB" b="1" dirty="0"/>
              <a:t>Core-</a:t>
            </a:r>
            <a:r>
              <a:rPr lang="en-GB" b="1" dirty="0" err="1"/>
              <a:t>Itel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An </a:t>
            </a:r>
            <a:r>
              <a:rPr lang="it-IT" dirty="0" err="1" smtClean="0">
                <a:solidFill>
                  <a:srgbClr val="0070C0"/>
                </a:solidFill>
              </a:rPr>
              <a:t>healthin-channel</a:t>
            </a:r>
            <a:r>
              <a:rPr lang="it-IT" dirty="0" smtClean="0"/>
              <a:t> and </a:t>
            </a:r>
            <a:r>
              <a:rPr lang="it-IT" dirty="0" err="1" smtClean="0">
                <a:solidFill>
                  <a:srgbClr val="0070C0"/>
                </a:solidFill>
              </a:rPr>
              <a:t>halthout-channel</a:t>
            </a:r>
            <a:endParaRPr lang="it-IT" dirty="0" smtClean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Or, an API and … </a:t>
            </a:r>
            <a:r>
              <a:rPr lang="it-IT" sz="1400" dirty="0">
                <a:latin typeface="Arial Black" panose="020B0A04020102020204" pitchFamily="34" charset="0"/>
              </a:rPr>
              <a:t>TO BE </a:t>
            </a:r>
            <a:r>
              <a:rPr lang="it-IT" sz="1400" dirty="0" smtClean="0">
                <a:latin typeface="Arial Black" panose="020B0A04020102020204" pitchFamily="34" charset="0"/>
              </a:rPr>
              <a:t>DEFINED</a:t>
            </a:r>
            <a:endParaRPr lang="it-IT" sz="1400" dirty="0" smtClean="0"/>
          </a:p>
          <a:p>
            <a:r>
              <a:rPr lang="it-IT" dirty="0" smtClean="0"/>
              <a:t>The </a:t>
            </a:r>
            <a:r>
              <a:rPr lang="it-IT" dirty="0" err="1" smtClean="0"/>
              <a:t>framework</a:t>
            </a:r>
            <a:r>
              <a:rPr lang="it-IT" dirty="0" smtClean="0"/>
              <a:t> </a:t>
            </a:r>
            <a:r>
              <a:rPr lang="it-IT" dirty="0" err="1" smtClean="0"/>
              <a:t>defines</a:t>
            </a:r>
            <a:r>
              <a:rPr lang="it-IT" dirty="0" smtClean="0"/>
              <a:t> a </a:t>
            </a:r>
            <a:r>
              <a:rPr lang="it-IT" dirty="0" err="1" smtClean="0"/>
              <a:t>channel</a:t>
            </a:r>
            <a:r>
              <a:rPr lang="it-IT" dirty="0" smtClean="0"/>
              <a:t> for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en-GB" b="1" dirty="0" err="1" smtClean="0"/>
              <a:t>CentroHealth</a:t>
            </a:r>
            <a:endParaRPr lang="en-GB" b="1" dirty="0" smtClean="0"/>
          </a:p>
          <a:p>
            <a:r>
              <a:rPr lang="it-IT" dirty="0" err="1"/>
              <a:t>a</a:t>
            </a:r>
            <a:r>
              <a:rPr lang="it-IT" dirty="0" err="1" smtClean="0"/>
              <a:t>ssociated</a:t>
            </a:r>
            <a:r>
              <a:rPr lang="it-IT" dirty="0" smtClean="0"/>
              <a:t> </a:t>
            </a:r>
            <a:r>
              <a:rPr lang="it-IT" dirty="0" err="1" smtClean="0"/>
              <a:t>wtih</a:t>
            </a:r>
            <a:r>
              <a:rPr lang="it-IT" dirty="0" smtClean="0"/>
              <a:t> ‘</a:t>
            </a:r>
            <a:r>
              <a:rPr lang="it-IT" dirty="0" err="1" smtClean="0"/>
              <a:t>well</a:t>
            </a:r>
            <a:r>
              <a:rPr lang="it-IT" dirty="0" smtClean="0"/>
              <a:t> </a:t>
            </a:r>
            <a:r>
              <a:rPr lang="it-IT" dirty="0" err="1" smtClean="0"/>
              <a:t>structured</a:t>
            </a:r>
            <a:r>
              <a:rPr lang="it-IT" dirty="0" smtClean="0"/>
              <a:t> code’</a:t>
            </a:r>
            <a:endParaRPr lang="en-GB" dirty="0"/>
          </a:p>
        </p:txBody>
      </p:sp>
      <p:cxnSp>
        <p:nvCxnSpPr>
          <p:cNvPr id="62" name="Connettore 4 61"/>
          <p:cNvCxnSpPr>
            <a:stCxn id="8" idx="2"/>
          </p:cNvCxnSpPr>
          <p:nvPr/>
        </p:nvCxnSpPr>
        <p:spPr>
          <a:xfrm rot="10800000" flipV="1">
            <a:off x="2427245" y="3013641"/>
            <a:ext cx="1622805" cy="1270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/>
          <p:cNvSpPr txBox="1"/>
          <p:nvPr/>
        </p:nvSpPr>
        <p:spPr>
          <a:xfrm>
            <a:off x="2338484" y="2612101"/>
            <a:ext cx="1723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TO BE DEFINED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sp>
        <p:nvSpPr>
          <p:cNvPr id="69" name="CasellaDiTesto 68"/>
          <p:cNvSpPr txBox="1"/>
          <p:nvPr/>
        </p:nvSpPr>
        <p:spPr>
          <a:xfrm>
            <a:off x="860950" y="4284197"/>
            <a:ext cx="23818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Could</a:t>
            </a:r>
            <a:r>
              <a:rPr lang="it-IT" dirty="0" smtClean="0"/>
              <a:t> </a:t>
            </a:r>
            <a:r>
              <a:rPr lang="it-IT" dirty="0" err="1" smtClean="0"/>
              <a:t>expose</a:t>
            </a:r>
            <a:r>
              <a:rPr lang="it-IT" dirty="0" smtClean="0"/>
              <a:t> an API</a:t>
            </a:r>
          </a:p>
          <a:p>
            <a:r>
              <a:rPr lang="it-IT" sz="1400" b="1" dirty="0">
                <a:latin typeface="Arial Black" panose="020B0A04020102020204" pitchFamily="34" charset="0"/>
              </a:rPr>
              <a:t>FHIR-</a:t>
            </a:r>
            <a:r>
              <a:rPr lang="it-IT" sz="1400" b="1" dirty="0" err="1">
                <a:latin typeface="Arial Black" panose="020B0A04020102020204" pitchFamily="34" charset="0"/>
              </a:rPr>
              <a:t>oriented</a:t>
            </a:r>
            <a:r>
              <a:rPr lang="en-GB" dirty="0" smtClean="0"/>
              <a:t> by</a:t>
            </a:r>
          </a:p>
          <a:p>
            <a:r>
              <a:rPr lang="it-IT" dirty="0" err="1"/>
              <a:t>d</a:t>
            </a:r>
            <a:r>
              <a:rPr lang="it-IT" dirty="0" err="1" smtClean="0"/>
              <a:t>efining</a:t>
            </a:r>
            <a:r>
              <a:rPr lang="it-IT" dirty="0" smtClean="0"/>
              <a:t> a </a:t>
            </a:r>
            <a:r>
              <a:rPr lang="it-IT" dirty="0" err="1" smtClean="0"/>
              <a:t>proper</a:t>
            </a:r>
            <a:r>
              <a:rPr lang="it-IT" dirty="0" smtClean="0"/>
              <a:t> set of</a:t>
            </a:r>
          </a:p>
          <a:p>
            <a:r>
              <a:rPr lang="it-IT" dirty="0" smtClean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19035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nettore 1 38"/>
          <p:cNvCxnSpPr/>
          <p:nvPr/>
        </p:nvCxnSpPr>
        <p:spPr>
          <a:xfrm flipH="1">
            <a:off x="3170215" y="1288864"/>
            <a:ext cx="33952" cy="3130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1 39"/>
          <p:cNvCxnSpPr/>
          <p:nvPr/>
        </p:nvCxnSpPr>
        <p:spPr>
          <a:xfrm>
            <a:off x="5773965" y="1096756"/>
            <a:ext cx="0" cy="3400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/>
          <p:cNvGrpSpPr/>
          <p:nvPr/>
        </p:nvGrpSpPr>
        <p:grpSpPr>
          <a:xfrm>
            <a:off x="6432359" y="3248126"/>
            <a:ext cx="805955" cy="772447"/>
            <a:chOff x="565700" y="4940367"/>
            <a:chExt cx="805955" cy="772447"/>
          </a:xfrm>
        </p:grpSpPr>
        <p:sp>
          <p:nvSpPr>
            <p:cNvPr id="3" name="Ovale 2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4" name="Triangolo isoscele 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5" name="CasellaDiTesto 4"/>
          <p:cNvSpPr txBox="1"/>
          <p:nvPr/>
        </p:nvSpPr>
        <p:spPr>
          <a:xfrm>
            <a:off x="6572463" y="1205059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6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3648643" y="1205059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grpSp>
        <p:nvGrpSpPr>
          <p:cNvPr id="7" name="Gruppo 6"/>
          <p:cNvGrpSpPr/>
          <p:nvPr/>
        </p:nvGrpSpPr>
        <p:grpSpPr>
          <a:xfrm>
            <a:off x="3971455" y="2036757"/>
            <a:ext cx="805955" cy="772447"/>
            <a:chOff x="565700" y="4940367"/>
            <a:chExt cx="805955" cy="772447"/>
          </a:xfrm>
        </p:grpSpPr>
        <p:sp>
          <p:nvSpPr>
            <p:cNvPr id="8" name="Ovale 7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" name="Triangolo isoscele 8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5259578" y="3480121"/>
            <a:ext cx="666895" cy="86434"/>
            <a:chOff x="4592177" y="4419530"/>
            <a:chExt cx="666895" cy="86434"/>
          </a:xfrm>
        </p:grpSpPr>
        <p:cxnSp>
          <p:nvCxnSpPr>
            <p:cNvPr id="17" name="Connettore 1 1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riangolo isoscele 1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5251491" y="3283916"/>
            <a:ext cx="787334" cy="86434"/>
            <a:chOff x="3452446" y="4176616"/>
            <a:chExt cx="787334" cy="86434"/>
          </a:xfrm>
        </p:grpSpPr>
        <p:sp>
          <p:nvSpPr>
            <p:cNvPr id="20" name="Triangolo isoscele 1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1" name="Connettore 1 20"/>
            <p:cNvCxnSpPr>
              <a:endCxn id="2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ttangolo 34"/>
          <p:cNvSpPr/>
          <p:nvPr/>
        </p:nvSpPr>
        <p:spPr>
          <a:xfrm>
            <a:off x="860950" y="1217239"/>
            <a:ext cx="1004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Core-</a:t>
            </a:r>
            <a:r>
              <a:rPr lang="en-GB" b="1" dirty="0" err="1" smtClean="0"/>
              <a:t>Itel</a:t>
            </a:r>
            <a:endParaRPr lang="en-GB" dirty="0"/>
          </a:p>
        </p:txBody>
      </p:sp>
      <p:cxnSp>
        <p:nvCxnSpPr>
          <p:cNvPr id="36" name="Connettore 1 35"/>
          <p:cNvCxnSpPr/>
          <p:nvPr/>
        </p:nvCxnSpPr>
        <p:spPr>
          <a:xfrm>
            <a:off x="738151" y="1555674"/>
            <a:ext cx="74659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5569021" y="3633332"/>
            <a:ext cx="63812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41" name="CasellaDiTesto 40"/>
          <p:cNvSpPr txBox="1"/>
          <p:nvPr/>
        </p:nvSpPr>
        <p:spPr>
          <a:xfrm>
            <a:off x="471412" y="256292"/>
            <a:ext cx="214911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3200" dirty="0" err="1"/>
              <a:t>Sm@rteven</a:t>
            </a:r>
            <a:endParaRPr lang="en-GB" sz="3200" dirty="0"/>
          </a:p>
        </p:txBody>
      </p:sp>
      <p:cxnSp>
        <p:nvCxnSpPr>
          <p:cNvPr id="48" name="Connettore 4 47"/>
          <p:cNvCxnSpPr>
            <a:stCxn id="8" idx="7"/>
            <a:endCxn id="46" idx="1"/>
          </p:cNvCxnSpPr>
          <p:nvPr/>
        </p:nvCxnSpPr>
        <p:spPr>
          <a:xfrm rot="5400000" flipH="1" flipV="1">
            <a:off x="5404779" y="1187332"/>
            <a:ext cx="254036" cy="1744833"/>
          </a:xfrm>
          <a:prstGeom prst="bentConnector2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4 48"/>
          <p:cNvCxnSpPr>
            <a:stCxn id="8" idx="6"/>
            <a:endCxn id="56" idx="2"/>
          </p:cNvCxnSpPr>
          <p:nvPr/>
        </p:nvCxnSpPr>
        <p:spPr>
          <a:xfrm>
            <a:off x="4777410" y="2444589"/>
            <a:ext cx="1634549" cy="343008"/>
          </a:xfrm>
          <a:prstGeom prst="bentConnector3">
            <a:avLst>
              <a:gd name="adj1" fmla="val 50000"/>
            </a:avLst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/>
          <p:cNvSpPr txBox="1"/>
          <p:nvPr/>
        </p:nvSpPr>
        <p:spPr>
          <a:xfrm>
            <a:off x="7209555" y="1698561"/>
            <a:ext cx="14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1) </a:t>
            </a:r>
            <a:r>
              <a:rPr lang="it-IT" dirty="0" err="1" smtClean="0"/>
              <a:t>Legacy</a:t>
            </a:r>
            <a:r>
              <a:rPr lang="it-IT" dirty="0" smtClean="0"/>
              <a:t> </a:t>
            </a:r>
            <a:r>
              <a:rPr lang="it-IT" dirty="0" err="1" smtClean="0"/>
              <a:t>Old</a:t>
            </a:r>
            <a:endParaRPr lang="en-GB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7238314" y="2571154"/>
            <a:ext cx="193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2) </a:t>
            </a:r>
            <a:r>
              <a:rPr lang="it-IT" dirty="0" err="1" smtClean="0"/>
              <a:t>Legacy</a:t>
            </a:r>
            <a:r>
              <a:rPr lang="it-IT" dirty="0" smtClean="0"/>
              <a:t> with HL7</a:t>
            </a:r>
            <a:endParaRPr lang="en-GB" dirty="0"/>
          </a:p>
        </p:txBody>
      </p:sp>
      <p:sp>
        <p:nvSpPr>
          <p:cNvPr id="58" name="CasellaDiTesto 57"/>
          <p:cNvSpPr txBox="1"/>
          <p:nvPr/>
        </p:nvSpPr>
        <p:spPr>
          <a:xfrm>
            <a:off x="7361955" y="3449684"/>
            <a:ext cx="1411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3) The future</a:t>
            </a:r>
          </a:p>
          <a:p>
            <a:r>
              <a:rPr lang="it-IT" dirty="0" smtClean="0"/>
              <a:t>With FHIR</a:t>
            </a:r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3262311" y="3772849"/>
            <a:ext cx="2307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 </a:t>
            </a:r>
            <a:r>
              <a:rPr lang="it-IT" dirty="0" err="1" smtClean="0"/>
              <a:t>framework</a:t>
            </a:r>
            <a:r>
              <a:rPr lang="it-IT" dirty="0" smtClean="0"/>
              <a:t> : </a:t>
            </a:r>
            <a:r>
              <a:rPr lang="en-GB" dirty="0" smtClean="0"/>
              <a:t>exposes</a:t>
            </a:r>
          </a:p>
          <a:p>
            <a:r>
              <a:rPr lang="it-IT" dirty="0"/>
              <a:t>a REST-API </a:t>
            </a:r>
            <a:r>
              <a:rPr lang="it-IT" dirty="0" smtClean="0"/>
              <a:t>t</a:t>
            </a:r>
            <a:r>
              <a:rPr lang="en-GB" dirty="0" smtClean="0"/>
              <a:t>o Core-</a:t>
            </a:r>
            <a:r>
              <a:rPr lang="en-GB" dirty="0" err="1" smtClean="0"/>
              <a:t>Itel</a:t>
            </a:r>
            <a:endParaRPr lang="en-GB" dirty="0"/>
          </a:p>
        </p:txBody>
      </p:sp>
      <p:cxnSp>
        <p:nvCxnSpPr>
          <p:cNvPr id="62" name="Connettore 4 61"/>
          <p:cNvCxnSpPr>
            <a:stCxn id="8" idx="2"/>
          </p:cNvCxnSpPr>
          <p:nvPr/>
        </p:nvCxnSpPr>
        <p:spPr>
          <a:xfrm rot="10800000" flipV="1">
            <a:off x="2348651" y="2444588"/>
            <a:ext cx="1622805" cy="1270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sellaDiTesto 68"/>
          <p:cNvSpPr txBox="1"/>
          <p:nvPr/>
        </p:nvSpPr>
        <p:spPr>
          <a:xfrm>
            <a:off x="738151" y="3019992"/>
            <a:ext cx="213552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Exposes</a:t>
            </a:r>
            <a:r>
              <a:rPr lang="it-IT" dirty="0" smtClean="0"/>
              <a:t> an API</a:t>
            </a:r>
          </a:p>
          <a:p>
            <a:r>
              <a:rPr lang="it-IT" sz="1400" b="1" dirty="0" smtClean="0">
                <a:latin typeface="Arial Black" panose="020B0A04020102020204" pitchFamily="34" charset="0"/>
              </a:rPr>
              <a:t>full FHIR</a:t>
            </a:r>
            <a:endParaRPr lang="en-GB" dirty="0" smtClean="0"/>
          </a:p>
          <a:p>
            <a:r>
              <a:rPr lang="it-IT" dirty="0" smtClean="0"/>
              <a:t>….</a:t>
            </a:r>
            <a:endParaRPr lang="en-GB" dirty="0" smtClean="0"/>
          </a:p>
          <a:p>
            <a:r>
              <a:rPr lang="en-GB" dirty="0" smtClean="0"/>
              <a:t>By </a:t>
            </a:r>
            <a:r>
              <a:rPr lang="it-IT" dirty="0" err="1" smtClean="0"/>
              <a:t>defining</a:t>
            </a:r>
            <a:r>
              <a:rPr lang="it-IT" dirty="0" smtClean="0"/>
              <a:t> a </a:t>
            </a:r>
            <a:r>
              <a:rPr lang="it-IT" dirty="0" err="1" smtClean="0"/>
              <a:t>proper</a:t>
            </a:r>
            <a:r>
              <a:rPr lang="it-IT" dirty="0" smtClean="0"/>
              <a:t> </a:t>
            </a:r>
          </a:p>
          <a:p>
            <a:r>
              <a:rPr lang="it-IT" dirty="0" smtClean="0"/>
              <a:t>set of RESOURCES</a:t>
            </a:r>
          </a:p>
        </p:txBody>
      </p:sp>
      <p:grpSp>
        <p:nvGrpSpPr>
          <p:cNvPr id="43" name="Gruppo 42"/>
          <p:cNvGrpSpPr/>
          <p:nvPr/>
        </p:nvGrpSpPr>
        <p:grpSpPr>
          <a:xfrm>
            <a:off x="6404214" y="1555676"/>
            <a:ext cx="906467" cy="772447"/>
            <a:chOff x="5477386" y="2072585"/>
            <a:chExt cx="906467" cy="772447"/>
          </a:xfrm>
        </p:grpSpPr>
        <p:grpSp>
          <p:nvGrpSpPr>
            <p:cNvPr id="45" name="Gruppo 44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47" name="Ovale 46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50" name="Triangolo isoscele 49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46" name="CasellaDiTesto 45"/>
            <p:cNvSpPr txBox="1"/>
            <p:nvPr/>
          </p:nvSpPr>
          <p:spPr>
            <a:xfrm>
              <a:off x="5477386" y="2295750"/>
              <a:ext cx="9064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err="1"/>
                <a:t>CHFacade</a:t>
              </a:r>
              <a:endParaRPr lang="en-GB" sz="1400" dirty="0"/>
            </a:p>
          </p:txBody>
        </p:sp>
      </p:grpSp>
      <p:grpSp>
        <p:nvGrpSpPr>
          <p:cNvPr id="51" name="Gruppo 50"/>
          <p:cNvGrpSpPr/>
          <p:nvPr/>
        </p:nvGrpSpPr>
        <p:grpSpPr>
          <a:xfrm>
            <a:off x="6390583" y="2379765"/>
            <a:ext cx="906467" cy="772447"/>
            <a:chOff x="5477386" y="2072585"/>
            <a:chExt cx="906467" cy="772447"/>
          </a:xfrm>
        </p:grpSpPr>
        <p:grpSp>
          <p:nvGrpSpPr>
            <p:cNvPr id="52" name="Gruppo 51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56" name="Ovale 55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57" name="Triangolo isoscele 56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55" name="CasellaDiTesto 54"/>
            <p:cNvSpPr txBox="1"/>
            <p:nvPr/>
          </p:nvSpPr>
          <p:spPr>
            <a:xfrm>
              <a:off x="5477386" y="2295750"/>
              <a:ext cx="9064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err="1" smtClean="0"/>
                <a:t>CHFacade</a:t>
              </a:r>
              <a:endParaRPr lang="en-GB" sz="1400" b="1" dirty="0" smtClean="0"/>
            </a:p>
            <a:p>
              <a:pPr algn="ctr"/>
              <a:r>
                <a:rPr lang="it-IT" sz="1400" b="1" dirty="0" smtClean="0">
                  <a:solidFill>
                    <a:srgbClr val="0070C0"/>
                  </a:solidFill>
                </a:rPr>
                <a:t>HL7</a:t>
              </a:r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9" name="Gruppo 58"/>
          <p:cNvGrpSpPr/>
          <p:nvPr/>
        </p:nvGrpSpPr>
        <p:grpSpPr>
          <a:xfrm>
            <a:off x="1115617" y="1899069"/>
            <a:ext cx="1053702" cy="965471"/>
            <a:chOff x="565700" y="4940367"/>
            <a:chExt cx="805955" cy="772447"/>
          </a:xfrm>
        </p:grpSpPr>
        <p:sp>
          <p:nvSpPr>
            <p:cNvPr id="61" name="Ovale 6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Triangolo isoscele 6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5" name="CasellaDiTesto 64"/>
          <p:cNvSpPr txBox="1"/>
          <p:nvPr/>
        </p:nvSpPr>
        <p:spPr>
          <a:xfrm>
            <a:off x="1162734" y="2247702"/>
            <a:ext cx="1088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 smtClean="0"/>
              <a:t>ICoreFacade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21166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nettore 1 38"/>
          <p:cNvCxnSpPr/>
          <p:nvPr/>
        </p:nvCxnSpPr>
        <p:spPr>
          <a:xfrm flipH="1">
            <a:off x="3170215" y="1288864"/>
            <a:ext cx="33952" cy="3130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1 39"/>
          <p:cNvCxnSpPr/>
          <p:nvPr/>
        </p:nvCxnSpPr>
        <p:spPr>
          <a:xfrm>
            <a:off x="5773965" y="1096756"/>
            <a:ext cx="0" cy="3400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/>
          <p:cNvGrpSpPr/>
          <p:nvPr/>
        </p:nvGrpSpPr>
        <p:grpSpPr>
          <a:xfrm>
            <a:off x="6432359" y="3248126"/>
            <a:ext cx="805955" cy="772447"/>
            <a:chOff x="565700" y="4940367"/>
            <a:chExt cx="805955" cy="772447"/>
          </a:xfrm>
        </p:grpSpPr>
        <p:sp>
          <p:nvSpPr>
            <p:cNvPr id="3" name="Ovale 2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4" name="Triangolo isoscele 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5" name="CasellaDiTesto 4"/>
          <p:cNvSpPr txBox="1"/>
          <p:nvPr/>
        </p:nvSpPr>
        <p:spPr>
          <a:xfrm>
            <a:off x="6572463" y="1205059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6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3648643" y="1205059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grpSp>
        <p:nvGrpSpPr>
          <p:cNvPr id="7" name="Gruppo 6"/>
          <p:cNvGrpSpPr/>
          <p:nvPr/>
        </p:nvGrpSpPr>
        <p:grpSpPr>
          <a:xfrm>
            <a:off x="3971455" y="2036757"/>
            <a:ext cx="805955" cy="772447"/>
            <a:chOff x="565700" y="4940367"/>
            <a:chExt cx="805955" cy="772447"/>
          </a:xfrm>
        </p:grpSpPr>
        <p:sp>
          <p:nvSpPr>
            <p:cNvPr id="8" name="Ovale 7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" name="Triangolo isoscele 8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5259578" y="3480121"/>
            <a:ext cx="666895" cy="86434"/>
            <a:chOff x="4592177" y="4419530"/>
            <a:chExt cx="666895" cy="86434"/>
          </a:xfrm>
        </p:grpSpPr>
        <p:cxnSp>
          <p:nvCxnSpPr>
            <p:cNvPr id="17" name="Connettore 1 1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18" name="Triangolo isoscele 1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5251491" y="3283916"/>
            <a:ext cx="787334" cy="86434"/>
            <a:chOff x="3452446" y="4176616"/>
            <a:chExt cx="787334" cy="86434"/>
          </a:xfrm>
        </p:grpSpPr>
        <p:sp>
          <p:nvSpPr>
            <p:cNvPr id="20" name="Triangolo isoscele 1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1" name="Connettore 1 20"/>
            <p:cNvCxnSpPr>
              <a:endCxn id="2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35" name="Rettangolo 34"/>
          <p:cNvSpPr/>
          <p:nvPr/>
        </p:nvSpPr>
        <p:spPr>
          <a:xfrm>
            <a:off x="860950" y="1217239"/>
            <a:ext cx="1004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Core-</a:t>
            </a:r>
            <a:r>
              <a:rPr lang="en-GB" b="1" dirty="0" err="1" smtClean="0"/>
              <a:t>Itel</a:t>
            </a:r>
            <a:endParaRPr lang="en-GB" dirty="0"/>
          </a:p>
        </p:txBody>
      </p:sp>
      <p:cxnSp>
        <p:nvCxnSpPr>
          <p:cNvPr id="36" name="Connettore 1 35"/>
          <p:cNvCxnSpPr/>
          <p:nvPr/>
        </p:nvCxnSpPr>
        <p:spPr>
          <a:xfrm>
            <a:off x="738151" y="1555674"/>
            <a:ext cx="74659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2851153" y="2727905"/>
            <a:ext cx="63812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41" name="CasellaDiTesto 40"/>
          <p:cNvSpPr txBox="1"/>
          <p:nvPr/>
        </p:nvSpPr>
        <p:spPr>
          <a:xfrm>
            <a:off x="471412" y="256292"/>
            <a:ext cx="214911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3200" dirty="0" err="1"/>
              <a:t>Sm@rteven</a:t>
            </a:r>
            <a:endParaRPr lang="en-GB" sz="3200" dirty="0"/>
          </a:p>
        </p:txBody>
      </p:sp>
      <p:cxnSp>
        <p:nvCxnSpPr>
          <p:cNvPr id="48" name="Connettore 4 47"/>
          <p:cNvCxnSpPr>
            <a:stCxn id="8" idx="7"/>
            <a:endCxn id="46" idx="1"/>
          </p:cNvCxnSpPr>
          <p:nvPr/>
        </p:nvCxnSpPr>
        <p:spPr>
          <a:xfrm rot="5400000" flipH="1" flipV="1">
            <a:off x="5404779" y="1187332"/>
            <a:ext cx="254036" cy="1744833"/>
          </a:xfrm>
          <a:prstGeom prst="bentConnector2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4 48"/>
          <p:cNvCxnSpPr>
            <a:stCxn id="8" idx="6"/>
            <a:endCxn id="56" idx="2"/>
          </p:cNvCxnSpPr>
          <p:nvPr/>
        </p:nvCxnSpPr>
        <p:spPr>
          <a:xfrm>
            <a:off x="4777410" y="2444589"/>
            <a:ext cx="1634549" cy="343008"/>
          </a:xfrm>
          <a:prstGeom prst="bentConnector3">
            <a:avLst>
              <a:gd name="adj1" fmla="val 50000"/>
            </a:avLst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/>
          <p:cNvSpPr txBox="1"/>
          <p:nvPr/>
        </p:nvSpPr>
        <p:spPr>
          <a:xfrm>
            <a:off x="7209555" y="1698561"/>
            <a:ext cx="14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A) </a:t>
            </a:r>
            <a:r>
              <a:rPr lang="it-IT" dirty="0" err="1" smtClean="0"/>
              <a:t>Legacy</a:t>
            </a:r>
            <a:r>
              <a:rPr lang="it-IT" dirty="0" smtClean="0"/>
              <a:t> </a:t>
            </a:r>
            <a:r>
              <a:rPr lang="it-IT" dirty="0" err="1" smtClean="0"/>
              <a:t>Old</a:t>
            </a:r>
            <a:endParaRPr lang="en-GB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7238314" y="2571154"/>
            <a:ext cx="193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B) </a:t>
            </a:r>
            <a:r>
              <a:rPr lang="it-IT" dirty="0" err="1" smtClean="0"/>
              <a:t>Legacy</a:t>
            </a:r>
            <a:r>
              <a:rPr lang="it-IT" dirty="0" smtClean="0"/>
              <a:t> with HL7</a:t>
            </a:r>
            <a:endParaRPr lang="en-GB" dirty="0"/>
          </a:p>
        </p:txBody>
      </p:sp>
      <p:sp>
        <p:nvSpPr>
          <p:cNvPr id="58" name="CasellaDiTesto 57"/>
          <p:cNvSpPr txBox="1"/>
          <p:nvPr/>
        </p:nvSpPr>
        <p:spPr>
          <a:xfrm>
            <a:off x="7302727" y="3419790"/>
            <a:ext cx="154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C)  FHIR server</a:t>
            </a:r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3542243" y="3612324"/>
            <a:ext cx="2035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Exposes</a:t>
            </a:r>
            <a:r>
              <a:rPr lang="en-GB" dirty="0"/>
              <a:t> </a:t>
            </a:r>
            <a:r>
              <a:rPr lang="it-IT" dirty="0" smtClean="0"/>
              <a:t>a </a:t>
            </a:r>
            <a:r>
              <a:rPr lang="it-IT" dirty="0"/>
              <a:t>REST-API </a:t>
            </a:r>
            <a:endParaRPr lang="en-GB" dirty="0"/>
          </a:p>
        </p:txBody>
      </p:sp>
      <p:sp>
        <p:nvSpPr>
          <p:cNvPr id="69" name="CasellaDiTesto 68"/>
          <p:cNvSpPr txBox="1"/>
          <p:nvPr/>
        </p:nvSpPr>
        <p:spPr>
          <a:xfrm>
            <a:off x="471412" y="3622006"/>
            <a:ext cx="248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Exposes</a:t>
            </a:r>
            <a:r>
              <a:rPr lang="it-IT" dirty="0" smtClean="0"/>
              <a:t> an API </a:t>
            </a:r>
            <a:r>
              <a:rPr lang="it-IT" sz="1400" b="1" dirty="0" smtClean="0">
                <a:latin typeface="Arial Black" panose="020B0A04020102020204" pitchFamily="34" charset="0"/>
              </a:rPr>
              <a:t>full FHIR</a:t>
            </a:r>
            <a:endParaRPr lang="en-GB" dirty="0" smtClean="0"/>
          </a:p>
        </p:txBody>
      </p:sp>
      <p:grpSp>
        <p:nvGrpSpPr>
          <p:cNvPr id="43" name="Gruppo 42"/>
          <p:cNvGrpSpPr/>
          <p:nvPr/>
        </p:nvGrpSpPr>
        <p:grpSpPr>
          <a:xfrm>
            <a:off x="6404214" y="1555676"/>
            <a:ext cx="906467" cy="772447"/>
            <a:chOff x="5477386" y="2072585"/>
            <a:chExt cx="906467" cy="772447"/>
          </a:xfrm>
        </p:grpSpPr>
        <p:grpSp>
          <p:nvGrpSpPr>
            <p:cNvPr id="45" name="Gruppo 44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47" name="Ovale 46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50" name="Triangolo isoscele 49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46" name="CasellaDiTesto 45"/>
            <p:cNvSpPr txBox="1"/>
            <p:nvPr/>
          </p:nvSpPr>
          <p:spPr>
            <a:xfrm>
              <a:off x="5477386" y="2295750"/>
              <a:ext cx="9064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err="1"/>
                <a:t>CHFacade</a:t>
              </a:r>
              <a:endParaRPr lang="en-GB" sz="1400" dirty="0"/>
            </a:p>
          </p:txBody>
        </p:sp>
      </p:grpSp>
      <p:grpSp>
        <p:nvGrpSpPr>
          <p:cNvPr id="51" name="Gruppo 50"/>
          <p:cNvGrpSpPr/>
          <p:nvPr/>
        </p:nvGrpSpPr>
        <p:grpSpPr>
          <a:xfrm>
            <a:off x="6390583" y="2379765"/>
            <a:ext cx="906467" cy="772447"/>
            <a:chOff x="5477386" y="2072585"/>
            <a:chExt cx="906467" cy="772447"/>
          </a:xfrm>
        </p:grpSpPr>
        <p:grpSp>
          <p:nvGrpSpPr>
            <p:cNvPr id="52" name="Gruppo 51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56" name="Ovale 55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57" name="Triangolo isoscele 56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55" name="CasellaDiTesto 54"/>
            <p:cNvSpPr txBox="1"/>
            <p:nvPr/>
          </p:nvSpPr>
          <p:spPr>
            <a:xfrm>
              <a:off x="5477386" y="2295750"/>
              <a:ext cx="9064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err="1" smtClean="0"/>
                <a:t>CHFacade</a:t>
              </a:r>
              <a:endParaRPr lang="en-GB" sz="1400" b="1" dirty="0" smtClean="0"/>
            </a:p>
            <a:p>
              <a:pPr algn="ctr"/>
              <a:r>
                <a:rPr lang="it-IT" sz="1400" b="1" dirty="0" smtClean="0">
                  <a:solidFill>
                    <a:srgbClr val="0070C0"/>
                  </a:solidFill>
                </a:rPr>
                <a:t>HL7</a:t>
              </a:r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9" name="Gruppo 58"/>
          <p:cNvGrpSpPr/>
          <p:nvPr/>
        </p:nvGrpSpPr>
        <p:grpSpPr>
          <a:xfrm>
            <a:off x="1115617" y="1899069"/>
            <a:ext cx="1053702" cy="965471"/>
            <a:chOff x="565700" y="4940367"/>
            <a:chExt cx="805955" cy="772447"/>
          </a:xfrm>
        </p:grpSpPr>
        <p:sp>
          <p:nvSpPr>
            <p:cNvPr id="61" name="Ovale 6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Triangolo isoscele 6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5" name="CasellaDiTesto 64"/>
          <p:cNvSpPr txBox="1"/>
          <p:nvPr/>
        </p:nvSpPr>
        <p:spPr>
          <a:xfrm>
            <a:off x="1196001" y="2123191"/>
            <a:ext cx="1034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err="1" smtClean="0"/>
              <a:t>Icore</a:t>
            </a:r>
            <a:endParaRPr lang="en-GB" sz="1400" b="1" dirty="0" smtClean="0"/>
          </a:p>
          <a:p>
            <a:pPr algn="ctr"/>
            <a:r>
              <a:rPr lang="it-IT" sz="1400" b="1" dirty="0" smtClean="0"/>
              <a:t>FHIR server</a:t>
            </a:r>
            <a:endParaRPr lang="en-GB" sz="1400" dirty="0"/>
          </a:p>
        </p:txBody>
      </p:sp>
      <p:grpSp>
        <p:nvGrpSpPr>
          <p:cNvPr id="44" name="Gruppo 43"/>
          <p:cNvGrpSpPr/>
          <p:nvPr/>
        </p:nvGrpSpPr>
        <p:grpSpPr>
          <a:xfrm>
            <a:off x="2628613" y="2489535"/>
            <a:ext cx="666895" cy="86434"/>
            <a:chOff x="4592177" y="4419530"/>
            <a:chExt cx="666895" cy="86434"/>
          </a:xfrm>
        </p:grpSpPr>
        <p:cxnSp>
          <p:nvCxnSpPr>
            <p:cNvPr id="63" name="Connettore 1 6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66" name="Triangolo isoscele 65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67" name="Gruppo 66"/>
          <p:cNvGrpSpPr/>
          <p:nvPr/>
        </p:nvGrpSpPr>
        <p:grpSpPr>
          <a:xfrm>
            <a:off x="2620526" y="2293330"/>
            <a:ext cx="787334" cy="86434"/>
            <a:chOff x="3452446" y="4176616"/>
            <a:chExt cx="787334" cy="86434"/>
          </a:xfrm>
        </p:grpSpPr>
        <p:sp>
          <p:nvSpPr>
            <p:cNvPr id="68" name="Triangolo isoscele 67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0" name="Connettore 1 69"/>
            <p:cNvCxnSpPr>
              <a:endCxn id="68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098200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Connettore 1 116"/>
          <p:cNvCxnSpPr/>
          <p:nvPr/>
        </p:nvCxnSpPr>
        <p:spPr>
          <a:xfrm flipH="1">
            <a:off x="4821060" y="599368"/>
            <a:ext cx="103835" cy="6069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2006916" y="373306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944709" y="764704"/>
            <a:ext cx="4347370" cy="4213779"/>
            <a:chOff x="565700" y="4940367"/>
            <a:chExt cx="805955" cy="77244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1953589" y="1316865"/>
            <a:ext cx="2160240" cy="100794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HealthService</a:t>
            </a:r>
            <a:endParaRPr lang="en-GB" sz="1600" dirty="0" smtClean="0"/>
          </a:p>
          <a:p>
            <a:pPr algn="ctr"/>
            <a:r>
              <a:rPr lang="it-IT" sz="1600" dirty="0" smtClean="0"/>
              <a:t>(</a:t>
            </a:r>
            <a:r>
              <a:rPr lang="it-IT" sz="1600" dirty="0" err="1" smtClean="0"/>
              <a:t>BusinessLogic</a:t>
            </a:r>
            <a:r>
              <a:rPr lang="it-IT" sz="1600" dirty="0" smtClean="0"/>
              <a:t>)</a:t>
            </a:r>
            <a:endParaRPr lang="en-GB" sz="1600" dirty="0"/>
          </a:p>
        </p:txBody>
      </p:sp>
      <p:sp>
        <p:nvSpPr>
          <p:cNvPr id="7" name="Ovale 6"/>
          <p:cNvSpPr/>
          <p:nvPr/>
        </p:nvSpPr>
        <p:spPr>
          <a:xfrm>
            <a:off x="2676914" y="3819357"/>
            <a:ext cx="2247981" cy="80706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cs typeface="Arial" panose="020B0604020202020204" pitchFamily="34" charset="0"/>
              </a:rPr>
              <a:t>FhirServiceClient</a:t>
            </a:r>
            <a:endParaRPr lang="en-GB" sz="1600" dirty="0">
              <a:cs typeface="Arial" panose="020B0604020202020204" pitchFamily="34" charset="0"/>
            </a:endParaRPr>
          </a:p>
        </p:txBody>
      </p:sp>
      <p:cxnSp>
        <p:nvCxnSpPr>
          <p:cNvPr id="9" name="Connettore 2 8"/>
          <p:cNvCxnSpPr>
            <a:stCxn id="40" idx="4"/>
            <a:endCxn id="7" idx="0"/>
          </p:cNvCxnSpPr>
          <p:nvPr/>
        </p:nvCxnSpPr>
        <p:spPr>
          <a:xfrm flipH="1">
            <a:off x="3800905" y="2905213"/>
            <a:ext cx="196917" cy="914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/>
          <p:cNvSpPr/>
          <p:nvPr/>
        </p:nvSpPr>
        <p:spPr>
          <a:xfrm>
            <a:off x="5687070" y="1412775"/>
            <a:ext cx="3122339" cy="79369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HealthServiceFhirUsage</a:t>
            </a:r>
            <a:endParaRPr lang="en-GB" sz="1600" dirty="0"/>
          </a:p>
        </p:txBody>
      </p:sp>
      <p:cxnSp>
        <p:nvCxnSpPr>
          <p:cNvPr id="12" name="Connettore 2 11"/>
          <p:cNvCxnSpPr>
            <a:stCxn id="10" idx="2"/>
            <a:endCxn id="40" idx="7"/>
          </p:cNvCxnSpPr>
          <p:nvPr/>
        </p:nvCxnSpPr>
        <p:spPr>
          <a:xfrm flipH="1">
            <a:off x="4821060" y="1809622"/>
            <a:ext cx="866010" cy="580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po 12"/>
          <p:cNvGrpSpPr/>
          <p:nvPr/>
        </p:nvGrpSpPr>
        <p:grpSpPr>
          <a:xfrm>
            <a:off x="4977454" y="4342781"/>
            <a:ext cx="666895" cy="86434"/>
            <a:chOff x="4592177" y="4419530"/>
            <a:chExt cx="666895" cy="86434"/>
          </a:xfrm>
        </p:grpSpPr>
        <p:cxnSp>
          <p:nvCxnSpPr>
            <p:cNvPr id="14" name="Connettore 1 13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riangolo isoscele 14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4969367" y="4146576"/>
            <a:ext cx="787334" cy="86434"/>
            <a:chOff x="3452446" y="4176616"/>
            <a:chExt cx="787334" cy="86434"/>
          </a:xfrm>
        </p:grpSpPr>
        <p:sp>
          <p:nvSpPr>
            <p:cNvPr id="17" name="Triangolo isoscele 16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8" name="Connettore 1 17"/>
            <p:cNvCxnSpPr>
              <a:endCxn id="17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CasellaDiTesto 18"/>
          <p:cNvSpPr txBox="1"/>
          <p:nvPr/>
        </p:nvSpPr>
        <p:spPr>
          <a:xfrm>
            <a:off x="4787441" y="4515670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grpSp>
        <p:nvGrpSpPr>
          <p:cNvPr id="20" name="Gruppo 19"/>
          <p:cNvGrpSpPr/>
          <p:nvPr/>
        </p:nvGrpSpPr>
        <p:grpSpPr>
          <a:xfrm>
            <a:off x="6459193" y="3926578"/>
            <a:ext cx="805955" cy="772447"/>
            <a:chOff x="565700" y="4940367"/>
            <a:chExt cx="805955" cy="772447"/>
          </a:xfrm>
        </p:grpSpPr>
        <p:sp>
          <p:nvSpPr>
            <p:cNvPr id="21" name="Ovale 2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22" name="Triangolo isoscele 2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23" name="Rettangolo 22"/>
          <p:cNvSpPr/>
          <p:nvPr/>
        </p:nvSpPr>
        <p:spPr>
          <a:xfrm>
            <a:off x="7418582" y="3982445"/>
            <a:ext cx="1513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 smtClean="0"/>
              <a:t>CentroHealth</a:t>
            </a:r>
            <a:r>
              <a:rPr lang="it-IT" b="1" dirty="0" smtClean="0"/>
              <a:t> </a:t>
            </a:r>
          </a:p>
          <a:p>
            <a:r>
              <a:rPr lang="it-IT" dirty="0" smtClean="0"/>
              <a:t>FHIR server</a:t>
            </a:r>
            <a:endParaRPr lang="en-GB" dirty="0"/>
          </a:p>
        </p:txBody>
      </p:sp>
      <p:grpSp>
        <p:nvGrpSpPr>
          <p:cNvPr id="26" name="Gruppo 25"/>
          <p:cNvGrpSpPr/>
          <p:nvPr/>
        </p:nvGrpSpPr>
        <p:grpSpPr>
          <a:xfrm>
            <a:off x="277814" y="1469556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69727" y="1273351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CasellaDiTesto 31"/>
          <p:cNvSpPr txBox="1"/>
          <p:nvPr/>
        </p:nvSpPr>
        <p:spPr>
          <a:xfrm>
            <a:off x="269727" y="1654996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34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6244200" y="417111"/>
            <a:ext cx="154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Java programs</a:t>
            </a:r>
            <a:endParaRPr lang="en-US" b="1" dirty="0"/>
          </a:p>
        </p:txBody>
      </p:sp>
      <p:sp>
        <p:nvSpPr>
          <p:cNvPr id="40" name="Ovale 39"/>
          <p:cNvSpPr/>
          <p:nvPr/>
        </p:nvSpPr>
        <p:spPr>
          <a:xfrm>
            <a:off x="2833586" y="2301465"/>
            <a:ext cx="2328471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HealthServiceFhir</a:t>
            </a:r>
            <a:endParaRPr lang="en-GB" sz="1600" dirty="0">
              <a:cs typeface="Arial" panose="020B0604020202020204" pitchFamily="34" charset="0"/>
            </a:endParaRPr>
          </a:p>
        </p:txBody>
      </p:sp>
      <p:sp>
        <p:nvSpPr>
          <p:cNvPr id="48" name="Ovale 47"/>
          <p:cNvSpPr/>
          <p:nvPr/>
        </p:nvSpPr>
        <p:spPr>
          <a:xfrm>
            <a:off x="906319" y="2206468"/>
            <a:ext cx="1927267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HealthServiceHL7</a:t>
            </a:r>
            <a:endParaRPr lang="en-GB" sz="1200" dirty="0">
              <a:cs typeface="Arial" panose="020B0604020202020204" pitchFamily="34" charset="0"/>
            </a:endParaRPr>
          </a:p>
        </p:txBody>
      </p:sp>
      <p:cxnSp>
        <p:nvCxnSpPr>
          <p:cNvPr id="52" name="Connettore 2 51"/>
          <p:cNvCxnSpPr>
            <a:stCxn id="55" idx="2"/>
            <a:endCxn id="7" idx="7"/>
          </p:cNvCxnSpPr>
          <p:nvPr/>
        </p:nvCxnSpPr>
        <p:spPr>
          <a:xfrm flipH="1">
            <a:off x="4595686" y="3096540"/>
            <a:ext cx="1150349" cy="8410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e 54"/>
          <p:cNvSpPr/>
          <p:nvPr/>
        </p:nvSpPr>
        <p:spPr>
          <a:xfrm>
            <a:off x="5746035" y="2699693"/>
            <a:ext cx="3083816" cy="79369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FhirServiceClientUsage</a:t>
            </a:r>
            <a:endParaRPr lang="en-GB" sz="1600" dirty="0"/>
          </a:p>
        </p:txBody>
      </p:sp>
      <p:cxnSp>
        <p:nvCxnSpPr>
          <p:cNvPr id="79" name="Connettore 2 78"/>
          <p:cNvCxnSpPr/>
          <p:nvPr/>
        </p:nvCxnSpPr>
        <p:spPr>
          <a:xfrm flipH="1">
            <a:off x="8388424" y="161307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2 79"/>
          <p:cNvCxnSpPr/>
          <p:nvPr/>
        </p:nvCxnSpPr>
        <p:spPr>
          <a:xfrm flipH="1">
            <a:off x="8330062" y="2922083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1 81"/>
          <p:cNvCxnSpPr>
            <a:stCxn id="32" idx="3"/>
            <a:endCxn id="6" idx="2"/>
          </p:cNvCxnSpPr>
          <p:nvPr/>
        </p:nvCxnSpPr>
        <p:spPr>
          <a:xfrm flipV="1">
            <a:off x="1472107" y="1820838"/>
            <a:ext cx="481482" cy="1882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e 82"/>
          <p:cNvSpPr/>
          <p:nvPr/>
        </p:nvSpPr>
        <p:spPr>
          <a:xfrm>
            <a:off x="2956622" y="2810238"/>
            <a:ext cx="260828" cy="24523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ttangolo 86"/>
          <p:cNvSpPr/>
          <p:nvPr/>
        </p:nvSpPr>
        <p:spPr>
          <a:xfrm>
            <a:off x="1472107" y="3096540"/>
            <a:ext cx="2317686" cy="369332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dirty="0" err="1">
                <a:solidFill>
                  <a:srgbClr val="C00000"/>
                </a:solidFill>
              </a:rPr>
              <a:t>HealthServiceInterface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88" name="Ovale 87"/>
          <p:cNvSpPr/>
          <p:nvPr/>
        </p:nvSpPr>
        <p:spPr>
          <a:xfrm>
            <a:off x="1746088" y="2812594"/>
            <a:ext cx="260828" cy="24523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e 90"/>
          <p:cNvSpPr/>
          <p:nvPr/>
        </p:nvSpPr>
        <p:spPr>
          <a:xfrm>
            <a:off x="4850890" y="5181283"/>
            <a:ext cx="3083816" cy="5930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HealthHttpClient</a:t>
            </a:r>
            <a:endParaRPr lang="en-GB" sz="1600" dirty="0"/>
          </a:p>
        </p:txBody>
      </p:sp>
      <p:grpSp>
        <p:nvGrpSpPr>
          <p:cNvPr id="92" name="Gruppo 91"/>
          <p:cNvGrpSpPr/>
          <p:nvPr/>
        </p:nvGrpSpPr>
        <p:grpSpPr>
          <a:xfrm flipH="1">
            <a:off x="3789793" y="5549660"/>
            <a:ext cx="666895" cy="86434"/>
            <a:chOff x="4592177" y="4419530"/>
            <a:chExt cx="666895" cy="86434"/>
          </a:xfrm>
        </p:grpSpPr>
        <p:cxnSp>
          <p:nvCxnSpPr>
            <p:cNvPr id="93" name="Connettore 1 9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riangolo isoscele 9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5" name="Gruppo 94"/>
          <p:cNvGrpSpPr/>
          <p:nvPr/>
        </p:nvGrpSpPr>
        <p:grpSpPr>
          <a:xfrm flipH="1">
            <a:off x="3781706" y="5353455"/>
            <a:ext cx="787334" cy="86434"/>
            <a:chOff x="3452446" y="4176616"/>
            <a:chExt cx="787334" cy="86434"/>
          </a:xfrm>
        </p:grpSpPr>
        <p:sp>
          <p:nvSpPr>
            <p:cNvPr id="96" name="Triangolo isoscele 9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7" name="Connettore 1 96"/>
            <p:cNvCxnSpPr>
              <a:endCxn id="9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Ovale 97"/>
          <p:cNvSpPr/>
          <p:nvPr/>
        </p:nvSpPr>
        <p:spPr>
          <a:xfrm>
            <a:off x="5599791" y="5915090"/>
            <a:ext cx="3083816" cy="5930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HealthWebClient</a:t>
            </a:r>
            <a:endParaRPr lang="en-GB" sz="1600" dirty="0"/>
          </a:p>
        </p:txBody>
      </p:sp>
      <p:grpSp>
        <p:nvGrpSpPr>
          <p:cNvPr id="99" name="Gruppo 98"/>
          <p:cNvGrpSpPr/>
          <p:nvPr/>
        </p:nvGrpSpPr>
        <p:grpSpPr>
          <a:xfrm rot="5400000" flipH="1">
            <a:off x="8100524" y="5290322"/>
            <a:ext cx="472540" cy="98326"/>
            <a:chOff x="4592177" y="4419530"/>
            <a:chExt cx="666895" cy="86434"/>
          </a:xfrm>
        </p:grpSpPr>
        <p:cxnSp>
          <p:nvCxnSpPr>
            <p:cNvPr id="100" name="Connettore 1 9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riangolo isoscele 10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02" name="Gruppo 101"/>
          <p:cNvGrpSpPr/>
          <p:nvPr/>
        </p:nvGrpSpPr>
        <p:grpSpPr>
          <a:xfrm rot="5400000" flipH="1" flipV="1">
            <a:off x="7824088" y="5246291"/>
            <a:ext cx="582125" cy="120293"/>
            <a:chOff x="3452446" y="4176616"/>
            <a:chExt cx="787334" cy="86434"/>
          </a:xfrm>
        </p:grpSpPr>
        <p:sp>
          <p:nvSpPr>
            <p:cNvPr id="103" name="Triangolo isoscele 102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04" name="Connettore 1 103"/>
            <p:cNvCxnSpPr>
              <a:endCxn id="103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uppo 104"/>
          <p:cNvGrpSpPr/>
          <p:nvPr/>
        </p:nvGrpSpPr>
        <p:grpSpPr>
          <a:xfrm flipH="1">
            <a:off x="3985452" y="6223259"/>
            <a:ext cx="666895" cy="86434"/>
            <a:chOff x="4592177" y="4419530"/>
            <a:chExt cx="666895" cy="86434"/>
          </a:xfrm>
        </p:grpSpPr>
        <p:cxnSp>
          <p:nvCxnSpPr>
            <p:cNvPr id="106" name="Connettore 1 105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riangolo isoscele 106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08" name="Gruppo 107"/>
          <p:cNvGrpSpPr/>
          <p:nvPr/>
        </p:nvGrpSpPr>
        <p:grpSpPr>
          <a:xfrm flipH="1">
            <a:off x="3977365" y="6027054"/>
            <a:ext cx="787334" cy="86434"/>
            <a:chOff x="3452446" y="4176616"/>
            <a:chExt cx="787334" cy="86434"/>
          </a:xfrm>
        </p:grpSpPr>
        <p:sp>
          <p:nvSpPr>
            <p:cNvPr id="109" name="Triangolo isoscele 108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10" name="Connettore 1 109"/>
            <p:cNvCxnSpPr>
              <a:endCxn id="109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Connettore 2 110"/>
          <p:cNvCxnSpPr/>
          <p:nvPr/>
        </p:nvCxnSpPr>
        <p:spPr>
          <a:xfrm flipH="1">
            <a:off x="5364673" y="5281257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2 111"/>
          <p:cNvCxnSpPr/>
          <p:nvPr/>
        </p:nvCxnSpPr>
        <p:spPr>
          <a:xfrm flipH="1">
            <a:off x="6156176" y="6028030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ttangolo 119"/>
          <p:cNvSpPr/>
          <p:nvPr/>
        </p:nvSpPr>
        <p:spPr>
          <a:xfrm>
            <a:off x="1205132" y="4789148"/>
            <a:ext cx="1936428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>
                <a:solidFill>
                  <a:srgbClr val="0070C0"/>
                </a:solidFill>
              </a:rPr>
              <a:t>selectHealthCenter</a:t>
            </a:r>
            <a:r>
              <a:rPr lang="en-GB" sz="1600" b="1" dirty="0">
                <a:solidFill>
                  <a:srgbClr val="0070C0"/>
                </a:solidFill>
              </a:rPr>
              <a:t> 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createPatient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searchPatient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readResource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>
                <a:solidFill>
                  <a:srgbClr val="0070C0"/>
                </a:solidFill>
              </a:rPr>
              <a:t>deleteResource</a:t>
            </a:r>
            <a:endParaRPr lang="en-GB" sz="1600" b="1" dirty="0">
              <a:solidFill>
                <a:srgbClr val="0070C0"/>
              </a:solidFill>
            </a:endParaRPr>
          </a:p>
        </p:txBody>
      </p:sp>
      <p:grpSp>
        <p:nvGrpSpPr>
          <p:cNvPr id="124" name="Gruppo 123"/>
          <p:cNvGrpSpPr/>
          <p:nvPr/>
        </p:nvGrpSpPr>
        <p:grpSpPr>
          <a:xfrm>
            <a:off x="43278" y="3860044"/>
            <a:ext cx="1053702" cy="965471"/>
            <a:chOff x="565700" y="4940367"/>
            <a:chExt cx="805955" cy="772447"/>
          </a:xfrm>
        </p:grpSpPr>
        <p:sp>
          <p:nvSpPr>
            <p:cNvPr id="125" name="Ovale 124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6" name="Triangolo isoscele 125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27" name="CasellaDiTesto 126"/>
          <p:cNvSpPr txBox="1"/>
          <p:nvPr/>
        </p:nvSpPr>
        <p:spPr>
          <a:xfrm>
            <a:off x="90395" y="4208677"/>
            <a:ext cx="1088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 smtClean="0"/>
              <a:t>ICoreFacade</a:t>
            </a:r>
            <a:endParaRPr lang="en-GB" sz="1400" dirty="0"/>
          </a:p>
        </p:txBody>
      </p:sp>
      <p:cxnSp>
        <p:nvCxnSpPr>
          <p:cNvPr id="129" name="Connettore 2 128"/>
          <p:cNvCxnSpPr>
            <a:stCxn id="7" idx="2"/>
            <a:endCxn id="127" idx="3"/>
          </p:cNvCxnSpPr>
          <p:nvPr/>
        </p:nvCxnSpPr>
        <p:spPr>
          <a:xfrm flipH="1">
            <a:off x="1179219" y="4222891"/>
            <a:ext cx="1497695" cy="13967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asellaDiTesto 129"/>
          <p:cNvSpPr txBox="1"/>
          <p:nvPr/>
        </p:nvSpPr>
        <p:spPr>
          <a:xfrm>
            <a:off x="1589191" y="3844653"/>
            <a:ext cx="67775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 </a:t>
            </a:r>
            <a:r>
              <a:rPr lang="it-IT" dirty="0" err="1" smtClean="0"/>
              <a:t>todo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8021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nettore 4 24"/>
          <p:cNvCxnSpPr>
            <a:stCxn id="126" idx="5"/>
            <a:endCxn id="32" idx="2"/>
          </p:cNvCxnSpPr>
          <p:nvPr/>
        </p:nvCxnSpPr>
        <p:spPr>
          <a:xfrm rot="5400000" flipH="1" flipV="1">
            <a:off x="-309365" y="2861561"/>
            <a:ext cx="2265067" cy="22978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ttore 1 116"/>
          <p:cNvCxnSpPr/>
          <p:nvPr/>
        </p:nvCxnSpPr>
        <p:spPr>
          <a:xfrm flipH="1">
            <a:off x="4821060" y="414562"/>
            <a:ext cx="103835" cy="6069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2314628" y="210239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1252421" y="601637"/>
            <a:ext cx="4347370" cy="4213779"/>
            <a:chOff x="565700" y="4940367"/>
            <a:chExt cx="805955" cy="77244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2303033" y="1013717"/>
            <a:ext cx="2160240" cy="100794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HealthService</a:t>
            </a:r>
            <a:endParaRPr lang="en-GB" sz="1600" dirty="0" smtClean="0"/>
          </a:p>
          <a:p>
            <a:pPr algn="ctr"/>
            <a:r>
              <a:rPr lang="it-IT" sz="1600" dirty="0" smtClean="0"/>
              <a:t>(</a:t>
            </a:r>
            <a:r>
              <a:rPr lang="it-IT" sz="1600" dirty="0" err="1" smtClean="0"/>
              <a:t>BusinessLogic</a:t>
            </a:r>
            <a:r>
              <a:rPr lang="it-IT" sz="1600" dirty="0" smtClean="0"/>
              <a:t>)</a:t>
            </a:r>
            <a:endParaRPr lang="en-GB" sz="1600" dirty="0"/>
          </a:p>
        </p:txBody>
      </p:sp>
      <p:sp>
        <p:nvSpPr>
          <p:cNvPr id="7" name="Ovale 6"/>
          <p:cNvSpPr/>
          <p:nvPr/>
        </p:nvSpPr>
        <p:spPr>
          <a:xfrm>
            <a:off x="2861461" y="3582759"/>
            <a:ext cx="2247981" cy="80706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cs typeface="Arial" panose="020B0604020202020204" pitchFamily="34" charset="0"/>
              </a:rPr>
              <a:t>FhirServiceClient</a:t>
            </a:r>
            <a:endParaRPr lang="en-GB" sz="1600" dirty="0">
              <a:cs typeface="Arial" panose="020B0604020202020204" pitchFamily="34" charset="0"/>
            </a:endParaRPr>
          </a:p>
        </p:txBody>
      </p:sp>
      <p:cxnSp>
        <p:nvCxnSpPr>
          <p:cNvPr id="9" name="Connettore 2 8"/>
          <p:cNvCxnSpPr>
            <a:stCxn id="40" idx="4"/>
            <a:endCxn id="7" idx="0"/>
          </p:cNvCxnSpPr>
          <p:nvPr/>
        </p:nvCxnSpPr>
        <p:spPr>
          <a:xfrm flipH="1">
            <a:off x="3985452" y="2528689"/>
            <a:ext cx="401604" cy="1054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/>
          <p:cNvSpPr/>
          <p:nvPr/>
        </p:nvSpPr>
        <p:spPr>
          <a:xfrm>
            <a:off x="5687070" y="1227969"/>
            <a:ext cx="3122339" cy="793693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rgbClr val="0070C0"/>
                </a:solidFill>
              </a:rPr>
              <a:t>HealthServiceFhirUsage</a:t>
            </a:r>
            <a:endParaRPr lang="en-GB" sz="1600" b="1" dirty="0">
              <a:solidFill>
                <a:srgbClr val="0070C0"/>
              </a:solidFill>
            </a:endParaRPr>
          </a:p>
        </p:txBody>
      </p:sp>
      <p:cxnSp>
        <p:nvCxnSpPr>
          <p:cNvPr id="12" name="Connettore 2 11"/>
          <p:cNvCxnSpPr>
            <a:stCxn id="10" idx="2"/>
            <a:endCxn id="40" idx="7"/>
          </p:cNvCxnSpPr>
          <p:nvPr/>
        </p:nvCxnSpPr>
        <p:spPr>
          <a:xfrm flipH="1">
            <a:off x="5210294" y="1624816"/>
            <a:ext cx="476776" cy="388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po 19"/>
          <p:cNvGrpSpPr/>
          <p:nvPr/>
        </p:nvGrpSpPr>
        <p:grpSpPr>
          <a:xfrm>
            <a:off x="6459193" y="3741772"/>
            <a:ext cx="805955" cy="772447"/>
            <a:chOff x="565700" y="4940367"/>
            <a:chExt cx="805955" cy="772447"/>
          </a:xfrm>
        </p:grpSpPr>
        <p:sp>
          <p:nvSpPr>
            <p:cNvPr id="21" name="Ovale 2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22" name="Triangolo isoscele 2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23" name="Rettangolo 22"/>
          <p:cNvSpPr/>
          <p:nvPr/>
        </p:nvSpPr>
        <p:spPr>
          <a:xfrm>
            <a:off x="7418582" y="3797639"/>
            <a:ext cx="1513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 smtClean="0"/>
              <a:t>CentroHealth</a:t>
            </a:r>
            <a:r>
              <a:rPr lang="it-IT" b="1" dirty="0" smtClean="0"/>
              <a:t> </a:t>
            </a:r>
          </a:p>
          <a:p>
            <a:r>
              <a:rPr lang="it-IT" dirty="0" smtClean="0"/>
              <a:t>FHIR server</a:t>
            </a:r>
            <a:endParaRPr lang="en-GB" dirty="0"/>
          </a:p>
        </p:txBody>
      </p:sp>
      <p:grpSp>
        <p:nvGrpSpPr>
          <p:cNvPr id="26" name="Gruppo 25"/>
          <p:cNvGrpSpPr/>
          <p:nvPr/>
        </p:nvGrpSpPr>
        <p:grpSpPr>
          <a:xfrm>
            <a:off x="241554" y="1185744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33467" y="989539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32" name="CasellaDiTesto 31"/>
          <p:cNvSpPr txBox="1"/>
          <p:nvPr/>
        </p:nvSpPr>
        <p:spPr>
          <a:xfrm>
            <a:off x="233467" y="1371184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34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6244200" y="232305"/>
            <a:ext cx="154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Java programs</a:t>
            </a:r>
            <a:endParaRPr lang="en-US" b="1" dirty="0"/>
          </a:p>
        </p:txBody>
      </p:sp>
      <p:sp>
        <p:nvSpPr>
          <p:cNvPr id="40" name="Ovale 39"/>
          <p:cNvSpPr/>
          <p:nvPr/>
        </p:nvSpPr>
        <p:spPr>
          <a:xfrm>
            <a:off x="3222820" y="1924941"/>
            <a:ext cx="2328471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HealthServiceFhir</a:t>
            </a:r>
            <a:endParaRPr lang="en-GB" sz="1600" dirty="0">
              <a:cs typeface="Arial" panose="020B0604020202020204" pitchFamily="34" charset="0"/>
            </a:endParaRPr>
          </a:p>
        </p:txBody>
      </p:sp>
      <p:sp>
        <p:nvSpPr>
          <p:cNvPr id="48" name="Ovale 47"/>
          <p:cNvSpPr/>
          <p:nvPr/>
        </p:nvSpPr>
        <p:spPr>
          <a:xfrm>
            <a:off x="1272144" y="1880219"/>
            <a:ext cx="1927267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HealthServiceHL7</a:t>
            </a:r>
            <a:endParaRPr lang="en-GB" sz="1200" dirty="0">
              <a:cs typeface="Arial" panose="020B0604020202020204" pitchFamily="34" charset="0"/>
            </a:endParaRPr>
          </a:p>
        </p:txBody>
      </p:sp>
      <p:cxnSp>
        <p:nvCxnSpPr>
          <p:cNvPr id="52" name="Connettore 2 51"/>
          <p:cNvCxnSpPr>
            <a:stCxn id="55" idx="2"/>
            <a:endCxn id="7" idx="7"/>
          </p:cNvCxnSpPr>
          <p:nvPr/>
        </p:nvCxnSpPr>
        <p:spPr>
          <a:xfrm flipH="1">
            <a:off x="4780233" y="2911734"/>
            <a:ext cx="965802" cy="7892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e 54"/>
          <p:cNvSpPr/>
          <p:nvPr/>
        </p:nvSpPr>
        <p:spPr>
          <a:xfrm>
            <a:off x="5746035" y="2514887"/>
            <a:ext cx="3083816" cy="79369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FhirServiceClientUsage</a:t>
            </a:r>
            <a:endParaRPr lang="en-GB" sz="1600" dirty="0"/>
          </a:p>
        </p:txBody>
      </p:sp>
      <p:cxnSp>
        <p:nvCxnSpPr>
          <p:cNvPr id="79" name="Connettore 2 78"/>
          <p:cNvCxnSpPr/>
          <p:nvPr/>
        </p:nvCxnSpPr>
        <p:spPr>
          <a:xfrm flipH="1">
            <a:off x="8388424" y="1428265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2 79"/>
          <p:cNvCxnSpPr/>
          <p:nvPr/>
        </p:nvCxnSpPr>
        <p:spPr>
          <a:xfrm flipH="1">
            <a:off x="8330062" y="2737277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1 81"/>
          <p:cNvCxnSpPr>
            <a:stCxn id="32" idx="3"/>
            <a:endCxn id="6" idx="2"/>
          </p:cNvCxnSpPr>
          <p:nvPr/>
        </p:nvCxnSpPr>
        <p:spPr>
          <a:xfrm flipV="1">
            <a:off x="1435847" y="1517690"/>
            <a:ext cx="867186" cy="381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e 82"/>
          <p:cNvSpPr/>
          <p:nvPr/>
        </p:nvSpPr>
        <p:spPr>
          <a:xfrm>
            <a:off x="3716536" y="2507122"/>
            <a:ext cx="260828" cy="24523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ttangolo 86"/>
          <p:cNvSpPr/>
          <p:nvPr/>
        </p:nvSpPr>
        <p:spPr>
          <a:xfrm>
            <a:off x="2059045" y="2764550"/>
            <a:ext cx="2079608" cy="338554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sz="1600" dirty="0" err="1">
                <a:solidFill>
                  <a:srgbClr val="C00000"/>
                </a:solidFill>
              </a:rPr>
              <a:t>HealthServiceInterface</a:t>
            </a:r>
            <a:endParaRPr lang="en-GB" sz="1600" dirty="0">
              <a:solidFill>
                <a:srgbClr val="C00000"/>
              </a:solidFill>
            </a:endParaRPr>
          </a:p>
        </p:txBody>
      </p:sp>
      <p:sp>
        <p:nvSpPr>
          <p:cNvPr id="88" name="Ovale 87"/>
          <p:cNvSpPr/>
          <p:nvPr/>
        </p:nvSpPr>
        <p:spPr>
          <a:xfrm>
            <a:off x="2314628" y="2532602"/>
            <a:ext cx="260828" cy="24523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e 90"/>
          <p:cNvSpPr/>
          <p:nvPr/>
        </p:nvSpPr>
        <p:spPr>
          <a:xfrm>
            <a:off x="4850890" y="4996477"/>
            <a:ext cx="3083816" cy="5930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HealthHttpClient</a:t>
            </a:r>
            <a:endParaRPr lang="en-GB" sz="1600" dirty="0"/>
          </a:p>
        </p:txBody>
      </p:sp>
      <p:grpSp>
        <p:nvGrpSpPr>
          <p:cNvPr id="92" name="Gruppo 91"/>
          <p:cNvGrpSpPr/>
          <p:nvPr/>
        </p:nvGrpSpPr>
        <p:grpSpPr>
          <a:xfrm flipH="1">
            <a:off x="4618271" y="4728982"/>
            <a:ext cx="666895" cy="86434"/>
            <a:chOff x="4592177" y="4419530"/>
            <a:chExt cx="666895" cy="86434"/>
          </a:xfrm>
        </p:grpSpPr>
        <p:cxnSp>
          <p:nvCxnSpPr>
            <p:cNvPr id="93" name="Connettore 1 9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94" name="Triangolo isoscele 9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5" name="Gruppo 94"/>
          <p:cNvGrpSpPr/>
          <p:nvPr/>
        </p:nvGrpSpPr>
        <p:grpSpPr>
          <a:xfrm flipH="1">
            <a:off x="4553524" y="4520698"/>
            <a:ext cx="787334" cy="86434"/>
            <a:chOff x="3452446" y="4176616"/>
            <a:chExt cx="787334" cy="86434"/>
          </a:xfrm>
        </p:grpSpPr>
        <p:sp>
          <p:nvSpPr>
            <p:cNvPr id="96" name="Triangolo isoscele 9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7" name="Connettore 1 96"/>
            <p:cNvCxnSpPr>
              <a:endCxn id="9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98" name="Ovale 97"/>
          <p:cNvSpPr/>
          <p:nvPr/>
        </p:nvSpPr>
        <p:spPr>
          <a:xfrm>
            <a:off x="5599791" y="5730284"/>
            <a:ext cx="3083816" cy="593051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rgbClr val="0070C0"/>
                </a:solidFill>
              </a:rPr>
              <a:t>HealthWebClient</a:t>
            </a:r>
            <a:endParaRPr lang="en-GB" sz="1600" b="1" dirty="0">
              <a:solidFill>
                <a:srgbClr val="0070C0"/>
              </a:solidFill>
            </a:endParaRPr>
          </a:p>
        </p:txBody>
      </p:sp>
      <p:grpSp>
        <p:nvGrpSpPr>
          <p:cNvPr id="99" name="Gruppo 98"/>
          <p:cNvGrpSpPr/>
          <p:nvPr/>
        </p:nvGrpSpPr>
        <p:grpSpPr>
          <a:xfrm rot="5400000" flipH="1">
            <a:off x="8152154" y="4790539"/>
            <a:ext cx="472540" cy="98326"/>
            <a:chOff x="4592177" y="4419530"/>
            <a:chExt cx="666895" cy="86434"/>
          </a:xfrm>
        </p:grpSpPr>
        <p:cxnSp>
          <p:nvCxnSpPr>
            <p:cNvPr id="100" name="Connettore 1 9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101" name="Triangolo isoscele 10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02" name="Gruppo 101"/>
          <p:cNvGrpSpPr/>
          <p:nvPr/>
        </p:nvGrpSpPr>
        <p:grpSpPr>
          <a:xfrm rot="5400000" flipH="1" flipV="1">
            <a:off x="7875718" y="4746508"/>
            <a:ext cx="582125" cy="120293"/>
            <a:chOff x="3452446" y="4176616"/>
            <a:chExt cx="787334" cy="86434"/>
          </a:xfrm>
        </p:grpSpPr>
        <p:sp>
          <p:nvSpPr>
            <p:cNvPr id="103" name="Triangolo isoscele 102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04" name="Connettore 1 103"/>
            <p:cNvCxnSpPr>
              <a:endCxn id="103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cxnSp>
        <p:nvCxnSpPr>
          <p:cNvPr id="111" name="Connettore 2 110"/>
          <p:cNvCxnSpPr/>
          <p:nvPr/>
        </p:nvCxnSpPr>
        <p:spPr>
          <a:xfrm flipH="1">
            <a:off x="7405116" y="509645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2 111"/>
          <p:cNvCxnSpPr/>
          <p:nvPr/>
        </p:nvCxnSpPr>
        <p:spPr>
          <a:xfrm flipH="1">
            <a:off x="8126100" y="5843224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ttangolo 119"/>
          <p:cNvSpPr/>
          <p:nvPr/>
        </p:nvSpPr>
        <p:spPr>
          <a:xfrm>
            <a:off x="19216" y="2453269"/>
            <a:ext cx="1936428" cy="1354217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>
                <a:solidFill>
                  <a:srgbClr val="0070C0"/>
                </a:solidFill>
              </a:rPr>
              <a:t>selectHealthCenter</a:t>
            </a:r>
            <a:r>
              <a:rPr lang="en-GB" sz="1600" b="1" dirty="0">
                <a:solidFill>
                  <a:srgbClr val="0070C0"/>
                </a:solidFill>
              </a:rPr>
              <a:t> 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createResource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>
                <a:solidFill>
                  <a:srgbClr val="0070C0"/>
                </a:solidFill>
              </a:rPr>
              <a:t>searchResource</a:t>
            </a:r>
            <a:endParaRPr lang="en-GB" sz="1600" b="1" dirty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readResource</a:t>
            </a:r>
            <a:endParaRPr lang="en-GB" sz="1600" b="1" dirty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>
                <a:solidFill>
                  <a:srgbClr val="0070C0"/>
                </a:solidFill>
              </a:rPr>
              <a:t>deleteResource</a:t>
            </a:r>
            <a:endParaRPr lang="en-GB" sz="1600" b="1" dirty="0">
              <a:solidFill>
                <a:srgbClr val="0070C0"/>
              </a:solidFill>
            </a:endParaRPr>
          </a:p>
        </p:txBody>
      </p:sp>
      <p:grpSp>
        <p:nvGrpSpPr>
          <p:cNvPr id="50" name="Gruppo 49"/>
          <p:cNvGrpSpPr/>
          <p:nvPr/>
        </p:nvGrpSpPr>
        <p:grpSpPr>
          <a:xfrm>
            <a:off x="311186" y="3978575"/>
            <a:ext cx="1053702" cy="965471"/>
            <a:chOff x="311186" y="4305610"/>
            <a:chExt cx="1053702" cy="965471"/>
          </a:xfrm>
        </p:grpSpPr>
        <p:grpSp>
          <p:nvGrpSpPr>
            <p:cNvPr id="124" name="Gruppo 123"/>
            <p:cNvGrpSpPr/>
            <p:nvPr/>
          </p:nvGrpSpPr>
          <p:grpSpPr>
            <a:xfrm>
              <a:off x="311186" y="4305610"/>
              <a:ext cx="1053702" cy="965471"/>
              <a:chOff x="565700" y="4940367"/>
              <a:chExt cx="805955" cy="772447"/>
            </a:xfrm>
          </p:grpSpPr>
          <p:sp>
            <p:nvSpPr>
              <p:cNvPr id="125" name="Ovale 124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FF99CC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6" name="Triangolo isoscele 125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7" name="CasellaDiTesto 126"/>
            <p:cNvSpPr txBox="1"/>
            <p:nvPr/>
          </p:nvSpPr>
          <p:spPr>
            <a:xfrm>
              <a:off x="332361" y="4565617"/>
              <a:ext cx="9200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err="1" smtClean="0"/>
                <a:t>ICoreFHIR</a:t>
              </a:r>
              <a:endParaRPr lang="en-GB" sz="1400" b="1" dirty="0" smtClean="0"/>
            </a:p>
            <a:p>
              <a:pPr algn="ctr"/>
              <a:r>
                <a:rPr lang="it-IT" sz="1400" b="1" dirty="0" smtClean="0"/>
                <a:t>server</a:t>
              </a:r>
              <a:endParaRPr lang="en-GB" sz="1400" dirty="0"/>
            </a:p>
          </p:txBody>
        </p:sp>
      </p:grpSp>
      <p:cxnSp>
        <p:nvCxnSpPr>
          <p:cNvPr id="129" name="Connettore 2 128"/>
          <p:cNvCxnSpPr>
            <a:stCxn id="7" idx="2"/>
            <a:endCxn id="125" idx="6"/>
          </p:cNvCxnSpPr>
          <p:nvPr/>
        </p:nvCxnSpPr>
        <p:spPr>
          <a:xfrm flipH="1">
            <a:off x="1364888" y="3986293"/>
            <a:ext cx="1496573" cy="50202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asellaDiTesto 129"/>
          <p:cNvSpPr txBox="1"/>
          <p:nvPr/>
        </p:nvSpPr>
        <p:spPr>
          <a:xfrm>
            <a:off x="1754588" y="3936138"/>
            <a:ext cx="67775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 </a:t>
            </a:r>
            <a:r>
              <a:rPr lang="it-IT" dirty="0" err="1" smtClean="0"/>
              <a:t>todo</a:t>
            </a:r>
            <a:endParaRPr lang="en-GB" dirty="0"/>
          </a:p>
        </p:txBody>
      </p:sp>
      <p:sp>
        <p:nvSpPr>
          <p:cNvPr id="114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8821" y="5638377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Browser</a:t>
            </a:r>
            <a:endParaRPr lang="en-US" b="1" dirty="0"/>
          </a:p>
        </p:txBody>
      </p:sp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956" y="5118969"/>
            <a:ext cx="2233738" cy="1418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6074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769" y="4409108"/>
            <a:ext cx="2823871" cy="1793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249812" y="204901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3144652" y="646076"/>
            <a:ext cx="4347370" cy="4117387"/>
            <a:chOff x="565700" y="4958037"/>
            <a:chExt cx="805955" cy="75477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4238217" y="1008379"/>
            <a:ext cx="2160240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HealthAdapterMIController</a:t>
            </a:r>
            <a:endParaRPr lang="en-GB" sz="1600" dirty="0"/>
          </a:p>
        </p:txBody>
      </p:sp>
      <p:sp>
        <p:nvSpPr>
          <p:cNvPr id="7" name="Ovale 6"/>
          <p:cNvSpPr/>
          <p:nvPr/>
        </p:nvSpPr>
        <p:spPr>
          <a:xfrm>
            <a:off x="4694263" y="3426581"/>
            <a:ext cx="2247981" cy="80706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cs typeface="Arial" panose="020B0604020202020204" pitchFamily="34" charset="0"/>
              </a:rPr>
              <a:t>FhirServiceClient</a:t>
            </a:r>
            <a:endParaRPr lang="en-GB" sz="1600" dirty="0">
              <a:cs typeface="Arial" panose="020B0604020202020204" pitchFamily="34" charset="0"/>
            </a:endParaRPr>
          </a:p>
        </p:txBody>
      </p:sp>
      <p:cxnSp>
        <p:nvCxnSpPr>
          <p:cNvPr id="9" name="Connettore 2 8"/>
          <p:cNvCxnSpPr>
            <a:stCxn id="40" idx="4"/>
            <a:endCxn id="7" idx="0"/>
          </p:cNvCxnSpPr>
          <p:nvPr/>
        </p:nvCxnSpPr>
        <p:spPr>
          <a:xfrm flipH="1">
            <a:off x="5818254" y="2738394"/>
            <a:ext cx="1" cy="688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o 25"/>
          <p:cNvGrpSpPr/>
          <p:nvPr/>
        </p:nvGrpSpPr>
        <p:grpSpPr>
          <a:xfrm>
            <a:off x="2811204" y="1501983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803117" y="1305778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40" name="Ovale 39"/>
          <p:cNvSpPr/>
          <p:nvPr/>
        </p:nvSpPr>
        <p:spPr>
          <a:xfrm>
            <a:off x="4654019" y="2134646"/>
            <a:ext cx="2328471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HealthServiceFhir</a:t>
            </a:r>
            <a:endParaRPr lang="en-GB" sz="1600" dirty="0">
              <a:cs typeface="Arial" panose="020B0604020202020204" pitchFamily="34" charset="0"/>
            </a:endParaRPr>
          </a:p>
        </p:txBody>
      </p:sp>
      <p:sp>
        <p:nvSpPr>
          <p:cNvPr id="48" name="Ovale 47"/>
          <p:cNvSpPr/>
          <p:nvPr/>
        </p:nvSpPr>
        <p:spPr>
          <a:xfrm>
            <a:off x="3315962" y="2780613"/>
            <a:ext cx="1927267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HealthServiceHL7</a:t>
            </a:r>
            <a:endParaRPr lang="en-GB" sz="1200" dirty="0">
              <a:cs typeface="Arial" panose="020B0604020202020204" pitchFamily="34" charset="0"/>
            </a:endParaRPr>
          </a:p>
        </p:txBody>
      </p:sp>
      <p:sp>
        <p:nvSpPr>
          <p:cNvPr id="83" name="Ovale 82"/>
          <p:cNvSpPr/>
          <p:nvPr/>
        </p:nvSpPr>
        <p:spPr>
          <a:xfrm>
            <a:off x="5187923" y="1937087"/>
            <a:ext cx="260828" cy="24523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ttangolo 86"/>
          <p:cNvSpPr/>
          <p:nvPr/>
        </p:nvSpPr>
        <p:spPr>
          <a:xfrm>
            <a:off x="5473395" y="1855756"/>
            <a:ext cx="2079608" cy="338554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sz="1600" dirty="0" err="1">
                <a:solidFill>
                  <a:srgbClr val="C00000"/>
                </a:solidFill>
              </a:rPr>
              <a:t>HealthServiceInterface</a:t>
            </a:r>
            <a:endParaRPr lang="en-GB" sz="1600" dirty="0">
              <a:solidFill>
                <a:srgbClr val="C00000"/>
              </a:solidFill>
            </a:endParaRPr>
          </a:p>
        </p:txBody>
      </p:sp>
      <p:sp>
        <p:nvSpPr>
          <p:cNvPr id="88" name="Ovale 87"/>
          <p:cNvSpPr/>
          <p:nvPr/>
        </p:nvSpPr>
        <p:spPr>
          <a:xfrm>
            <a:off x="4020475" y="2601573"/>
            <a:ext cx="260828" cy="24523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2" name="Gruppo 91"/>
          <p:cNvGrpSpPr/>
          <p:nvPr/>
        </p:nvGrpSpPr>
        <p:grpSpPr>
          <a:xfrm flipH="1">
            <a:off x="7099973" y="4013022"/>
            <a:ext cx="666895" cy="86434"/>
            <a:chOff x="4592177" y="4419530"/>
            <a:chExt cx="666895" cy="86434"/>
          </a:xfrm>
        </p:grpSpPr>
        <p:cxnSp>
          <p:nvCxnSpPr>
            <p:cNvPr id="93" name="Connettore 1 9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94" name="Triangolo isoscele 9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5" name="Gruppo 94"/>
          <p:cNvGrpSpPr/>
          <p:nvPr/>
        </p:nvGrpSpPr>
        <p:grpSpPr>
          <a:xfrm flipH="1">
            <a:off x="7035226" y="3804738"/>
            <a:ext cx="787334" cy="86434"/>
            <a:chOff x="3452446" y="4176616"/>
            <a:chExt cx="787334" cy="86434"/>
          </a:xfrm>
        </p:grpSpPr>
        <p:sp>
          <p:nvSpPr>
            <p:cNvPr id="96" name="Triangolo isoscele 9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7" name="Connettore 1 96"/>
            <p:cNvCxnSpPr>
              <a:endCxn id="9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124" name="Gruppo 123"/>
          <p:cNvGrpSpPr/>
          <p:nvPr/>
        </p:nvGrpSpPr>
        <p:grpSpPr>
          <a:xfrm>
            <a:off x="345089" y="763239"/>
            <a:ext cx="2721534" cy="3470409"/>
            <a:chOff x="565700" y="4961976"/>
            <a:chExt cx="805955" cy="750838"/>
          </a:xfrm>
        </p:grpSpPr>
        <p:sp>
          <p:nvSpPr>
            <p:cNvPr id="125" name="Ovale 124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6" name="Triangolo isoscele 125"/>
            <p:cNvSpPr/>
            <p:nvPr/>
          </p:nvSpPr>
          <p:spPr>
            <a:xfrm rot="16200000">
              <a:off x="904012" y="4936848"/>
              <a:ext cx="39538" cy="89794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14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498384" y="5733256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Browser</a:t>
            </a:r>
            <a:endParaRPr lang="en-US" b="1" dirty="0"/>
          </a:p>
        </p:txBody>
      </p:sp>
      <p:grpSp>
        <p:nvGrpSpPr>
          <p:cNvPr id="61" name="Gruppo 60"/>
          <p:cNvGrpSpPr/>
          <p:nvPr/>
        </p:nvGrpSpPr>
        <p:grpSpPr>
          <a:xfrm>
            <a:off x="7959531" y="3547076"/>
            <a:ext cx="805955" cy="772447"/>
            <a:chOff x="565700" y="4940367"/>
            <a:chExt cx="805955" cy="772447"/>
          </a:xfrm>
        </p:grpSpPr>
        <p:sp>
          <p:nvSpPr>
            <p:cNvPr id="62" name="Ovale 61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63" name="Triangolo isoscele 62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64" name="Rettangolo 63"/>
          <p:cNvSpPr/>
          <p:nvPr/>
        </p:nvSpPr>
        <p:spPr>
          <a:xfrm>
            <a:off x="7485778" y="4233648"/>
            <a:ext cx="1255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FHIR server</a:t>
            </a:r>
            <a:endParaRPr lang="en-GB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402022" y="5121274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HTTP</a:t>
            </a:r>
            <a:endParaRPr lang="en-GB" dirty="0"/>
          </a:p>
        </p:txBody>
      </p:sp>
      <p:cxnSp>
        <p:nvCxnSpPr>
          <p:cNvPr id="37" name="Connettore 2 36"/>
          <p:cNvCxnSpPr>
            <a:endCxn id="40" idx="2"/>
          </p:cNvCxnSpPr>
          <p:nvPr/>
        </p:nvCxnSpPr>
        <p:spPr>
          <a:xfrm flipV="1">
            <a:off x="2954748" y="2436520"/>
            <a:ext cx="1699271" cy="108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e 80"/>
          <p:cNvSpPr/>
          <p:nvPr/>
        </p:nvSpPr>
        <p:spPr>
          <a:xfrm>
            <a:off x="629027" y="1167714"/>
            <a:ext cx="2080557" cy="593051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HealthProductClient</a:t>
            </a:r>
            <a:endParaRPr lang="en-GB" sz="1600" b="1" dirty="0">
              <a:solidFill>
                <a:srgbClr val="0070C0"/>
              </a:solidFill>
            </a:endParaRPr>
          </a:p>
        </p:txBody>
      </p:sp>
      <p:cxnSp>
        <p:nvCxnSpPr>
          <p:cNvPr id="46" name="Connettore 4 45"/>
          <p:cNvCxnSpPr>
            <a:stCxn id="48" idx="6"/>
            <a:endCxn id="123" idx="2"/>
          </p:cNvCxnSpPr>
          <p:nvPr/>
        </p:nvCxnSpPr>
        <p:spPr>
          <a:xfrm flipV="1">
            <a:off x="5243229" y="3079487"/>
            <a:ext cx="2761997" cy="300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4 65"/>
          <p:cNvCxnSpPr>
            <a:stCxn id="115" idx="3"/>
            <a:endCxn id="4" idx="4"/>
          </p:cNvCxnSpPr>
          <p:nvPr/>
        </p:nvCxnSpPr>
        <p:spPr>
          <a:xfrm flipV="1">
            <a:off x="4638640" y="4763463"/>
            <a:ext cx="679697" cy="54247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2 75"/>
          <p:cNvCxnSpPr>
            <a:stCxn id="6" idx="4"/>
            <a:endCxn id="83" idx="0"/>
          </p:cNvCxnSpPr>
          <p:nvPr/>
        </p:nvCxnSpPr>
        <p:spPr>
          <a:xfrm>
            <a:off x="5318337" y="1735178"/>
            <a:ext cx="0" cy="201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asellaDiTesto 117"/>
          <p:cNvSpPr txBox="1"/>
          <p:nvPr/>
        </p:nvSpPr>
        <p:spPr>
          <a:xfrm>
            <a:off x="7553003" y="2244213"/>
            <a:ext cx="1696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Legacy</a:t>
            </a:r>
            <a:r>
              <a:rPr lang="it-IT" dirty="0" smtClean="0"/>
              <a:t> with HL7</a:t>
            </a:r>
            <a:endParaRPr lang="en-GB" dirty="0"/>
          </a:p>
        </p:txBody>
      </p:sp>
      <p:grpSp>
        <p:nvGrpSpPr>
          <p:cNvPr id="119" name="Gruppo 118"/>
          <p:cNvGrpSpPr/>
          <p:nvPr/>
        </p:nvGrpSpPr>
        <p:grpSpPr>
          <a:xfrm>
            <a:off x="8005226" y="2671655"/>
            <a:ext cx="805955" cy="772447"/>
            <a:chOff x="5498762" y="2072585"/>
            <a:chExt cx="805955" cy="772447"/>
          </a:xfrm>
        </p:grpSpPr>
        <p:grpSp>
          <p:nvGrpSpPr>
            <p:cNvPr id="121" name="Gruppo 120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123" name="Ovale 122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8" name="Triangolo isoscele 127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2" name="CasellaDiTesto 121"/>
            <p:cNvSpPr txBox="1"/>
            <p:nvPr/>
          </p:nvSpPr>
          <p:spPr>
            <a:xfrm>
              <a:off x="5838254" y="229575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06" name="Rettangolo 105"/>
          <p:cNvSpPr/>
          <p:nvPr/>
        </p:nvSpPr>
        <p:spPr>
          <a:xfrm>
            <a:off x="7348517" y="232102"/>
            <a:ext cx="1513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/>
              <a:t>CentroHealth</a:t>
            </a:r>
            <a:r>
              <a:rPr lang="it-IT" b="1" dirty="0"/>
              <a:t> </a:t>
            </a:r>
          </a:p>
        </p:txBody>
      </p:sp>
      <p:sp>
        <p:nvSpPr>
          <p:cNvPr id="89" name="CasellaDiTesto 88"/>
          <p:cNvSpPr txBox="1"/>
          <p:nvPr/>
        </p:nvSpPr>
        <p:spPr>
          <a:xfrm>
            <a:off x="6087454" y="2864042"/>
            <a:ext cx="110222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TCP/HTTP</a:t>
            </a:r>
          </a:p>
        </p:txBody>
      </p:sp>
      <p:sp>
        <p:nvSpPr>
          <p:cNvPr id="143" name="CasellaDiTesto 142"/>
          <p:cNvSpPr txBox="1"/>
          <p:nvPr/>
        </p:nvSpPr>
        <p:spPr>
          <a:xfrm>
            <a:off x="657801" y="241231"/>
            <a:ext cx="205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GB" dirty="0" err="1" smtClean="0"/>
              <a:t>ICoreFHIR</a:t>
            </a:r>
            <a:r>
              <a:rPr lang="en-GB" dirty="0" smtClean="0"/>
              <a:t> </a:t>
            </a:r>
            <a:r>
              <a:rPr lang="it-IT" dirty="0" smtClean="0"/>
              <a:t>server</a:t>
            </a:r>
            <a:endParaRPr lang="en-GB" dirty="0"/>
          </a:p>
        </p:txBody>
      </p:sp>
      <p:sp>
        <p:nvSpPr>
          <p:cNvPr id="147" name="Ovale 146"/>
          <p:cNvSpPr/>
          <p:nvPr/>
        </p:nvSpPr>
        <p:spPr>
          <a:xfrm>
            <a:off x="858300" y="3082487"/>
            <a:ext cx="1695116" cy="554921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Todo</a:t>
            </a:r>
            <a:endParaRPr lang="en-GB" sz="1600" b="1" dirty="0">
              <a:solidFill>
                <a:srgbClr val="0070C0"/>
              </a:solidFill>
            </a:endParaRPr>
          </a:p>
        </p:txBody>
      </p:sp>
      <p:cxnSp>
        <p:nvCxnSpPr>
          <p:cNvPr id="148" name="Connettore 2 147"/>
          <p:cNvCxnSpPr>
            <a:endCxn id="48" idx="3"/>
          </p:cNvCxnSpPr>
          <p:nvPr/>
        </p:nvCxnSpPr>
        <p:spPr>
          <a:xfrm flipV="1">
            <a:off x="2531250" y="3295944"/>
            <a:ext cx="1066954" cy="8841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e 150"/>
          <p:cNvSpPr/>
          <p:nvPr/>
        </p:nvSpPr>
        <p:spPr>
          <a:xfrm>
            <a:off x="345089" y="2074806"/>
            <a:ext cx="2593165" cy="723428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HealthServiceFhirUsageSynch</a:t>
            </a:r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Asynch</a:t>
            </a:r>
            <a:endParaRPr lang="en-GB" sz="1600" b="1" dirty="0">
              <a:solidFill>
                <a:srgbClr val="0070C0"/>
              </a:solidFill>
            </a:endParaRPr>
          </a:p>
        </p:txBody>
      </p:sp>
      <p:sp>
        <p:nvSpPr>
          <p:cNvPr id="53" name="Ovale 52"/>
          <p:cNvSpPr/>
          <p:nvPr/>
        </p:nvSpPr>
        <p:spPr>
          <a:xfrm>
            <a:off x="6087454" y="5324871"/>
            <a:ext cx="3056547" cy="593051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HealthFhirpublicClient</a:t>
            </a:r>
            <a:endParaRPr lang="en-GB" sz="1600" b="1" dirty="0">
              <a:solidFill>
                <a:srgbClr val="0070C0"/>
              </a:solidFill>
            </a:endParaRPr>
          </a:p>
        </p:txBody>
      </p:sp>
      <p:grpSp>
        <p:nvGrpSpPr>
          <p:cNvPr id="54" name="Gruppo 53"/>
          <p:cNvGrpSpPr/>
          <p:nvPr/>
        </p:nvGrpSpPr>
        <p:grpSpPr>
          <a:xfrm rot="16200000" flipH="1">
            <a:off x="7903655" y="4841466"/>
            <a:ext cx="666895" cy="86434"/>
            <a:chOff x="4592177" y="4419530"/>
            <a:chExt cx="666895" cy="86434"/>
          </a:xfrm>
        </p:grpSpPr>
        <p:cxnSp>
          <p:nvCxnSpPr>
            <p:cNvPr id="55" name="Connettore 1 54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56" name="Triangolo isoscele 55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57" name="Gruppo 56"/>
          <p:cNvGrpSpPr/>
          <p:nvPr/>
        </p:nvGrpSpPr>
        <p:grpSpPr>
          <a:xfrm rot="16200000" flipH="1">
            <a:off x="8107224" y="4821118"/>
            <a:ext cx="787334" cy="86434"/>
            <a:chOff x="3452446" y="4176616"/>
            <a:chExt cx="787334" cy="86434"/>
          </a:xfrm>
        </p:grpSpPr>
        <p:sp>
          <p:nvSpPr>
            <p:cNvPr id="58" name="Triangolo isoscele 57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59" name="Connettore 1 58"/>
            <p:cNvCxnSpPr>
              <a:endCxn id="58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516812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/>
          <p:cNvGrpSpPr/>
          <p:nvPr/>
        </p:nvGrpSpPr>
        <p:grpSpPr>
          <a:xfrm>
            <a:off x="3342280" y="790675"/>
            <a:ext cx="1747728" cy="1617004"/>
            <a:chOff x="565700" y="4958037"/>
            <a:chExt cx="805955" cy="75477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26" name="Gruppo 25"/>
          <p:cNvGrpSpPr/>
          <p:nvPr/>
        </p:nvGrpSpPr>
        <p:grpSpPr>
          <a:xfrm>
            <a:off x="2629776" y="1085917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621689" y="962771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50" name="Gruppo 49"/>
          <p:cNvGrpSpPr/>
          <p:nvPr/>
        </p:nvGrpSpPr>
        <p:grpSpPr>
          <a:xfrm>
            <a:off x="862294" y="884872"/>
            <a:ext cx="1758071" cy="1658791"/>
            <a:chOff x="311187" y="4356891"/>
            <a:chExt cx="1053702" cy="936601"/>
          </a:xfrm>
        </p:grpSpPr>
        <p:grpSp>
          <p:nvGrpSpPr>
            <p:cNvPr id="124" name="Gruppo 123"/>
            <p:cNvGrpSpPr/>
            <p:nvPr/>
          </p:nvGrpSpPr>
          <p:grpSpPr>
            <a:xfrm>
              <a:off x="311187" y="4356891"/>
              <a:ext cx="1053702" cy="936601"/>
              <a:chOff x="565701" y="4981396"/>
              <a:chExt cx="805955" cy="749349"/>
            </a:xfrm>
          </p:grpSpPr>
          <p:sp>
            <p:nvSpPr>
              <p:cNvPr id="125" name="Ovale 124"/>
              <p:cNvSpPr/>
              <p:nvPr/>
            </p:nvSpPr>
            <p:spPr>
              <a:xfrm>
                <a:off x="565701" y="5001514"/>
                <a:ext cx="805955" cy="729231"/>
              </a:xfrm>
              <a:prstGeom prst="ellipse">
                <a:avLst/>
              </a:prstGeom>
              <a:solidFill>
                <a:srgbClr val="FF99CC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6" name="Triangolo isoscele 125"/>
              <p:cNvSpPr/>
              <p:nvPr/>
            </p:nvSpPr>
            <p:spPr>
              <a:xfrm rot="16200000">
                <a:off x="910687" y="4956268"/>
                <a:ext cx="39538" cy="89794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7" name="CasellaDiTesto 126"/>
            <p:cNvSpPr txBox="1"/>
            <p:nvPr/>
          </p:nvSpPr>
          <p:spPr>
            <a:xfrm>
              <a:off x="647924" y="4496286"/>
              <a:ext cx="397680" cy="95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 err="1" smtClean="0"/>
                <a:t>ICoreFHIR</a:t>
              </a:r>
              <a:endParaRPr lang="en-GB" sz="1600" b="1" dirty="0" smtClean="0"/>
            </a:p>
            <a:p>
              <a:pPr algn="ctr"/>
              <a:r>
                <a:rPr lang="it-IT" sz="1600" b="1" dirty="0" smtClean="0"/>
                <a:t>server</a:t>
              </a:r>
              <a:endParaRPr lang="en-GB" sz="1600" dirty="0"/>
            </a:p>
          </p:txBody>
        </p:sp>
      </p:grpSp>
      <p:grpSp>
        <p:nvGrpSpPr>
          <p:cNvPr id="51" name="Gruppo 50"/>
          <p:cNvGrpSpPr/>
          <p:nvPr/>
        </p:nvGrpSpPr>
        <p:grpSpPr>
          <a:xfrm>
            <a:off x="2610953" y="2196457"/>
            <a:ext cx="666895" cy="86434"/>
            <a:chOff x="4592177" y="4419530"/>
            <a:chExt cx="666895" cy="86434"/>
          </a:xfrm>
        </p:grpSpPr>
        <p:cxnSp>
          <p:nvCxnSpPr>
            <p:cNvPr id="52" name="Connettore 1 51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53" name="Triangolo isoscele 52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54" name="Gruppo 53"/>
          <p:cNvGrpSpPr/>
          <p:nvPr/>
        </p:nvGrpSpPr>
        <p:grpSpPr>
          <a:xfrm>
            <a:off x="2620365" y="2301985"/>
            <a:ext cx="787334" cy="86434"/>
            <a:chOff x="3452446" y="4176616"/>
            <a:chExt cx="787334" cy="86434"/>
          </a:xfrm>
        </p:grpSpPr>
        <p:sp>
          <p:nvSpPr>
            <p:cNvPr id="55" name="Triangolo isoscele 54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56" name="Connettore 1 55"/>
            <p:cNvCxnSpPr>
              <a:endCxn id="55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3498599" y="1441875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2769040" y="548680"/>
            <a:ext cx="398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To</a:t>
            </a:r>
            <a:endParaRPr lang="en-GB" dirty="0"/>
          </a:p>
        </p:txBody>
      </p:sp>
      <p:sp>
        <p:nvSpPr>
          <p:cNvPr id="57" name="CasellaDiTesto 56"/>
          <p:cNvSpPr txBox="1"/>
          <p:nvPr/>
        </p:nvSpPr>
        <p:spPr>
          <a:xfrm>
            <a:off x="2669211" y="1811207"/>
            <a:ext cx="673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From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408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igura a mano libera 3"/>
          <p:cNvSpPr/>
          <p:nvPr/>
        </p:nvSpPr>
        <p:spPr>
          <a:xfrm>
            <a:off x="4198898" y="1670030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asellaDiTesto 4"/>
          <p:cNvSpPr txBox="1"/>
          <p:nvPr/>
        </p:nvSpPr>
        <p:spPr>
          <a:xfrm>
            <a:off x="3989954" y="1257387"/>
            <a:ext cx="1027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Adapter</a:t>
            </a:r>
            <a:endParaRPr lang="en-GB" dirty="0"/>
          </a:p>
        </p:txBody>
      </p:sp>
      <p:sp>
        <p:nvSpPr>
          <p:cNvPr id="6" name="Figura a mano libera 5"/>
          <p:cNvSpPr/>
          <p:nvPr/>
        </p:nvSpPr>
        <p:spPr>
          <a:xfrm>
            <a:off x="1178721" y="170080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igura a mano libera 6"/>
          <p:cNvSpPr/>
          <p:nvPr/>
        </p:nvSpPr>
        <p:spPr>
          <a:xfrm>
            <a:off x="7324803" y="150709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sellaDiTesto 7"/>
          <p:cNvSpPr txBox="1"/>
          <p:nvPr/>
        </p:nvSpPr>
        <p:spPr>
          <a:xfrm>
            <a:off x="991383" y="1252940"/>
            <a:ext cx="947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 err="1"/>
              <a:t>Itel-pre</a:t>
            </a:r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7053243" y="1051823"/>
            <a:ext cx="1052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 err="1"/>
              <a:t>Itel</a:t>
            </a:r>
            <a:r>
              <a:rPr lang="it-IT" dirty="0"/>
              <a:t>-post</a:t>
            </a:r>
            <a:endParaRPr lang="en-GB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2014721" y="1689439"/>
            <a:ext cx="194421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?</a:t>
            </a:r>
            <a:endParaRPr lang="en-GB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017095" y="1700808"/>
            <a:ext cx="194421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?</a:t>
            </a:r>
            <a:endParaRPr lang="en-GB" dirty="0"/>
          </a:p>
        </p:txBody>
      </p:sp>
      <p:sp>
        <p:nvSpPr>
          <p:cNvPr id="66" name="Figura a mano libera 65"/>
          <p:cNvSpPr/>
          <p:nvPr/>
        </p:nvSpPr>
        <p:spPr>
          <a:xfrm>
            <a:off x="7387919" y="2290962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CasellaDiTesto 66"/>
          <p:cNvSpPr txBox="1"/>
          <p:nvPr/>
        </p:nvSpPr>
        <p:spPr>
          <a:xfrm>
            <a:off x="7148227" y="1918623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 err="1"/>
              <a:t>Other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672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999" y="76020"/>
            <a:ext cx="2233738" cy="1418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249812" y="204901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3144652" y="646076"/>
            <a:ext cx="4347370" cy="4117387"/>
            <a:chOff x="565700" y="4958037"/>
            <a:chExt cx="805955" cy="75477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4238217" y="1008379"/>
            <a:ext cx="2160240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HealthAdapterMIController</a:t>
            </a:r>
            <a:endParaRPr lang="en-GB" sz="1600" dirty="0"/>
          </a:p>
        </p:txBody>
      </p:sp>
      <p:sp>
        <p:nvSpPr>
          <p:cNvPr id="7" name="Ovale 6"/>
          <p:cNvSpPr/>
          <p:nvPr/>
        </p:nvSpPr>
        <p:spPr>
          <a:xfrm>
            <a:off x="4694263" y="3426581"/>
            <a:ext cx="2247981" cy="80706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cs typeface="Arial" panose="020B0604020202020204" pitchFamily="34" charset="0"/>
              </a:rPr>
              <a:t>FhirServiceClient</a:t>
            </a:r>
            <a:endParaRPr lang="en-GB" sz="1600" dirty="0">
              <a:cs typeface="Arial" panose="020B0604020202020204" pitchFamily="34" charset="0"/>
            </a:endParaRPr>
          </a:p>
        </p:txBody>
      </p:sp>
      <p:cxnSp>
        <p:nvCxnSpPr>
          <p:cNvPr id="9" name="Connettore 2 8"/>
          <p:cNvCxnSpPr>
            <a:stCxn id="40" idx="4"/>
            <a:endCxn id="7" idx="0"/>
          </p:cNvCxnSpPr>
          <p:nvPr/>
        </p:nvCxnSpPr>
        <p:spPr>
          <a:xfrm flipH="1">
            <a:off x="5818254" y="2738394"/>
            <a:ext cx="1" cy="688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o 25"/>
          <p:cNvGrpSpPr/>
          <p:nvPr/>
        </p:nvGrpSpPr>
        <p:grpSpPr>
          <a:xfrm>
            <a:off x="2663638" y="1045101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655551" y="848896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40" name="Ovale 39"/>
          <p:cNvSpPr/>
          <p:nvPr/>
        </p:nvSpPr>
        <p:spPr>
          <a:xfrm>
            <a:off x="4654019" y="2134646"/>
            <a:ext cx="2328471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HealthServiceFhir</a:t>
            </a:r>
            <a:endParaRPr lang="en-GB" sz="1600" dirty="0">
              <a:cs typeface="Arial" panose="020B0604020202020204" pitchFamily="34" charset="0"/>
            </a:endParaRPr>
          </a:p>
        </p:txBody>
      </p:sp>
      <p:sp>
        <p:nvSpPr>
          <p:cNvPr id="48" name="Ovale 47"/>
          <p:cNvSpPr/>
          <p:nvPr/>
        </p:nvSpPr>
        <p:spPr>
          <a:xfrm>
            <a:off x="3304243" y="2869527"/>
            <a:ext cx="1927267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HealthServiceHL7</a:t>
            </a:r>
            <a:endParaRPr lang="en-GB" sz="1200" dirty="0">
              <a:cs typeface="Arial" panose="020B0604020202020204" pitchFamily="34" charset="0"/>
            </a:endParaRPr>
          </a:p>
        </p:txBody>
      </p:sp>
      <p:sp>
        <p:nvSpPr>
          <p:cNvPr id="83" name="Ovale 82"/>
          <p:cNvSpPr/>
          <p:nvPr/>
        </p:nvSpPr>
        <p:spPr>
          <a:xfrm>
            <a:off x="5187923" y="1937087"/>
            <a:ext cx="260828" cy="24523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ttangolo 86"/>
          <p:cNvSpPr/>
          <p:nvPr/>
        </p:nvSpPr>
        <p:spPr>
          <a:xfrm>
            <a:off x="5473395" y="1855756"/>
            <a:ext cx="2079608" cy="338554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sz="1600" dirty="0" err="1">
                <a:solidFill>
                  <a:srgbClr val="C00000"/>
                </a:solidFill>
              </a:rPr>
              <a:t>HealthServiceInterface</a:t>
            </a:r>
            <a:endParaRPr lang="en-GB" sz="1600" dirty="0">
              <a:solidFill>
                <a:srgbClr val="C00000"/>
              </a:solidFill>
            </a:endParaRPr>
          </a:p>
        </p:txBody>
      </p:sp>
      <p:sp>
        <p:nvSpPr>
          <p:cNvPr id="88" name="Ovale 87"/>
          <p:cNvSpPr/>
          <p:nvPr/>
        </p:nvSpPr>
        <p:spPr>
          <a:xfrm>
            <a:off x="4007049" y="2630746"/>
            <a:ext cx="260828" cy="24523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2" name="Gruppo 91"/>
          <p:cNvGrpSpPr/>
          <p:nvPr/>
        </p:nvGrpSpPr>
        <p:grpSpPr>
          <a:xfrm flipH="1">
            <a:off x="7344216" y="3758630"/>
            <a:ext cx="666895" cy="86434"/>
            <a:chOff x="4592177" y="4419530"/>
            <a:chExt cx="666895" cy="86434"/>
          </a:xfrm>
        </p:grpSpPr>
        <p:cxnSp>
          <p:nvCxnSpPr>
            <p:cNvPr id="93" name="Connettore 1 9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94" name="Triangolo isoscele 9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5" name="Gruppo 94"/>
          <p:cNvGrpSpPr/>
          <p:nvPr/>
        </p:nvGrpSpPr>
        <p:grpSpPr>
          <a:xfrm flipH="1">
            <a:off x="7279469" y="3550346"/>
            <a:ext cx="787334" cy="86434"/>
            <a:chOff x="3452446" y="4176616"/>
            <a:chExt cx="787334" cy="86434"/>
          </a:xfrm>
        </p:grpSpPr>
        <p:sp>
          <p:nvSpPr>
            <p:cNvPr id="96" name="Triangolo isoscele 9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7" name="Connettore 1 96"/>
            <p:cNvCxnSpPr>
              <a:endCxn id="9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50" name="Gruppo 49"/>
          <p:cNvGrpSpPr/>
          <p:nvPr/>
        </p:nvGrpSpPr>
        <p:grpSpPr>
          <a:xfrm>
            <a:off x="47948" y="271438"/>
            <a:ext cx="2721534" cy="4492025"/>
            <a:chOff x="311186" y="4332622"/>
            <a:chExt cx="1053702" cy="938460"/>
          </a:xfrm>
        </p:grpSpPr>
        <p:grpSp>
          <p:nvGrpSpPr>
            <p:cNvPr id="124" name="Gruppo 123"/>
            <p:cNvGrpSpPr/>
            <p:nvPr/>
          </p:nvGrpSpPr>
          <p:grpSpPr>
            <a:xfrm>
              <a:off x="311186" y="4332622"/>
              <a:ext cx="1053702" cy="938460"/>
              <a:chOff x="565700" y="4961976"/>
              <a:chExt cx="805955" cy="750836"/>
            </a:xfrm>
          </p:grpSpPr>
          <p:sp>
            <p:nvSpPr>
              <p:cNvPr id="125" name="Ovale 124"/>
              <p:cNvSpPr/>
              <p:nvPr/>
            </p:nvSpPr>
            <p:spPr>
              <a:xfrm>
                <a:off x="565700" y="4983581"/>
                <a:ext cx="805955" cy="729231"/>
              </a:xfrm>
              <a:prstGeom prst="ellipse">
                <a:avLst/>
              </a:prstGeom>
              <a:solidFill>
                <a:srgbClr val="FF99CC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6" name="Triangolo isoscele 125"/>
              <p:cNvSpPr/>
              <p:nvPr/>
            </p:nvSpPr>
            <p:spPr>
              <a:xfrm rot="16200000">
                <a:off x="904012" y="4936848"/>
                <a:ext cx="39538" cy="89794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7" name="CasellaDiTesto 126"/>
            <p:cNvSpPr txBox="1"/>
            <p:nvPr/>
          </p:nvSpPr>
          <p:spPr>
            <a:xfrm>
              <a:off x="612848" y="4896356"/>
              <a:ext cx="397680" cy="95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 err="1" smtClean="0"/>
                <a:t>ICoreFHIR</a:t>
              </a:r>
              <a:endParaRPr lang="en-GB" sz="1600" b="1" dirty="0" smtClean="0"/>
            </a:p>
            <a:p>
              <a:pPr algn="ctr"/>
              <a:r>
                <a:rPr lang="it-IT" sz="1600" b="1" dirty="0" smtClean="0"/>
                <a:t>server</a:t>
              </a:r>
              <a:endParaRPr lang="en-GB" sz="1600" dirty="0"/>
            </a:p>
          </p:txBody>
        </p:sp>
      </p:grpSp>
      <p:sp>
        <p:nvSpPr>
          <p:cNvPr id="114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8111906" y="1187112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Browser</a:t>
            </a:r>
            <a:endParaRPr lang="en-US" b="1" dirty="0"/>
          </a:p>
        </p:txBody>
      </p:sp>
      <p:grpSp>
        <p:nvGrpSpPr>
          <p:cNvPr id="61" name="Gruppo 60"/>
          <p:cNvGrpSpPr/>
          <p:nvPr/>
        </p:nvGrpSpPr>
        <p:grpSpPr>
          <a:xfrm>
            <a:off x="8203774" y="3292684"/>
            <a:ext cx="805955" cy="772447"/>
            <a:chOff x="565700" y="4940367"/>
            <a:chExt cx="805955" cy="772447"/>
          </a:xfrm>
        </p:grpSpPr>
        <p:sp>
          <p:nvSpPr>
            <p:cNvPr id="62" name="Ovale 61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63" name="Triangolo isoscele 62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64" name="Rettangolo 63"/>
          <p:cNvSpPr/>
          <p:nvPr/>
        </p:nvSpPr>
        <p:spPr>
          <a:xfrm>
            <a:off x="7463184" y="4136545"/>
            <a:ext cx="1513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 smtClean="0"/>
              <a:t>CentroHealth</a:t>
            </a:r>
            <a:r>
              <a:rPr lang="it-IT" b="1" dirty="0" smtClean="0"/>
              <a:t> </a:t>
            </a:r>
          </a:p>
          <a:p>
            <a:r>
              <a:rPr lang="it-IT" dirty="0" smtClean="0"/>
              <a:t>FHIR server</a:t>
            </a:r>
            <a:endParaRPr lang="en-GB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8000484" y="1840367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HTTP</a:t>
            </a:r>
            <a:endParaRPr lang="en-GB" dirty="0"/>
          </a:p>
        </p:txBody>
      </p:sp>
      <p:sp>
        <p:nvSpPr>
          <p:cNvPr id="120" name="Rettangolo 119"/>
          <p:cNvSpPr/>
          <p:nvPr/>
        </p:nvSpPr>
        <p:spPr>
          <a:xfrm>
            <a:off x="3112762" y="1255592"/>
            <a:ext cx="1050159" cy="584775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b="1" dirty="0" smtClean="0">
                <a:solidFill>
                  <a:srgbClr val="0070C0"/>
                </a:solidFill>
              </a:rPr>
              <a:t>/API</a:t>
            </a:r>
          </a:p>
          <a:p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APISycnh</a:t>
            </a:r>
            <a:endParaRPr lang="en-GB" sz="1600" b="1" dirty="0" smtClean="0">
              <a:solidFill>
                <a:srgbClr val="0070C0"/>
              </a:solidFill>
            </a:endParaRPr>
          </a:p>
        </p:txBody>
      </p:sp>
      <p:sp>
        <p:nvSpPr>
          <p:cNvPr id="77" name="Ovale 76"/>
          <p:cNvSpPr/>
          <p:nvPr/>
        </p:nvSpPr>
        <p:spPr>
          <a:xfrm>
            <a:off x="112132" y="2074806"/>
            <a:ext cx="2593165" cy="723428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HealthServiceFhirUsageSynch</a:t>
            </a:r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Asynch</a:t>
            </a:r>
            <a:endParaRPr lang="en-GB" sz="1600" b="1" dirty="0">
              <a:solidFill>
                <a:srgbClr val="0070C0"/>
              </a:solidFill>
            </a:endParaRPr>
          </a:p>
        </p:txBody>
      </p:sp>
      <p:cxnSp>
        <p:nvCxnSpPr>
          <p:cNvPr id="37" name="Connettore 2 36"/>
          <p:cNvCxnSpPr>
            <a:stCxn id="77" idx="6"/>
            <a:endCxn id="40" idx="2"/>
          </p:cNvCxnSpPr>
          <p:nvPr/>
        </p:nvCxnSpPr>
        <p:spPr>
          <a:xfrm>
            <a:off x="2705297" y="2436520"/>
            <a:ext cx="19487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e 80"/>
          <p:cNvSpPr/>
          <p:nvPr/>
        </p:nvSpPr>
        <p:spPr>
          <a:xfrm>
            <a:off x="300381" y="736996"/>
            <a:ext cx="2080557" cy="593051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HealthProductClient</a:t>
            </a:r>
            <a:endParaRPr lang="en-GB" sz="1600" b="1" dirty="0">
              <a:solidFill>
                <a:srgbClr val="0070C0"/>
              </a:solidFill>
            </a:endParaRPr>
          </a:p>
        </p:txBody>
      </p:sp>
      <p:cxnSp>
        <p:nvCxnSpPr>
          <p:cNvPr id="66" name="Connettore 4 65"/>
          <p:cNvCxnSpPr>
            <a:stCxn id="115" idx="2"/>
            <a:endCxn id="4" idx="6"/>
          </p:cNvCxnSpPr>
          <p:nvPr/>
        </p:nvCxnSpPr>
        <p:spPr>
          <a:xfrm rot="5400000">
            <a:off x="7066143" y="1920723"/>
            <a:ext cx="1279604" cy="42784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2 75"/>
          <p:cNvCxnSpPr>
            <a:stCxn id="6" idx="4"/>
            <a:endCxn id="83" idx="0"/>
          </p:cNvCxnSpPr>
          <p:nvPr/>
        </p:nvCxnSpPr>
        <p:spPr>
          <a:xfrm>
            <a:off x="5318337" y="1735178"/>
            <a:ext cx="0" cy="201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uppo 48"/>
          <p:cNvGrpSpPr/>
          <p:nvPr/>
        </p:nvGrpSpPr>
        <p:grpSpPr>
          <a:xfrm>
            <a:off x="2610953" y="4434232"/>
            <a:ext cx="666895" cy="86434"/>
            <a:chOff x="4592177" y="4419530"/>
            <a:chExt cx="666895" cy="86434"/>
          </a:xfrm>
        </p:grpSpPr>
        <p:cxnSp>
          <p:nvCxnSpPr>
            <p:cNvPr id="51" name="Connettore 1 50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52" name="Triangolo isoscele 51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53" name="Gruppo 52"/>
          <p:cNvGrpSpPr/>
          <p:nvPr/>
        </p:nvGrpSpPr>
        <p:grpSpPr>
          <a:xfrm>
            <a:off x="2620365" y="4539760"/>
            <a:ext cx="787334" cy="86434"/>
            <a:chOff x="3452446" y="4176616"/>
            <a:chExt cx="787334" cy="86434"/>
          </a:xfrm>
        </p:grpSpPr>
        <p:sp>
          <p:nvSpPr>
            <p:cNvPr id="54" name="Triangolo isoscele 53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55" name="Connettore 1 54"/>
            <p:cNvCxnSpPr>
              <a:endCxn id="54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56" name="CasellaDiTesto 55"/>
          <p:cNvSpPr txBox="1"/>
          <p:nvPr/>
        </p:nvSpPr>
        <p:spPr>
          <a:xfrm>
            <a:off x="2669211" y="4048982"/>
            <a:ext cx="673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From</a:t>
            </a:r>
            <a:endParaRPr lang="en-GB" dirty="0"/>
          </a:p>
        </p:txBody>
      </p:sp>
      <p:sp>
        <p:nvSpPr>
          <p:cNvPr id="57" name="CasellaDiTesto 56"/>
          <p:cNvSpPr txBox="1"/>
          <p:nvPr/>
        </p:nvSpPr>
        <p:spPr>
          <a:xfrm>
            <a:off x="3489204" y="829235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069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5599285" y="983694"/>
            <a:ext cx="184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DisiFhirConverter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4252991" y="1424869"/>
            <a:ext cx="4069286" cy="1860115"/>
            <a:chOff x="565700" y="4958037"/>
            <a:chExt cx="805955" cy="75477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5441757" y="1792694"/>
            <a:ext cx="2160240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uniboworker.js</a:t>
            </a:r>
          </a:p>
          <a:p>
            <a:pPr algn="ctr"/>
            <a:r>
              <a:rPr lang="en-GB" sz="1600" b="1" dirty="0">
                <a:solidFill>
                  <a:srgbClr val="C00000"/>
                </a:solidFill>
              </a:rPr>
              <a:t>convert</a:t>
            </a:r>
          </a:p>
        </p:txBody>
      </p:sp>
      <p:grpSp>
        <p:nvGrpSpPr>
          <p:cNvPr id="29" name="Gruppo 28"/>
          <p:cNvGrpSpPr/>
          <p:nvPr/>
        </p:nvGrpSpPr>
        <p:grpSpPr>
          <a:xfrm>
            <a:off x="3902045" y="1627689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120" name="Rettangolo 119"/>
          <p:cNvSpPr/>
          <p:nvPr/>
        </p:nvSpPr>
        <p:spPr>
          <a:xfrm>
            <a:off x="3705137" y="1255593"/>
            <a:ext cx="1041888" cy="338554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dirty="0"/>
              <a:t>hl7tofhir </a:t>
            </a:r>
            <a:endParaRPr lang="en-GB" sz="1600" b="1" dirty="0" smtClean="0">
              <a:solidFill>
                <a:srgbClr val="0070C0"/>
              </a:solidFill>
            </a:endParaRPr>
          </a:p>
        </p:txBody>
      </p:sp>
      <p:sp>
        <p:nvSpPr>
          <p:cNvPr id="57" name="CasellaDiTesto 56"/>
          <p:cNvSpPr txBox="1"/>
          <p:nvPr/>
        </p:nvSpPr>
        <p:spPr>
          <a:xfrm>
            <a:off x="4735698" y="1608028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grpSp>
        <p:nvGrpSpPr>
          <p:cNvPr id="58" name="Gruppo 57"/>
          <p:cNvGrpSpPr/>
          <p:nvPr/>
        </p:nvGrpSpPr>
        <p:grpSpPr>
          <a:xfrm>
            <a:off x="3910132" y="1823894"/>
            <a:ext cx="666895" cy="86434"/>
            <a:chOff x="4592177" y="4419530"/>
            <a:chExt cx="666895" cy="86434"/>
          </a:xfrm>
        </p:grpSpPr>
        <p:cxnSp>
          <p:nvCxnSpPr>
            <p:cNvPr id="59" name="Connettore 1 58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60" name="Triangolo isoscele 59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3" name="Gruppo 22"/>
          <p:cNvGrpSpPr/>
          <p:nvPr/>
        </p:nvGrpSpPr>
        <p:grpSpPr>
          <a:xfrm>
            <a:off x="1004561" y="1795496"/>
            <a:ext cx="749721" cy="720080"/>
            <a:chOff x="535601" y="3062002"/>
            <a:chExt cx="749721" cy="720080"/>
          </a:xfrm>
        </p:grpSpPr>
        <p:sp>
          <p:nvSpPr>
            <p:cNvPr id="24" name="Ovale 23"/>
            <p:cNvSpPr/>
            <p:nvPr/>
          </p:nvSpPr>
          <p:spPr>
            <a:xfrm>
              <a:off x="535601" y="3062002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25" name="Connettore 2 24"/>
            <p:cNvCxnSpPr/>
            <p:nvPr/>
          </p:nvCxnSpPr>
          <p:spPr>
            <a:xfrm flipH="1">
              <a:off x="910461" y="322393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553016" y="1426164"/>
            <a:ext cx="193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  <a:r>
              <a:rPr lang="en-US" b="1" dirty="0" smtClean="0"/>
              <a:t>ununiboworker.js</a:t>
            </a:r>
            <a:endParaRPr lang="en-US" b="1" dirty="0"/>
          </a:p>
        </p:txBody>
      </p:sp>
      <p:cxnSp>
        <p:nvCxnSpPr>
          <p:cNvPr id="8" name="Connettore 4 7"/>
          <p:cNvCxnSpPr>
            <a:stCxn id="24" idx="6"/>
            <a:endCxn id="6" idx="2"/>
          </p:cNvCxnSpPr>
          <p:nvPr/>
        </p:nvCxnSpPr>
        <p:spPr>
          <a:xfrm>
            <a:off x="1754282" y="2155536"/>
            <a:ext cx="3687475" cy="55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/>
          <p:cNvSpPr/>
          <p:nvPr/>
        </p:nvSpPr>
        <p:spPr>
          <a:xfrm>
            <a:off x="1765717" y="2201739"/>
            <a:ext cx="26436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/>
              <a:t>worker.convert</a:t>
            </a:r>
            <a:r>
              <a:rPr lang="en-GB" sz="1100" dirty="0"/>
              <a:t>(</a:t>
            </a:r>
            <a:r>
              <a:rPr lang="en-GB" sz="1100" dirty="0" err="1"/>
              <a:t>templateString</a:t>
            </a:r>
            <a:r>
              <a:rPr lang="en-GB" sz="1100" dirty="0"/>
              <a:t>, data, null);</a:t>
            </a:r>
          </a:p>
        </p:txBody>
      </p:sp>
      <p:sp>
        <p:nvSpPr>
          <p:cNvPr id="3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5985928" y="3779913"/>
            <a:ext cx="184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DisiFhirConverter</a:t>
            </a:r>
            <a:endParaRPr lang="en-US" b="1" dirty="0"/>
          </a:p>
        </p:txBody>
      </p:sp>
      <p:grpSp>
        <p:nvGrpSpPr>
          <p:cNvPr id="33" name="Gruppo 32"/>
          <p:cNvGrpSpPr/>
          <p:nvPr/>
        </p:nvGrpSpPr>
        <p:grpSpPr>
          <a:xfrm>
            <a:off x="4639634" y="4221088"/>
            <a:ext cx="4069286" cy="1860115"/>
            <a:chOff x="565700" y="4958037"/>
            <a:chExt cx="805955" cy="754777"/>
          </a:xfrm>
        </p:grpSpPr>
        <p:sp>
          <p:nvSpPr>
            <p:cNvPr id="34" name="Ovale 3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5" name="Triangolo isoscele 3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6" name="Ovale 35"/>
          <p:cNvSpPr/>
          <p:nvPr/>
        </p:nvSpPr>
        <p:spPr>
          <a:xfrm>
            <a:off x="5828400" y="4588913"/>
            <a:ext cx="2160240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uniboworker.js</a:t>
            </a:r>
          </a:p>
          <a:p>
            <a:pPr algn="ctr"/>
            <a:r>
              <a:rPr lang="en-GB" sz="1600" b="1" dirty="0">
                <a:solidFill>
                  <a:srgbClr val="C00000"/>
                </a:solidFill>
              </a:rPr>
              <a:t>convert</a:t>
            </a:r>
          </a:p>
        </p:txBody>
      </p:sp>
      <p:grpSp>
        <p:nvGrpSpPr>
          <p:cNvPr id="37" name="Gruppo 36"/>
          <p:cNvGrpSpPr/>
          <p:nvPr/>
        </p:nvGrpSpPr>
        <p:grpSpPr>
          <a:xfrm>
            <a:off x="4288688" y="4423908"/>
            <a:ext cx="787334" cy="86434"/>
            <a:chOff x="3452446" y="4176616"/>
            <a:chExt cx="787334" cy="86434"/>
          </a:xfrm>
        </p:grpSpPr>
        <p:sp>
          <p:nvSpPr>
            <p:cNvPr id="38" name="Triangolo isoscele 37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9" name="Connettore 1 38"/>
            <p:cNvCxnSpPr>
              <a:endCxn id="38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40" name="Rettangolo 39"/>
          <p:cNvSpPr/>
          <p:nvPr/>
        </p:nvSpPr>
        <p:spPr>
          <a:xfrm>
            <a:off x="3184193" y="4390366"/>
            <a:ext cx="1041888" cy="338554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dirty="0"/>
              <a:t>hl7tofhir </a:t>
            </a:r>
            <a:endParaRPr lang="en-GB" sz="1600" b="1" dirty="0" smtClean="0">
              <a:solidFill>
                <a:srgbClr val="0070C0"/>
              </a:solidFill>
            </a:endParaRPr>
          </a:p>
        </p:txBody>
      </p:sp>
      <p:sp>
        <p:nvSpPr>
          <p:cNvPr id="41" name="CasellaDiTesto 40"/>
          <p:cNvSpPr txBox="1"/>
          <p:nvPr/>
        </p:nvSpPr>
        <p:spPr>
          <a:xfrm>
            <a:off x="5122341" y="4404247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grpSp>
        <p:nvGrpSpPr>
          <p:cNvPr id="42" name="Gruppo 41"/>
          <p:cNvGrpSpPr/>
          <p:nvPr/>
        </p:nvGrpSpPr>
        <p:grpSpPr>
          <a:xfrm>
            <a:off x="4296775" y="4620113"/>
            <a:ext cx="666895" cy="86434"/>
            <a:chOff x="4592177" y="4419530"/>
            <a:chExt cx="666895" cy="86434"/>
          </a:xfrm>
        </p:grpSpPr>
        <p:cxnSp>
          <p:nvCxnSpPr>
            <p:cNvPr id="43" name="Connettore 1 4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44" name="Triangolo isoscele 4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45" name="Gruppo 44"/>
          <p:cNvGrpSpPr/>
          <p:nvPr/>
        </p:nvGrpSpPr>
        <p:grpSpPr>
          <a:xfrm>
            <a:off x="2526929" y="4316595"/>
            <a:ext cx="749721" cy="720080"/>
            <a:chOff x="535601" y="3062002"/>
            <a:chExt cx="749721" cy="720080"/>
          </a:xfrm>
        </p:grpSpPr>
        <p:sp>
          <p:nvSpPr>
            <p:cNvPr id="46" name="Ovale 45"/>
            <p:cNvSpPr/>
            <p:nvPr/>
          </p:nvSpPr>
          <p:spPr>
            <a:xfrm>
              <a:off x="535601" y="3062002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47" name="Connettore 2 46"/>
            <p:cNvCxnSpPr/>
            <p:nvPr/>
          </p:nvCxnSpPr>
          <p:spPr>
            <a:xfrm flipH="1">
              <a:off x="910461" y="322393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2075384" y="3947263"/>
            <a:ext cx="182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DisicvtClient.java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824" y="5315712"/>
            <a:ext cx="1616131" cy="1065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3300624" y="6011996"/>
            <a:ext cx="968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browser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4225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o 23"/>
          <p:cNvGrpSpPr/>
          <p:nvPr/>
        </p:nvGrpSpPr>
        <p:grpSpPr>
          <a:xfrm>
            <a:off x="1921672" y="953633"/>
            <a:ext cx="1760231" cy="1667077"/>
            <a:chOff x="565700" y="4958037"/>
            <a:chExt cx="805955" cy="754777"/>
          </a:xfrm>
        </p:grpSpPr>
        <p:sp>
          <p:nvSpPr>
            <p:cNvPr id="25" name="Ovale 24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6" name="Triangolo isoscele 25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5556331" y="444678"/>
            <a:ext cx="184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DisiFhirConverter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4348192" y="885853"/>
            <a:ext cx="4347370" cy="3839291"/>
            <a:chOff x="565700" y="4958037"/>
            <a:chExt cx="805955" cy="75477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5441757" y="1248156"/>
            <a:ext cx="2160240" cy="101713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uniboworker.js</a:t>
            </a:r>
          </a:p>
          <a:p>
            <a:pPr algn="ctr"/>
            <a:r>
              <a:rPr lang="en-GB" sz="1600" dirty="0">
                <a:solidFill>
                  <a:srgbClr val="C00000"/>
                </a:solidFill>
              </a:rPr>
              <a:t>c</a:t>
            </a:r>
            <a:r>
              <a:rPr lang="en-GB" sz="1600" dirty="0" smtClean="0">
                <a:solidFill>
                  <a:srgbClr val="C00000"/>
                </a:solidFill>
              </a:rPr>
              <a:t>onvert</a:t>
            </a:r>
          </a:p>
          <a:p>
            <a:pPr algn="ctr"/>
            <a:r>
              <a:rPr lang="en-GB" sz="1600" dirty="0" err="1">
                <a:solidFill>
                  <a:srgbClr val="C00000"/>
                </a:solidFill>
              </a:rPr>
              <a:t>generateResult</a:t>
            </a:r>
            <a:endParaRPr lang="en-GB" sz="1600" dirty="0">
              <a:solidFill>
                <a:srgbClr val="C00000"/>
              </a:solidFill>
            </a:endParaRPr>
          </a:p>
        </p:txBody>
      </p:sp>
      <p:grpSp>
        <p:nvGrpSpPr>
          <p:cNvPr id="29" name="Gruppo 28"/>
          <p:cNvGrpSpPr/>
          <p:nvPr/>
        </p:nvGrpSpPr>
        <p:grpSpPr>
          <a:xfrm>
            <a:off x="3902045" y="1627689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50" name="Gruppo 49"/>
          <p:cNvGrpSpPr/>
          <p:nvPr/>
        </p:nvGrpSpPr>
        <p:grpSpPr>
          <a:xfrm>
            <a:off x="162073" y="1023164"/>
            <a:ext cx="1368152" cy="1242127"/>
            <a:chOff x="311186" y="4332622"/>
            <a:chExt cx="1053702" cy="938460"/>
          </a:xfrm>
        </p:grpSpPr>
        <p:grpSp>
          <p:nvGrpSpPr>
            <p:cNvPr id="124" name="Gruppo 123"/>
            <p:cNvGrpSpPr/>
            <p:nvPr/>
          </p:nvGrpSpPr>
          <p:grpSpPr>
            <a:xfrm>
              <a:off x="311186" y="4332622"/>
              <a:ext cx="1053702" cy="938460"/>
              <a:chOff x="565700" y="4961976"/>
              <a:chExt cx="805955" cy="750836"/>
            </a:xfrm>
          </p:grpSpPr>
          <p:sp>
            <p:nvSpPr>
              <p:cNvPr id="125" name="Ovale 124"/>
              <p:cNvSpPr/>
              <p:nvPr/>
            </p:nvSpPr>
            <p:spPr>
              <a:xfrm>
                <a:off x="565700" y="4983581"/>
                <a:ext cx="805955" cy="729231"/>
              </a:xfrm>
              <a:prstGeom prst="ellipse">
                <a:avLst/>
              </a:prstGeom>
              <a:solidFill>
                <a:srgbClr val="FF99CC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6" name="Triangolo isoscele 125"/>
              <p:cNvSpPr/>
              <p:nvPr/>
            </p:nvSpPr>
            <p:spPr>
              <a:xfrm rot="16200000">
                <a:off x="904012" y="4936848"/>
                <a:ext cx="39538" cy="89794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7" name="CasellaDiTesto 126"/>
            <p:cNvSpPr txBox="1"/>
            <p:nvPr/>
          </p:nvSpPr>
          <p:spPr>
            <a:xfrm>
              <a:off x="403050" y="4594447"/>
              <a:ext cx="791067" cy="441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 err="1" smtClean="0"/>
                <a:t>ICoreFHIR</a:t>
              </a:r>
              <a:endParaRPr lang="en-GB" sz="1600" b="1" dirty="0" smtClean="0"/>
            </a:p>
            <a:p>
              <a:pPr algn="ctr"/>
              <a:r>
                <a:rPr lang="it-IT" sz="1600" b="1" dirty="0" err="1" smtClean="0"/>
                <a:t>sever</a:t>
              </a:r>
              <a:endParaRPr lang="en-GB" sz="1600" dirty="0"/>
            </a:p>
          </p:txBody>
        </p:sp>
      </p:grpSp>
      <p:sp>
        <p:nvSpPr>
          <p:cNvPr id="120" name="Rettangolo 119"/>
          <p:cNvSpPr/>
          <p:nvPr/>
        </p:nvSpPr>
        <p:spPr>
          <a:xfrm>
            <a:off x="3838312" y="1241199"/>
            <a:ext cx="1041888" cy="338554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dirty="0"/>
              <a:t>hl7tofhir </a:t>
            </a:r>
            <a:endParaRPr lang="en-GB" sz="1600" b="1" dirty="0" smtClean="0">
              <a:solidFill>
                <a:srgbClr val="0070C0"/>
              </a:solidFill>
            </a:endParaRPr>
          </a:p>
        </p:txBody>
      </p:sp>
      <p:sp>
        <p:nvSpPr>
          <p:cNvPr id="57" name="CasellaDiTesto 56"/>
          <p:cNvSpPr txBox="1"/>
          <p:nvPr/>
        </p:nvSpPr>
        <p:spPr>
          <a:xfrm>
            <a:off x="1320482" y="1379559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grpSp>
        <p:nvGrpSpPr>
          <p:cNvPr id="58" name="Gruppo 57"/>
          <p:cNvGrpSpPr/>
          <p:nvPr/>
        </p:nvGrpSpPr>
        <p:grpSpPr>
          <a:xfrm>
            <a:off x="3910132" y="1823894"/>
            <a:ext cx="666895" cy="86434"/>
            <a:chOff x="4592177" y="4419530"/>
            <a:chExt cx="666895" cy="86434"/>
          </a:xfrm>
        </p:grpSpPr>
        <p:cxnSp>
          <p:nvCxnSpPr>
            <p:cNvPr id="59" name="Connettore 1 58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60" name="Triangolo isoscele 59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65" name="Ovale 64"/>
          <p:cNvSpPr/>
          <p:nvPr/>
        </p:nvSpPr>
        <p:spPr>
          <a:xfrm>
            <a:off x="4359256" y="2614875"/>
            <a:ext cx="2877040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rgbClr val="002060"/>
                </a:solidFill>
              </a:rPr>
              <a:t>dataHandlerFactory.js</a:t>
            </a:r>
          </a:p>
          <a:p>
            <a:pPr algn="ctr"/>
            <a:r>
              <a:rPr lang="it-IT" sz="1600" dirty="0">
                <a:solidFill>
                  <a:srgbClr val="002060"/>
                </a:solidFill>
              </a:rPr>
              <a:t>h</a:t>
            </a:r>
            <a:r>
              <a:rPr lang="it-IT" sz="1600" dirty="0" smtClean="0">
                <a:solidFill>
                  <a:srgbClr val="002060"/>
                </a:solidFill>
              </a:rPr>
              <a:t>l7v2.js</a:t>
            </a:r>
            <a:endParaRPr lang="en-GB" sz="1600" dirty="0">
              <a:solidFill>
                <a:srgbClr val="002060"/>
              </a:solidFill>
            </a:endParaRPr>
          </a:p>
        </p:txBody>
      </p:sp>
      <p:sp>
        <p:nvSpPr>
          <p:cNvPr id="67" name="Ovale 66"/>
          <p:cNvSpPr/>
          <p:nvPr/>
        </p:nvSpPr>
        <p:spPr>
          <a:xfrm>
            <a:off x="5441757" y="3501008"/>
            <a:ext cx="2978005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600" dirty="0" smtClean="0">
                <a:solidFill>
                  <a:srgbClr val="002060"/>
                </a:solidFill>
              </a:rPr>
              <a:t>HandlebarsConverter.js</a:t>
            </a:r>
            <a:endParaRPr lang="en-GB" sz="1600" dirty="0">
              <a:solidFill>
                <a:srgbClr val="002060"/>
              </a:solidFill>
            </a:endParaRPr>
          </a:p>
        </p:txBody>
      </p:sp>
      <p:sp>
        <p:nvSpPr>
          <p:cNvPr id="23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1701530" y="336530"/>
            <a:ext cx="220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grpSp>
        <p:nvGrpSpPr>
          <p:cNvPr id="27" name="Gruppo 26"/>
          <p:cNvGrpSpPr/>
          <p:nvPr/>
        </p:nvGrpSpPr>
        <p:grpSpPr>
          <a:xfrm>
            <a:off x="1334558" y="980153"/>
            <a:ext cx="787334" cy="86434"/>
            <a:chOff x="3452446" y="4176616"/>
            <a:chExt cx="787334" cy="86434"/>
          </a:xfrm>
        </p:grpSpPr>
        <p:sp>
          <p:nvSpPr>
            <p:cNvPr id="28" name="Triangolo isoscele 27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2" name="Connettore 1 31"/>
            <p:cNvCxnSpPr>
              <a:endCxn id="28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33" name="Gruppo 32"/>
          <p:cNvGrpSpPr/>
          <p:nvPr/>
        </p:nvGrpSpPr>
        <p:grpSpPr>
          <a:xfrm>
            <a:off x="1342645" y="1176358"/>
            <a:ext cx="666895" cy="86434"/>
            <a:chOff x="4592177" y="4419530"/>
            <a:chExt cx="666895" cy="86434"/>
          </a:xfrm>
        </p:grpSpPr>
        <p:cxnSp>
          <p:nvCxnSpPr>
            <p:cNvPr id="34" name="Connettore 1 33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35" name="Triangolo isoscele 34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</p:spTree>
    <p:extLst>
      <p:ext uri="{BB962C8B-B14F-4D97-AF65-F5344CB8AC3E}">
        <p14:creationId xmlns:p14="http://schemas.microsoft.com/office/powerpoint/2010/main" val="1779429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1119188"/>
            <a:ext cx="6638925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7669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213"/>
            <a:ext cx="9144000" cy="4886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tangolo arrotondato 1"/>
          <p:cNvSpPr/>
          <p:nvPr/>
        </p:nvSpPr>
        <p:spPr>
          <a:xfrm>
            <a:off x="4716016" y="770721"/>
            <a:ext cx="3528392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OPERAZIONI –CRUD </a:t>
            </a:r>
          </a:p>
          <a:p>
            <a:pPr algn="ctr"/>
            <a:r>
              <a:rPr lang="it-IT" dirty="0" smtClean="0"/>
              <a:t>(</a:t>
            </a:r>
            <a:r>
              <a:rPr lang="it-IT" dirty="0"/>
              <a:t>API </a:t>
            </a:r>
            <a:r>
              <a:rPr lang="it-IT" dirty="0" smtClean="0"/>
              <a:t> </a:t>
            </a:r>
            <a:r>
              <a:rPr lang="it-IT" dirty="0" err="1" smtClean="0"/>
              <a:t>Synch</a:t>
            </a:r>
            <a:r>
              <a:rPr lang="it-IT" dirty="0" smtClean="0"/>
              <a:t> /</a:t>
            </a:r>
            <a:r>
              <a:rPr lang="it-IT" dirty="0" err="1" smtClean="0"/>
              <a:t>Asynch</a:t>
            </a:r>
            <a:r>
              <a:rPr lang="it-IT" dirty="0" smtClean="0"/>
              <a:t>)</a:t>
            </a:r>
            <a:endParaRPr lang="en-GB" dirty="0"/>
          </a:p>
        </p:txBody>
      </p:sp>
      <p:cxnSp>
        <p:nvCxnSpPr>
          <p:cNvPr id="5" name="Connettore 2 4"/>
          <p:cNvCxnSpPr>
            <a:stCxn id="2" idx="1"/>
          </p:cNvCxnSpPr>
          <p:nvPr/>
        </p:nvCxnSpPr>
        <p:spPr>
          <a:xfrm flipH="1">
            <a:off x="2915816" y="1094757"/>
            <a:ext cx="1800200" cy="7500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tangolo arrotondato 6"/>
          <p:cNvSpPr/>
          <p:nvPr/>
        </p:nvSpPr>
        <p:spPr>
          <a:xfrm>
            <a:off x="5940152" y="1418793"/>
            <a:ext cx="3203848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Esperimenti</a:t>
            </a:r>
          </a:p>
          <a:p>
            <a:pPr algn="ctr"/>
            <a:r>
              <a:rPr lang="it-IT" dirty="0" smtClean="0"/>
              <a:t>Conversione HL7/FHIR</a:t>
            </a:r>
            <a:endParaRPr lang="en-GB" dirty="0"/>
          </a:p>
        </p:txBody>
      </p:sp>
      <p:cxnSp>
        <p:nvCxnSpPr>
          <p:cNvPr id="8" name="Connettore 2 7"/>
          <p:cNvCxnSpPr/>
          <p:nvPr/>
        </p:nvCxnSpPr>
        <p:spPr>
          <a:xfrm flipH="1">
            <a:off x="6300192" y="2066865"/>
            <a:ext cx="1241884" cy="11461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tangolo arrotondato 12"/>
          <p:cNvSpPr/>
          <p:nvPr/>
        </p:nvSpPr>
        <p:spPr>
          <a:xfrm>
            <a:off x="539552" y="176213"/>
            <a:ext cx="3456384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Definizione del server </a:t>
            </a:r>
            <a:r>
              <a:rPr lang="it-IT" dirty="0" err="1" smtClean="0"/>
              <a:t>CentroHelath</a:t>
            </a:r>
            <a:endParaRPr lang="en-GB" dirty="0"/>
          </a:p>
        </p:txBody>
      </p:sp>
      <p:cxnSp>
        <p:nvCxnSpPr>
          <p:cNvPr id="14" name="Connettore 2 13"/>
          <p:cNvCxnSpPr>
            <a:stCxn id="13" idx="2"/>
          </p:cNvCxnSpPr>
          <p:nvPr/>
        </p:nvCxnSpPr>
        <p:spPr>
          <a:xfrm>
            <a:off x="2267744" y="824285"/>
            <a:ext cx="648072" cy="645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arrotondato 15"/>
          <p:cNvSpPr/>
          <p:nvPr/>
        </p:nvSpPr>
        <p:spPr>
          <a:xfrm>
            <a:off x="5436096" y="3861048"/>
            <a:ext cx="3203848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Esperimenti</a:t>
            </a:r>
          </a:p>
          <a:p>
            <a:pPr algn="ctr"/>
            <a:r>
              <a:rPr lang="it-IT" dirty="0" err="1" smtClean="0"/>
              <a:t>Flux</a:t>
            </a:r>
            <a:r>
              <a:rPr lang="it-IT" dirty="0" smtClean="0"/>
              <a:t> (Hot e </a:t>
            </a:r>
            <a:r>
              <a:rPr lang="it-IT" dirty="0" err="1" smtClean="0"/>
              <a:t>Cold</a:t>
            </a:r>
            <a:r>
              <a:rPr lang="it-IT" dirty="0" smtClean="0"/>
              <a:t>)</a:t>
            </a:r>
            <a:endParaRPr lang="en-GB" dirty="0"/>
          </a:p>
        </p:txBody>
      </p:sp>
      <p:cxnSp>
        <p:nvCxnSpPr>
          <p:cNvPr id="17" name="Connettore 2 16"/>
          <p:cNvCxnSpPr>
            <a:stCxn id="16" idx="1"/>
          </p:cNvCxnSpPr>
          <p:nvPr/>
        </p:nvCxnSpPr>
        <p:spPr>
          <a:xfrm flipH="1">
            <a:off x="4211960" y="4185084"/>
            <a:ext cx="1224136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tangolo 17"/>
          <p:cNvSpPr/>
          <p:nvPr/>
        </p:nvSpPr>
        <p:spPr>
          <a:xfrm>
            <a:off x="107504" y="4725145"/>
            <a:ext cx="1619672" cy="3116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316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600075"/>
            <a:ext cx="6638925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7537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766763"/>
            <a:ext cx="5400675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8561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/>
          <p:cNvSpPr/>
          <p:nvPr/>
        </p:nvSpPr>
        <p:spPr>
          <a:xfrm>
            <a:off x="3419872" y="1124744"/>
            <a:ext cx="2572409" cy="20882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2" name="Ovale 1"/>
          <p:cNvSpPr/>
          <p:nvPr/>
        </p:nvSpPr>
        <p:spPr>
          <a:xfrm>
            <a:off x="3563888" y="1556792"/>
            <a:ext cx="2448272" cy="22322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dirty="0" smtClean="0"/>
              <a:t>FHIR</a:t>
            </a:r>
            <a:endParaRPr lang="en-GB" dirty="0"/>
          </a:p>
        </p:txBody>
      </p:sp>
      <p:sp>
        <p:nvSpPr>
          <p:cNvPr id="3" name="Ovale 2"/>
          <p:cNvSpPr/>
          <p:nvPr/>
        </p:nvSpPr>
        <p:spPr>
          <a:xfrm>
            <a:off x="4541966" y="2156788"/>
            <a:ext cx="1446371" cy="128969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HL7v23</a:t>
            </a:r>
            <a:endParaRPr lang="en-GB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4087797" y="1195963"/>
            <a:ext cx="123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ITelDomain</a:t>
            </a:r>
            <a:endParaRPr lang="en-GB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6723109" y="260648"/>
            <a:ext cx="2260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RER/</a:t>
            </a:r>
            <a:r>
              <a:rPr lang="it-IT" dirty="0" err="1" smtClean="0"/>
              <a:t>Italy</a:t>
            </a:r>
            <a:r>
              <a:rPr lang="it-IT" dirty="0" smtClean="0"/>
              <a:t>/CEE Domain</a:t>
            </a:r>
            <a:endParaRPr lang="en-GB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58421" y="3123320"/>
            <a:ext cx="3538726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«Leggere» FHIR alla luce </a:t>
            </a:r>
          </a:p>
          <a:p>
            <a:r>
              <a:rPr lang="it-IT" dirty="0" smtClean="0"/>
              <a:t>dei processi / protocolli che ipotizza</a:t>
            </a:r>
            <a:endParaRPr lang="en-GB" dirty="0"/>
          </a:p>
        </p:txBody>
      </p:sp>
      <p:cxnSp>
        <p:nvCxnSpPr>
          <p:cNvPr id="9" name="Connettore 4 8"/>
          <p:cNvCxnSpPr>
            <a:stCxn id="7" idx="0"/>
            <a:endCxn id="4" idx="2"/>
          </p:cNvCxnSpPr>
          <p:nvPr/>
        </p:nvCxnSpPr>
        <p:spPr>
          <a:xfrm rot="5400000" flipH="1" flipV="1">
            <a:off x="2546598" y="2250046"/>
            <a:ext cx="954460" cy="7920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e 14"/>
          <p:cNvSpPr/>
          <p:nvPr/>
        </p:nvSpPr>
        <p:spPr>
          <a:xfrm>
            <a:off x="4764201" y="4181768"/>
            <a:ext cx="2448272" cy="22322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dirty="0" smtClean="0"/>
              <a:t>FHIR</a:t>
            </a:r>
            <a:endParaRPr lang="en-GB" dirty="0"/>
          </a:p>
        </p:txBody>
      </p:sp>
      <p:sp>
        <p:nvSpPr>
          <p:cNvPr id="16" name="Ovale 15"/>
          <p:cNvSpPr/>
          <p:nvPr/>
        </p:nvSpPr>
        <p:spPr>
          <a:xfrm>
            <a:off x="5742279" y="4781764"/>
            <a:ext cx="1446371" cy="128969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HL7v23</a:t>
            </a:r>
            <a:endParaRPr lang="en-GB" dirty="0"/>
          </a:p>
        </p:txBody>
      </p:sp>
      <p:sp>
        <p:nvSpPr>
          <p:cNvPr id="14" name="Ovale 13"/>
          <p:cNvSpPr/>
          <p:nvPr/>
        </p:nvSpPr>
        <p:spPr>
          <a:xfrm>
            <a:off x="5128700" y="4226584"/>
            <a:ext cx="1800200" cy="107130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5393881" y="4504646"/>
            <a:ext cx="123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ITelDomain</a:t>
            </a:r>
            <a:endParaRPr lang="en-GB" dirty="0"/>
          </a:p>
        </p:txBody>
      </p:sp>
      <p:cxnSp>
        <p:nvCxnSpPr>
          <p:cNvPr id="18" name="Connettore 4 17"/>
          <p:cNvCxnSpPr>
            <a:stCxn id="7" idx="2"/>
            <a:endCxn id="14" idx="2"/>
          </p:cNvCxnSpPr>
          <p:nvPr/>
        </p:nvCxnSpPr>
        <p:spPr>
          <a:xfrm rot="16200000" flipH="1">
            <a:off x="3381949" y="3015486"/>
            <a:ext cx="992587" cy="25009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6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233488"/>
            <a:ext cx="83058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1582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igura a mano libera 1"/>
          <p:cNvSpPr/>
          <p:nvPr/>
        </p:nvSpPr>
        <p:spPr>
          <a:xfrm>
            <a:off x="611559" y="1085038"/>
            <a:ext cx="6408713" cy="4072153"/>
          </a:xfrm>
          <a:custGeom>
            <a:avLst/>
            <a:gdLst>
              <a:gd name="connsiteX0" fmla="*/ 567003 w 7969289"/>
              <a:gd name="connsiteY0" fmla="*/ 101600 h 4876800"/>
              <a:gd name="connsiteX1" fmla="*/ 639575 w 7969289"/>
              <a:gd name="connsiteY1" fmla="*/ 58058 h 4876800"/>
              <a:gd name="connsiteX2" fmla="*/ 741175 w 7969289"/>
              <a:gd name="connsiteY2" fmla="*/ 29029 h 4876800"/>
              <a:gd name="connsiteX3" fmla="*/ 944375 w 7969289"/>
              <a:gd name="connsiteY3" fmla="*/ 0 h 4876800"/>
              <a:gd name="connsiteX4" fmla="*/ 1423346 w 7969289"/>
              <a:gd name="connsiteY4" fmla="*/ 14515 h 4876800"/>
              <a:gd name="connsiteX5" fmla="*/ 1510432 w 7969289"/>
              <a:gd name="connsiteY5" fmla="*/ 72572 h 4876800"/>
              <a:gd name="connsiteX6" fmla="*/ 1553975 w 7969289"/>
              <a:gd name="connsiteY6" fmla="*/ 101600 h 4876800"/>
              <a:gd name="connsiteX7" fmla="*/ 1655575 w 7969289"/>
              <a:gd name="connsiteY7" fmla="*/ 145143 h 4876800"/>
              <a:gd name="connsiteX8" fmla="*/ 1757175 w 7969289"/>
              <a:gd name="connsiteY8" fmla="*/ 203200 h 4876800"/>
              <a:gd name="connsiteX9" fmla="*/ 1858775 w 7969289"/>
              <a:gd name="connsiteY9" fmla="*/ 275772 h 4876800"/>
              <a:gd name="connsiteX10" fmla="*/ 1902318 w 7969289"/>
              <a:gd name="connsiteY10" fmla="*/ 290286 h 4876800"/>
              <a:gd name="connsiteX11" fmla="*/ 1974889 w 7969289"/>
              <a:gd name="connsiteY11" fmla="*/ 348343 h 4876800"/>
              <a:gd name="connsiteX12" fmla="*/ 2061975 w 7969289"/>
              <a:gd name="connsiteY12" fmla="*/ 406400 h 4876800"/>
              <a:gd name="connsiteX13" fmla="*/ 2105518 w 7969289"/>
              <a:gd name="connsiteY13" fmla="*/ 435429 h 4876800"/>
              <a:gd name="connsiteX14" fmla="*/ 2149061 w 7969289"/>
              <a:gd name="connsiteY14" fmla="*/ 449943 h 4876800"/>
              <a:gd name="connsiteX15" fmla="*/ 2250661 w 7969289"/>
              <a:gd name="connsiteY15" fmla="*/ 508000 h 4876800"/>
              <a:gd name="connsiteX16" fmla="*/ 2337746 w 7969289"/>
              <a:gd name="connsiteY16" fmla="*/ 566058 h 4876800"/>
              <a:gd name="connsiteX17" fmla="*/ 2381289 w 7969289"/>
              <a:gd name="connsiteY17" fmla="*/ 580572 h 4876800"/>
              <a:gd name="connsiteX18" fmla="*/ 2424832 w 7969289"/>
              <a:gd name="connsiteY18" fmla="*/ 609600 h 4876800"/>
              <a:gd name="connsiteX19" fmla="*/ 2468375 w 7969289"/>
              <a:gd name="connsiteY19" fmla="*/ 624115 h 4876800"/>
              <a:gd name="connsiteX20" fmla="*/ 2555461 w 7969289"/>
              <a:gd name="connsiteY20" fmla="*/ 682172 h 4876800"/>
              <a:gd name="connsiteX21" fmla="*/ 2686089 w 7969289"/>
              <a:gd name="connsiteY21" fmla="*/ 725715 h 4876800"/>
              <a:gd name="connsiteX22" fmla="*/ 2729632 w 7969289"/>
              <a:gd name="connsiteY22" fmla="*/ 740229 h 4876800"/>
              <a:gd name="connsiteX23" fmla="*/ 2860261 w 7969289"/>
              <a:gd name="connsiteY23" fmla="*/ 769258 h 4876800"/>
              <a:gd name="connsiteX24" fmla="*/ 2961861 w 7969289"/>
              <a:gd name="connsiteY24" fmla="*/ 783772 h 4876800"/>
              <a:gd name="connsiteX25" fmla="*/ 3716603 w 7969289"/>
              <a:gd name="connsiteY25" fmla="*/ 783772 h 4876800"/>
              <a:gd name="connsiteX26" fmla="*/ 3760146 w 7969289"/>
              <a:gd name="connsiteY26" fmla="*/ 769258 h 4876800"/>
              <a:gd name="connsiteX27" fmla="*/ 3876261 w 7969289"/>
              <a:gd name="connsiteY27" fmla="*/ 740229 h 4876800"/>
              <a:gd name="connsiteX28" fmla="*/ 4035918 w 7969289"/>
              <a:gd name="connsiteY28" fmla="*/ 653143 h 4876800"/>
              <a:gd name="connsiteX29" fmla="*/ 4108489 w 7969289"/>
              <a:gd name="connsiteY29" fmla="*/ 624115 h 4876800"/>
              <a:gd name="connsiteX30" fmla="*/ 4152032 w 7969289"/>
              <a:gd name="connsiteY30" fmla="*/ 595086 h 4876800"/>
              <a:gd name="connsiteX31" fmla="*/ 4195575 w 7969289"/>
              <a:gd name="connsiteY31" fmla="*/ 580572 h 4876800"/>
              <a:gd name="connsiteX32" fmla="*/ 4253632 w 7969289"/>
              <a:gd name="connsiteY32" fmla="*/ 551543 h 4876800"/>
              <a:gd name="connsiteX33" fmla="*/ 4297175 w 7969289"/>
              <a:gd name="connsiteY33" fmla="*/ 537029 h 4876800"/>
              <a:gd name="connsiteX34" fmla="*/ 4369746 w 7969289"/>
              <a:gd name="connsiteY34" fmla="*/ 508000 h 4876800"/>
              <a:gd name="connsiteX35" fmla="*/ 4471346 w 7969289"/>
              <a:gd name="connsiteY35" fmla="*/ 478972 h 4876800"/>
              <a:gd name="connsiteX36" fmla="*/ 4543918 w 7969289"/>
              <a:gd name="connsiteY36" fmla="*/ 449943 h 4876800"/>
              <a:gd name="connsiteX37" fmla="*/ 4689061 w 7969289"/>
              <a:gd name="connsiteY37" fmla="*/ 406400 h 4876800"/>
              <a:gd name="connsiteX38" fmla="*/ 4819689 w 7969289"/>
              <a:gd name="connsiteY38" fmla="*/ 362858 h 4876800"/>
              <a:gd name="connsiteX39" fmla="*/ 4877746 w 7969289"/>
              <a:gd name="connsiteY39" fmla="*/ 333829 h 4876800"/>
              <a:gd name="connsiteX40" fmla="*/ 4979346 w 7969289"/>
              <a:gd name="connsiteY40" fmla="*/ 290286 h 4876800"/>
              <a:gd name="connsiteX41" fmla="*/ 5022889 w 7969289"/>
              <a:gd name="connsiteY41" fmla="*/ 261258 h 4876800"/>
              <a:gd name="connsiteX42" fmla="*/ 5080946 w 7969289"/>
              <a:gd name="connsiteY42" fmla="*/ 246743 h 4876800"/>
              <a:gd name="connsiteX43" fmla="*/ 5168032 w 7969289"/>
              <a:gd name="connsiteY43" fmla="*/ 217715 h 4876800"/>
              <a:gd name="connsiteX44" fmla="*/ 5226089 w 7969289"/>
              <a:gd name="connsiteY44" fmla="*/ 203200 h 4876800"/>
              <a:gd name="connsiteX45" fmla="*/ 5371232 w 7969289"/>
              <a:gd name="connsiteY45" fmla="*/ 159658 h 4876800"/>
              <a:gd name="connsiteX46" fmla="*/ 5603461 w 7969289"/>
              <a:gd name="connsiteY46" fmla="*/ 130629 h 4876800"/>
              <a:gd name="connsiteX47" fmla="*/ 5647003 w 7969289"/>
              <a:gd name="connsiteY47" fmla="*/ 116115 h 4876800"/>
              <a:gd name="connsiteX48" fmla="*/ 5850203 w 7969289"/>
              <a:gd name="connsiteY48" fmla="*/ 87086 h 4876800"/>
              <a:gd name="connsiteX49" fmla="*/ 6546889 w 7969289"/>
              <a:gd name="connsiteY49" fmla="*/ 101600 h 4876800"/>
              <a:gd name="connsiteX50" fmla="*/ 6663003 w 7969289"/>
              <a:gd name="connsiteY50" fmla="*/ 130629 h 4876800"/>
              <a:gd name="connsiteX51" fmla="*/ 6721061 w 7969289"/>
              <a:gd name="connsiteY51" fmla="*/ 145143 h 4876800"/>
              <a:gd name="connsiteX52" fmla="*/ 6822661 w 7969289"/>
              <a:gd name="connsiteY52" fmla="*/ 188686 h 4876800"/>
              <a:gd name="connsiteX53" fmla="*/ 6880718 w 7969289"/>
              <a:gd name="connsiteY53" fmla="*/ 232229 h 4876800"/>
              <a:gd name="connsiteX54" fmla="*/ 6924261 w 7969289"/>
              <a:gd name="connsiteY54" fmla="*/ 261258 h 4876800"/>
              <a:gd name="connsiteX55" fmla="*/ 6967803 w 7969289"/>
              <a:gd name="connsiteY55" fmla="*/ 275772 h 4876800"/>
              <a:gd name="connsiteX56" fmla="*/ 7083918 w 7969289"/>
              <a:gd name="connsiteY56" fmla="*/ 348343 h 4876800"/>
              <a:gd name="connsiteX57" fmla="*/ 7214546 w 7969289"/>
              <a:gd name="connsiteY57" fmla="*/ 449943 h 4876800"/>
              <a:gd name="connsiteX58" fmla="*/ 7258089 w 7969289"/>
              <a:gd name="connsiteY58" fmla="*/ 478972 h 4876800"/>
              <a:gd name="connsiteX59" fmla="*/ 7345175 w 7969289"/>
              <a:gd name="connsiteY59" fmla="*/ 537029 h 4876800"/>
              <a:gd name="connsiteX60" fmla="*/ 7432261 w 7969289"/>
              <a:gd name="connsiteY60" fmla="*/ 624115 h 4876800"/>
              <a:gd name="connsiteX61" fmla="*/ 7475803 w 7969289"/>
              <a:gd name="connsiteY61" fmla="*/ 667658 h 4876800"/>
              <a:gd name="connsiteX62" fmla="*/ 7490318 w 7969289"/>
              <a:gd name="connsiteY62" fmla="*/ 711200 h 4876800"/>
              <a:gd name="connsiteX63" fmla="*/ 7562889 w 7969289"/>
              <a:gd name="connsiteY63" fmla="*/ 827315 h 4876800"/>
              <a:gd name="connsiteX64" fmla="*/ 7620946 w 7969289"/>
              <a:gd name="connsiteY64" fmla="*/ 943429 h 4876800"/>
              <a:gd name="connsiteX65" fmla="*/ 7635461 w 7969289"/>
              <a:gd name="connsiteY65" fmla="*/ 986972 h 4876800"/>
              <a:gd name="connsiteX66" fmla="*/ 7693518 w 7969289"/>
              <a:gd name="connsiteY66" fmla="*/ 1088572 h 4876800"/>
              <a:gd name="connsiteX67" fmla="*/ 7751575 w 7969289"/>
              <a:gd name="connsiteY67" fmla="*/ 1248229 h 4876800"/>
              <a:gd name="connsiteX68" fmla="*/ 7766089 w 7969289"/>
              <a:gd name="connsiteY68" fmla="*/ 1291772 h 4876800"/>
              <a:gd name="connsiteX69" fmla="*/ 7809632 w 7969289"/>
              <a:gd name="connsiteY69" fmla="*/ 1393372 h 4876800"/>
              <a:gd name="connsiteX70" fmla="*/ 7824146 w 7969289"/>
              <a:gd name="connsiteY70" fmla="*/ 1494972 h 4876800"/>
              <a:gd name="connsiteX71" fmla="*/ 7853175 w 7969289"/>
              <a:gd name="connsiteY71" fmla="*/ 1596572 h 4876800"/>
              <a:gd name="connsiteX72" fmla="*/ 7867689 w 7969289"/>
              <a:gd name="connsiteY72" fmla="*/ 1654629 h 4876800"/>
              <a:gd name="connsiteX73" fmla="*/ 7911232 w 7969289"/>
              <a:gd name="connsiteY73" fmla="*/ 1799772 h 4876800"/>
              <a:gd name="connsiteX74" fmla="*/ 7925746 w 7969289"/>
              <a:gd name="connsiteY74" fmla="*/ 1930400 h 4876800"/>
              <a:gd name="connsiteX75" fmla="*/ 7940261 w 7969289"/>
              <a:gd name="connsiteY75" fmla="*/ 2002972 h 4876800"/>
              <a:gd name="connsiteX76" fmla="*/ 7954775 w 7969289"/>
              <a:gd name="connsiteY76" fmla="*/ 2090058 h 4876800"/>
              <a:gd name="connsiteX77" fmla="*/ 7969289 w 7969289"/>
              <a:gd name="connsiteY77" fmla="*/ 2220686 h 4876800"/>
              <a:gd name="connsiteX78" fmla="*/ 7954775 w 7969289"/>
              <a:gd name="connsiteY78" fmla="*/ 2801258 h 4876800"/>
              <a:gd name="connsiteX79" fmla="*/ 7940261 w 7969289"/>
              <a:gd name="connsiteY79" fmla="*/ 2859315 h 4876800"/>
              <a:gd name="connsiteX80" fmla="*/ 7911232 w 7969289"/>
              <a:gd name="connsiteY80" fmla="*/ 3018972 h 4876800"/>
              <a:gd name="connsiteX81" fmla="*/ 7896718 w 7969289"/>
              <a:gd name="connsiteY81" fmla="*/ 3222172 h 4876800"/>
              <a:gd name="connsiteX82" fmla="*/ 7882203 w 7969289"/>
              <a:gd name="connsiteY82" fmla="*/ 3497943 h 4876800"/>
              <a:gd name="connsiteX83" fmla="*/ 7838661 w 7969289"/>
              <a:gd name="connsiteY83" fmla="*/ 3686629 h 4876800"/>
              <a:gd name="connsiteX84" fmla="*/ 7824146 w 7969289"/>
              <a:gd name="connsiteY84" fmla="*/ 3759200 h 4876800"/>
              <a:gd name="connsiteX85" fmla="*/ 7795118 w 7969289"/>
              <a:gd name="connsiteY85" fmla="*/ 3802743 h 4876800"/>
              <a:gd name="connsiteX86" fmla="*/ 7766089 w 7969289"/>
              <a:gd name="connsiteY86" fmla="*/ 3860800 h 4876800"/>
              <a:gd name="connsiteX87" fmla="*/ 7722546 w 7969289"/>
              <a:gd name="connsiteY87" fmla="*/ 3918858 h 4876800"/>
              <a:gd name="connsiteX88" fmla="*/ 7606432 w 7969289"/>
              <a:gd name="connsiteY88" fmla="*/ 4064000 h 4876800"/>
              <a:gd name="connsiteX89" fmla="*/ 7504832 w 7969289"/>
              <a:gd name="connsiteY89" fmla="*/ 4136572 h 4876800"/>
              <a:gd name="connsiteX90" fmla="*/ 7417746 w 7969289"/>
              <a:gd name="connsiteY90" fmla="*/ 4194629 h 4876800"/>
              <a:gd name="connsiteX91" fmla="*/ 7374203 w 7969289"/>
              <a:gd name="connsiteY91" fmla="*/ 4223658 h 4876800"/>
              <a:gd name="connsiteX92" fmla="*/ 7316146 w 7969289"/>
              <a:gd name="connsiteY92" fmla="*/ 4252686 h 4876800"/>
              <a:gd name="connsiteX93" fmla="*/ 7171003 w 7969289"/>
              <a:gd name="connsiteY93" fmla="*/ 4354286 h 4876800"/>
              <a:gd name="connsiteX94" fmla="*/ 7127461 w 7969289"/>
              <a:gd name="connsiteY94" fmla="*/ 4368800 h 4876800"/>
              <a:gd name="connsiteX95" fmla="*/ 7069403 w 7969289"/>
              <a:gd name="connsiteY95" fmla="*/ 4412343 h 4876800"/>
              <a:gd name="connsiteX96" fmla="*/ 6938775 w 7969289"/>
              <a:gd name="connsiteY96" fmla="*/ 4455886 h 4876800"/>
              <a:gd name="connsiteX97" fmla="*/ 6895232 w 7969289"/>
              <a:gd name="connsiteY97" fmla="*/ 4470400 h 4876800"/>
              <a:gd name="connsiteX98" fmla="*/ 6227575 w 7969289"/>
              <a:gd name="connsiteY98" fmla="*/ 4499429 h 4876800"/>
              <a:gd name="connsiteX99" fmla="*/ 6038889 w 7969289"/>
              <a:gd name="connsiteY99" fmla="*/ 4513943 h 4876800"/>
              <a:gd name="connsiteX100" fmla="*/ 5966318 w 7969289"/>
              <a:gd name="connsiteY100" fmla="*/ 4528458 h 4876800"/>
              <a:gd name="connsiteX101" fmla="*/ 5734089 w 7969289"/>
              <a:gd name="connsiteY101" fmla="*/ 4557486 h 4876800"/>
              <a:gd name="connsiteX102" fmla="*/ 5574432 w 7969289"/>
              <a:gd name="connsiteY102" fmla="*/ 4586515 h 4876800"/>
              <a:gd name="connsiteX103" fmla="*/ 5516375 w 7969289"/>
              <a:gd name="connsiteY103" fmla="*/ 4601029 h 4876800"/>
              <a:gd name="connsiteX104" fmla="*/ 5472832 w 7969289"/>
              <a:gd name="connsiteY104" fmla="*/ 4615543 h 4876800"/>
              <a:gd name="connsiteX105" fmla="*/ 5356718 w 7969289"/>
              <a:gd name="connsiteY105" fmla="*/ 4630058 h 4876800"/>
              <a:gd name="connsiteX106" fmla="*/ 5313175 w 7969289"/>
              <a:gd name="connsiteY106" fmla="*/ 4644572 h 4876800"/>
              <a:gd name="connsiteX107" fmla="*/ 5240603 w 7969289"/>
              <a:gd name="connsiteY107" fmla="*/ 4673600 h 4876800"/>
              <a:gd name="connsiteX108" fmla="*/ 5124489 w 7969289"/>
              <a:gd name="connsiteY108" fmla="*/ 4702629 h 4876800"/>
              <a:gd name="connsiteX109" fmla="*/ 5022889 w 7969289"/>
              <a:gd name="connsiteY109" fmla="*/ 4731658 h 4876800"/>
              <a:gd name="connsiteX110" fmla="*/ 4950318 w 7969289"/>
              <a:gd name="connsiteY110" fmla="*/ 4746172 h 4876800"/>
              <a:gd name="connsiteX111" fmla="*/ 4761632 w 7969289"/>
              <a:gd name="connsiteY111" fmla="*/ 4789715 h 4876800"/>
              <a:gd name="connsiteX112" fmla="*/ 4471346 w 7969289"/>
              <a:gd name="connsiteY112" fmla="*/ 4818743 h 4876800"/>
              <a:gd name="connsiteX113" fmla="*/ 4123003 w 7969289"/>
              <a:gd name="connsiteY113" fmla="*/ 4862286 h 4876800"/>
              <a:gd name="connsiteX114" fmla="*/ 3876261 w 7969289"/>
              <a:gd name="connsiteY114" fmla="*/ 4876800 h 4876800"/>
              <a:gd name="connsiteX115" fmla="*/ 3005403 w 7969289"/>
              <a:gd name="connsiteY115" fmla="*/ 4862286 h 4876800"/>
              <a:gd name="connsiteX116" fmla="*/ 2889289 w 7969289"/>
              <a:gd name="connsiteY116" fmla="*/ 4847772 h 4876800"/>
              <a:gd name="connsiteX117" fmla="*/ 2599003 w 7969289"/>
              <a:gd name="connsiteY117" fmla="*/ 4804229 h 4876800"/>
              <a:gd name="connsiteX118" fmla="*/ 2410318 w 7969289"/>
              <a:gd name="connsiteY118" fmla="*/ 4775200 h 4876800"/>
              <a:gd name="connsiteX119" fmla="*/ 2134546 w 7969289"/>
              <a:gd name="connsiteY119" fmla="*/ 4746172 h 4876800"/>
              <a:gd name="connsiteX120" fmla="*/ 1960375 w 7969289"/>
              <a:gd name="connsiteY120" fmla="*/ 4717143 h 4876800"/>
              <a:gd name="connsiteX121" fmla="*/ 1800718 w 7969289"/>
              <a:gd name="connsiteY121" fmla="*/ 4688115 h 4876800"/>
              <a:gd name="connsiteX122" fmla="*/ 1713632 w 7969289"/>
              <a:gd name="connsiteY122" fmla="*/ 4673600 h 4876800"/>
              <a:gd name="connsiteX123" fmla="*/ 1510432 w 7969289"/>
              <a:gd name="connsiteY123" fmla="*/ 4659086 h 4876800"/>
              <a:gd name="connsiteX124" fmla="*/ 1292718 w 7969289"/>
              <a:gd name="connsiteY124" fmla="*/ 4630058 h 4876800"/>
              <a:gd name="connsiteX125" fmla="*/ 1133061 w 7969289"/>
              <a:gd name="connsiteY125" fmla="*/ 4601029 h 4876800"/>
              <a:gd name="connsiteX126" fmla="*/ 944375 w 7969289"/>
              <a:gd name="connsiteY126" fmla="*/ 4572000 h 4876800"/>
              <a:gd name="connsiteX127" fmla="*/ 857289 w 7969289"/>
              <a:gd name="connsiteY127" fmla="*/ 4542972 h 4876800"/>
              <a:gd name="connsiteX128" fmla="*/ 813746 w 7969289"/>
              <a:gd name="connsiteY128" fmla="*/ 4528458 h 4876800"/>
              <a:gd name="connsiteX129" fmla="*/ 741175 w 7969289"/>
              <a:gd name="connsiteY129" fmla="*/ 4513943 h 4876800"/>
              <a:gd name="connsiteX130" fmla="*/ 683118 w 7969289"/>
              <a:gd name="connsiteY130" fmla="*/ 4484915 h 4876800"/>
              <a:gd name="connsiteX131" fmla="*/ 639575 w 7969289"/>
              <a:gd name="connsiteY131" fmla="*/ 4455886 h 4876800"/>
              <a:gd name="connsiteX132" fmla="*/ 581518 w 7969289"/>
              <a:gd name="connsiteY132" fmla="*/ 4441372 h 4876800"/>
              <a:gd name="connsiteX133" fmla="*/ 537975 w 7969289"/>
              <a:gd name="connsiteY133" fmla="*/ 4412343 h 4876800"/>
              <a:gd name="connsiteX134" fmla="*/ 479918 w 7969289"/>
              <a:gd name="connsiteY134" fmla="*/ 4383315 h 4876800"/>
              <a:gd name="connsiteX135" fmla="*/ 392832 w 7969289"/>
              <a:gd name="connsiteY135" fmla="*/ 4296229 h 4876800"/>
              <a:gd name="connsiteX136" fmla="*/ 349289 w 7969289"/>
              <a:gd name="connsiteY136" fmla="*/ 4252686 h 4876800"/>
              <a:gd name="connsiteX137" fmla="*/ 305746 w 7969289"/>
              <a:gd name="connsiteY137" fmla="*/ 4209143 h 4876800"/>
              <a:gd name="connsiteX138" fmla="*/ 247689 w 7969289"/>
              <a:gd name="connsiteY138" fmla="*/ 4078515 h 4876800"/>
              <a:gd name="connsiteX139" fmla="*/ 233175 w 7969289"/>
              <a:gd name="connsiteY139" fmla="*/ 3991429 h 4876800"/>
              <a:gd name="connsiteX140" fmla="*/ 204146 w 7969289"/>
              <a:gd name="connsiteY140" fmla="*/ 3947886 h 4876800"/>
              <a:gd name="connsiteX141" fmla="*/ 189632 w 7969289"/>
              <a:gd name="connsiteY141" fmla="*/ 3904343 h 4876800"/>
              <a:gd name="connsiteX142" fmla="*/ 175118 w 7969289"/>
              <a:gd name="connsiteY142" fmla="*/ 3846286 h 4876800"/>
              <a:gd name="connsiteX143" fmla="*/ 146089 w 7969289"/>
              <a:gd name="connsiteY143" fmla="*/ 3759200 h 4876800"/>
              <a:gd name="connsiteX144" fmla="*/ 131575 w 7969289"/>
              <a:gd name="connsiteY144" fmla="*/ 3701143 h 4876800"/>
              <a:gd name="connsiteX145" fmla="*/ 102546 w 7969289"/>
              <a:gd name="connsiteY145" fmla="*/ 3657600 h 4876800"/>
              <a:gd name="connsiteX146" fmla="*/ 73518 w 7969289"/>
              <a:gd name="connsiteY146" fmla="*/ 3599543 h 4876800"/>
              <a:gd name="connsiteX147" fmla="*/ 44489 w 7969289"/>
              <a:gd name="connsiteY147" fmla="*/ 3512458 h 4876800"/>
              <a:gd name="connsiteX148" fmla="*/ 44489 w 7969289"/>
              <a:gd name="connsiteY148" fmla="*/ 2119086 h 4876800"/>
              <a:gd name="connsiteX149" fmla="*/ 59003 w 7969289"/>
              <a:gd name="connsiteY149" fmla="*/ 2032000 h 4876800"/>
              <a:gd name="connsiteX150" fmla="*/ 88032 w 7969289"/>
              <a:gd name="connsiteY150" fmla="*/ 1901372 h 4876800"/>
              <a:gd name="connsiteX151" fmla="*/ 102546 w 7969289"/>
              <a:gd name="connsiteY151" fmla="*/ 1857829 h 4876800"/>
              <a:gd name="connsiteX152" fmla="*/ 117061 w 7969289"/>
              <a:gd name="connsiteY152" fmla="*/ 1654629 h 4876800"/>
              <a:gd name="connsiteX153" fmla="*/ 131575 w 7969289"/>
              <a:gd name="connsiteY153" fmla="*/ 1611086 h 4876800"/>
              <a:gd name="connsiteX154" fmla="*/ 146089 w 7969289"/>
              <a:gd name="connsiteY154" fmla="*/ 1538515 h 4876800"/>
              <a:gd name="connsiteX155" fmla="*/ 175118 w 7969289"/>
              <a:gd name="connsiteY155" fmla="*/ 1378858 h 4876800"/>
              <a:gd name="connsiteX156" fmla="*/ 189632 w 7969289"/>
              <a:gd name="connsiteY156" fmla="*/ 1248229 h 4876800"/>
              <a:gd name="connsiteX157" fmla="*/ 204146 w 7969289"/>
              <a:gd name="connsiteY157" fmla="*/ 1204686 h 4876800"/>
              <a:gd name="connsiteX158" fmla="*/ 218661 w 7969289"/>
              <a:gd name="connsiteY158" fmla="*/ 1132115 h 4876800"/>
              <a:gd name="connsiteX159" fmla="*/ 233175 w 7969289"/>
              <a:gd name="connsiteY159" fmla="*/ 1088572 h 4876800"/>
              <a:gd name="connsiteX160" fmla="*/ 262203 w 7969289"/>
              <a:gd name="connsiteY160" fmla="*/ 972458 h 4876800"/>
              <a:gd name="connsiteX161" fmla="*/ 276718 w 7969289"/>
              <a:gd name="connsiteY161" fmla="*/ 899886 h 4876800"/>
              <a:gd name="connsiteX162" fmla="*/ 291232 w 7969289"/>
              <a:gd name="connsiteY162" fmla="*/ 798286 h 4876800"/>
              <a:gd name="connsiteX163" fmla="*/ 320261 w 7969289"/>
              <a:gd name="connsiteY163" fmla="*/ 711200 h 4876800"/>
              <a:gd name="connsiteX164" fmla="*/ 349289 w 7969289"/>
              <a:gd name="connsiteY164" fmla="*/ 624115 h 4876800"/>
              <a:gd name="connsiteX165" fmla="*/ 378318 w 7969289"/>
              <a:gd name="connsiteY165" fmla="*/ 537029 h 4876800"/>
              <a:gd name="connsiteX166" fmla="*/ 392832 w 7969289"/>
              <a:gd name="connsiteY166" fmla="*/ 493486 h 4876800"/>
              <a:gd name="connsiteX167" fmla="*/ 436375 w 7969289"/>
              <a:gd name="connsiteY167" fmla="*/ 377372 h 4876800"/>
              <a:gd name="connsiteX168" fmla="*/ 479918 w 7969289"/>
              <a:gd name="connsiteY168" fmla="*/ 232229 h 4876800"/>
              <a:gd name="connsiteX169" fmla="*/ 523461 w 7969289"/>
              <a:gd name="connsiteY169" fmla="*/ 145143 h 4876800"/>
              <a:gd name="connsiteX170" fmla="*/ 567003 w 7969289"/>
              <a:gd name="connsiteY170" fmla="*/ 101600 h 48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</a:cxnLst>
            <a:rect l="l" t="t" r="r" b="b"/>
            <a:pathLst>
              <a:path w="7969289" h="4876800">
                <a:moveTo>
                  <a:pt x="567003" y="101600"/>
                </a:moveTo>
                <a:cubicBezTo>
                  <a:pt x="586355" y="87086"/>
                  <a:pt x="614343" y="70674"/>
                  <a:pt x="639575" y="58058"/>
                </a:cubicBezTo>
                <a:cubicBezTo>
                  <a:pt x="662781" y="46455"/>
                  <a:pt x="719465" y="35232"/>
                  <a:pt x="741175" y="29029"/>
                </a:cubicBezTo>
                <a:cubicBezTo>
                  <a:pt x="858451" y="-4478"/>
                  <a:pt x="689019" y="23215"/>
                  <a:pt x="944375" y="0"/>
                </a:cubicBezTo>
                <a:cubicBezTo>
                  <a:pt x="1104032" y="4838"/>
                  <a:pt x="1264912" y="-5797"/>
                  <a:pt x="1423346" y="14515"/>
                </a:cubicBezTo>
                <a:cubicBezTo>
                  <a:pt x="1457951" y="18952"/>
                  <a:pt x="1481403" y="53220"/>
                  <a:pt x="1510432" y="72572"/>
                </a:cubicBezTo>
                <a:cubicBezTo>
                  <a:pt x="1524946" y="82248"/>
                  <a:pt x="1537426" y="96084"/>
                  <a:pt x="1553975" y="101600"/>
                </a:cubicBezTo>
                <a:cubicBezTo>
                  <a:pt x="1596300" y="115709"/>
                  <a:pt x="1614583" y="119523"/>
                  <a:pt x="1655575" y="145143"/>
                </a:cubicBezTo>
                <a:cubicBezTo>
                  <a:pt x="1756000" y="207908"/>
                  <a:pt x="1671628" y="174685"/>
                  <a:pt x="1757175" y="203200"/>
                </a:cubicBezTo>
                <a:cubicBezTo>
                  <a:pt x="1770322" y="213061"/>
                  <a:pt x="1837553" y="265161"/>
                  <a:pt x="1858775" y="275772"/>
                </a:cubicBezTo>
                <a:cubicBezTo>
                  <a:pt x="1872459" y="282614"/>
                  <a:pt x="1887804" y="285448"/>
                  <a:pt x="1902318" y="290286"/>
                </a:cubicBezTo>
                <a:cubicBezTo>
                  <a:pt x="1955953" y="370741"/>
                  <a:pt x="1900658" y="307104"/>
                  <a:pt x="1974889" y="348343"/>
                </a:cubicBezTo>
                <a:cubicBezTo>
                  <a:pt x="2005387" y="365286"/>
                  <a:pt x="2032946" y="387048"/>
                  <a:pt x="2061975" y="406400"/>
                </a:cubicBezTo>
                <a:cubicBezTo>
                  <a:pt x="2076489" y="416076"/>
                  <a:pt x="2088969" y="429913"/>
                  <a:pt x="2105518" y="435429"/>
                </a:cubicBezTo>
                <a:lnTo>
                  <a:pt x="2149061" y="449943"/>
                </a:lnTo>
                <a:cubicBezTo>
                  <a:pt x="2207212" y="537172"/>
                  <a:pt x="2139149" y="457312"/>
                  <a:pt x="2250661" y="508000"/>
                </a:cubicBezTo>
                <a:cubicBezTo>
                  <a:pt x="2282422" y="522437"/>
                  <a:pt x="2304648" y="555026"/>
                  <a:pt x="2337746" y="566058"/>
                </a:cubicBezTo>
                <a:cubicBezTo>
                  <a:pt x="2352260" y="570896"/>
                  <a:pt x="2367605" y="573730"/>
                  <a:pt x="2381289" y="580572"/>
                </a:cubicBezTo>
                <a:cubicBezTo>
                  <a:pt x="2396891" y="588373"/>
                  <a:pt x="2409230" y="601799"/>
                  <a:pt x="2424832" y="609600"/>
                </a:cubicBezTo>
                <a:cubicBezTo>
                  <a:pt x="2438516" y="616442"/>
                  <a:pt x="2455001" y="616685"/>
                  <a:pt x="2468375" y="624115"/>
                </a:cubicBezTo>
                <a:cubicBezTo>
                  <a:pt x="2498873" y="641058"/>
                  <a:pt x="2522363" y="671140"/>
                  <a:pt x="2555461" y="682172"/>
                </a:cubicBezTo>
                <a:lnTo>
                  <a:pt x="2686089" y="725715"/>
                </a:lnTo>
                <a:cubicBezTo>
                  <a:pt x="2700603" y="730553"/>
                  <a:pt x="2714789" y="736518"/>
                  <a:pt x="2729632" y="740229"/>
                </a:cubicBezTo>
                <a:cubicBezTo>
                  <a:pt x="2781815" y="753275"/>
                  <a:pt x="2804991" y="760046"/>
                  <a:pt x="2860261" y="769258"/>
                </a:cubicBezTo>
                <a:cubicBezTo>
                  <a:pt x="2894006" y="774882"/>
                  <a:pt x="2927994" y="778934"/>
                  <a:pt x="2961861" y="783772"/>
                </a:cubicBezTo>
                <a:cubicBezTo>
                  <a:pt x="3228075" y="872510"/>
                  <a:pt x="3025383" y="810357"/>
                  <a:pt x="3716603" y="783772"/>
                </a:cubicBezTo>
                <a:cubicBezTo>
                  <a:pt x="3731891" y="783184"/>
                  <a:pt x="3745303" y="772969"/>
                  <a:pt x="3760146" y="769258"/>
                </a:cubicBezTo>
                <a:lnTo>
                  <a:pt x="3876261" y="740229"/>
                </a:lnTo>
                <a:cubicBezTo>
                  <a:pt x="3935899" y="700469"/>
                  <a:pt x="3953590" y="686074"/>
                  <a:pt x="4035918" y="653143"/>
                </a:cubicBezTo>
                <a:cubicBezTo>
                  <a:pt x="4060108" y="643467"/>
                  <a:pt x="4085186" y="635767"/>
                  <a:pt x="4108489" y="624115"/>
                </a:cubicBezTo>
                <a:cubicBezTo>
                  <a:pt x="4124091" y="616314"/>
                  <a:pt x="4136430" y="602887"/>
                  <a:pt x="4152032" y="595086"/>
                </a:cubicBezTo>
                <a:cubicBezTo>
                  <a:pt x="4165716" y="588244"/>
                  <a:pt x="4181513" y="586599"/>
                  <a:pt x="4195575" y="580572"/>
                </a:cubicBezTo>
                <a:cubicBezTo>
                  <a:pt x="4215462" y="572049"/>
                  <a:pt x="4233745" y="560066"/>
                  <a:pt x="4253632" y="551543"/>
                </a:cubicBezTo>
                <a:cubicBezTo>
                  <a:pt x="4267694" y="545516"/>
                  <a:pt x="4282850" y="542401"/>
                  <a:pt x="4297175" y="537029"/>
                </a:cubicBezTo>
                <a:cubicBezTo>
                  <a:pt x="4321570" y="527881"/>
                  <a:pt x="4345351" y="517148"/>
                  <a:pt x="4369746" y="508000"/>
                </a:cubicBezTo>
                <a:cubicBezTo>
                  <a:pt x="4481558" y="466070"/>
                  <a:pt x="4334109" y="524718"/>
                  <a:pt x="4471346" y="478972"/>
                </a:cubicBezTo>
                <a:cubicBezTo>
                  <a:pt x="4496063" y="470733"/>
                  <a:pt x="4519201" y="458182"/>
                  <a:pt x="4543918" y="449943"/>
                </a:cubicBezTo>
                <a:cubicBezTo>
                  <a:pt x="4606428" y="429106"/>
                  <a:pt x="4621756" y="440052"/>
                  <a:pt x="4689061" y="406400"/>
                </a:cubicBezTo>
                <a:cubicBezTo>
                  <a:pt x="4769183" y="366340"/>
                  <a:pt x="4725902" y="381615"/>
                  <a:pt x="4819689" y="362858"/>
                </a:cubicBezTo>
                <a:cubicBezTo>
                  <a:pt x="4839041" y="353182"/>
                  <a:pt x="4857859" y="342352"/>
                  <a:pt x="4877746" y="333829"/>
                </a:cubicBezTo>
                <a:cubicBezTo>
                  <a:pt x="4959172" y="298932"/>
                  <a:pt x="4883059" y="345307"/>
                  <a:pt x="4979346" y="290286"/>
                </a:cubicBezTo>
                <a:cubicBezTo>
                  <a:pt x="4994492" y="281631"/>
                  <a:pt x="5006856" y="268130"/>
                  <a:pt x="5022889" y="261258"/>
                </a:cubicBezTo>
                <a:cubicBezTo>
                  <a:pt x="5041224" y="253400"/>
                  <a:pt x="5061839" y="252475"/>
                  <a:pt x="5080946" y="246743"/>
                </a:cubicBezTo>
                <a:cubicBezTo>
                  <a:pt x="5110254" y="237950"/>
                  <a:pt x="5138347" y="225137"/>
                  <a:pt x="5168032" y="217715"/>
                </a:cubicBezTo>
                <a:cubicBezTo>
                  <a:pt x="5187384" y="212877"/>
                  <a:pt x="5206982" y="208932"/>
                  <a:pt x="5226089" y="203200"/>
                </a:cubicBezTo>
                <a:cubicBezTo>
                  <a:pt x="5300141" y="180984"/>
                  <a:pt x="5304324" y="173040"/>
                  <a:pt x="5371232" y="159658"/>
                </a:cubicBezTo>
                <a:cubicBezTo>
                  <a:pt x="5461272" y="141650"/>
                  <a:pt x="5503394" y="140635"/>
                  <a:pt x="5603461" y="130629"/>
                </a:cubicBezTo>
                <a:cubicBezTo>
                  <a:pt x="5617975" y="125791"/>
                  <a:pt x="5631937" y="118774"/>
                  <a:pt x="5647003" y="116115"/>
                </a:cubicBezTo>
                <a:cubicBezTo>
                  <a:pt x="5714383" y="104224"/>
                  <a:pt x="5850203" y="87086"/>
                  <a:pt x="5850203" y="87086"/>
                </a:cubicBezTo>
                <a:lnTo>
                  <a:pt x="6546889" y="101600"/>
                </a:lnTo>
                <a:cubicBezTo>
                  <a:pt x="6597887" y="103524"/>
                  <a:pt x="6618740" y="117983"/>
                  <a:pt x="6663003" y="130629"/>
                </a:cubicBezTo>
                <a:cubicBezTo>
                  <a:pt x="6682184" y="136109"/>
                  <a:pt x="6701708" y="140305"/>
                  <a:pt x="6721061" y="145143"/>
                </a:cubicBezTo>
                <a:cubicBezTo>
                  <a:pt x="6879538" y="250798"/>
                  <a:pt x="6635225" y="94969"/>
                  <a:pt x="6822661" y="188686"/>
                </a:cubicBezTo>
                <a:cubicBezTo>
                  <a:pt x="6844298" y="199504"/>
                  <a:pt x="6861033" y="218169"/>
                  <a:pt x="6880718" y="232229"/>
                </a:cubicBezTo>
                <a:cubicBezTo>
                  <a:pt x="6894913" y="242368"/>
                  <a:pt x="6908659" y="253457"/>
                  <a:pt x="6924261" y="261258"/>
                </a:cubicBezTo>
                <a:cubicBezTo>
                  <a:pt x="6937945" y="268100"/>
                  <a:pt x="6954372" y="268446"/>
                  <a:pt x="6967803" y="275772"/>
                </a:cubicBezTo>
                <a:cubicBezTo>
                  <a:pt x="7007873" y="297628"/>
                  <a:pt x="7045941" y="323025"/>
                  <a:pt x="7083918" y="348343"/>
                </a:cubicBezTo>
                <a:cubicBezTo>
                  <a:pt x="7304017" y="495076"/>
                  <a:pt x="7078123" y="336256"/>
                  <a:pt x="7214546" y="449943"/>
                </a:cubicBezTo>
                <a:cubicBezTo>
                  <a:pt x="7227947" y="461110"/>
                  <a:pt x="7244688" y="467805"/>
                  <a:pt x="7258089" y="478972"/>
                </a:cubicBezTo>
                <a:cubicBezTo>
                  <a:pt x="7330570" y="539373"/>
                  <a:pt x="7268653" y="511522"/>
                  <a:pt x="7345175" y="537029"/>
                </a:cubicBezTo>
                <a:lnTo>
                  <a:pt x="7432261" y="624115"/>
                </a:lnTo>
                <a:lnTo>
                  <a:pt x="7475803" y="667658"/>
                </a:lnTo>
                <a:cubicBezTo>
                  <a:pt x="7480641" y="682172"/>
                  <a:pt x="7482992" y="697769"/>
                  <a:pt x="7490318" y="711200"/>
                </a:cubicBezTo>
                <a:cubicBezTo>
                  <a:pt x="7512174" y="751269"/>
                  <a:pt x="7548456" y="784015"/>
                  <a:pt x="7562889" y="827315"/>
                </a:cubicBezTo>
                <a:cubicBezTo>
                  <a:pt x="7595617" y="925501"/>
                  <a:pt x="7552396" y="806331"/>
                  <a:pt x="7620946" y="943429"/>
                </a:cubicBezTo>
                <a:cubicBezTo>
                  <a:pt x="7627788" y="957113"/>
                  <a:pt x="7629434" y="972910"/>
                  <a:pt x="7635461" y="986972"/>
                </a:cubicBezTo>
                <a:cubicBezTo>
                  <a:pt x="7657561" y="1038537"/>
                  <a:pt x="7664363" y="1044840"/>
                  <a:pt x="7693518" y="1088572"/>
                </a:cubicBezTo>
                <a:cubicBezTo>
                  <a:pt x="7754504" y="1271534"/>
                  <a:pt x="7690986" y="1086658"/>
                  <a:pt x="7751575" y="1248229"/>
                </a:cubicBezTo>
                <a:cubicBezTo>
                  <a:pt x="7756947" y="1262554"/>
                  <a:pt x="7760062" y="1277710"/>
                  <a:pt x="7766089" y="1291772"/>
                </a:cubicBezTo>
                <a:cubicBezTo>
                  <a:pt x="7819895" y="1417319"/>
                  <a:pt x="7775594" y="1291256"/>
                  <a:pt x="7809632" y="1393372"/>
                </a:cubicBezTo>
                <a:cubicBezTo>
                  <a:pt x="7814470" y="1427239"/>
                  <a:pt x="7818026" y="1461313"/>
                  <a:pt x="7824146" y="1494972"/>
                </a:cubicBezTo>
                <a:cubicBezTo>
                  <a:pt x="7835488" y="1557352"/>
                  <a:pt x="7837633" y="1542173"/>
                  <a:pt x="7853175" y="1596572"/>
                </a:cubicBezTo>
                <a:cubicBezTo>
                  <a:pt x="7858655" y="1615752"/>
                  <a:pt x="7861957" y="1635522"/>
                  <a:pt x="7867689" y="1654629"/>
                </a:cubicBezTo>
                <a:cubicBezTo>
                  <a:pt x="7920694" y="1831312"/>
                  <a:pt x="7877779" y="1665957"/>
                  <a:pt x="7911232" y="1799772"/>
                </a:cubicBezTo>
                <a:cubicBezTo>
                  <a:pt x="7916070" y="1843315"/>
                  <a:pt x="7919550" y="1887030"/>
                  <a:pt x="7925746" y="1930400"/>
                </a:cubicBezTo>
                <a:cubicBezTo>
                  <a:pt x="7929235" y="1954822"/>
                  <a:pt x="7935848" y="1978700"/>
                  <a:pt x="7940261" y="2002972"/>
                </a:cubicBezTo>
                <a:cubicBezTo>
                  <a:pt x="7945525" y="2031926"/>
                  <a:pt x="7950886" y="2060887"/>
                  <a:pt x="7954775" y="2090058"/>
                </a:cubicBezTo>
                <a:cubicBezTo>
                  <a:pt x="7960565" y="2133484"/>
                  <a:pt x="7964451" y="2177143"/>
                  <a:pt x="7969289" y="2220686"/>
                </a:cubicBezTo>
                <a:cubicBezTo>
                  <a:pt x="7964451" y="2414210"/>
                  <a:pt x="7963565" y="2607873"/>
                  <a:pt x="7954775" y="2801258"/>
                </a:cubicBezTo>
                <a:cubicBezTo>
                  <a:pt x="7953869" y="2821185"/>
                  <a:pt x="7943829" y="2839689"/>
                  <a:pt x="7940261" y="2859315"/>
                </a:cubicBezTo>
                <a:cubicBezTo>
                  <a:pt x="7905590" y="3050004"/>
                  <a:pt x="7944151" y="2887294"/>
                  <a:pt x="7911232" y="3018972"/>
                </a:cubicBezTo>
                <a:cubicBezTo>
                  <a:pt x="7906394" y="3086705"/>
                  <a:pt x="7900826" y="3154390"/>
                  <a:pt x="7896718" y="3222172"/>
                </a:cubicBezTo>
                <a:cubicBezTo>
                  <a:pt x="7891149" y="3314054"/>
                  <a:pt x="7888536" y="3406110"/>
                  <a:pt x="7882203" y="3497943"/>
                </a:cubicBezTo>
                <a:cubicBezTo>
                  <a:pt x="7871578" y="3652006"/>
                  <a:pt x="7892642" y="3605656"/>
                  <a:pt x="7838661" y="3686629"/>
                </a:cubicBezTo>
                <a:cubicBezTo>
                  <a:pt x="7833823" y="3710819"/>
                  <a:pt x="7832808" y="3736101"/>
                  <a:pt x="7824146" y="3759200"/>
                </a:cubicBezTo>
                <a:cubicBezTo>
                  <a:pt x="7818021" y="3775533"/>
                  <a:pt x="7803773" y="3787597"/>
                  <a:pt x="7795118" y="3802743"/>
                </a:cubicBezTo>
                <a:cubicBezTo>
                  <a:pt x="7784383" y="3821529"/>
                  <a:pt x="7777556" y="3842452"/>
                  <a:pt x="7766089" y="3860800"/>
                </a:cubicBezTo>
                <a:cubicBezTo>
                  <a:pt x="7753268" y="3881314"/>
                  <a:pt x="7735367" y="3898344"/>
                  <a:pt x="7722546" y="3918858"/>
                </a:cubicBezTo>
                <a:cubicBezTo>
                  <a:pt x="7682454" y="3983006"/>
                  <a:pt x="7694977" y="4019727"/>
                  <a:pt x="7606432" y="4064000"/>
                </a:cubicBezTo>
                <a:cubicBezTo>
                  <a:pt x="7480393" y="4127021"/>
                  <a:pt x="7610751" y="4054191"/>
                  <a:pt x="7504832" y="4136572"/>
                </a:cubicBezTo>
                <a:cubicBezTo>
                  <a:pt x="7477293" y="4157991"/>
                  <a:pt x="7446775" y="4175277"/>
                  <a:pt x="7417746" y="4194629"/>
                </a:cubicBezTo>
                <a:cubicBezTo>
                  <a:pt x="7403232" y="4204305"/>
                  <a:pt x="7389806" y="4215857"/>
                  <a:pt x="7374203" y="4223658"/>
                </a:cubicBezTo>
                <a:cubicBezTo>
                  <a:pt x="7354851" y="4233334"/>
                  <a:pt x="7334494" y="4241219"/>
                  <a:pt x="7316146" y="4252686"/>
                </a:cubicBezTo>
                <a:cubicBezTo>
                  <a:pt x="7278292" y="4276345"/>
                  <a:pt x="7208826" y="4341678"/>
                  <a:pt x="7171003" y="4354286"/>
                </a:cubicBezTo>
                <a:lnTo>
                  <a:pt x="7127461" y="4368800"/>
                </a:lnTo>
                <a:cubicBezTo>
                  <a:pt x="7108108" y="4383314"/>
                  <a:pt x="7090549" y="4400595"/>
                  <a:pt x="7069403" y="4412343"/>
                </a:cubicBezTo>
                <a:cubicBezTo>
                  <a:pt x="7016415" y="4441781"/>
                  <a:pt x="6992934" y="4440412"/>
                  <a:pt x="6938775" y="4455886"/>
                </a:cubicBezTo>
                <a:cubicBezTo>
                  <a:pt x="6924064" y="4460089"/>
                  <a:pt x="6909943" y="4466197"/>
                  <a:pt x="6895232" y="4470400"/>
                </a:cubicBezTo>
                <a:cubicBezTo>
                  <a:pt x="6674784" y="4533386"/>
                  <a:pt x="6502557" y="4492882"/>
                  <a:pt x="6227575" y="4499429"/>
                </a:cubicBezTo>
                <a:cubicBezTo>
                  <a:pt x="6164680" y="4504267"/>
                  <a:pt x="6101584" y="4506977"/>
                  <a:pt x="6038889" y="4513943"/>
                </a:cubicBezTo>
                <a:cubicBezTo>
                  <a:pt x="6014370" y="4516667"/>
                  <a:pt x="5990652" y="4524402"/>
                  <a:pt x="5966318" y="4528458"/>
                </a:cubicBezTo>
                <a:cubicBezTo>
                  <a:pt x="5883486" y="4542264"/>
                  <a:pt x="5819142" y="4548036"/>
                  <a:pt x="5734089" y="4557486"/>
                </a:cubicBezTo>
                <a:cubicBezTo>
                  <a:pt x="5602411" y="4590405"/>
                  <a:pt x="5765121" y="4551844"/>
                  <a:pt x="5574432" y="4586515"/>
                </a:cubicBezTo>
                <a:cubicBezTo>
                  <a:pt x="5554806" y="4590083"/>
                  <a:pt x="5535555" y="4595549"/>
                  <a:pt x="5516375" y="4601029"/>
                </a:cubicBezTo>
                <a:cubicBezTo>
                  <a:pt x="5501664" y="4605232"/>
                  <a:pt x="5487885" y="4612806"/>
                  <a:pt x="5472832" y="4615543"/>
                </a:cubicBezTo>
                <a:cubicBezTo>
                  <a:pt x="5434455" y="4622521"/>
                  <a:pt x="5395423" y="4625220"/>
                  <a:pt x="5356718" y="4630058"/>
                </a:cubicBezTo>
                <a:cubicBezTo>
                  <a:pt x="5342204" y="4634896"/>
                  <a:pt x="5327500" y="4639200"/>
                  <a:pt x="5313175" y="4644572"/>
                </a:cubicBezTo>
                <a:cubicBezTo>
                  <a:pt x="5288780" y="4653720"/>
                  <a:pt x="5265505" y="4665938"/>
                  <a:pt x="5240603" y="4673600"/>
                </a:cubicBezTo>
                <a:cubicBezTo>
                  <a:pt x="5202471" y="4685333"/>
                  <a:pt x="5162338" y="4690013"/>
                  <a:pt x="5124489" y="4702629"/>
                </a:cubicBezTo>
                <a:cubicBezTo>
                  <a:pt x="5076005" y="4718790"/>
                  <a:pt x="5077556" y="4719510"/>
                  <a:pt x="5022889" y="4731658"/>
                </a:cubicBezTo>
                <a:cubicBezTo>
                  <a:pt x="4998807" y="4737010"/>
                  <a:pt x="4974356" y="4740625"/>
                  <a:pt x="4950318" y="4746172"/>
                </a:cubicBezTo>
                <a:cubicBezTo>
                  <a:pt x="4916437" y="4753991"/>
                  <a:pt x="4807677" y="4784190"/>
                  <a:pt x="4761632" y="4789715"/>
                </a:cubicBezTo>
                <a:cubicBezTo>
                  <a:pt x="4665080" y="4801301"/>
                  <a:pt x="4471346" y="4818743"/>
                  <a:pt x="4471346" y="4818743"/>
                </a:cubicBezTo>
                <a:cubicBezTo>
                  <a:pt x="4332649" y="4853419"/>
                  <a:pt x="4366346" y="4847972"/>
                  <a:pt x="4123003" y="4862286"/>
                </a:cubicBezTo>
                <a:lnTo>
                  <a:pt x="3876261" y="4876800"/>
                </a:lnTo>
                <a:lnTo>
                  <a:pt x="3005403" y="4862286"/>
                </a:lnTo>
                <a:cubicBezTo>
                  <a:pt x="2966414" y="4861139"/>
                  <a:pt x="2927863" y="4853558"/>
                  <a:pt x="2889289" y="4847772"/>
                </a:cubicBezTo>
                <a:cubicBezTo>
                  <a:pt x="2534884" y="4794611"/>
                  <a:pt x="2867467" y="4837786"/>
                  <a:pt x="2599003" y="4804229"/>
                </a:cubicBezTo>
                <a:cubicBezTo>
                  <a:pt x="2485396" y="4775828"/>
                  <a:pt x="2589426" y="4799082"/>
                  <a:pt x="2410318" y="4775200"/>
                </a:cubicBezTo>
                <a:cubicBezTo>
                  <a:pt x="2172803" y="4743531"/>
                  <a:pt x="2541644" y="4777487"/>
                  <a:pt x="2134546" y="4746172"/>
                </a:cubicBezTo>
                <a:cubicBezTo>
                  <a:pt x="2027066" y="4719302"/>
                  <a:pt x="2118930" y="4739794"/>
                  <a:pt x="1960375" y="4717143"/>
                </a:cubicBezTo>
                <a:cubicBezTo>
                  <a:pt x="1860580" y="4702886"/>
                  <a:pt x="1892402" y="4704785"/>
                  <a:pt x="1800718" y="4688115"/>
                </a:cubicBezTo>
                <a:cubicBezTo>
                  <a:pt x="1771764" y="4682850"/>
                  <a:pt x="1742915" y="4676528"/>
                  <a:pt x="1713632" y="4673600"/>
                </a:cubicBezTo>
                <a:cubicBezTo>
                  <a:pt x="1646063" y="4666843"/>
                  <a:pt x="1578165" y="4663924"/>
                  <a:pt x="1510432" y="4659086"/>
                </a:cubicBezTo>
                <a:cubicBezTo>
                  <a:pt x="1361479" y="4629296"/>
                  <a:pt x="1518983" y="4658341"/>
                  <a:pt x="1292718" y="4630058"/>
                </a:cubicBezTo>
                <a:cubicBezTo>
                  <a:pt x="1224301" y="4621506"/>
                  <a:pt x="1198442" y="4612916"/>
                  <a:pt x="1133061" y="4601029"/>
                </a:cubicBezTo>
                <a:cubicBezTo>
                  <a:pt x="1059234" y="4587606"/>
                  <a:pt x="1020468" y="4582871"/>
                  <a:pt x="944375" y="4572000"/>
                </a:cubicBezTo>
                <a:lnTo>
                  <a:pt x="857289" y="4542972"/>
                </a:lnTo>
                <a:cubicBezTo>
                  <a:pt x="842775" y="4538134"/>
                  <a:pt x="828748" y="4531459"/>
                  <a:pt x="813746" y="4528458"/>
                </a:cubicBezTo>
                <a:lnTo>
                  <a:pt x="741175" y="4513943"/>
                </a:lnTo>
                <a:cubicBezTo>
                  <a:pt x="721823" y="4504267"/>
                  <a:pt x="701904" y="4495650"/>
                  <a:pt x="683118" y="4484915"/>
                </a:cubicBezTo>
                <a:cubicBezTo>
                  <a:pt x="667972" y="4476260"/>
                  <a:pt x="655609" y="4462758"/>
                  <a:pt x="639575" y="4455886"/>
                </a:cubicBezTo>
                <a:cubicBezTo>
                  <a:pt x="621240" y="4448028"/>
                  <a:pt x="600870" y="4446210"/>
                  <a:pt x="581518" y="4441372"/>
                </a:cubicBezTo>
                <a:cubicBezTo>
                  <a:pt x="567004" y="4431696"/>
                  <a:pt x="553121" y="4420998"/>
                  <a:pt x="537975" y="4412343"/>
                </a:cubicBezTo>
                <a:cubicBezTo>
                  <a:pt x="519189" y="4401608"/>
                  <a:pt x="496813" y="4396831"/>
                  <a:pt x="479918" y="4383315"/>
                </a:cubicBezTo>
                <a:cubicBezTo>
                  <a:pt x="447861" y="4357670"/>
                  <a:pt x="421861" y="4325258"/>
                  <a:pt x="392832" y="4296229"/>
                </a:cubicBezTo>
                <a:lnTo>
                  <a:pt x="349289" y="4252686"/>
                </a:lnTo>
                <a:lnTo>
                  <a:pt x="305746" y="4209143"/>
                </a:lnTo>
                <a:cubicBezTo>
                  <a:pt x="271202" y="4105509"/>
                  <a:pt x="293691" y="4147517"/>
                  <a:pt x="247689" y="4078515"/>
                </a:cubicBezTo>
                <a:cubicBezTo>
                  <a:pt x="242851" y="4049486"/>
                  <a:pt x="242481" y="4019348"/>
                  <a:pt x="233175" y="3991429"/>
                </a:cubicBezTo>
                <a:cubicBezTo>
                  <a:pt x="227659" y="3974880"/>
                  <a:pt x="211947" y="3963488"/>
                  <a:pt x="204146" y="3947886"/>
                </a:cubicBezTo>
                <a:cubicBezTo>
                  <a:pt x="197304" y="3934202"/>
                  <a:pt x="193835" y="3919054"/>
                  <a:pt x="189632" y="3904343"/>
                </a:cubicBezTo>
                <a:cubicBezTo>
                  <a:pt x="184152" y="3885163"/>
                  <a:pt x="180850" y="3865393"/>
                  <a:pt x="175118" y="3846286"/>
                </a:cubicBezTo>
                <a:cubicBezTo>
                  <a:pt x="166325" y="3816978"/>
                  <a:pt x="153510" y="3788885"/>
                  <a:pt x="146089" y="3759200"/>
                </a:cubicBezTo>
                <a:cubicBezTo>
                  <a:pt x="141251" y="3739848"/>
                  <a:pt x="139433" y="3719478"/>
                  <a:pt x="131575" y="3701143"/>
                </a:cubicBezTo>
                <a:cubicBezTo>
                  <a:pt x="124703" y="3685109"/>
                  <a:pt x="111201" y="3672746"/>
                  <a:pt x="102546" y="3657600"/>
                </a:cubicBezTo>
                <a:cubicBezTo>
                  <a:pt x="91811" y="3638814"/>
                  <a:pt x="81554" y="3619632"/>
                  <a:pt x="73518" y="3599543"/>
                </a:cubicBezTo>
                <a:cubicBezTo>
                  <a:pt x="62154" y="3571133"/>
                  <a:pt x="44489" y="3512458"/>
                  <a:pt x="44489" y="3512458"/>
                </a:cubicBezTo>
                <a:cubicBezTo>
                  <a:pt x="-40832" y="3000522"/>
                  <a:pt x="18105" y="3385540"/>
                  <a:pt x="44489" y="2119086"/>
                </a:cubicBezTo>
                <a:cubicBezTo>
                  <a:pt x="45102" y="2089663"/>
                  <a:pt x="53738" y="2060954"/>
                  <a:pt x="59003" y="2032000"/>
                </a:cubicBezTo>
                <a:cubicBezTo>
                  <a:pt x="66484" y="1990857"/>
                  <a:pt x="76386" y="1942132"/>
                  <a:pt x="88032" y="1901372"/>
                </a:cubicBezTo>
                <a:cubicBezTo>
                  <a:pt x="92235" y="1886661"/>
                  <a:pt x="97708" y="1872343"/>
                  <a:pt x="102546" y="1857829"/>
                </a:cubicBezTo>
                <a:cubicBezTo>
                  <a:pt x="107384" y="1790096"/>
                  <a:pt x="109127" y="1722070"/>
                  <a:pt x="117061" y="1654629"/>
                </a:cubicBezTo>
                <a:cubicBezTo>
                  <a:pt x="118849" y="1639434"/>
                  <a:pt x="127864" y="1625929"/>
                  <a:pt x="131575" y="1611086"/>
                </a:cubicBezTo>
                <a:cubicBezTo>
                  <a:pt x="137558" y="1587153"/>
                  <a:pt x="142033" y="1562849"/>
                  <a:pt x="146089" y="1538515"/>
                </a:cubicBezTo>
                <a:cubicBezTo>
                  <a:pt x="172090" y="1382503"/>
                  <a:pt x="147252" y="1490316"/>
                  <a:pt x="175118" y="1378858"/>
                </a:cubicBezTo>
                <a:cubicBezTo>
                  <a:pt x="179956" y="1335315"/>
                  <a:pt x="182430" y="1291444"/>
                  <a:pt x="189632" y="1248229"/>
                </a:cubicBezTo>
                <a:cubicBezTo>
                  <a:pt x="192147" y="1233138"/>
                  <a:pt x="200435" y="1219529"/>
                  <a:pt x="204146" y="1204686"/>
                </a:cubicBezTo>
                <a:cubicBezTo>
                  <a:pt x="210129" y="1180753"/>
                  <a:pt x="212678" y="1156048"/>
                  <a:pt x="218661" y="1132115"/>
                </a:cubicBezTo>
                <a:cubicBezTo>
                  <a:pt x="222372" y="1117272"/>
                  <a:pt x="229150" y="1103332"/>
                  <a:pt x="233175" y="1088572"/>
                </a:cubicBezTo>
                <a:cubicBezTo>
                  <a:pt x="243672" y="1050082"/>
                  <a:pt x="254378" y="1011579"/>
                  <a:pt x="262203" y="972458"/>
                </a:cubicBezTo>
                <a:cubicBezTo>
                  <a:pt x="267041" y="948267"/>
                  <a:pt x="272662" y="924220"/>
                  <a:pt x="276718" y="899886"/>
                </a:cubicBezTo>
                <a:cubicBezTo>
                  <a:pt x="282342" y="866141"/>
                  <a:pt x="283539" y="831620"/>
                  <a:pt x="291232" y="798286"/>
                </a:cubicBezTo>
                <a:cubicBezTo>
                  <a:pt x="298112" y="768471"/>
                  <a:pt x="310585" y="740229"/>
                  <a:pt x="320261" y="711200"/>
                </a:cubicBezTo>
                <a:lnTo>
                  <a:pt x="349289" y="624115"/>
                </a:lnTo>
                <a:lnTo>
                  <a:pt x="378318" y="537029"/>
                </a:lnTo>
                <a:cubicBezTo>
                  <a:pt x="383156" y="522515"/>
                  <a:pt x="389832" y="508488"/>
                  <a:pt x="392832" y="493486"/>
                </a:cubicBezTo>
                <a:cubicBezTo>
                  <a:pt x="410767" y="403810"/>
                  <a:pt x="393662" y="441441"/>
                  <a:pt x="436375" y="377372"/>
                </a:cubicBezTo>
                <a:cubicBezTo>
                  <a:pt x="458311" y="289626"/>
                  <a:pt x="444580" y="338244"/>
                  <a:pt x="479918" y="232229"/>
                </a:cubicBezTo>
                <a:cubicBezTo>
                  <a:pt x="489480" y="203543"/>
                  <a:pt x="497881" y="165607"/>
                  <a:pt x="523461" y="145143"/>
                </a:cubicBezTo>
                <a:cubicBezTo>
                  <a:pt x="543516" y="129099"/>
                  <a:pt x="547651" y="116114"/>
                  <a:pt x="567003" y="101600"/>
                </a:cubicBezTo>
                <a:close/>
              </a:path>
            </a:pathLst>
          </a:cu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0" name="Immagine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10" y="332656"/>
            <a:ext cx="5668009" cy="4248472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899592" y="5301208"/>
            <a:ext cx="45447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ITEL-BASIC SUPPORTS</a:t>
            </a:r>
          </a:p>
          <a:p>
            <a:r>
              <a:rPr lang="it-IT" dirty="0" err="1"/>
              <a:t>That</a:t>
            </a:r>
            <a:r>
              <a:rPr lang="it-IT" dirty="0"/>
              <a:t> live </a:t>
            </a:r>
            <a:r>
              <a:rPr lang="it-IT" dirty="0" err="1"/>
              <a:t>into</a:t>
            </a:r>
            <a:r>
              <a:rPr lang="it-IT" dirty="0"/>
              <a:t> ‘some’ </a:t>
            </a:r>
            <a:r>
              <a:rPr lang="it-IT" dirty="0" err="1"/>
              <a:t>infrastructure</a:t>
            </a:r>
            <a:r>
              <a:rPr lang="it-IT" dirty="0"/>
              <a:t> (</a:t>
            </a:r>
            <a:r>
              <a:rPr lang="it-IT" dirty="0" err="1"/>
              <a:t>Docker</a:t>
            </a:r>
            <a:r>
              <a:rPr lang="it-IT" dirty="0"/>
              <a:t>, …) </a:t>
            </a:r>
            <a:endParaRPr lang="en-GB" dirty="0"/>
          </a:p>
          <a:p>
            <a:r>
              <a:rPr lang="it-IT" dirty="0" err="1"/>
              <a:t>Shared</a:t>
            </a:r>
            <a:r>
              <a:rPr lang="it-IT" dirty="0"/>
              <a:t> by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applications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218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sellaDiTesto 13"/>
          <p:cNvSpPr txBox="1"/>
          <p:nvPr/>
        </p:nvSpPr>
        <p:spPr>
          <a:xfrm>
            <a:off x="224669" y="2150882"/>
            <a:ext cx="1600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US1</a:t>
            </a:r>
          </a:p>
          <a:p>
            <a:r>
              <a:rPr lang="it-IT" dirty="0" err="1"/>
              <a:t>Licence</a:t>
            </a:r>
            <a:r>
              <a:rPr lang="it-IT" dirty="0"/>
              <a:t> update</a:t>
            </a:r>
            <a:endParaRPr lang="en-GB" dirty="0"/>
          </a:p>
        </p:txBody>
      </p:sp>
      <p:sp>
        <p:nvSpPr>
          <p:cNvPr id="15" name="Ovale 14"/>
          <p:cNvSpPr/>
          <p:nvPr/>
        </p:nvSpPr>
        <p:spPr>
          <a:xfrm>
            <a:off x="1957793" y="2114387"/>
            <a:ext cx="749721" cy="71475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16" name="Ovale 15"/>
          <p:cNvSpPr/>
          <p:nvPr/>
        </p:nvSpPr>
        <p:spPr>
          <a:xfrm>
            <a:off x="3822279" y="2045120"/>
            <a:ext cx="749721" cy="71475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17" name="Ovale 16"/>
          <p:cNvSpPr/>
          <p:nvPr/>
        </p:nvSpPr>
        <p:spPr>
          <a:xfrm>
            <a:off x="5606804" y="2045120"/>
            <a:ext cx="749721" cy="714751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18" name="Connettore 2 17"/>
          <p:cNvCxnSpPr>
            <a:cxnSpLocks/>
          </p:cNvCxnSpPr>
          <p:nvPr/>
        </p:nvCxnSpPr>
        <p:spPr>
          <a:xfrm>
            <a:off x="2824109" y="2303453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>
            <a:cxnSpLocks/>
          </p:cNvCxnSpPr>
          <p:nvPr/>
        </p:nvCxnSpPr>
        <p:spPr>
          <a:xfrm>
            <a:off x="4773436" y="2405160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137074" y="3876993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US2 (</a:t>
            </a:r>
            <a:r>
              <a:rPr lang="it-IT" dirty="0">
                <a:hlinkClick r:id="rId2"/>
              </a:rPr>
              <a:t>MA</a:t>
            </a:r>
            <a:r>
              <a:rPr lang="it-IT" dirty="0"/>
              <a:t>)</a:t>
            </a:r>
          </a:p>
          <a:p>
            <a:r>
              <a:rPr lang="it-IT" dirty="0"/>
              <a:t>monitor</a:t>
            </a:r>
            <a:endParaRPr lang="en-GB" dirty="0"/>
          </a:p>
        </p:txBody>
      </p:sp>
      <p:sp>
        <p:nvSpPr>
          <p:cNvPr id="28" name="Ovale 27"/>
          <p:cNvSpPr/>
          <p:nvPr/>
        </p:nvSpPr>
        <p:spPr>
          <a:xfrm>
            <a:off x="2006125" y="3735816"/>
            <a:ext cx="749721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29" name="Ovale 28"/>
          <p:cNvSpPr/>
          <p:nvPr/>
        </p:nvSpPr>
        <p:spPr>
          <a:xfrm>
            <a:off x="3870611" y="3666549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30" name="Ovale 29"/>
          <p:cNvSpPr/>
          <p:nvPr/>
        </p:nvSpPr>
        <p:spPr>
          <a:xfrm>
            <a:off x="5655136" y="3666549"/>
            <a:ext cx="749721" cy="720080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31" name="Connettore 2 30"/>
          <p:cNvCxnSpPr/>
          <p:nvPr/>
        </p:nvCxnSpPr>
        <p:spPr>
          <a:xfrm>
            <a:off x="2872441" y="3924882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/>
          <p:nvPr/>
        </p:nvCxnSpPr>
        <p:spPr>
          <a:xfrm>
            <a:off x="4821768" y="4026589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/>
          <p:cNvCxnSpPr/>
          <p:nvPr/>
        </p:nvCxnSpPr>
        <p:spPr>
          <a:xfrm flipH="1">
            <a:off x="2872441" y="4280522"/>
            <a:ext cx="6990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/>
          <p:cNvSpPr txBox="1"/>
          <p:nvPr/>
        </p:nvSpPr>
        <p:spPr>
          <a:xfrm>
            <a:off x="369606" y="5580978"/>
            <a:ext cx="790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US3</a:t>
            </a:r>
          </a:p>
          <a:p>
            <a:r>
              <a:rPr lang="it-IT" dirty="0" err="1"/>
              <a:t>install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41" name="Ovale 40"/>
          <p:cNvSpPr/>
          <p:nvPr/>
        </p:nvSpPr>
        <p:spPr>
          <a:xfrm>
            <a:off x="4037169" y="5605372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42" name="Ovale 41"/>
          <p:cNvSpPr/>
          <p:nvPr/>
        </p:nvSpPr>
        <p:spPr>
          <a:xfrm>
            <a:off x="5821694" y="5605372"/>
            <a:ext cx="749721" cy="720080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43" name="Connettore 2 42"/>
          <p:cNvCxnSpPr/>
          <p:nvPr/>
        </p:nvCxnSpPr>
        <p:spPr>
          <a:xfrm>
            <a:off x="3038999" y="5863705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/>
          <p:nvPr/>
        </p:nvCxnSpPr>
        <p:spPr>
          <a:xfrm>
            <a:off x="4988326" y="5965412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sellaDiTesto 67"/>
          <p:cNvSpPr txBox="1"/>
          <p:nvPr/>
        </p:nvSpPr>
        <p:spPr>
          <a:xfrm>
            <a:off x="6480398" y="2150882"/>
            <a:ext cx="2252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Infrastructure</a:t>
            </a:r>
            <a:r>
              <a:rPr lang="it-IT" dirty="0"/>
              <a:t> (CLI)</a:t>
            </a:r>
          </a:p>
          <a:p>
            <a:r>
              <a:rPr lang="it-IT" sz="1400" dirty="0"/>
              <a:t>(</a:t>
            </a:r>
            <a:r>
              <a:rPr lang="it-IT" sz="1400" dirty="0" err="1"/>
              <a:t>docker</a:t>
            </a:r>
            <a:r>
              <a:rPr lang="it-IT" sz="1400" dirty="0"/>
              <a:t>, </a:t>
            </a:r>
            <a:r>
              <a:rPr lang="it-IT" sz="1400" dirty="0" err="1"/>
              <a:t>swarm</a:t>
            </a:r>
            <a:r>
              <a:rPr lang="it-IT" sz="1400" dirty="0"/>
              <a:t>, </a:t>
            </a:r>
            <a:r>
              <a:rPr lang="it-IT" sz="1400" dirty="0" err="1"/>
              <a:t>kubernetes</a:t>
            </a:r>
            <a:r>
              <a:rPr lang="it-IT" sz="1400" dirty="0"/>
              <a:t>)</a:t>
            </a:r>
            <a:endParaRPr lang="en-GB" sz="1400" dirty="0"/>
          </a:p>
        </p:txBody>
      </p:sp>
      <p:sp>
        <p:nvSpPr>
          <p:cNvPr id="50" name="CasellaDiTesto 49"/>
          <p:cNvSpPr txBox="1"/>
          <p:nvPr/>
        </p:nvSpPr>
        <p:spPr>
          <a:xfrm>
            <a:off x="6630060" y="3841923"/>
            <a:ext cx="19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Infrastructure</a:t>
            </a:r>
            <a:r>
              <a:rPr lang="it-IT" dirty="0"/>
              <a:t> (CLI)</a:t>
            </a:r>
            <a:endParaRPr lang="en-GB" dirty="0"/>
          </a:p>
        </p:txBody>
      </p:sp>
      <p:sp>
        <p:nvSpPr>
          <p:cNvPr id="53" name="CasellaDiTesto 52"/>
          <p:cNvSpPr txBox="1"/>
          <p:nvPr/>
        </p:nvSpPr>
        <p:spPr>
          <a:xfrm>
            <a:off x="6802745" y="5809202"/>
            <a:ext cx="19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Infrastructure</a:t>
            </a:r>
            <a:r>
              <a:rPr lang="it-IT" dirty="0"/>
              <a:t> (CLI)</a:t>
            </a:r>
            <a:endParaRPr lang="en-GB" dirty="0"/>
          </a:p>
        </p:txBody>
      </p:sp>
      <p:sp>
        <p:nvSpPr>
          <p:cNvPr id="56" name="Figura a mano libera 55"/>
          <p:cNvSpPr/>
          <p:nvPr/>
        </p:nvSpPr>
        <p:spPr>
          <a:xfrm>
            <a:off x="1759376" y="2303453"/>
            <a:ext cx="573277" cy="397149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Figura a mano libera 56"/>
          <p:cNvSpPr/>
          <p:nvPr/>
        </p:nvSpPr>
        <p:spPr>
          <a:xfrm>
            <a:off x="1719486" y="3924882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Figura a mano libera 57"/>
          <p:cNvSpPr/>
          <p:nvPr/>
        </p:nvSpPr>
        <p:spPr>
          <a:xfrm>
            <a:off x="1863141" y="5834624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Infrastructure-related</a:t>
            </a:r>
            <a:r>
              <a:rPr lang="it-IT" dirty="0"/>
              <a:t> </a:t>
            </a:r>
            <a:r>
              <a:rPr lang="it-IT" dirty="0" err="1"/>
              <a:t>adapters</a:t>
            </a:r>
            <a:endParaRPr lang="en-GB" dirty="0"/>
          </a:p>
        </p:txBody>
      </p:sp>
      <p:grpSp>
        <p:nvGrpSpPr>
          <p:cNvPr id="4" name="Gruppo 3"/>
          <p:cNvGrpSpPr/>
          <p:nvPr/>
        </p:nvGrpSpPr>
        <p:grpSpPr>
          <a:xfrm>
            <a:off x="151530" y="83355"/>
            <a:ext cx="943785" cy="369332"/>
            <a:chOff x="1951558" y="6021288"/>
            <a:chExt cx="943785" cy="369332"/>
          </a:xfrm>
        </p:grpSpPr>
        <p:sp>
          <p:nvSpPr>
            <p:cNvPr id="36" name="CasellaDiTesto 35"/>
            <p:cNvSpPr txBox="1"/>
            <p:nvPr/>
          </p:nvSpPr>
          <p:spPr>
            <a:xfrm>
              <a:off x="1951558" y="6021288"/>
              <a:ext cx="94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&lt;</a:t>
              </a:r>
              <a:r>
                <a:rPr lang="it-IT" dirty="0" err="1"/>
                <a:t>event</a:t>
              </a:r>
              <a:r>
                <a:rPr lang="it-IT" dirty="0"/>
                <a:t>&gt;</a:t>
              </a:r>
              <a:endParaRPr lang="en-GB" dirty="0"/>
            </a:p>
          </p:txBody>
        </p:sp>
        <p:cxnSp>
          <p:nvCxnSpPr>
            <p:cNvPr id="38" name="Connettore 2 37"/>
            <p:cNvCxnSpPr/>
            <p:nvPr/>
          </p:nvCxnSpPr>
          <p:spPr>
            <a:xfrm flipH="1">
              <a:off x="2073909" y="6056381"/>
              <a:ext cx="69908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o 46"/>
          <p:cNvGrpSpPr/>
          <p:nvPr/>
        </p:nvGrpSpPr>
        <p:grpSpPr>
          <a:xfrm>
            <a:off x="2752251" y="2550991"/>
            <a:ext cx="943785" cy="366599"/>
            <a:chOff x="1951558" y="6021288"/>
            <a:chExt cx="943785" cy="369332"/>
          </a:xfrm>
        </p:grpSpPr>
        <p:sp>
          <p:nvSpPr>
            <p:cNvPr id="48" name="CasellaDiTesto 47"/>
            <p:cNvSpPr txBox="1"/>
            <p:nvPr/>
          </p:nvSpPr>
          <p:spPr>
            <a:xfrm>
              <a:off x="1951558" y="6021288"/>
              <a:ext cx="94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&lt;</a:t>
              </a:r>
              <a:r>
                <a:rPr lang="it-IT" dirty="0" err="1"/>
                <a:t>event</a:t>
              </a:r>
              <a:r>
                <a:rPr lang="it-IT" dirty="0"/>
                <a:t>&gt;</a:t>
              </a:r>
              <a:endParaRPr lang="en-GB" dirty="0"/>
            </a:p>
          </p:txBody>
        </p:sp>
        <p:cxnSp>
          <p:nvCxnSpPr>
            <p:cNvPr id="49" name="Connettore 2 48"/>
            <p:cNvCxnSpPr/>
            <p:nvPr/>
          </p:nvCxnSpPr>
          <p:spPr>
            <a:xfrm flipH="1">
              <a:off x="2073909" y="6056381"/>
              <a:ext cx="69908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38D92C47-6A24-433B-A9D7-48400DFBEE88}"/>
              </a:ext>
            </a:extLst>
          </p:cNvPr>
          <p:cNvSpPr txBox="1"/>
          <p:nvPr/>
        </p:nvSpPr>
        <p:spPr>
          <a:xfrm>
            <a:off x="1759376" y="1592039"/>
            <a:ext cx="1370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License </a:t>
            </a:r>
          </a:p>
          <a:p>
            <a:r>
              <a:rPr lang="en-US" dirty="0"/>
              <a:t>synchronizer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46370455-EDDE-4BAF-A68F-1E721D22CFA3}"/>
              </a:ext>
            </a:extLst>
          </p:cNvPr>
          <p:cNvSpPr txBox="1"/>
          <p:nvPr/>
        </p:nvSpPr>
        <p:spPr>
          <a:xfrm>
            <a:off x="1877631" y="3184018"/>
            <a:ext cx="946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Metrics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1F0BD362-AB28-4ABC-B01D-E5FB51A4284F}"/>
              </a:ext>
            </a:extLst>
          </p:cNvPr>
          <p:cNvSpPr txBox="1"/>
          <p:nvPr/>
        </p:nvSpPr>
        <p:spPr>
          <a:xfrm>
            <a:off x="1796555" y="5267995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Operator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66A6D040-E92F-405E-8F1C-224FD73DEB6A}"/>
              </a:ext>
            </a:extLst>
          </p:cNvPr>
          <p:cNvSpPr txBox="1"/>
          <p:nvPr/>
        </p:nvSpPr>
        <p:spPr>
          <a:xfrm>
            <a:off x="3696036" y="1480390"/>
            <a:ext cx="152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B737B46-BF72-4F50-880F-A81417342B9C}"/>
              </a:ext>
            </a:extLst>
          </p:cNvPr>
          <p:cNvSpPr txBox="1"/>
          <p:nvPr/>
        </p:nvSpPr>
        <p:spPr>
          <a:xfrm>
            <a:off x="3738081" y="3067542"/>
            <a:ext cx="152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635E5AB3-11BB-4188-A9F5-6624D8487908}"/>
              </a:ext>
            </a:extLst>
          </p:cNvPr>
          <p:cNvSpPr txBox="1"/>
          <p:nvPr/>
        </p:nvSpPr>
        <p:spPr>
          <a:xfrm>
            <a:off x="3810333" y="4976067"/>
            <a:ext cx="152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 </a:t>
            </a:r>
          </a:p>
          <a:p>
            <a:r>
              <a:rPr lang="en-US" dirty="0"/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239722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sellaDiTesto 54"/>
          <p:cNvSpPr txBox="1"/>
          <p:nvPr/>
        </p:nvSpPr>
        <p:spPr>
          <a:xfrm>
            <a:off x="181908" y="3886561"/>
            <a:ext cx="1285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US5 ( </a:t>
            </a:r>
            <a:r>
              <a:rPr lang="it-IT" dirty="0">
                <a:hlinkClick r:id="rId2"/>
              </a:rPr>
              <a:t>IOTA </a:t>
            </a:r>
            <a:r>
              <a:rPr lang="it-IT" dirty="0"/>
              <a:t>)</a:t>
            </a:r>
          </a:p>
          <a:p>
            <a:r>
              <a:rPr lang="it-IT" dirty="0" err="1"/>
              <a:t>Domotic</a:t>
            </a:r>
            <a:endParaRPr lang="en-GB" dirty="0"/>
          </a:p>
        </p:txBody>
      </p:sp>
      <p:sp>
        <p:nvSpPr>
          <p:cNvPr id="56" name="Ovale 55"/>
          <p:cNvSpPr/>
          <p:nvPr/>
        </p:nvSpPr>
        <p:spPr>
          <a:xfrm>
            <a:off x="2313311" y="3687408"/>
            <a:ext cx="749721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57" name="Ovale 56"/>
          <p:cNvSpPr/>
          <p:nvPr/>
        </p:nvSpPr>
        <p:spPr>
          <a:xfrm>
            <a:off x="4177797" y="3618141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59" name="Connettore 2 58"/>
          <p:cNvCxnSpPr>
            <a:cxnSpLocks/>
          </p:cNvCxnSpPr>
          <p:nvPr/>
        </p:nvCxnSpPr>
        <p:spPr>
          <a:xfrm>
            <a:off x="3179627" y="3876474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2 59"/>
          <p:cNvCxnSpPr>
            <a:cxnSpLocks/>
          </p:cNvCxnSpPr>
          <p:nvPr/>
        </p:nvCxnSpPr>
        <p:spPr>
          <a:xfrm>
            <a:off x="5128954" y="397818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/>
          <p:cNvCxnSpPr>
            <a:cxnSpLocks/>
          </p:cNvCxnSpPr>
          <p:nvPr/>
        </p:nvCxnSpPr>
        <p:spPr>
          <a:xfrm flipH="1">
            <a:off x="3179627" y="4232114"/>
            <a:ext cx="6990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/>
          <p:cNvSpPr txBox="1"/>
          <p:nvPr/>
        </p:nvSpPr>
        <p:spPr>
          <a:xfrm>
            <a:off x="241778" y="5610278"/>
            <a:ext cx="123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US6 ( </a:t>
            </a:r>
            <a:r>
              <a:rPr lang="it-IT" dirty="0">
                <a:hlinkClick r:id="rId3"/>
              </a:rPr>
              <a:t>WA </a:t>
            </a:r>
            <a:r>
              <a:rPr lang="it-IT" dirty="0"/>
              <a:t>) </a:t>
            </a:r>
          </a:p>
          <a:p>
            <a:r>
              <a:rPr lang="it-IT" dirty="0" err="1"/>
              <a:t>WebRTC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68" name="Ovale 67"/>
          <p:cNvSpPr/>
          <p:nvPr/>
        </p:nvSpPr>
        <p:spPr>
          <a:xfrm>
            <a:off x="4237667" y="5341858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69" name="Connettore 2 68"/>
          <p:cNvCxnSpPr/>
          <p:nvPr/>
        </p:nvCxnSpPr>
        <p:spPr>
          <a:xfrm>
            <a:off x="3239497" y="560019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/>
          <p:cNvCxnSpPr/>
          <p:nvPr/>
        </p:nvCxnSpPr>
        <p:spPr>
          <a:xfrm>
            <a:off x="5188824" y="5701898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2 70"/>
          <p:cNvCxnSpPr/>
          <p:nvPr/>
        </p:nvCxnSpPr>
        <p:spPr>
          <a:xfrm flipH="1">
            <a:off x="3239497" y="5955831"/>
            <a:ext cx="6990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uppo 72"/>
          <p:cNvGrpSpPr/>
          <p:nvPr/>
        </p:nvGrpSpPr>
        <p:grpSpPr>
          <a:xfrm>
            <a:off x="5987906" y="3564197"/>
            <a:ext cx="805955" cy="772447"/>
            <a:chOff x="565700" y="4940367"/>
            <a:chExt cx="805955" cy="772447"/>
          </a:xfrm>
        </p:grpSpPr>
        <p:sp>
          <p:nvSpPr>
            <p:cNvPr id="74" name="Ovale 7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75" name="Triangolo isoscele 7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76" name="CasellaDiTesto 75"/>
          <p:cNvSpPr txBox="1"/>
          <p:nvPr/>
        </p:nvSpPr>
        <p:spPr>
          <a:xfrm>
            <a:off x="7118070" y="3828730"/>
            <a:ext cx="168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Domotic</a:t>
            </a:r>
            <a:r>
              <a:rPr lang="it-IT" dirty="0"/>
              <a:t> </a:t>
            </a:r>
            <a:r>
              <a:rPr lang="it-IT" dirty="0" err="1"/>
              <a:t>system</a:t>
            </a:r>
            <a:endParaRPr lang="en-GB" dirty="0"/>
          </a:p>
        </p:txBody>
      </p:sp>
      <p:sp>
        <p:nvSpPr>
          <p:cNvPr id="77" name="CasellaDiTesto 76"/>
          <p:cNvSpPr txBox="1"/>
          <p:nvPr/>
        </p:nvSpPr>
        <p:spPr>
          <a:xfrm>
            <a:off x="7164288" y="5517232"/>
            <a:ext cx="1025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Web RTC</a:t>
            </a:r>
            <a:endParaRPr lang="en-GB" dirty="0"/>
          </a:p>
        </p:txBody>
      </p:sp>
      <p:grpSp>
        <p:nvGrpSpPr>
          <p:cNvPr id="78" name="Gruppo 77"/>
          <p:cNvGrpSpPr/>
          <p:nvPr/>
        </p:nvGrpSpPr>
        <p:grpSpPr>
          <a:xfrm>
            <a:off x="6083594" y="5341858"/>
            <a:ext cx="805955" cy="772447"/>
            <a:chOff x="565700" y="4940367"/>
            <a:chExt cx="805955" cy="772447"/>
          </a:xfrm>
        </p:grpSpPr>
        <p:sp>
          <p:nvSpPr>
            <p:cNvPr id="79" name="Ovale 78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</a:t>
              </a:r>
            </a:p>
          </p:txBody>
        </p:sp>
        <p:sp>
          <p:nvSpPr>
            <p:cNvPr id="80" name="Triangolo isoscele 79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1" name="CasellaDiTesto 80"/>
          <p:cNvSpPr txBox="1"/>
          <p:nvPr/>
        </p:nvSpPr>
        <p:spPr>
          <a:xfrm>
            <a:off x="354002" y="1969093"/>
            <a:ext cx="1327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US4 ( </a:t>
            </a:r>
            <a:r>
              <a:rPr lang="it-IT" dirty="0">
                <a:hlinkClick r:id="rId4"/>
              </a:rPr>
              <a:t>HDA </a:t>
            </a:r>
            <a:r>
              <a:rPr lang="it-IT" dirty="0"/>
              <a:t>)</a:t>
            </a:r>
          </a:p>
          <a:p>
            <a:r>
              <a:rPr lang="it-IT" dirty="0" err="1"/>
              <a:t>Health</a:t>
            </a:r>
            <a:r>
              <a:rPr lang="it-IT" dirty="0"/>
              <a:t> data </a:t>
            </a:r>
            <a:endParaRPr lang="en-GB" dirty="0"/>
          </a:p>
        </p:txBody>
      </p:sp>
      <p:sp>
        <p:nvSpPr>
          <p:cNvPr id="82" name="Ovale 81"/>
          <p:cNvSpPr/>
          <p:nvPr/>
        </p:nvSpPr>
        <p:spPr>
          <a:xfrm>
            <a:off x="2387246" y="1872561"/>
            <a:ext cx="749721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83" name="Ovale 82"/>
          <p:cNvSpPr/>
          <p:nvPr/>
        </p:nvSpPr>
        <p:spPr>
          <a:xfrm>
            <a:off x="4251732" y="1803294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84" name="Connettore 2 83"/>
          <p:cNvCxnSpPr/>
          <p:nvPr/>
        </p:nvCxnSpPr>
        <p:spPr>
          <a:xfrm>
            <a:off x="3253562" y="2061627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2 84"/>
          <p:cNvCxnSpPr/>
          <p:nvPr/>
        </p:nvCxnSpPr>
        <p:spPr>
          <a:xfrm>
            <a:off x="5202889" y="2163334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po 86"/>
          <p:cNvGrpSpPr/>
          <p:nvPr/>
        </p:nvGrpSpPr>
        <p:grpSpPr>
          <a:xfrm>
            <a:off x="6010098" y="1750927"/>
            <a:ext cx="805955" cy="772447"/>
            <a:chOff x="565700" y="4940367"/>
            <a:chExt cx="805955" cy="772447"/>
          </a:xfrm>
        </p:grpSpPr>
        <p:sp>
          <p:nvSpPr>
            <p:cNvPr id="88" name="Ovale 87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89" name="Triangolo isoscele 88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90" name="CasellaDiTesto 89"/>
          <p:cNvSpPr txBox="1"/>
          <p:nvPr/>
        </p:nvSpPr>
        <p:spPr>
          <a:xfrm>
            <a:off x="7109315" y="1896429"/>
            <a:ext cx="151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Health</a:t>
            </a:r>
            <a:r>
              <a:rPr lang="it-IT" dirty="0"/>
              <a:t> service</a:t>
            </a:r>
            <a:endParaRPr lang="en-GB" dirty="0"/>
          </a:p>
        </p:txBody>
      </p:sp>
      <p:sp>
        <p:nvSpPr>
          <p:cNvPr id="91" name="Figura a mano libera 90"/>
          <p:cNvSpPr/>
          <p:nvPr/>
        </p:nvSpPr>
        <p:spPr>
          <a:xfrm>
            <a:off x="2100607" y="2061627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Figura a mano libera 91"/>
          <p:cNvSpPr/>
          <p:nvPr/>
        </p:nvSpPr>
        <p:spPr>
          <a:xfrm>
            <a:off x="1963743" y="3876474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Figura a mano libera 92"/>
          <p:cNvSpPr/>
          <p:nvPr/>
        </p:nvSpPr>
        <p:spPr>
          <a:xfrm>
            <a:off x="1956887" y="5589343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Application-</a:t>
            </a:r>
            <a:r>
              <a:rPr lang="it-IT" dirty="0" err="1"/>
              <a:t>related</a:t>
            </a:r>
            <a:r>
              <a:rPr lang="it-IT" dirty="0"/>
              <a:t> </a:t>
            </a:r>
            <a:r>
              <a:rPr lang="it-IT" dirty="0" err="1"/>
              <a:t>adapters</a:t>
            </a:r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C66D85E0-1A23-448C-9466-6DADEA26156A}"/>
              </a:ext>
            </a:extLst>
          </p:cNvPr>
          <p:cNvSpPr txBox="1"/>
          <p:nvPr/>
        </p:nvSpPr>
        <p:spPr>
          <a:xfrm>
            <a:off x="2262806" y="1223814"/>
            <a:ext cx="1348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 Data </a:t>
            </a:r>
          </a:p>
          <a:p>
            <a:r>
              <a:rPr lang="en-US" dirty="0"/>
              <a:t>Provider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73BB0B6F-DBD2-4682-88DA-A68E1C43C8EE}"/>
              </a:ext>
            </a:extLst>
          </p:cNvPr>
          <p:cNvSpPr txBox="1"/>
          <p:nvPr/>
        </p:nvSpPr>
        <p:spPr>
          <a:xfrm>
            <a:off x="2113160" y="3065973"/>
            <a:ext cx="1361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Sensor Data </a:t>
            </a:r>
          </a:p>
          <a:p>
            <a:r>
              <a:rPr lang="en-US" dirty="0"/>
              <a:t>Provider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06BB9D57-20AB-4911-8F91-1EAAD2C3D635}"/>
              </a:ext>
            </a:extLst>
          </p:cNvPr>
          <p:cNvSpPr txBox="1"/>
          <p:nvPr/>
        </p:nvSpPr>
        <p:spPr>
          <a:xfrm>
            <a:off x="1812282" y="5026612"/>
            <a:ext cx="115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109821" y="1233548"/>
            <a:ext cx="1348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 Data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F3FF60E3-5733-4A51-BB64-B5D227CFB6FE}"/>
              </a:ext>
            </a:extLst>
          </p:cNvPr>
          <p:cNvSpPr txBox="1"/>
          <p:nvPr/>
        </p:nvSpPr>
        <p:spPr>
          <a:xfrm>
            <a:off x="4056945" y="3034290"/>
            <a:ext cx="1361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Sensor Data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6CFBFA02-2444-480B-B78F-A1A7AD55973E}"/>
              </a:ext>
            </a:extLst>
          </p:cNvPr>
          <p:cNvSpPr txBox="1"/>
          <p:nvPr/>
        </p:nvSpPr>
        <p:spPr>
          <a:xfrm>
            <a:off x="4085841" y="4753833"/>
            <a:ext cx="972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WebRTC</a:t>
            </a:r>
          </a:p>
          <a:p>
            <a:r>
              <a:rPr lang="en-US" dirty="0"/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178267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885825"/>
            <a:ext cx="811530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reccia a destra 3"/>
          <p:cNvSpPr/>
          <p:nvPr/>
        </p:nvSpPr>
        <p:spPr>
          <a:xfrm flipH="1">
            <a:off x="1835696" y="3717032"/>
            <a:ext cx="978408" cy="484632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</p:spTree>
    <p:extLst>
      <p:ext uri="{BB962C8B-B14F-4D97-AF65-F5344CB8AC3E}">
        <p14:creationId xmlns:p14="http://schemas.microsoft.com/office/powerpoint/2010/main" val="389941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2656"/>
            <a:ext cx="478155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331029"/>
            <a:ext cx="426720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231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0" y="1071562"/>
            <a:ext cx="6057900" cy="4714875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7581900" y="1341052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30</a:t>
            </a:r>
            <a:endParaRPr lang="en-GB" sz="14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7581900" y="2132856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26</a:t>
            </a:r>
            <a:endParaRPr lang="en-GB" sz="14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7581900" y="5293164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11</a:t>
            </a:r>
            <a:endParaRPr lang="en-GB" sz="14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7600950" y="4149080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43</a:t>
            </a:r>
            <a:endParaRPr lang="en-GB" sz="1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7600950" y="3126906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37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3045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/>
          <p:cNvGrpSpPr/>
          <p:nvPr/>
        </p:nvGrpSpPr>
        <p:grpSpPr>
          <a:xfrm>
            <a:off x="6959521" y="1785659"/>
            <a:ext cx="805955" cy="772447"/>
            <a:chOff x="565700" y="4940367"/>
            <a:chExt cx="805955" cy="772447"/>
          </a:xfrm>
        </p:grpSpPr>
        <p:sp>
          <p:nvSpPr>
            <p:cNvPr id="7" name="Ovale 6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8" name="Triangolo isoscele 7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9" name="CasellaDiTesto 8"/>
          <p:cNvSpPr txBox="1"/>
          <p:nvPr/>
        </p:nvSpPr>
        <p:spPr>
          <a:xfrm>
            <a:off x="6681705" y="626685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1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109820" y="638865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grpSp>
        <p:nvGrpSpPr>
          <p:cNvPr id="13" name="Gruppo 12"/>
          <p:cNvGrpSpPr/>
          <p:nvPr/>
        </p:nvGrpSpPr>
        <p:grpSpPr>
          <a:xfrm>
            <a:off x="4159291" y="2027436"/>
            <a:ext cx="805955" cy="772447"/>
            <a:chOff x="565700" y="4940367"/>
            <a:chExt cx="805955" cy="772447"/>
          </a:xfrm>
        </p:grpSpPr>
        <p:sp>
          <p:nvSpPr>
            <p:cNvPr id="14" name="Ovale 1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5" name="Triangolo isoscele 1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2936598" y="1407997"/>
            <a:ext cx="666895" cy="86434"/>
            <a:chOff x="4592177" y="4419530"/>
            <a:chExt cx="666895" cy="86434"/>
          </a:xfrm>
        </p:grpSpPr>
        <p:cxnSp>
          <p:nvCxnSpPr>
            <p:cNvPr id="17" name="Connettore 1 1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riangolo isoscele 1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2936598" y="1173784"/>
            <a:ext cx="787334" cy="86434"/>
            <a:chOff x="3452446" y="4176616"/>
            <a:chExt cx="787334" cy="86434"/>
          </a:xfrm>
        </p:grpSpPr>
        <p:sp>
          <p:nvSpPr>
            <p:cNvPr id="20" name="Triangolo isoscele 1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1" name="Connettore 1 20"/>
            <p:cNvCxnSpPr>
              <a:endCxn id="2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o 21"/>
          <p:cNvGrpSpPr/>
          <p:nvPr/>
        </p:nvGrpSpPr>
        <p:grpSpPr>
          <a:xfrm>
            <a:off x="5651718" y="2380914"/>
            <a:ext cx="666895" cy="86434"/>
            <a:chOff x="4592177" y="4419530"/>
            <a:chExt cx="666895" cy="86434"/>
          </a:xfrm>
        </p:grpSpPr>
        <p:cxnSp>
          <p:nvCxnSpPr>
            <p:cNvPr id="23" name="Connettore 1 2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riangolo isoscele 2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5" name="Gruppo 24"/>
          <p:cNvGrpSpPr/>
          <p:nvPr/>
        </p:nvGrpSpPr>
        <p:grpSpPr>
          <a:xfrm>
            <a:off x="5643631" y="2184709"/>
            <a:ext cx="787334" cy="86434"/>
            <a:chOff x="3452446" y="4176616"/>
            <a:chExt cx="787334" cy="86434"/>
          </a:xfrm>
        </p:grpSpPr>
        <p:sp>
          <p:nvSpPr>
            <p:cNvPr id="26" name="Triangolo isoscele 2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7" name="Connettore 1 26"/>
            <p:cNvCxnSpPr>
              <a:endCxn id="2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o 27"/>
          <p:cNvGrpSpPr/>
          <p:nvPr/>
        </p:nvGrpSpPr>
        <p:grpSpPr>
          <a:xfrm>
            <a:off x="1649062" y="2724047"/>
            <a:ext cx="805955" cy="772447"/>
            <a:chOff x="565700" y="4940367"/>
            <a:chExt cx="805955" cy="772447"/>
          </a:xfrm>
        </p:grpSpPr>
        <p:sp>
          <p:nvSpPr>
            <p:cNvPr id="29" name="Ovale 28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0" name="Triangolo isoscele 29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1" name="Ovale 30"/>
          <p:cNvSpPr/>
          <p:nvPr/>
        </p:nvSpPr>
        <p:spPr>
          <a:xfrm>
            <a:off x="1726649" y="1416900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32" name="Connettore 2 31"/>
          <p:cNvCxnSpPr/>
          <p:nvPr/>
        </p:nvCxnSpPr>
        <p:spPr>
          <a:xfrm flipH="1">
            <a:off x="2101509" y="1578829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1726649" y="1008197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A</a:t>
            </a:r>
            <a:endParaRPr lang="en-US" dirty="0"/>
          </a:p>
        </p:txBody>
      </p:sp>
      <p:sp>
        <p:nvSpPr>
          <p:cNvPr id="34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1649062" y="238091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B</a:t>
            </a:r>
            <a:endParaRPr lang="en-US" dirty="0"/>
          </a:p>
        </p:txBody>
      </p:sp>
      <p:grpSp>
        <p:nvGrpSpPr>
          <p:cNvPr id="35" name="Gruppo 34"/>
          <p:cNvGrpSpPr/>
          <p:nvPr/>
        </p:nvGrpSpPr>
        <p:grpSpPr>
          <a:xfrm flipH="1">
            <a:off x="2946010" y="3247178"/>
            <a:ext cx="666895" cy="86434"/>
            <a:chOff x="4592177" y="4419530"/>
            <a:chExt cx="666895" cy="86434"/>
          </a:xfrm>
        </p:grpSpPr>
        <p:cxnSp>
          <p:nvCxnSpPr>
            <p:cNvPr id="36" name="Connettore 1 35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riangolo isoscele 36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38" name="Gruppo 37"/>
          <p:cNvGrpSpPr/>
          <p:nvPr/>
        </p:nvGrpSpPr>
        <p:grpSpPr>
          <a:xfrm flipH="1">
            <a:off x="2946010" y="3012965"/>
            <a:ext cx="787334" cy="86434"/>
            <a:chOff x="3452446" y="4176616"/>
            <a:chExt cx="787334" cy="86434"/>
          </a:xfrm>
        </p:grpSpPr>
        <p:sp>
          <p:nvSpPr>
            <p:cNvPr id="39" name="Triangolo isoscele 38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40" name="Connettore 1 39"/>
            <p:cNvCxnSpPr>
              <a:endCxn id="39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Connettore 1 41"/>
          <p:cNvCxnSpPr/>
          <p:nvPr/>
        </p:nvCxnSpPr>
        <p:spPr>
          <a:xfrm>
            <a:off x="2771800" y="475221"/>
            <a:ext cx="0" cy="4393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1 42"/>
          <p:cNvCxnSpPr/>
          <p:nvPr/>
        </p:nvCxnSpPr>
        <p:spPr>
          <a:xfrm>
            <a:off x="3923928" y="475221"/>
            <a:ext cx="0" cy="4393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/>
          <p:cNvSpPr/>
          <p:nvPr/>
        </p:nvSpPr>
        <p:spPr>
          <a:xfrm>
            <a:off x="970192" y="638865"/>
            <a:ext cx="948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Core-</a:t>
            </a:r>
            <a:r>
              <a:rPr lang="en-GB" b="1" dirty="0" err="1"/>
              <a:t>Ite</a:t>
            </a:r>
            <a:endParaRPr lang="en-GB" dirty="0"/>
          </a:p>
        </p:txBody>
      </p:sp>
      <p:sp>
        <p:nvSpPr>
          <p:cNvPr id="47" name="Ovale 46"/>
          <p:cNvSpPr/>
          <p:nvPr/>
        </p:nvSpPr>
        <p:spPr>
          <a:xfrm>
            <a:off x="1756706" y="4116983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49" name="Connettore 1 48"/>
          <p:cNvCxnSpPr/>
          <p:nvPr/>
        </p:nvCxnSpPr>
        <p:spPr>
          <a:xfrm flipH="1">
            <a:off x="1557706" y="4116983"/>
            <a:ext cx="103019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1 50"/>
          <p:cNvCxnSpPr/>
          <p:nvPr/>
        </p:nvCxnSpPr>
        <p:spPr>
          <a:xfrm>
            <a:off x="1557706" y="3983674"/>
            <a:ext cx="1030190" cy="853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1191481" y="3746772"/>
            <a:ext cx="1631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POJO: excluded</a:t>
            </a:r>
            <a:endParaRPr lang="en-US" dirty="0"/>
          </a:p>
        </p:txBody>
      </p:sp>
      <p:cxnSp>
        <p:nvCxnSpPr>
          <p:cNvPr id="81" name="Connettore 1 80"/>
          <p:cNvCxnSpPr/>
          <p:nvPr/>
        </p:nvCxnSpPr>
        <p:spPr>
          <a:xfrm flipV="1">
            <a:off x="323528" y="1008197"/>
            <a:ext cx="84249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/>
          <p:nvPr/>
        </p:nvCxnSpPr>
        <p:spPr>
          <a:xfrm>
            <a:off x="5994577" y="475221"/>
            <a:ext cx="0" cy="4393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sellaDiTesto 84"/>
          <p:cNvSpPr txBox="1"/>
          <p:nvPr/>
        </p:nvSpPr>
        <p:spPr>
          <a:xfrm>
            <a:off x="5248144" y="2644063"/>
            <a:ext cx="2226379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  <a:p>
            <a:r>
              <a:rPr lang="it-IT" dirty="0" err="1" smtClean="0"/>
              <a:t>Payload</a:t>
            </a:r>
            <a:r>
              <a:rPr lang="it-IT" dirty="0" smtClean="0"/>
              <a:t>: HLT7 or FHIR</a:t>
            </a:r>
            <a:endParaRPr lang="en-GB" dirty="0"/>
          </a:p>
        </p:txBody>
      </p:sp>
      <p:sp>
        <p:nvSpPr>
          <p:cNvPr id="96" name="CasellaDiTesto 95"/>
          <p:cNvSpPr txBox="1"/>
          <p:nvPr/>
        </p:nvSpPr>
        <p:spPr>
          <a:xfrm>
            <a:off x="2702888" y="1828875"/>
            <a:ext cx="1221040" cy="11695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err="1" smtClean="0"/>
              <a:t>Rest</a:t>
            </a:r>
            <a:r>
              <a:rPr lang="it-IT" sz="1400" dirty="0" smtClean="0"/>
              <a:t> </a:t>
            </a:r>
          </a:p>
          <a:p>
            <a:r>
              <a:rPr lang="it-IT" sz="1400" dirty="0" err="1" smtClean="0"/>
              <a:t>Payload</a:t>
            </a:r>
            <a:r>
              <a:rPr lang="it-IT" sz="1400" dirty="0" smtClean="0"/>
              <a:t>:  FHIR</a:t>
            </a:r>
          </a:p>
          <a:p>
            <a:r>
              <a:rPr lang="it-IT" sz="1400" dirty="0" err="1" smtClean="0"/>
              <a:t>SocketIo</a:t>
            </a:r>
            <a:endParaRPr lang="it-IT" sz="1400" dirty="0" smtClean="0"/>
          </a:p>
          <a:p>
            <a:r>
              <a:rPr lang="it-IT" sz="1400" dirty="0" smtClean="0">
                <a:hlinkClick r:id="rId2"/>
              </a:rPr>
              <a:t>HTML5 SSE</a:t>
            </a:r>
            <a:endParaRPr lang="it-IT" sz="1400" dirty="0" smtClean="0"/>
          </a:p>
          <a:p>
            <a:r>
              <a:rPr lang="it-IT" sz="1400" dirty="0" err="1" smtClean="0"/>
              <a:t>Mqtt</a:t>
            </a:r>
            <a:endParaRPr lang="en-GB" sz="1400" dirty="0"/>
          </a:p>
        </p:txBody>
      </p:sp>
      <p:sp>
        <p:nvSpPr>
          <p:cNvPr id="46" name="Ovale 45"/>
          <p:cNvSpPr/>
          <p:nvPr/>
        </p:nvSpPr>
        <p:spPr>
          <a:xfrm>
            <a:off x="4236878" y="3623634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54" name="Figura a mano libera 53"/>
          <p:cNvSpPr/>
          <p:nvPr/>
        </p:nvSpPr>
        <p:spPr>
          <a:xfrm>
            <a:off x="7125330" y="3783619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Connettore 2 2"/>
          <p:cNvCxnSpPr/>
          <p:nvPr/>
        </p:nvCxnSpPr>
        <p:spPr>
          <a:xfrm>
            <a:off x="5364088" y="3983674"/>
            <a:ext cx="1595433" cy="0"/>
          </a:xfrm>
          <a:prstGeom prst="straightConnector1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/>
          <p:cNvSpPr txBox="1"/>
          <p:nvPr/>
        </p:nvSpPr>
        <p:spPr>
          <a:xfrm>
            <a:off x="6038267" y="354349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???</a:t>
            </a:r>
            <a:endParaRPr lang="en-GB" dirty="0"/>
          </a:p>
        </p:txBody>
      </p:sp>
      <p:cxnSp>
        <p:nvCxnSpPr>
          <p:cNvPr id="55" name="Connettore 1 54"/>
          <p:cNvCxnSpPr/>
          <p:nvPr/>
        </p:nvCxnSpPr>
        <p:spPr>
          <a:xfrm flipH="1">
            <a:off x="4147729" y="3623634"/>
            <a:ext cx="103019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1 55"/>
          <p:cNvCxnSpPr/>
          <p:nvPr/>
        </p:nvCxnSpPr>
        <p:spPr>
          <a:xfrm>
            <a:off x="4126437" y="3543495"/>
            <a:ext cx="1030190" cy="853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sellaDiTesto 56"/>
          <p:cNvSpPr txBox="1"/>
          <p:nvPr/>
        </p:nvSpPr>
        <p:spPr>
          <a:xfrm>
            <a:off x="4921391" y="4343714"/>
            <a:ext cx="3362908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Excluded</a:t>
            </a:r>
            <a:r>
              <a:rPr lang="it-IT" dirty="0" smtClean="0"/>
              <a:t>:</a:t>
            </a:r>
          </a:p>
          <a:p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want</a:t>
            </a:r>
            <a:r>
              <a:rPr lang="it-IT" dirty="0" smtClean="0"/>
              <a:t> to use REST standard </a:t>
            </a:r>
            <a:r>
              <a:rPr lang="it-IT" dirty="0" err="1" smtClean="0"/>
              <a:t>oly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185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5376</TotalTime>
  <Words>686</Words>
  <Application>Microsoft Office PowerPoint</Application>
  <PresentationFormat>Presentazione su schermo (4:3)</PresentationFormat>
  <Paragraphs>388</Paragraphs>
  <Slides>28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29" baseType="lpstr">
      <vt:lpstr>Tema di Office</vt:lpstr>
      <vt:lpstr>Presentazione standard di PowerPoint</vt:lpstr>
      <vt:lpstr>Presentazione standard di PowerPoint</vt:lpstr>
      <vt:lpstr>Presentazione standard di PowerPoint</vt:lpstr>
      <vt:lpstr>Infrastructure-related adapters</vt:lpstr>
      <vt:lpstr>Application-related adapters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anatali</dc:creator>
  <cp:lastModifiedBy>anatali</cp:lastModifiedBy>
  <cp:revision>107</cp:revision>
  <dcterms:created xsi:type="dcterms:W3CDTF">2020-06-21T06:59:23Z</dcterms:created>
  <dcterms:modified xsi:type="dcterms:W3CDTF">2020-09-15T10:36:54Z</dcterms:modified>
</cp:coreProperties>
</file>