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81" r:id="rId16"/>
    <p:sldId id="277" r:id="rId17"/>
    <p:sldId id="278" r:id="rId18"/>
    <p:sldId id="282" r:id="rId19"/>
    <p:sldId id="283" r:id="rId20"/>
    <p:sldId id="284" r:id="rId21"/>
    <p:sldId id="286" r:id="rId22"/>
    <p:sldId id="287" r:id="rId23"/>
    <p:sldId id="273" r:id="rId24"/>
    <p:sldId id="274" r:id="rId25"/>
    <p:sldId id="275" r:id="rId26"/>
    <p:sldId id="276" r:id="rId27"/>
    <p:sldId id="285" r:id="rId28"/>
    <p:sldId id="288" r:id="rId29"/>
    <p:sldId id="289" r:id="rId30"/>
    <p:sldId id="291" r:id="rId31"/>
    <p:sldId id="290" r:id="rId32"/>
    <p:sldId id="293" r:id="rId33"/>
    <p:sldId id="295" r:id="rId34"/>
    <p:sldId id="296" r:id="rId35"/>
    <p:sldId id="292" r:id="rId36"/>
    <p:sldId id="294" r:id="rId37"/>
    <p:sldId id="297" r:id="rId38"/>
    <p:sldId id="298" r:id="rId39"/>
    <p:sldId id="299" r:id="rId40"/>
    <p:sldId id="30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CC"/>
    <a:srgbClr val="CCFFFF"/>
    <a:srgbClr val="FF99CC"/>
    <a:srgbClr val="99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44" name="Ovale 4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127" name="Connettore 2 12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2851153" y="2727905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02727" y="3419790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C)  FHIR server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542243" y="3612324"/>
            <a:ext cx="20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Exposes</a:t>
            </a:r>
            <a:r>
              <a:rPr lang="en-GB" dirty="0"/>
              <a:t> </a:t>
            </a:r>
            <a:r>
              <a:rPr lang="it-IT" dirty="0" smtClean="0"/>
              <a:t>a </a:t>
            </a:r>
            <a:r>
              <a:rPr lang="it-IT" dirty="0"/>
              <a:t>REST-API </a:t>
            </a:r>
            <a:endParaRPr lang="en-GB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471412" y="362200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 </a:t>
            </a:r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96001" y="2123191"/>
            <a:ext cx="103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Icore</a:t>
            </a:r>
            <a:endParaRPr lang="en-GB" sz="1400" b="1" dirty="0" smtClean="0"/>
          </a:p>
          <a:p>
            <a:pPr algn="ctr"/>
            <a:r>
              <a:rPr lang="it-IT" sz="1400" b="1" dirty="0" smtClean="0"/>
              <a:t>FHIR server</a:t>
            </a:r>
            <a:endParaRPr lang="en-GB" sz="1400" dirty="0"/>
          </a:p>
        </p:txBody>
      </p:sp>
      <p:grpSp>
        <p:nvGrpSpPr>
          <p:cNvPr id="44" name="Gruppo 43"/>
          <p:cNvGrpSpPr/>
          <p:nvPr/>
        </p:nvGrpSpPr>
        <p:grpSpPr>
          <a:xfrm>
            <a:off x="2628613" y="2489535"/>
            <a:ext cx="666895" cy="86434"/>
            <a:chOff x="4592177" y="4419530"/>
            <a:chExt cx="666895" cy="86434"/>
          </a:xfrm>
        </p:grpSpPr>
        <p:cxnSp>
          <p:nvCxnSpPr>
            <p:cNvPr id="63" name="Connettore 1 6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6" name="Triangolo isoscele 6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2620526" y="2293330"/>
            <a:ext cx="787334" cy="86434"/>
            <a:chOff x="3452446" y="4176616"/>
            <a:chExt cx="787334" cy="86434"/>
          </a:xfrm>
        </p:grpSpPr>
        <p:sp>
          <p:nvSpPr>
            <p:cNvPr id="68" name="Triangolo isoscele 6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0" name="Connettore 1 69"/>
            <p:cNvCxnSpPr>
              <a:endCxn id="6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4 24"/>
          <p:cNvCxnSpPr>
            <a:stCxn id="126" idx="5"/>
            <a:endCxn id="32" idx="2"/>
          </p:cNvCxnSpPr>
          <p:nvPr/>
        </p:nvCxnSpPr>
        <p:spPr>
          <a:xfrm rot="5400000" flipH="1" flipV="1">
            <a:off x="-309365" y="2861561"/>
            <a:ext cx="2265067" cy="2297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>
            <a:off x="4821060" y="414562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314628" y="210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1252421" y="601637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2303033" y="1013717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861461" y="3582759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985452" y="2528689"/>
            <a:ext cx="401604" cy="105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227969"/>
            <a:ext cx="3122339" cy="793693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HealthServiceFhirUsage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5210294" y="1624816"/>
            <a:ext cx="476776" cy="38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459193" y="3741772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79763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41554" y="1185744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3467" y="98953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33467" y="1371184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6244200" y="232305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3222820" y="1924941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272144" y="1880219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780233" y="2911734"/>
            <a:ext cx="965802" cy="7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514887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42826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73727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35847" y="1517690"/>
            <a:ext cx="867186" cy="38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16536" y="250712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2059045" y="2764550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2314628" y="253260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4996477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4618271" y="472898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4553524" y="452069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730284"/>
            <a:ext cx="3083816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HealthWebClient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52154" y="4790539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75718" y="4746508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7405116" y="509645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8126100" y="5843224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9216" y="2453269"/>
            <a:ext cx="1936428" cy="135421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0" name="Gruppo 49"/>
          <p:cNvGrpSpPr/>
          <p:nvPr/>
        </p:nvGrpSpPr>
        <p:grpSpPr>
          <a:xfrm>
            <a:off x="311186" y="3978575"/>
            <a:ext cx="1053702" cy="965471"/>
            <a:chOff x="311186" y="4305610"/>
            <a:chExt cx="1053702" cy="96547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05610"/>
              <a:ext cx="1053702" cy="965471"/>
              <a:chOff x="565700" y="4940367"/>
              <a:chExt cx="805955" cy="77244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332361" y="4565617"/>
              <a:ext cx="92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ICoreFHIR</a:t>
              </a:r>
              <a:endParaRPr lang="en-GB" sz="1400" b="1" dirty="0" smtClean="0"/>
            </a:p>
            <a:p>
              <a:pPr algn="ctr"/>
              <a:r>
                <a:rPr lang="it-IT" sz="1400" b="1" dirty="0" smtClean="0"/>
                <a:t>server</a:t>
              </a:r>
              <a:endParaRPr lang="en-GB" sz="1400" dirty="0"/>
            </a:p>
          </p:txBody>
        </p:sp>
      </p:grpSp>
      <p:cxnSp>
        <p:nvCxnSpPr>
          <p:cNvPr id="129" name="Connettore 2 128"/>
          <p:cNvCxnSpPr>
            <a:stCxn id="7" idx="2"/>
            <a:endCxn id="125" idx="6"/>
          </p:cNvCxnSpPr>
          <p:nvPr/>
        </p:nvCxnSpPr>
        <p:spPr>
          <a:xfrm flipH="1">
            <a:off x="1364888" y="3986293"/>
            <a:ext cx="1496573" cy="502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754588" y="3936138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8821" y="5638377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5118969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53" name="Ovale 52"/>
          <p:cNvSpPr/>
          <p:nvPr/>
        </p:nvSpPr>
        <p:spPr>
          <a:xfrm>
            <a:off x="6087454" y="5324871"/>
            <a:ext cx="305654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HealthFhirpublicClient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4" name="Gruppo 53"/>
          <p:cNvGrpSpPr/>
          <p:nvPr/>
        </p:nvGrpSpPr>
        <p:grpSpPr>
          <a:xfrm rot="16200000" flipH="1">
            <a:off x="7903655" y="4841466"/>
            <a:ext cx="666895" cy="86434"/>
            <a:chOff x="4592177" y="4419530"/>
            <a:chExt cx="666895" cy="86434"/>
          </a:xfrm>
        </p:grpSpPr>
        <p:cxnSp>
          <p:nvCxnSpPr>
            <p:cNvPr id="55" name="Connettore 1 5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6" name="Triangolo isoscele 5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7" name="Gruppo 56"/>
          <p:cNvGrpSpPr/>
          <p:nvPr/>
        </p:nvGrpSpPr>
        <p:grpSpPr>
          <a:xfrm rot="16200000" flipH="1">
            <a:off x="8107224" y="4821118"/>
            <a:ext cx="787334" cy="86434"/>
            <a:chOff x="3452446" y="4176616"/>
            <a:chExt cx="787334" cy="86434"/>
          </a:xfrm>
        </p:grpSpPr>
        <p:sp>
          <p:nvSpPr>
            <p:cNvPr id="58" name="Triangolo isoscele 5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51681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3342280" y="790675"/>
            <a:ext cx="1747728" cy="1617004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629776" y="1085917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21689" y="96277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862294" y="884872"/>
            <a:ext cx="1758071" cy="1658791"/>
            <a:chOff x="311187" y="4356891"/>
            <a:chExt cx="1053702" cy="93660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7" y="4356891"/>
              <a:ext cx="1053702" cy="936601"/>
              <a:chOff x="565701" y="4981396"/>
              <a:chExt cx="805955" cy="749349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1" y="5001514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10687" y="495626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47924" y="449628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2610953" y="2196457"/>
            <a:ext cx="666895" cy="86434"/>
            <a:chOff x="4592177" y="4419530"/>
            <a:chExt cx="666895" cy="86434"/>
          </a:xfrm>
        </p:grpSpPr>
        <p:cxnSp>
          <p:nvCxnSpPr>
            <p:cNvPr id="52" name="Connettore 1 5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3" name="Triangolo isoscele 5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4" name="Gruppo 53"/>
          <p:cNvGrpSpPr/>
          <p:nvPr/>
        </p:nvGrpSpPr>
        <p:grpSpPr>
          <a:xfrm>
            <a:off x="2620365" y="2301985"/>
            <a:ext cx="787334" cy="86434"/>
            <a:chOff x="3452446" y="4176616"/>
            <a:chExt cx="787334" cy="86434"/>
          </a:xfrm>
        </p:grpSpPr>
        <p:sp>
          <p:nvSpPr>
            <p:cNvPr id="55" name="Triangolo isoscele 5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6" name="Connettore 1 55"/>
            <p:cNvCxnSpPr>
              <a:endCxn id="5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498599" y="144187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769040" y="548680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2669211" y="181120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0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99" y="76020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663638" y="1045101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55551" y="84889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04243" y="2869527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07049" y="2630746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344216" y="375863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279469" y="3550346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47948" y="271438"/>
            <a:ext cx="2721534" cy="4492025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12848" y="489635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8111906" y="118711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8203774" y="3292684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63184" y="41365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0484" y="184036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sp>
        <p:nvSpPr>
          <p:cNvPr id="120" name="Rettangolo 119"/>
          <p:cNvSpPr/>
          <p:nvPr/>
        </p:nvSpPr>
        <p:spPr>
          <a:xfrm>
            <a:off x="3112762" y="1255592"/>
            <a:ext cx="1050159" cy="584775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/API</a:t>
            </a: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APISycnh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77" name="Ovale 76"/>
          <p:cNvSpPr/>
          <p:nvPr/>
        </p:nvSpPr>
        <p:spPr>
          <a:xfrm>
            <a:off x="112132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37" name="Connettore 2 36"/>
          <p:cNvCxnSpPr>
            <a:stCxn id="77" idx="6"/>
            <a:endCxn id="40" idx="2"/>
          </p:cNvCxnSpPr>
          <p:nvPr/>
        </p:nvCxnSpPr>
        <p:spPr>
          <a:xfrm>
            <a:off x="2705297" y="2436520"/>
            <a:ext cx="1948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300381" y="736996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66" name="Connettore 4 65"/>
          <p:cNvCxnSpPr>
            <a:stCxn id="115" idx="2"/>
            <a:endCxn id="4" idx="6"/>
          </p:cNvCxnSpPr>
          <p:nvPr/>
        </p:nvCxnSpPr>
        <p:spPr>
          <a:xfrm rot="5400000">
            <a:off x="7066143" y="1920723"/>
            <a:ext cx="1279604" cy="42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/>
          <p:cNvGrpSpPr/>
          <p:nvPr/>
        </p:nvGrpSpPr>
        <p:grpSpPr>
          <a:xfrm>
            <a:off x="2610953" y="4434232"/>
            <a:ext cx="666895" cy="86434"/>
            <a:chOff x="4592177" y="4419530"/>
            <a:chExt cx="666895" cy="86434"/>
          </a:xfrm>
        </p:grpSpPr>
        <p:cxnSp>
          <p:nvCxnSpPr>
            <p:cNvPr id="51" name="Connettore 1 5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620365" y="4539760"/>
            <a:ext cx="787334" cy="86434"/>
            <a:chOff x="3452446" y="4176616"/>
            <a:chExt cx="787334" cy="86434"/>
          </a:xfrm>
        </p:grpSpPr>
        <p:sp>
          <p:nvSpPr>
            <p:cNvPr id="54" name="Triangolo isoscele 5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5" name="Connettore 1 54"/>
            <p:cNvCxnSpPr>
              <a:endCxn id="5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6" name="CasellaDiTesto 55"/>
          <p:cNvSpPr txBox="1"/>
          <p:nvPr/>
        </p:nvSpPr>
        <p:spPr>
          <a:xfrm>
            <a:off x="2669211" y="4048982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489204" y="829235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599285" y="983694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252991" y="1424869"/>
            <a:ext cx="4069286" cy="1860115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792694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20" name="Rettangolo 119"/>
          <p:cNvSpPr/>
          <p:nvPr/>
        </p:nvSpPr>
        <p:spPr>
          <a:xfrm>
            <a:off x="3705137" y="1255593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4735698" y="1608028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004561" y="1795496"/>
            <a:ext cx="749721" cy="720080"/>
            <a:chOff x="535601" y="3062002"/>
            <a:chExt cx="749721" cy="720080"/>
          </a:xfrm>
        </p:grpSpPr>
        <p:sp>
          <p:nvSpPr>
            <p:cNvPr id="24" name="Ovale 2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25" name="Connettore 2 24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53016" y="1426164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ununiboworker.js</a:t>
            </a:r>
            <a:endParaRPr lang="en-US" b="1" dirty="0"/>
          </a:p>
        </p:txBody>
      </p:sp>
      <p:cxnSp>
        <p:nvCxnSpPr>
          <p:cNvPr id="8" name="Connettore 4 7"/>
          <p:cNvCxnSpPr>
            <a:stCxn id="24" idx="6"/>
            <a:endCxn id="6" idx="2"/>
          </p:cNvCxnSpPr>
          <p:nvPr/>
        </p:nvCxnSpPr>
        <p:spPr>
          <a:xfrm>
            <a:off x="1754282" y="2155536"/>
            <a:ext cx="3687475" cy="5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765717" y="2201739"/>
            <a:ext cx="2643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worker.convert</a:t>
            </a:r>
            <a:r>
              <a:rPr lang="en-GB" sz="1100" dirty="0"/>
              <a:t>(</a:t>
            </a:r>
            <a:r>
              <a:rPr lang="en-GB" sz="1100" dirty="0" err="1"/>
              <a:t>templateString</a:t>
            </a:r>
            <a:r>
              <a:rPr lang="en-GB" sz="1100" dirty="0"/>
              <a:t>, data, null);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985928" y="3779913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3" name="Gruppo 32"/>
          <p:cNvGrpSpPr/>
          <p:nvPr/>
        </p:nvGrpSpPr>
        <p:grpSpPr>
          <a:xfrm>
            <a:off x="4639634" y="4221088"/>
            <a:ext cx="4069286" cy="1860115"/>
            <a:chOff x="565700" y="4958037"/>
            <a:chExt cx="805955" cy="754777"/>
          </a:xfrm>
        </p:grpSpPr>
        <p:sp>
          <p:nvSpPr>
            <p:cNvPr id="34" name="Ovale 3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Ovale 35"/>
          <p:cNvSpPr/>
          <p:nvPr/>
        </p:nvSpPr>
        <p:spPr>
          <a:xfrm>
            <a:off x="5828400" y="458891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4288688" y="4423908"/>
            <a:ext cx="787334" cy="86434"/>
            <a:chOff x="3452446" y="4176616"/>
            <a:chExt cx="787334" cy="86434"/>
          </a:xfrm>
        </p:grpSpPr>
        <p:sp>
          <p:nvSpPr>
            <p:cNvPr id="38" name="Triangolo isoscele 3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9" name="Connettore 1 38"/>
            <p:cNvCxnSpPr>
              <a:endCxn id="3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Rettangolo 39"/>
          <p:cNvSpPr/>
          <p:nvPr/>
        </p:nvSpPr>
        <p:spPr>
          <a:xfrm>
            <a:off x="3184193" y="4390366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5122341" y="4404247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4296775" y="4620113"/>
            <a:ext cx="666895" cy="86434"/>
            <a:chOff x="4592177" y="4419530"/>
            <a:chExt cx="666895" cy="86434"/>
          </a:xfrm>
        </p:grpSpPr>
        <p:cxnSp>
          <p:nvCxnSpPr>
            <p:cNvPr id="43" name="Connettore 1 4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44" name="Triangolo isoscele 4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526929" y="4316595"/>
            <a:ext cx="749721" cy="720080"/>
            <a:chOff x="535601" y="3062002"/>
            <a:chExt cx="749721" cy="720080"/>
          </a:xfrm>
        </p:grpSpPr>
        <p:sp>
          <p:nvSpPr>
            <p:cNvPr id="46" name="Ovale 45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47" name="Connettore 2 4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075384" y="3947263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DisicvtClient.java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24" y="5315712"/>
            <a:ext cx="1616131" cy="106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300624" y="6011996"/>
            <a:ext cx="9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22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/>
          <p:cNvGrpSpPr/>
          <p:nvPr/>
        </p:nvGrpSpPr>
        <p:grpSpPr>
          <a:xfrm>
            <a:off x="1921672" y="953633"/>
            <a:ext cx="1760231" cy="1667077"/>
            <a:chOff x="565700" y="4958037"/>
            <a:chExt cx="805955" cy="754777"/>
          </a:xfrm>
        </p:grpSpPr>
        <p:sp>
          <p:nvSpPr>
            <p:cNvPr id="25" name="Ovale 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556331" y="444678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348192" y="885853"/>
            <a:ext cx="4347370" cy="3839291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248156"/>
            <a:ext cx="2160240" cy="10171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c</a:t>
            </a:r>
            <a:r>
              <a:rPr lang="en-GB" sz="1600" dirty="0" smtClean="0">
                <a:solidFill>
                  <a:srgbClr val="C00000"/>
                </a:solidFill>
              </a:rPr>
              <a:t>onvert</a:t>
            </a:r>
          </a:p>
          <a:p>
            <a:pPr algn="ctr"/>
            <a:r>
              <a:rPr lang="en-GB" sz="1600" dirty="0" err="1">
                <a:solidFill>
                  <a:srgbClr val="C00000"/>
                </a:solidFill>
              </a:rPr>
              <a:t>generateResult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162073" y="1023164"/>
            <a:ext cx="1368152" cy="1242127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403050" y="4594447"/>
              <a:ext cx="791067" cy="441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err="1" smtClean="0"/>
                <a:t>sever</a:t>
              </a:r>
              <a:endParaRPr lang="en-GB" sz="1600" dirty="0"/>
            </a:p>
          </p:txBody>
        </p:sp>
      </p:grpSp>
      <p:sp>
        <p:nvSpPr>
          <p:cNvPr id="120" name="Rettangolo 119"/>
          <p:cNvSpPr/>
          <p:nvPr/>
        </p:nvSpPr>
        <p:spPr>
          <a:xfrm>
            <a:off x="3838312" y="1241199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1320482" y="1379559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5" name="Ovale 64"/>
          <p:cNvSpPr/>
          <p:nvPr/>
        </p:nvSpPr>
        <p:spPr>
          <a:xfrm>
            <a:off x="4359256" y="2614875"/>
            <a:ext cx="28770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dataHandlerFactory.js</a:t>
            </a:r>
          </a:p>
          <a:p>
            <a:pPr algn="ctr"/>
            <a:r>
              <a:rPr lang="it-IT" sz="1600" dirty="0">
                <a:solidFill>
                  <a:srgbClr val="002060"/>
                </a:solidFill>
              </a:rPr>
              <a:t>h</a:t>
            </a:r>
            <a:r>
              <a:rPr lang="it-IT" sz="1600" dirty="0" smtClean="0">
                <a:solidFill>
                  <a:srgbClr val="002060"/>
                </a:solidFill>
              </a:rPr>
              <a:t>l7v2.js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67" name="Ovale 66"/>
          <p:cNvSpPr/>
          <p:nvPr/>
        </p:nvSpPr>
        <p:spPr>
          <a:xfrm>
            <a:off x="5441757" y="3501008"/>
            <a:ext cx="2978005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002060"/>
                </a:solidFill>
              </a:rPr>
              <a:t>HandlebarsConverter.js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01530" y="336530"/>
            <a:ext cx="22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27" name="Gruppo 26"/>
          <p:cNvGrpSpPr/>
          <p:nvPr/>
        </p:nvGrpSpPr>
        <p:grpSpPr>
          <a:xfrm>
            <a:off x="1334558" y="980153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2" name="Connettore 1 31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1342645" y="1176358"/>
            <a:ext cx="666895" cy="86434"/>
            <a:chOff x="4592177" y="4419530"/>
            <a:chExt cx="666895" cy="86434"/>
          </a:xfrm>
        </p:grpSpPr>
        <p:cxnSp>
          <p:nvCxnSpPr>
            <p:cNvPr id="34" name="Connettore 1 3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5" name="Triangolo isoscele 3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77942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9144000" cy="488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4716016" y="770721"/>
            <a:ext cx="3528392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OPERAZIONI –CRUD </a:t>
            </a:r>
          </a:p>
          <a:p>
            <a:pPr algn="ctr"/>
            <a:r>
              <a:rPr lang="it-IT" dirty="0" smtClean="0"/>
              <a:t>(</a:t>
            </a:r>
            <a:r>
              <a:rPr lang="it-IT" dirty="0"/>
              <a:t>API </a:t>
            </a:r>
            <a:r>
              <a:rPr lang="it-IT" dirty="0" smtClean="0"/>
              <a:t> </a:t>
            </a:r>
            <a:r>
              <a:rPr lang="it-IT" dirty="0" err="1" smtClean="0"/>
              <a:t>Synch</a:t>
            </a:r>
            <a:r>
              <a:rPr lang="it-IT" dirty="0" smtClean="0"/>
              <a:t> /</a:t>
            </a:r>
            <a:r>
              <a:rPr lang="it-IT" dirty="0" err="1" smtClean="0"/>
              <a:t>Asynch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5" name="Connettore 2 4"/>
          <p:cNvCxnSpPr>
            <a:stCxn id="2" idx="1"/>
          </p:cNvCxnSpPr>
          <p:nvPr/>
        </p:nvCxnSpPr>
        <p:spPr>
          <a:xfrm flipH="1">
            <a:off x="2915816" y="1094757"/>
            <a:ext cx="1800200" cy="75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940152" y="1418793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smtClean="0"/>
              <a:t>Conversione HL7/FHIR</a:t>
            </a:r>
            <a:endParaRPr lang="en-GB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6300192" y="2066865"/>
            <a:ext cx="1241884" cy="1146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39552" y="176213"/>
            <a:ext cx="345638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Definizione del server </a:t>
            </a:r>
            <a:r>
              <a:rPr lang="it-IT" dirty="0" err="1" smtClean="0"/>
              <a:t>CentroHelath</a:t>
            </a:r>
            <a:endParaRPr lang="en-GB" dirty="0"/>
          </a:p>
        </p:txBody>
      </p:sp>
      <p:cxnSp>
        <p:nvCxnSpPr>
          <p:cNvPr id="14" name="Connettore 2 13"/>
          <p:cNvCxnSpPr>
            <a:stCxn id="13" idx="2"/>
          </p:cNvCxnSpPr>
          <p:nvPr/>
        </p:nvCxnSpPr>
        <p:spPr>
          <a:xfrm>
            <a:off x="2267744" y="824285"/>
            <a:ext cx="648072" cy="6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5436096" y="3861048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err="1" smtClean="0"/>
              <a:t>Flux</a:t>
            </a:r>
            <a:r>
              <a:rPr lang="it-IT" dirty="0" smtClean="0"/>
              <a:t> (Hot e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17" name="Connettore 2 16"/>
          <p:cNvCxnSpPr>
            <a:stCxn id="16" idx="1"/>
          </p:cNvCxnSpPr>
          <p:nvPr/>
        </p:nvCxnSpPr>
        <p:spPr>
          <a:xfrm flipH="1">
            <a:off x="4211960" y="4185084"/>
            <a:ext cx="122413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07504" y="4725145"/>
            <a:ext cx="1619672" cy="311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3488"/>
            <a:ext cx="8305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048815" y="1015651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1536600" y="1293713"/>
            <a:ext cx="1905409" cy="17319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1248568" y="1609920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530389" y="1975025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248568" y="1293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158944" y="265633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9" name="Ovale 18"/>
          <p:cNvSpPr/>
          <p:nvPr/>
        </p:nvSpPr>
        <p:spPr>
          <a:xfrm>
            <a:off x="1705103" y="1015651"/>
            <a:ext cx="1800200" cy="581130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902933" y="1121550"/>
            <a:ext cx="15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ITelOperations</a:t>
            </a:r>
            <a:endParaRPr lang="en-GB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4093028" y="1751858"/>
            <a:ext cx="1847123" cy="787431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FHIR-to-HL7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Connettore 4 12"/>
          <p:cNvCxnSpPr>
            <a:stCxn id="19" idx="6"/>
            <a:endCxn id="11" idx="1"/>
          </p:cNvCxnSpPr>
          <p:nvPr/>
        </p:nvCxnSpPr>
        <p:spPr>
          <a:xfrm>
            <a:off x="3505303" y="1306216"/>
            <a:ext cx="587725" cy="8393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4 21"/>
          <p:cNvCxnSpPr>
            <a:stCxn id="14" idx="6"/>
            <a:endCxn id="11" idx="1"/>
          </p:cNvCxnSpPr>
          <p:nvPr/>
        </p:nvCxnSpPr>
        <p:spPr>
          <a:xfrm>
            <a:off x="3048768" y="2145574"/>
            <a:ext cx="104426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5981677" y="1478379"/>
            <a:ext cx="99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HL7v23 </a:t>
            </a:r>
          </a:p>
          <a:p>
            <a:r>
              <a:rPr lang="it-IT" dirty="0" err="1" smtClean="0"/>
              <a:t>message</a:t>
            </a:r>
            <a:endParaRPr lang="en-GB" dirty="0"/>
          </a:p>
        </p:txBody>
      </p:sp>
      <p:cxnSp>
        <p:nvCxnSpPr>
          <p:cNvPr id="31" name="Connettore 2 30"/>
          <p:cNvCxnSpPr>
            <a:stCxn id="11" idx="3"/>
          </p:cNvCxnSpPr>
          <p:nvPr/>
        </p:nvCxnSpPr>
        <p:spPr>
          <a:xfrm>
            <a:off x="5940151" y="2145574"/>
            <a:ext cx="1080121" cy="14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5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ttangolo 120"/>
          <p:cNvSpPr/>
          <p:nvPr/>
        </p:nvSpPr>
        <p:spPr>
          <a:xfrm>
            <a:off x="1735537" y="2505832"/>
            <a:ext cx="7184793" cy="342485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SmartEven2019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959473" y="2973242"/>
            <a:ext cx="4770513" cy="216024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012581" y="3193814"/>
            <a:ext cx="1317433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InputHandlerXXX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800589" y="5107801"/>
            <a:ext cx="2119741" cy="676226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Internal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DataModel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597269" y="5176923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LegacyXXXSpecificPart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542951" y="3409303"/>
            <a:ext cx="1066463" cy="61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T</a:t>
            </a:r>
            <a:r>
              <a:rPr lang="it-IT" sz="1400" dirty="0" smtClean="0">
                <a:solidFill>
                  <a:schemeClr val="tx1"/>
                </a:solidFill>
              </a:rPr>
              <a:t>ext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25" name="Gruppo 24"/>
          <p:cNvGrpSpPr/>
          <p:nvPr/>
        </p:nvGrpSpPr>
        <p:grpSpPr>
          <a:xfrm>
            <a:off x="644708" y="5445915"/>
            <a:ext cx="1713283" cy="772447"/>
            <a:chOff x="5498762" y="2072585"/>
            <a:chExt cx="805955" cy="772447"/>
          </a:xfrm>
        </p:grpSpPr>
        <p:grpSp>
          <p:nvGrpSpPr>
            <p:cNvPr id="26" name="Gruppo 25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8" name="Ovale 27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9" name="Triangolo isoscele 28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CasellaDiTesto 26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Connettore 4 30"/>
          <p:cNvCxnSpPr>
            <a:stCxn id="29" idx="5"/>
            <a:endCxn id="3" idx="1"/>
          </p:cNvCxnSpPr>
          <p:nvPr/>
        </p:nvCxnSpPr>
        <p:spPr>
          <a:xfrm rot="5400000" flipH="1" flipV="1">
            <a:off x="767580" y="4222521"/>
            <a:ext cx="1935912" cy="554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4 34"/>
          <p:cNvCxnSpPr>
            <a:stCxn id="3" idx="3"/>
            <a:endCxn id="71" idx="2"/>
          </p:cNvCxnSpPr>
          <p:nvPr/>
        </p:nvCxnSpPr>
        <p:spPr>
          <a:xfrm flipV="1">
            <a:off x="3330014" y="3521171"/>
            <a:ext cx="1309098" cy="104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2012018" y="4161770"/>
            <a:ext cx="1378234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OutpuHandlerXXX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Ovale 39"/>
          <p:cNvSpPr/>
          <p:nvPr/>
        </p:nvSpPr>
        <p:spPr>
          <a:xfrm>
            <a:off x="6853081" y="4300081"/>
            <a:ext cx="1927267" cy="603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ITel19</a:t>
            </a:r>
          </a:p>
          <a:p>
            <a:pPr algn="ctr"/>
            <a:r>
              <a:rPr lang="en-GB" sz="1200" dirty="0" err="1"/>
              <a:t>BusinessLogic</a:t>
            </a:r>
            <a:endParaRPr lang="en-GB" sz="1200" dirty="0"/>
          </a:p>
        </p:txBody>
      </p:sp>
      <p:cxnSp>
        <p:nvCxnSpPr>
          <p:cNvPr id="49" name="Connettore 4 48"/>
          <p:cNvCxnSpPr>
            <a:stCxn id="71" idx="6"/>
            <a:endCxn id="40" idx="0"/>
          </p:cNvCxnSpPr>
          <p:nvPr/>
        </p:nvCxnSpPr>
        <p:spPr>
          <a:xfrm>
            <a:off x="6538844" y="3521171"/>
            <a:ext cx="1277871" cy="77891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3446261" y="2652436"/>
            <a:ext cx="0" cy="3278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4639112" y="3113339"/>
            <a:ext cx="1899732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60472" y="4928411"/>
              <a:ext cx="45719" cy="6963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3" name="CasellaDiTesto 72"/>
          <p:cNvSpPr txBox="1"/>
          <p:nvPr/>
        </p:nvSpPr>
        <p:spPr>
          <a:xfrm>
            <a:off x="5099838" y="3290337"/>
            <a:ext cx="978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ITel19server</a:t>
            </a:r>
          </a:p>
          <a:p>
            <a:pPr algn="ctr"/>
            <a:r>
              <a:rPr lang="en-GB" sz="1200" dirty="0" err="1" smtClean="0"/>
              <a:t>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1" name="Figura a mano libera 80"/>
          <p:cNvSpPr/>
          <p:nvPr/>
        </p:nvSpPr>
        <p:spPr>
          <a:xfrm>
            <a:off x="5132490" y="6012178"/>
            <a:ext cx="817930" cy="64807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Connettore 4 91"/>
          <p:cNvCxnSpPr>
            <a:stCxn id="71" idx="5"/>
            <a:endCxn id="81" idx="13"/>
          </p:cNvCxnSpPr>
          <p:nvPr/>
        </p:nvCxnSpPr>
        <p:spPr>
          <a:xfrm rot="5400000">
            <a:off x="4853293" y="4876121"/>
            <a:ext cx="2504471" cy="31021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tangolo 100"/>
          <p:cNvSpPr/>
          <p:nvPr/>
        </p:nvSpPr>
        <p:spPr>
          <a:xfrm>
            <a:off x="432489" y="242372"/>
            <a:ext cx="8397521" cy="11704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SmartEven2019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2" name="Ovale 101"/>
          <p:cNvSpPr/>
          <p:nvPr/>
        </p:nvSpPr>
        <p:spPr>
          <a:xfrm>
            <a:off x="4364301" y="717588"/>
            <a:ext cx="1927267" cy="603748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ITel19</a:t>
            </a:r>
          </a:p>
          <a:p>
            <a:pPr algn="ctr"/>
            <a:r>
              <a:rPr lang="en-GB" sz="1200" dirty="0" err="1" smtClean="0"/>
              <a:t>BusinessLogic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103" name="Rettangolo 102"/>
          <p:cNvSpPr/>
          <p:nvPr/>
        </p:nvSpPr>
        <p:spPr>
          <a:xfrm>
            <a:off x="502947" y="778825"/>
            <a:ext cx="3709014" cy="46805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LegacyXXXSpecificPart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4" name="Rettangolo 103"/>
          <p:cNvSpPr/>
          <p:nvPr/>
        </p:nvSpPr>
        <p:spPr>
          <a:xfrm>
            <a:off x="6444208" y="751788"/>
            <a:ext cx="2143039" cy="535348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(</a:t>
            </a:r>
            <a:r>
              <a:rPr lang="it-IT" sz="1400" dirty="0" err="1" smtClean="0">
                <a:solidFill>
                  <a:schemeClr val="tx1"/>
                </a:solidFill>
              </a:rPr>
              <a:t>Internal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DataModel</a:t>
            </a:r>
            <a:r>
              <a:rPr lang="it-IT" sz="1400" dirty="0" smtClean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07" name="Connettore 4 106"/>
          <p:cNvCxnSpPr>
            <a:stCxn id="71" idx="4"/>
            <a:endCxn id="29" idx="5"/>
          </p:cNvCxnSpPr>
          <p:nvPr/>
        </p:nvCxnSpPr>
        <p:spPr>
          <a:xfrm rot="5400000">
            <a:off x="2732867" y="2611411"/>
            <a:ext cx="1581736" cy="41304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/>
          <p:nvPr/>
        </p:nvCxnSpPr>
        <p:spPr>
          <a:xfrm flipV="1">
            <a:off x="432489" y="642577"/>
            <a:ext cx="8397522" cy="67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/>
          <p:cNvSpPr txBox="1"/>
          <p:nvPr/>
        </p:nvSpPr>
        <p:spPr>
          <a:xfrm>
            <a:off x="1182697" y="1556792"/>
            <a:ext cx="709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use cases could be implemented  </a:t>
            </a:r>
            <a:r>
              <a:rPr lang="en-GB" dirty="0" smtClean="0"/>
              <a:t>using </a:t>
            </a:r>
            <a:r>
              <a:rPr lang="en-GB" dirty="0"/>
              <a:t>a </a:t>
            </a:r>
            <a:r>
              <a:rPr lang="en-GB" b="1" dirty="0">
                <a:solidFill>
                  <a:srgbClr val="FF0000"/>
                </a:solidFill>
              </a:rPr>
              <a:t>domain model </a:t>
            </a:r>
            <a:r>
              <a:rPr lang="en-GB" dirty="0"/>
              <a:t>independent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from </a:t>
            </a:r>
            <a:r>
              <a:rPr lang="en-GB" dirty="0"/>
              <a:t>any </a:t>
            </a:r>
            <a:r>
              <a:rPr lang="en-GB" dirty="0" smtClean="0"/>
              <a:t>specific input details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28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dapter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560840" cy="56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44005"/>
              </p:ext>
            </p:extLst>
          </p:nvPr>
        </p:nvGraphicFramePr>
        <p:xfrm>
          <a:off x="86816" y="122168"/>
          <a:ext cx="8229600" cy="282496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242424"/>
                          </a:solidFill>
                          <a:effectLst/>
                          <a:latin typeface="Tahoma"/>
                        </a:rPr>
                        <a:t>From </a:t>
                      </a:r>
                      <a:r>
                        <a:rPr lang="en-GB" sz="1400" b="1" u="sng" dirty="0">
                          <a:solidFill>
                            <a:srgbClr val="545454"/>
                          </a:solidFill>
                          <a:effectLst/>
                          <a:latin typeface="Tahoma"/>
                          <a:hlinkClick r:id="rId3"/>
                        </a:rPr>
                        <a:t>The Clean Architecture</a:t>
                      </a:r>
                      <a:endParaRPr lang="en-GB" sz="1400" b="1" dirty="0">
                        <a:solidFill>
                          <a:srgbClr val="242424"/>
                        </a:solidFill>
                        <a:effectLst/>
                        <a:latin typeface="Tahoma"/>
                      </a:endParaRPr>
                    </a:p>
                  </a:txBody>
                  <a:tcPr marL="69136" marR="69136" marT="34568" marB="345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688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/>
          <p:cNvSpPr/>
          <p:nvPr/>
        </p:nvSpPr>
        <p:spPr>
          <a:xfrm>
            <a:off x="1624590" y="251143"/>
            <a:ext cx="2803395" cy="6264696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ttangolo 33"/>
          <p:cNvSpPr/>
          <p:nvPr/>
        </p:nvSpPr>
        <p:spPr>
          <a:xfrm>
            <a:off x="1711130" y="4437112"/>
            <a:ext cx="2621353" cy="204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1624590" y="476671"/>
            <a:ext cx="2621353" cy="218978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9" name="Gruppo 38"/>
          <p:cNvGrpSpPr/>
          <p:nvPr/>
        </p:nvGrpSpPr>
        <p:grpSpPr>
          <a:xfrm>
            <a:off x="5369726" y="3933056"/>
            <a:ext cx="3384377" cy="2808312"/>
            <a:chOff x="5436095" y="2015001"/>
            <a:chExt cx="3384377" cy="2808312"/>
          </a:xfrm>
        </p:grpSpPr>
        <p:sp>
          <p:nvSpPr>
            <p:cNvPr id="4" name="Ovale 3"/>
            <p:cNvSpPr/>
            <p:nvPr/>
          </p:nvSpPr>
          <p:spPr>
            <a:xfrm>
              <a:off x="5436095" y="2015001"/>
              <a:ext cx="3384377" cy="2808312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e 2"/>
            <p:cNvSpPr/>
            <p:nvPr/>
          </p:nvSpPr>
          <p:spPr>
            <a:xfrm>
              <a:off x="6060615" y="2666453"/>
              <a:ext cx="2088232" cy="1458370"/>
            </a:xfrm>
            <a:prstGeom prst="ellipse">
              <a:avLst/>
            </a:prstGeom>
            <a:solidFill>
              <a:srgbClr val="99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ITel20</a:t>
              </a: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FHIR data model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CasellaDiTesto 4"/>
            <p:cNvSpPr txBox="1"/>
            <p:nvPr/>
          </p:nvSpPr>
          <p:spPr>
            <a:xfrm>
              <a:off x="6450966" y="2049154"/>
              <a:ext cx="14225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SmartEven20</a:t>
              </a:r>
            </a:p>
            <a:p>
              <a:r>
                <a:rPr lang="it-IT" dirty="0" smtClean="0"/>
                <a:t>(controller)</a:t>
              </a:r>
              <a:endParaRPr lang="en-GB" dirty="0"/>
            </a:p>
          </p:txBody>
        </p:sp>
      </p:grpSp>
      <p:sp>
        <p:nvSpPr>
          <p:cNvPr id="6" name="Rettangolo 5"/>
          <p:cNvSpPr/>
          <p:nvPr/>
        </p:nvSpPr>
        <p:spPr>
          <a:xfrm>
            <a:off x="1763467" y="729037"/>
            <a:ext cx="1800200" cy="651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InputHandlerXXX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756472" y="5677827"/>
            <a:ext cx="1800200" cy="651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Iltel20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InputHandlerZZZ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146854" y="650653"/>
            <a:ext cx="1532662" cy="772447"/>
            <a:chOff x="5498762" y="2072585"/>
            <a:chExt cx="805955" cy="772447"/>
          </a:xfrm>
        </p:grpSpPr>
        <p:grpSp>
          <p:nvGrpSpPr>
            <p:cNvPr id="9" name="Gruppo 8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1" name="Ovale 10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" name="Triangolo isoscele 11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" name="CasellaDiTesto 9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91928" y="5550533"/>
            <a:ext cx="1532662" cy="772447"/>
            <a:chOff x="5498762" y="2072585"/>
            <a:chExt cx="805955" cy="772447"/>
          </a:xfrm>
        </p:grpSpPr>
        <p:grpSp>
          <p:nvGrpSpPr>
            <p:cNvPr id="14" name="Gruppo 13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6" name="Ovale 1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7" name="Triangolo isoscele 1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" name="CasellaDiTesto 14"/>
            <p:cNvSpPr txBox="1"/>
            <p:nvPr/>
          </p:nvSpPr>
          <p:spPr>
            <a:xfrm>
              <a:off x="5680993" y="2295750"/>
              <a:ext cx="499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LegagyZZZ</a:t>
              </a:r>
              <a:endParaRPr lang="en-GB" sz="1400" b="1" dirty="0" smtClean="0"/>
            </a:p>
            <a:p>
              <a:pPr algn="ctr"/>
              <a:r>
                <a:rPr lang="it-IT" sz="1400" dirty="0" smtClean="0">
                  <a:solidFill>
                    <a:srgbClr val="0070C0"/>
                  </a:solidFill>
                </a:rPr>
                <a:t>New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Ovale 19"/>
          <p:cNvSpPr/>
          <p:nvPr/>
        </p:nvSpPr>
        <p:spPr>
          <a:xfrm>
            <a:off x="1805424" y="1383255"/>
            <a:ext cx="2448272" cy="10004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 smtClean="0"/>
          </a:p>
          <a:p>
            <a:pPr algn="ctr"/>
            <a:r>
              <a:rPr lang="en-GB" sz="1200" dirty="0" err="1" smtClean="0"/>
              <a:t>HealthServiceLegacyXXX</a:t>
            </a:r>
            <a:endParaRPr lang="en-GB" sz="1200" dirty="0" smtClean="0"/>
          </a:p>
          <a:p>
            <a:pPr algn="ctr"/>
            <a:r>
              <a:rPr lang="en-GB" sz="1200" dirty="0" smtClean="0"/>
              <a:t>INCLUDES</a:t>
            </a:r>
          </a:p>
          <a:p>
            <a:pPr algn="ctr"/>
            <a:r>
              <a:rPr lang="en-GB" sz="1200" dirty="0" smtClean="0"/>
              <a:t>ITel19codeForLegayXXX</a:t>
            </a:r>
            <a:endParaRPr lang="en-GB" sz="1200" dirty="0">
              <a:cs typeface="Arial" panose="020B0604020202020204" pitchFamily="34" charset="0"/>
            </a:endParaRPr>
          </a:p>
          <a:p>
            <a:pPr algn="ctr"/>
            <a:endParaRPr lang="en-GB" sz="1200" dirty="0" smtClean="0"/>
          </a:p>
          <a:p>
            <a:pPr algn="ctr"/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21" name="Ovale 20"/>
          <p:cNvSpPr/>
          <p:nvPr/>
        </p:nvSpPr>
        <p:spPr>
          <a:xfrm>
            <a:off x="1797671" y="4509120"/>
            <a:ext cx="2448272" cy="10948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HealthServiceLegacyZZZ</a:t>
            </a:r>
            <a:endParaRPr lang="en-GB" sz="1200" dirty="0" smtClean="0"/>
          </a:p>
          <a:p>
            <a:pPr algn="ctr"/>
            <a:r>
              <a:rPr lang="en-GB" sz="1200" dirty="0"/>
              <a:t>INCLUDES</a:t>
            </a:r>
          </a:p>
          <a:p>
            <a:pPr algn="ctr"/>
            <a:r>
              <a:rPr lang="en-GB" sz="1200" dirty="0" smtClean="0"/>
              <a:t>ITel20codeForLegayXXX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2244904" y="2673719"/>
            <a:ext cx="2174002" cy="1490875"/>
            <a:chOff x="565700" y="4963095"/>
            <a:chExt cx="805955" cy="749719"/>
          </a:xfrm>
        </p:grpSpPr>
        <p:sp>
          <p:nvSpPr>
            <p:cNvPr id="24" name="Ovale 2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947101" y="4964510"/>
              <a:ext cx="22991" cy="2016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2317494" y="3257128"/>
            <a:ext cx="197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HealthAdapter20</a:t>
            </a:r>
            <a:endParaRPr lang="en-GB" sz="2000" dirty="0"/>
          </a:p>
        </p:txBody>
      </p:sp>
      <p:grpSp>
        <p:nvGrpSpPr>
          <p:cNvPr id="27" name="Gruppo 26"/>
          <p:cNvGrpSpPr/>
          <p:nvPr/>
        </p:nvGrpSpPr>
        <p:grpSpPr>
          <a:xfrm>
            <a:off x="4687689" y="2803181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9" name="Connettore 1 28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0" name="Gruppo 29"/>
          <p:cNvGrpSpPr/>
          <p:nvPr/>
        </p:nvGrpSpPr>
        <p:grpSpPr>
          <a:xfrm>
            <a:off x="4687689" y="2999386"/>
            <a:ext cx="666895" cy="86434"/>
            <a:chOff x="4592177" y="4419530"/>
            <a:chExt cx="666895" cy="86434"/>
          </a:xfrm>
        </p:grpSpPr>
        <p:cxnSp>
          <p:nvCxnSpPr>
            <p:cNvPr id="31" name="Connettore 1 3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2" name="Triangolo isoscele 3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5" name="CasellaDiTesto 34"/>
          <p:cNvSpPr txBox="1"/>
          <p:nvPr/>
        </p:nvSpPr>
        <p:spPr>
          <a:xfrm>
            <a:off x="4743934" y="251143"/>
            <a:ext cx="2146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registerHealthCenter</a:t>
            </a:r>
            <a:endParaRPr lang="it-IT" dirty="0" smtClean="0"/>
          </a:p>
          <a:p>
            <a:r>
              <a:rPr lang="it-IT" dirty="0"/>
              <a:t>i</a:t>
            </a:r>
            <a:r>
              <a:rPr lang="it-IT" dirty="0" smtClean="0"/>
              <a:t>mport</a:t>
            </a:r>
          </a:p>
          <a:p>
            <a:r>
              <a:rPr lang="it-IT" dirty="0" err="1" smtClean="0"/>
              <a:t>enrollment</a:t>
            </a:r>
            <a:endParaRPr lang="it-IT" dirty="0" smtClean="0"/>
          </a:p>
          <a:p>
            <a:r>
              <a:rPr lang="it-IT" dirty="0"/>
              <a:t>u</a:t>
            </a:r>
            <a:r>
              <a:rPr lang="it-IT" dirty="0" smtClean="0"/>
              <a:t>pdate</a:t>
            </a:r>
          </a:p>
          <a:p>
            <a:r>
              <a:rPr lang="it-IT" dirty="0" err="1"/>
              <a:t>n</a:t>
            </a:r>
            <a:r>
              <a:rPr lang="it-IT" dirty="0" err="1" smtClean="0"/>
              <a:t>otify</a:t>
            </a:r>
            <a:endParaRPr lang="it-IT" dirty="0" smtClean="0"/>
          </a:p>
          <a:p>
            <a:r>
              <a:rPr lang="it-IT" dirty="0" err="1" smtClean="0"/>
              <a:t>getstatus</a:t>
            </a:r>
            <a:endParaRPr lang="en-GB" dirty="0"/>
          </a:p>
        </p:txBody>
      </p:sp>
      <p:grpSp>
        <p:nvGrpSpPr>
          <p:cNvPr id="36" name="Gruppo 35"/>
          <p:cNvGrpSpPr/>
          <p:nvPr/>
        </p:nvGrpSpPr>
        <p:grpSpPr>
          <a:xfrm>
            <a:off x="5736848" y="2272461"/>
            <a:ext cx="2307911" cy="1490875"/>
            <a:chOff x="565700" y="4963095"/>
            <a:chExt cx="805955" cy="749719"/>
          </a:xfrm>
          <a:solidFill>
            <a:srgbClr val="FF99CC"/>
          </a:solidFill>
        </p:grpSpPr>
        <p:sp>
          <p:nvSpPr>
            <p:cNvPr id="37" name="Ovale 3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grp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8" name="Triangolo isoscele 37"/>
            <p:cNvSpPr/>
            <p:nvPr/>
          </p:nvSpPr>
          <p:spPr>
            <a:xfrm rot="16200000">
              <a:off x="947101" y="4964510"/>
              <a:ext cx="22991" cy="20161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CasellaDiTesto 41"/>
          <p:cNvSpPr txBox="1"/>
          <p:nvPr/>
        </p:nvSpPr>
        <p:spPr>
          <a:xfrm>
            <a:off x="6205397" y="2719438"/>
            <a:ext cx="125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Itel</a:t>
            </a:r>
            <a:endParaRPr lang="it-IT" dirty="0" smtClean="0"/>
          </a:p>
          <a:p>
            <a:pPr algn="ctr"/>
            <a:r>
              <a:rPr lang="it-IT" dirty="0" smtClean="0"/>
              <a:t>FHIR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230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632"/>
            <a:ext cx="6010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8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" y="0"/>
            <a:ext cx="8921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71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304831" y="2112467"/>
            <a:ext cx="5112568" cy="216024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357939" y="2333039"/>
            <a:ext cx="1317433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InputHandlerXXX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58465" y="2548528"/>
            <a:ext cx="784085" cy="61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T</a:t>
            </a:r>
            <a:r>
              <a:rPr lang="it-IT" sz="1400" dirty="0" smtClean="0">
                <a:solidFill>
                  <a:schemeClr val="tx1"/>
                </a:solidFill>
              </a:rPr>
              <a:t>ext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25" name="Gruppo 24"/>
          <p:cNvGrpSpPr/>
          <p:nvPr/>
        </p:nvGrpSpPr>
        <p:grpSpPr>
          <a:xfrm>
            <a:off x="170687" y="4585140"/>
            <a:ext cx="1532662" cy="772447"/>
            <a:chOff x="5498762" y="2072585"/>
            <a:chExt cx="805955" cy="772447"/>
          </a:xfrm>
        </p:grpSpPr>
        <p:grpSp>
          <p:nvGrpSpPr>
            <p:cNvPr id="26" name="Gruppo 25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8" name="Ovale 27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9" name="Triangolo isoscele 28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CasellaDiTesto 26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Connettore 4 30"/>
          <p:cNvCxnSpPr>
            <a:stCxn id="29" idx="5"/>
            <a:endCxn id="3" idx="1"/>
          </p:cNvCxnSpPr>
          <p:nvPr/>
        </p:nvCxnSpPr>
        <p:spPr>
          <a:xfrm rot="5400000" flipH="1" flipV="1">
            <a:off x="160352" y="3409162"/>
            <a:ext cx="1935913" cy="4592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044419" y="2202782"/>
            <a:ext cx="1296144" cy="93610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Iltel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InputModel</a:t>
            </a:r>
            <a:endParaRPr lang="it-IT" sz="1400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?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5" name="Connettore 4 34"/>
          <p:cNvCxnSpPr>
            <a:stCxn id="3" idx="3"/>
            <a:endCxn id="33" idx="1"/>
          </p:cNvCxnSpPr>
          <p:nvPr/>
        </p:nvCxnSpPr>
        <p:spPr>
          <a:xfrm flipV="1">
            <a:off x="2675372" y="2670834"/>
            <a:ext cx="36904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1357939" y="3348756"/>
            <a:ext cx="1378234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OutpuHandlerXXX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9" name="Connettore 4 48"/>
          <p:cNvCxnSpPr>
            <a:stCxn id="71" idx="6"/>
            <a:endCxn id="48" idx="0"/>
          </p:cNvCxnSpPr>
          <p:nvPr/>
        </p:nvCxnSpPr>
        <p:spPr>
          <a:xfrm>
            <a:off x="6267831" y="2692443"/>
            <a:ext cx="1546165" cy="21352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/>
          <p:cNvSpPr/>
          <p:nvPr/>
        </p:nvSpPr>
        <p:spPr>
          <a:xfrm>
            <a:off x="3054989" y="3235901"/>
            <a:ext cx="1296144" cy="93610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Iltel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OutputModel</a:t>
            </a:r>
            <a:endParaRPr lang="it-IT" sz="1400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?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6" name="Connettore 4 65"/>
          <p:cNvCxnSpPr>
            <a:endCxn id="55" idx="0"/>
          </p:cNvCxnSpPr>
          <p:nvPr/>
        </p:nvCxnSpPr>
        <p:spPr>
          <a:xfrm rot="5400000">
            <a:off x="3584233" y="3117072"/>
            <a:ext cx="23765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2791619" y="1935677"/>
            <a:ext cx="0" cy="269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4600759" y="2284611"/>
            <a:ext cx="1667072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60472" y="4928411"/>
              <a:ext cx="45719" cy="6963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3" name="CasellaDiTesto 72"/>
          <p:cNvSpPr txBox="1"/>
          <p:nvPr/>
        </p:nvSpPr>
        <p:spPr>
          <a:xfrm>
            <a:off x="4945430" y="2389799"/>
            <a:ext cx="978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ITel19server</a:t>
            </a:r>
          </a:p>
          <a:p>
            <a:pPr algn="ctr"/>
            <a:r>
              <a:rPr lang="en-GB" sz="1200" dirty="0" err="1" smtClean="0"/>
              <a:t>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32" name="Connettore 1 31"/>
          <p:cNvCxnSpPr/>
          <p:nvPr/>
        </p:nvCxnSpPr>
        <p:spPr>
          <a:xfrm>
            <a:off x="6544975" y="1935677"/>
            <a:ext cx="0" cy="269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2972432" y="4400473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LegacyXXXSpecificPart</a:t>
            </a:r>
            <a:endParaRPr lang="en-GB" dirty="0"/>
          </a:p>
        </p:txBody>
      </p:sp>
      <p:cxnSp>
        <p:nvCxnSpPr>
          <p:cNvPr id="21" name="Connettore 4 20"/>
          <p:cNvCxnSpPr/>
          <p:nvPr/>
        </p:nvCxnSpPr>
        <p:spPr>
          <a:xfrm rot="10800000" flipV="1">
            <a:off x="4368099" y="2975229"/>
            <a:ext cx="1066472" cy="7287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33" idx="3"/>
            <a:endCxn id="71" idx="2"/>
          </p:cNvCxnSpPr>
          <p:nvPr/>
        </p:nvCxnSpPr>
        <p:spPr>
          <a:xfrm>
            <a:off x="4340563" y="2670834"/>
            <a:ext cx="260196" cy="2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6866297" y="5467142"/>
            <a:ext cx="2119741" cy="676226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Internal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DataModel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8" name="Ovale 47"/>
          <p:cNvSpPr/>
          <p:nvPr/>
        </p:nvSpPr>
        <p:spPr>
          <a:xfrm>
            <a:off x="6850362" y="4827643"/>
            <a:ext cx="1927267" cy="603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ITel19</a:t>
            </a:r>
          </a:p>
          <a:p>
            <a:pPr algn="ctr"/>
            <a:r>
              <a:rPr lang="en-GB" sz="1200" dirty="0" err="1"/>
              <a:t>BusinessLogic</a:t>
            </a:r>
            <a:endParaRPr lang="en-GB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9770" y="1071581"/>
            <a:ext cx="606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use cases could be implemented using a </a:t>
            </a:r>
            <a:r>
              <a:rPr lang="en-GB" dirty="0" smtClean="0">
                <a:solidFill>
                  <a:srgbClr val="FF0000"/>
                </a:solidFill>
              </a:rPr>
              <a:t>input data </a:t>
            </a:r>
            <a:r>
              <a:rPr lang="en-GB" dirty="0">
                <a:solidFill>
                  <a:srgbClr val="FF0000"/>
                </a:solidFill>
              </a:rPr>
              <a:t>model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independent from </a:t>
            </a:r>
            <a:r>
              <a:rPr lang="en-GB" dirty="0"/>
              <a:t>any </a:t>
            </a:r>
            <a:r>
              <a:rPr lang="en-GB" dirty="0" smtClean="0"/>
              <a:t>specific input details</a:t>
            </a:r>
            <a:r>
              <a:rPr lang="en-GB" dirty="0"/>
              <a:t>.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696380" y="332656"/>
            <a:ext cx="4287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/>
              <a:t>Model–</a:t>
            </a:r>
            <a:r>
              <a:rPr lang="it-IT" sz="3200" dirty="0" err="1"/>
              <a:t>view</a:t>
            </a:r>
            <a:r>
              <a:rPr lang="it-IT" sz="3200" dirty="0"/>
              <a:t>–</a:t>
            </a:r>
            <a:r>
              <a:rPr lang="it-IT" sz="3200" dirty="0" err="1"/>
              <a:t>viewmodel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296067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53" name="Ovale 52"/>
          <p:cNvSpPr/>
          <p:nvPr/>
        </p:nvSpPr>
        <p:spPr>
          <a:xfrm>
            <a:off x="6087454" y="5324871"/>
            <a:ext cx="305654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HealthFhirpublicClient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4" name="Gruppo 53"/>
          <p:cNvGrpSpPr/>
          <p:nvPr/>
        </p:nvGrpSpPr>
        <p:grpSpPr>
          <a:xfrm rot="16200000" flipH="1">
            <a:off x="7903655" y="4841466"/>
            <a:ext cx="666895" cy="86434"/>
            <a:chOff x="4592177" y="4419530"/>
            <a:chExt cx="666895" cy="86434"/>
          </a:xfrm>
        </p:grpSpPr>
        <p:cxnSp>
          <p:nvCxnSpPr>
            <p:cNvPr id="55" name="Connettore 1 5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6" name="Triangolo isoscele 5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7" name="Gruppo 56"/>
          <p:cNvGrpSpPr/>
          <p:nvPr/>
        </p:nvGrpSpPr>
        <p:grpSpPr>
          <a:xfrm rot="16200000" flipH="1">
            <a:off x="8107224" y="4821118"/>
            <a:ext cx="787334" cy="86434"/>
            <a:chOff x="3452446" y="4176616"/>
            <a:chExt cx="787334" cy="86434"/>
          </a:xfrm>
        </p:grpSpPr>
        <p:sp>
          <p:nvSpPr>
            <p:cNvPr id="58" name="Triangolo isoscele 5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45704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478787" y="22112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HealthAdapter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151198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185168" y="92316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441473" y="3938929"/>
            <a:ext cx="2275133" cy="50913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grpSp>
        <p:nvGrpSpPr>
          <p:cNvPr id="26" name="Gruppo 25"/>
          <p:cNvGrpSpPr/>
          <p:nvPr/>
        </p:nvGrpSpPr>
        <p:grpSpPr>
          <a:xfrm>
            <a:off x="2458024" y="231472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58024" y="252534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8" name="Ovale 47"/>
          <p:cNvSpPr/>
          <p:nvPr/>
        </p:nvSpPr>
        <p:spPr>
          <a:xfrm>
            <a:off x="3195760" y="2142359"/>
            <a:ext cx="2876220" cy="5953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 smtClean="0"/>
          </a:p>
          <a:p>
            <a:pPr algn="ctr"/>
            <a:endParaRPr lang="en-GB" sz="1400" dirty="0"/>
          </a:p>
          <a:p>
            <a:pPr algn="ctr"/>
            <a:r>
              <a:rPr lang="en-GB" sz="1400" dirty="0" err="1" smtClean="0"/>
              <a:t>HealthServiceLegacyDed</a:t>
            </a:r>
            <a:endParaRPr lang="en-GB" sz="1400" dirty="0" smtClean="0"/>
          </a:p>
          <a:p>
            <a:pPr algn="ctr"/>
            <a:endParaRPr lang="it-IT" sz="1400" dirty="0">
              <a:cs typeface="Arial" panose="020B0604020202020204" pitchFamily="34" charset="0"/>
            </a:endParaRPr>
          </a:p>
          <a:p>
            <a:pPr algn="ctr"/>
            <a:endParaRPr lang="en-GB" sz="14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4371114" y="1983839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4537672" y="1814562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92" name="Gruppo 91"/>
          <p:cNvGrpSpPr/>
          <p:nvPr/>
        </p:nvGrpSpPr>
        <p:grpSpPr>
          <a:xfrm flipH="1">
            <a:off x="6855692" y="4147214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6790945" y="3938930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63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 smtClean="0"/>
              <a:t>DedFHIR</a:t>
            </a:r>
            <a:r>
              <a:rPr lang="it-IT" dirty="0" smtClean="0"/>
              <a:t> server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7655494" y="2560961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055790" y="245517"/>
            <a:ext cx="189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  <a:r>
              <a:rPr lang="it-IT" b="1" dirty="0" err="1" smtClean="0"/>
              <a:t>Ded</a:t>
            </a:r>
            <a:endParaRPr lang="it-IT" b="1" dirty="0"/>
          </a:p>
        </p:txBody>
      </p:sp>
      <p:cxnSp>
        <p:nvCxnSpPr>
          <p:cNvPr id="17" name="Connettore 4 16"/>
          <p:cNvCxnSpPr>
            <a:stCxn id="48" idx="3"/>
            <a:endCxn id="7" idx="2"/>
          </p:cNvCxnSpPr>
          <p:nvPr/>
        </p:nvCxnSpPr>
        <p:spPr>
          <a:xfrm rot="16200000" flipH="1">
            <a:off x="3257745" y="3009769"/>
            <a:ext cx="1542957" cy="82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o 67"/>
          <p:cNvGrpSpPr/>
          <p:nvPr/>
        </p:nvGrpSpPr>
        <p:grpSpPr>
          <a:xfrm>
            <a:off x="329173" y="1775161"/>
            <a:ext cx="1715712" cy="1658032"/>
            <a:chOff x="565700" y="4961976"/>
            <a:chExt cx="805955" cy="750838"/>
          </a:xfrm>
        </p:grpSpPr>
        <p:sp>
          <p:nvSpPr>
            <p:cNvPr id="69" name="Ovale 6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0" name="Triangolo isoscele 69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1" name="CasellaDiTesto 70"/>
          <p:cNvSpPr txBox="1"/>
          <p:nvPr/>
        </p:nvSpPr>
        <p:spPr>
          <a:xfrm>
            <a:off x="345090" y="3348262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smtClean="0"/>
              <a:t>FHIRServerItel20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2620536" y="759363"/>
            <a:ext cx="17168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registerHealthCenter</a:t>
            </a:r>
            <a:endParaRPr lang="it-IT" sz="1400" dirty="0" smtClean="0"/>
          </a:p>
          <a:p>
            <a:r>
              <a:rPr lang="it-IT" sz="1400" dirty="0"/>
              <a:t>i</a:t>
            </a:r>
            <a:r>
              <a:rPr lang="it-IT" sz="1400" dirty="0" smtClean="0"/>
              <a:t>mport</a:t>
            </a:r>
          </a:p>
          <a:p>
            <a:r>
              <a:rPr lang="it-IT" sz="1400" dirty="0" err="1" smtClean="0"/>
              <a:t>enrollment</a:t>
            </a:r>
            <a:endParaRPr lang="it-IT" sz="1400" dirty="0" smtClean="0"/>
          </a:p>
          <a:p>
            <a:r>
              <a:rPr lang="it-IT" sz="1400" dirty="0"/>
              <a:t>u</a:t>
            </a:r>
            <a:r>
              <a:rPr lang="it-IT" sz="1400" dirty="0" smtClean="0"/>
              <a:t>pdate</a:t>
            </a:r>
          </a:p>
          <a:p>
            <a:r>
              <a:rPr lang="it-IT" sz="1400" dirty="0" err="1"/>
              <a:t>n</a:t>
            </a:r>
            <a:r>
              <a:rPr lang="it-IT" sz="1400" dirty="0" err="1" smtClean="0"/>
              <a:t>otify</a:t>
            </a:r>
            <a:endParaRPr lang="it-IT" sz="1400" dirty="0" smtClean="0"/>
          </a:p>
          <a:p>
            <a:r>
              <a:rPr lang="it-IT" sz="1400" dirty="0" err="1" smtClean="0"/>
              <a:t>getstatus</a:t>
            </a:r>
            <a:endParaRPr lang="en-GB" sz="1400" dirty="0"/>
          </a:p>
        </p:txBody>
      </p:sp>
      <p:sp>
        <p:nvSpPr>
          <p:cNvPr id="78" name="Ovale 77"/>
          <p:cNvSpPr/>
          <p:nvPr/>
        </p:nvSpPr>
        <p:spPr>
          <a:xfrm>
            <a:off x="6144095" y="2589388"/>
            <a:ext cx="805955" cy="729231"/>
          </a:xfrm>
          <a:prstGeom prst="ellipse">
            <a:avLst/>
          </a:prstGeom>
          <a:solidFill>
            <a:srgbClr val="CCFF99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9" name="Triangolo isoscele 78"/>
          <p:cNvSpPr/>
          <p:nvPr/>
        </p:nvSpPr>
        <p:spPr>
          <a:xfrm rot="16200000">
            <a:off x="6483779" y="2524774"/>
            <a:ext cx="86434" cy="139263"/>
          </a:xfrm>
          <a:prstGeom prst="triangle">
            <a:avLst/>
          </a:prstGeom>
          <a:solidFill>
            <a:srgbClr val="C0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18" name="CasellaDiTesto 117"/>
          <p:cNvSpPr txBox="1"/>
          <p:nvPr/>
        </p:nvSpPr>
        <p:spPr>
          <a:xfrm>
            <a:off x="7295850" y="3148438"/>
            <a:ext cx="179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LegacyDedServer</a:t>
            </a:r>
            <a:endParaRPr lang="en-GB" dirty="0"/>
          </a:p>
        </p:txBody>
      </p:sp>
      <p:cxnSp>
        <p:nvCxnSpPr>
          <p:cNvPr id="80" name="Connettore 4 79"/>
          <p:cNvCxnSpPr>
            <a:stCxn id="123" idx="2"/>
            <a:endCxn id="78" idx="6"/>
          </p:cNvCxnSpPr>
          <p:nvPr/>
        </p:nvCxnSpPr>
        <p:spPr>
          <a:xfrm rot="10800000">
            <a:off x="6950050" y="2954005"/>
            <a:ext cx="705444" cy="147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3796227" y="3228310"/>
            <a:ext cx="3396023" cy="48928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6100456" y="3333405"/>
            <a:ext cx="1080120" cy="312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InputHandlerDed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1" name="Rettangolo 130"/>
          <p:cNvSpPr/>
          <p:nvPr/>
        </p:nvSpPr>
        <p:spPr>
          <a:xfrm>
            <a:off x="5426872" y="3333408"/>
            <a:ext cx="517988" cy="312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IODM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5" name="CasellaDiTesto 134"/>
          <p:cNvSpPr txBox="1"/>
          <p:nvPr/>
        </p:nvSpPr>
        <p:spPr>
          <a:xfrm>
            <a:off x="6216157" y="3676631"/>
            <a:ext cx="99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LegacyDedIO</a:t>
            </a:r>
            <a:endParaRPr lang="en-GB" sz="1200" dirty="0"/>
          </a:p>
        </p:txBody>
      </p:sp>
      <p:sp>
        <p:nvSpPr>
          <p:cNvPr id="137" name="Rettangolo 136"/>
          <p:cNvSpPr/>
          <p:nvPr/>
        </p:nvSpPr>
        <p:spPr>
          <a:xfrm>
            <a:off x="4523938" y="3297401"/>
            <a:ext cx="752703" cy="384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cvtToFHIR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8" name="CasellaDiTesto 137"/>
          <p:cNvSpPr txBox="1"/>
          <p:nvPr/>
        </p:nvSpPr>
        <p:spPr>
          <a:xfrm>
            <a:off x="1565820" y="2357939"/>
            <a:ext cx="74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FhirOps</a:t>
            </a:r>
            <a:endParaRPr lang="en-GB" sz="1400" dirty="0"/>
          </a:p>
        </p:txBody>
      </p:sp>
      <p:grpSp>
        <p:nvGrpSpPr>
          <p:cNvPr id="139" name="Gruppo 138"/>
          <p:cNvGrpSpPr/>
          <p:nvPr/>
        </p:nvGrpSpPr>
        <p:grpSpPr>
          <a:xfrm rot="16200000">
            <a:off x="957890" y="1224101"/>
            <a:ext cx="592487" cy="258092"/>
            <a:chOff x="5133975" y="5295900"/>
            <a:chExt cx="342900" cy="238125"/>
          </a:xfrm>
        </p:grpSpPr>
        <p:sp>
          <p:nvSpPr>
            <p:cNvPr id="140" name="Figura a mano libera 13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1" name="Figura a mano libera 14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2" name="Figura a mano libera 14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4" name="Rettangolo 143"/>
          <p:cNvSpPr/>
          <p:nvPr/>
        </p:nvSpPr>
        <p:spPr>
          <a:xfrm>
            <a:off x="358248" y="233752"/>
            <a:ext cx="1740150" cy="68079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SmartEven2020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45" name="Gruppo 144"/>
          <p:cNvGrpSpPr/>
          <p:nvPr/>
        </p:nvGrpSpPr>
        <p:grpSpPr>
          <a:xfrm>
            <a:off x="2209659" y="716146"/>
            <a:ext cx="666895" cy="86434"/>
            <a:chOff x="4592177" y="4419530"/>
            <a:chExt cx="666895" cy="86434"/>
          </a:xfrm>
        </p:grpSpPr>
        <p:cxnSp>
          <p:nvCxnSpPr>
            <p:cNvPr id="146" name="Connettore 1 14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49" name="Triangolo isoscele 148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50" name="Gruppo 149"/>
          <p:cNvGrpSpPr/>
          <p:nvPr/>
        </p:nvGrpSpPr>
        <p:grpSpPr>
          <a:xfrm>
            <a:off x="2201572" y="519941"/>
            <a:ext cx="787334" cy="86434"/>
            <a:chOff x="3452446" y="4176616"/>
            <a:chExt cx="787334" cy="86434"/>
          </a:xfrm>
        </p:grpSpPr>
        <p:sp>
          <p:nvSpPr>
            <p:cNvPr id="152" name="Triangolo isoscele 151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3" name="Connettore 1 152"/>
            <p:cNvCxnSpPr>
              <a:endCxn id="152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6" name="Connettore 4 115"/>
          <p:cNvCxnSpPr>
            <a:stCxn id="130" idx="1"/>
            <a:endCxn id="131" idx="3"/>
          </p:cNvCxnSpPr>
          <p:nvPr/>
        </p:nvCxnSpPr>
        <p:spPr>
          <a:xfrm rot="10800000" flipV="1">
            <a:off x="5944860" y="3489494"/>
            <a:ext cx="155596" cy="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4 119"/>
          <p:cNvCxnSpPr>
            <a:stCxn id="137" idx="1"/>
            <a:endCxn id="161" idx="3"/>
          </p:cNvCxnSpPr>
          <p:nvPr/>
        </p:nvCxnSpPr>
        <p:spPr>
          <a:xfrm rot="10800000" flipV="1">
            <a:off x="4352240" y="3489493"/>
            <a:ext cx="171699" cy="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4 159"/>
          <p:cNvCxnSpPr>
            <a:stCxn id="131" idx="1"/>
            <a:endCxn id="137" idx="3"/>
          </p:cNvCxnSpPr>
          <p:nvPr/>
        </p:nvCxnSpPr>
        <p:spPr>
          <a:xfrm rot="10800000">
            <a:off x="5276642" y="3489494"/>
            <a:ext cx="150231" cy="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tangolo 160"/>
          <p:cNvSpPr/>
          <p:nvPr/>
        </p:nvSpPr>
        <p:spPr>
          <a:xfrm>
            <a:off x="3859697" y="3358318"/>
            <a:ext cx="492542" cy="262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FHIR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89" name="Rettangolo 188"/>
          <p:cNvSpPr/>
          <p:nvPr/>
        </p:nvSpPr>
        <p:spPr>
          <a:xfrm>
            <a:off x="1540904" y="5445223"/>
            <a:ext cx="5635530" cy="85101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90" name="Rettangolo 189"/>
          <p:cNvSpPr/>
          <p:nvPr/>
        </p:nvSpPr>
        <p:spPr>
          <a:xfrm>
            <a:off x="5330694" y="5599241"/>
            <a:ext cx="1792405" cy="542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InputHandlerDed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1" name="Rettangolo 190"/>
          <p:cNvSpPr/>
          <p:nvPr/>
        </p:nvSpPr>
        <p:spPr>
          <a:xfrm>
            <a:off x="4223019" y="5611053"/>
            <a:ext cx="859575" cy="542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IODM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2" name="Rettangolo 191"/>
          <p:cNvSpPr/>
          <p:nvPr/>
        </p:nvSpPr>
        <p:spPr>
          <a:xfrm>
            <a:off x="2674754" y="5551108"/>
            <a:ext cx="1249073" cy="6682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cvtToFHIR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3" name="Rettangolo 192"/>
          <p:cNvSpPr/>
          <p:nvPr/>
        </p:nvSpPr>
        <p:spPr>
          <a:xfrm>
            <a:off x="1604373" y="5636399"/>
            <a:ext cx="817349" cy="456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FHIR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95" name="Connettore 4 194"/>
          <p:cNvCxnSpPr>
            <a:stCxn id="190" idx="1"/>
          </p:cNvCxnSpPr>
          <p:nvPr/>
        </p:nvCxnSpPr>
        <p:spPr>
          <a:xfrm rot="10800000" flipV="1">
            <a:off x="5082594" y="5870730"/>
            <a:ext cx="248100" cy="144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ttore 4 196"/>
          <p:cNvCxnSpPr>
            <a:stCxn id="191" idx="1"/>
            <a:endCxn id="192" idx="3"/>
          </p:cNvCxnSpPr>
          <p:nvPr/>
        </p:nvCxnSpPr>
        <p:spPr>
          <a:xfrm rot="10800000" flipV="1">
            <a:off x="3923827" y="5882542"/>
            <a:ext cx="299192" cy="26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ttore 4 198"/>
          <p:cNvCxnSpPr>
            <a:stCxn id="192" idx="1"/>
            <a:endCxn id="193" idx="3"/>
          </p:cNvCxnSpPr>
          <p:nvPr/>
        </p:nvCxnSpPr>
        <p:spPr>
          <a:xfrm rot="10800000">
            <a:off x="2421722" y="5864562"/>
            <a:ext cx="253032" cy="206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4 203"/>
          <p:cNvCxnSpPr>
            <a:stCxn id="6" idx="3"/>
            <a:endCxn id="83" idx="0"/>
          </p:cNvCxnSpPr>
          <p:nvPr/>
        </p:nvCxnSpPr>
        <p:spPr>
          <a:xfrm rot="5400000">
            <a:off x="4281371" y="1763682"/>
            <a:ext cx="44031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4 211"/>
          <p:cNvCxnSpPr>
            <a:stCxn id="78" idx="2"/>
            <a:endCxn id="48" idx="4"/>
          </p:cNvCxnSpPr>
          <p:nvPr/>
        </p:nvCxnSpPr>
        <p:spPr>
          <a:xfrm rot="10800000">
            <a:off x="4633871" y="2737732"/>
            <a:ext cx="1510225" cy="2162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ttangolo 212"/>
          <p:cNvSpPr/>
          <p:nvPr/>
        </p:nvSpPr>
        <p:spPr>
          <a:xfrm>
            <a:off x="5018198" y="2802685"/>
            <a:ext cx="817349" cy="302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FHIR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6071980" y="2314722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InputServerDed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654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707904" y="54868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IODATA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907704" y="1700808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012160" y="1700808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OutputDATA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Connettore 4 5"/>
          <p:cNvCxnSpPr>
            <a:stCxn id="3" idx="0"/>
            <a:endCxn id="2" idx="1"/>
          </p:cNvCxnSpPr>
          <p:nvPr/>
        </p:nvCxnSpPr>
        <p:spPr>
          <a:xfrm rot="5400000" flipH="1" flipV="1">
            <a:off x="2789802" y="782706"/>
            <a:ext cx="792088" cy="104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4 7"/>
          <p:cNvCxnSpPr>
            <a:stCxn id="4" idx="0"/>
            <a:endCxn id="2" idx="3"/>
          </p:cNvCxnSpPr>
          <p:nvPr/>
        </p:nvCxnSpPr>
        <p:spPr>
          <a:xfrm rot="16200000" flipV="1">
            <a:off x="5598114" y="530678"/>
            <a:ext cx="792088" cy="15481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755576" y="2852936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InputPatient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705087" y="2852936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InputCarePlan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Connettore 4 11"/>
          <p:cNvCxnSpPr>
            <a:stCxn id="9" idx="0"/>
            <a:endCxn id="3" idx="1"/>
          </p:cNvCxnSpPr>
          <p:nvPr/>
        </p:nvCxnSpPr>
        <p:spPr>
          <a:xfrm rot="5400000" flipH="1" flipV="1">
            <a:off x="1313638" y="2258870"/>
            <a:ext cx="79208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4 13"/>
          <p:cNvCxnSpPr>
            <a:stCxn id="10" idx="0"/>
            <a:endCxn id="3" idx="3"/>
          </p:cNvCxnSpPr>
          <p:nvPr/>
        </p:nvCxnSpPr>
        <p:spPr>
          <a:xfrm rot="16200000" flipV="1">
            <a:off x="3544478" y="1936242"/>
            <a:ext cx="792088" cy="10412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olo isoscele 15"/>
          <p:cNvSpPr/>
          <p:nvPr/>
        </p:nvSpPr>
        <p:spPr>
          <a:xfrm rot="5400000">
            <a:off x="1685753" y="1946547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riangolo isoscele 16"/>
          <p:cNvSpPr/>
          <p:nvPr/>
        </p:nvSpPr>
        <p:spPr>
          <a:xfrm rot="5400000">
            <a:off x="3468810" y="794420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iangolo isoscele 17"/>
          <p:cNvSpPr/>
          <p:nvPr/>
        </p:nvSpPr>
        <p:spPr>
          <a:xfrm rot="5400000">
            <a:off x="906241" y="4718495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riangolo isoscele 21"/>
          <p:cNvSpPr/>
          <p:nvPr/>
        </p:nvSpPr>
        <p:spPr>
          <a:xfrm>
            <a:off x="944340" y="5099043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riangolo isoscele 22"/>
          <p:cNvSpPr/>
          <p:nvPr/>
        </p:nvSpPr>
        <p:spPr>
          <a:xfrm rot="16200000">
            <a:off x="1449600" y="4718494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riangolo isoscele 23"/>
          <p:cNvSpPr/>
          <p:nvPr/>
        </p:nvSpPr>
        <p:spPr>
          <a:xfrm flipV="1">
            <a:off x="1511660" y="5084821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riangolo isoscele 24"/>
          <p:cNvSpPr/>
          <p:nvPr/>
        </p:nvSpPr>
        <p:spPr>
          <a:xfrm rot="16200000">
            <a:off x="3426281" y="1946546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iangolo isoscele 25"/>
          <p:cNvSpPr/>
          <p:nvPr/>
        </p:nvSpPr>
        <p:spPr>
          <a:xfrm rot="16200000">
            <a:off x="5238200" y="794420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ttore 4 28"/>
          <p:cNvCxnSpPr>
            <a:stCxn id="10" idx="1"/>
            <a:endCxn id="9" idx="3"/>
          </p:cNvCxnSpPr>
          <p:nvPr/>
        </p:nvCxnSpPr>
        <p:spPr>
          <a:xfrm rot="10800000">
            <a:off x="2267745" y="3212976"/>
            <a:ext cx="1437343" cy="1270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2456577" y="3225677"/>
            <a:ext cx="12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Reference?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236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026843" y="404358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770502" y="1298908"/>
            <a:ext cx="2592288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HealthServiceItel20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770502" y="2868953"/>
            <a:ext cx="2592288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0070C0"/>
                </a:solidFill>
              </a:rPr>
              <a:t>HealthServiceLegacyDed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6" name="Connettore 4 5"/>
          <p:cNvCxnSpPr>
            <a:stCxn id="3" idx="0"/>
            <a:endCxn id="2" idx="2"/>
          </p:cNvCxnSpPr>
          <p:nvPr/>
        </p:nvCxnSpPr>
        <p:spPr>
          <a:xfrm rot="5400000" flipH="1" flipV="1">
            <a:off x="3788648" y="1020910"/>
            <a:ext cx="55599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68404" y="76513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implements</a:t>
            </a:r>
            <a:endParaRPr lang="en-GB" dirty="0"/>
          </a:p>
        </p:txBody>
      </p:sp>
      <p:sp>
        <p:nvSpPr>
          <p:cNvPr id="9" name="Triangolo isoscele 8"/>
          <p:cNvSpPr/>
          <p:nvPr/>
        </p:nvSpPr>
        <p:spPr>
          <a:xfrm>
            <a:off x="3958995" y="2018988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ttore 1 14"/>
          <p:cNvCxnSpPr>
            <a:stCxn id="4" idx="0"/>
            <a:endCxn id="9" idx="3"/>
          </p:cNvCxnSpPr>
          <p:nvPr/>
        </p:nvCxnSpPr>
        <p:spPr>
          <a:xfrm flipV="1">
            <a:off x="4066646" y="2247588"/>
            <a:ext cx="0" cy="62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o 15"/>
          <p:cNvGrpSpPr/>
          <p:nvPr/>
        </p:nvGrpSpPr>
        <p:grpSpPr>
          <a:xfrm>
            <a:off x="7292485" y="1298908"/>
            <a:ext cx="857856" cy="702646"/>
            <a:chOff x="565700" y="4961976"/>
            <a:chExt cx="805955" cy="750838"/>
          </a:xfrm>
        </p:grpSpPr>
        <p:sp>
          <p:nvSpPr>
            <p:cNvPr id="17" name="Ovale 1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6807898" y="949796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smtClean="0"/>
              <a:t>FHIRServerItel20</a:t>
            </a:r>
            <a:endParaRPr lang="en-GB" dirty="0"/>
          </a:p>
        </p:txBody>
      </p:sp>
      <p:cxnSp>
        <p:nvCxnSpPr>
          <p:cNvPr id="21" name="Connettore 2 20"/>
          <p:cNvCxnSpPr>
            <a:stCxn id="3" idx="3"/>
            <a:endCxn id="17" idx="2"/>
          </p:cNvCxnSpPr>
          <p:nvPr/>
        </p:nvCxnSpPr>
        <p:spPr>
          <a:xfrm>
            <a:off x="5362790" y="1658948"/>
            <a:ext cx="1929695" cy="13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7309567" y="2797820"/>
            <a:ext cx="805955" cy="772447"/>
            <a:chOff x="5498762" y="2072585"/>
            <a:chExt cx="805955" cy="772447"/>
          </a:xfrm>
        </p:grpSpPr>
        <p:grpSp>
          <p:nvGrpSpPr>
            <p:cNvPr id="23" name="Gruppo 22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5" name="Ovale 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6" name="Triangolo isoscele 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4" name="CasellaDiTesto 23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CasellaDiTesto 26"/>
          <p:cNvSpPr txBox="1"/>
          <p:nvPr/>
        </p:nvSpPr>
        <p:spPr>
          <a:xfrm>
            <a:off x="6696952" y="2494905"/>
            <a:ext cx="237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LegacyMockServerDed</a:t>
            </a:r>
            <a:r>
              <a:rPr lang="en-GB" dirty="0"/>
              <a:t> </a:t>
            </a:r>
          </a:p>
        </p:txBody>
      </p:sp>
      <p:cxnSp>
        <p:nvCxnSpPr>
          <p:cNvPr id="28" name="Connettore 2 27"/>
          <p:cNvCxnSpPr>
            <a:stCxn id="4" idx="3"/>
            <a:endCxn id="25" idx="2"/>
          </p:cNvCxnSpPr>
          <p:nvPr/>
        </p:nvCxnSpPr>
        <p:spPr>
          <a:xfrm flipV="1">
            <a:off x="5362790" y="3205652"/>
            <a:ext cx="1946777" cy="233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4626681" y="3632687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InputServerDed</a:t>
            </a:r>
            <a:endParaRPr lang="en-GB" dirty="0"/>
          </a:p>
        </p:txBody>
      </p:sp>
      <p:cxnSp>
        <p:nvCxnSpPr>
          <p:cNvPr id="34" name="Connettore 4 33"/>
          <p:cNvCxnSpPr>
            <a:stCxn id="4" idx="2"/>
          </p:cNvCxnSpPr>
          <p:nvPr/>
        </p:nvCxnSpPr>
        <p:spPr>
          <a:xfrm rot="16200000" flipH="1">
            <a:off x="4120158" y="3535521"/>
            <a:ext cx="786142" cy="893166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3825592" y="3774137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creates</a:t>
            </a:r>
            <a:endParaRPr lang="en-GB" dirty="0"/>
          </a:p>
        </p:txBody>
      </p:sp>
      <p:cxnSp>
        <p:nvCxnSpPr>
          <p:cNvPr id="37" name="Connettore 4 36"/>
          <p:cNvCxnSpPr>
            <a:stCxn id="25" idx="4"/>
          </p:cNvCxnSpPr>
          <p:nvPr/>
        </p:nvCxnSpPr>
        <p:spPr>
          <a:xfrm rot="5400000">
            <a:off x="6336702" y="2999332"/>
            <a:ext cx="804908" cy="19467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6538056" y="4016337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request</a:t>
            </a:r>
            <a:endParaRPr lang="en-GB" dirty="0"/>
          </a:p>
        </p:txBody>
      </p:sp>
      <p:grpSp>
        <p:nvGrpSpPr>
          <p:cNvPr id="39" name="Gruppo 38"/>
          <p:cNvGrpSpPr/>
          <p:nvPr/>
        </p:nvGrpSpPr>
        <p:grpSpPr>
          <a:xfrm>
            <a:off x="4948972" y="3958803"/>
            <a:ext cx="805955" cy="772447"/>
            <a:chOff x="5498762" y="2072585"/>
            <a:chExt cx="805955" cy="772447"/>
          </a:xfrm>
        </p:grpSpPr>
        <p:grpSp>
          <p:nvGrpSpPr>
            <p:cNvPr id="40" name="Gruppo 39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2" name="Ovale 41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3" name="Triangolo isoscele 42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1" name="CasellaDiTesto 40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4" name="CasellaDiTesto 43"/>
          <p:cNvSpPr txBox="1"/>
          <p:nvPr/>
        </p:nvSpPr>
        <p:spPr>
          <a:xfrm>
            <a:off x="5737773" y="134115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refTo</a:t>
            </a:r>
            <a:endParaRPr lang="en-GB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5878837" y="2888519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refTo</a:t>
            </a:r>
            <a:endParaRPr lang="en-GB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3146650" y="2310239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extends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827584" y="2860984"/>
            <a:ext cx="1815350" cy="720080"/>
          </a:xfrm>
          <a:prstGeom prst="rect">
            <a:avLst/>
          </a:prstGeom>
          <a:solidFill>
            <a:srgbClr val="FFFFCC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 smtClean="0">
                <a:solidFill>
                  <a:srgbClr val="0070C0"/>
                </a:solidFill>
              </a:rPr>
              <a:t>HealthServiceLegacyZZZ</a:t>
            </a:r>
            <a:endParaRPr lang="en-GB" sz="1100" dirty="0">
              <a:solidFill>
                <a:srgbClr val="0070C0"/>
              </a:solidFill>
            </a:endParaRPr>
          </a:p>
        </p:txBody>
      </p:sp>
      <p:sp>
        <p:nvSpPr>
          <p:cNvPr id="53" name="Triangolo isoscele 52"/>
          <p:cNvSpPr/>
          <p:nvPr/>
        </p:nvSpPr>
        <p:spPr>
          <a:xfrm rot="5400000">
            <a:off x="2531928" y="1539274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52" idx="0"/>
            <a:endCxn id="53" idx="3"/>
          </p:cNvCxnSpPr>
          <p:nvPr/>
        </p:nvCxnSpPr>
        <p:spPr>
          <a:xfrm rot="5400000" flipH="1" flipV="1">
            <a:off x="1526565" y="1862270"/>
            <a:ext cx="1207409" cy="79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1172368" y="5084496"/>
            <a:ext cx="5635530" cy="112866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4962158" y="5501961"/>
            <a:ext cx="1792405" cy="542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InputHandlerDed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2" name="Rettangolo 61"/>
          <p:cNvSpPr/>
          <p:nvPr/>
        </p:nvSpPr>
        <p:spPr>
          <a:xfrm>
            <a:off x="3854483" y="5513773"/>
            <a:ext cx="859575" cy="542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IODM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2306218" y="5453828"/>
            <a:ext cx="1249073" cy="6682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cvtToFHIR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1235837" y="5539119"/>
            <a:ext cx="817349" cy="456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FHIR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65" name="Connettore 4 64"/>
          <p:cNvCxnSpPr>
            <a:stCxn id="61" idx="1"/>
          </p:cNvCxnSpPr>
          <p:nvPr/>
        </p:nvCxnSpPr>
        <p:spPr>
          <a:xfrm rot="10800000" flipV="1">
            <a:off x="4714058" y="5773450"/>
            <a:ext cx="248100" cy="144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62" idx="1"/>
            <a:endCxn id="63" idx="3"/>
          </p:cNvCxnSpPr>
          <p:nvPr/>
        </p:nvCxnSpPr>
        <p:spPr>
          <a:xfrm rot="10800000" flipV="1">
            <a:off x="3555291" y="5785262"/>
            <a:ext cx="299192" cy="26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4 66"/>
          <p:cNvCxnSpPr>
            <a:stCxn id="63" idx="1"/>
            <a:endCxn id="64" idx="3"/>
          </p:cNvCxnSpPr>
          <p:nvPr/>
        </p:nvCxnSpPr>
        <p:spPr>
          <a:xfrm rot="10800000">
            <a:off x="2053186" y="5767282"/>
            <a:ext cx="253032" cy="206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1259895" y="5084496"/>
            <a:ext cx="14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0070C0"/>
                </a:solidFill>
              </a:rPr>
              <a:t>LegacyDedIO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3357548" y="45566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uses</a:t>
            </a:r>
            <a:endParaRPr lang="en-GB" dirty="0"/>
          </a:p>
        </p:txBody>
      </p:sp>
      <p:cxnSp>
        <p:nvCxnSpPr>
          <p:cNvPr id="75" name="Connettore 4 74"/>
          <p:cNvCxnSpPr>
            <a:endCxn id="60" idx="0"/>
          </p:cNvCxnSpPr>
          <p:nvPr/>
        </p:nvCxnSpPr>
        <p:spPr>
          <a:xfrm rot="10800000" flipV="1">
            <a:off x="3990134" y="4546584"/>
            <a:ext cx="972025" cy="5379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42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e 69"/>
          <p:cNvSpPr/>
          <p:nvPr/>
        </p:nvSpPr>
        <p:spPr>
          <a:xfrm>
            <a:off x="1619672" y="1298049"/>
            <a:ext cx="6984776" cy="540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2" name="Rettangolo arrotondato 101"/>
          <p:cNvSpPr/>
          <p:nvPr/>
        </p:nvSpPr>
        <p:spPr>
          <a:xfrm>
            <a:off x="1742555" y="3427435"/>
            <a:ext cx="6658884" cy="1454359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rgbClr val="0070C0"/>
                </a:solidFill>
              </a:rPr>
              <a:t>haApplication</a:t>
            </a:r>
            <a:endParaRPr lang="it-IT" b="1" dirty="0" smtClean="0">
              <a:solidFill>
                <a:srgbClr val="0070C0"/>
              </a:solidFill>
            </a:endParaRPr>
          </a:p>
          <a:p>
            <a:pPr algn="ctr"/>
            <a:endParaRPr lang="it-IT" b="1" dirty="0" smtClean="0">
              <a:solidFill>
                <a:srgbClr val="0070C0"/>
              </a:solidFill>
            </a:endParaRPr>
          </a:p>
          <a:p>
            <a:pPr algn="ctr"/>
            <a:endParaRPr lang="it-IT" b="1" dirty="0">
              <a:solidFill>
                <a:srgbClr val="0070C0"/>
              </a:solidFill>
            </a:endParaRPr>
          </a:p>
          <a:p>
            <a:pPr algn="ctr"/>
            <a:endParaRPr lang="it-IT" b="1" dirty="0" smtClean="0">
              <a:solidFill>
                <a:srgbClr val="0070C0"/>
              </a:solidFill>
            </a:endParaRPr>
          </a:p>
          <a:p>
            <a:pPr algn="ctr"/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Esagono 3"/>
          <p:cNvSpPr/>
          <p:nvPr/>
        </p:nvSpPr>
        <p:spPr>
          <a:xfrm>
            <a:off x="3443900" y="3800252"/>
            <a:ext cx="3629835" cy="2538357"/>
          </a:xfrm>
          <a:prstGeom prst="hexagon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2"/>
          <p:cNvSpPr/>
          <p:nvPr/>
        </p:nvSpPr>
        <p:spPr>
          <a:xfrm>
            <a:off x="4232778" y="4047495"/>
            <a:ext cx="1851390" cy="659189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 smtClean="0">
                <a:solidFill>
                  <a:schemeClr val="tx1"/>
                </a:solidFill>
              </a:rPr>
              <a:t>Use </a:t>
            </a:r>
            <a:r>
              <a:rPr lang="it-IT" i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GB" sz="1400" b="1" dirty="0" err="1">
                <a:solidFill>
                  <a:srgbClr val="C00000"/>
                </a:solidFill>
              </a:rPr>
              <a:t>HAService</a:t>
            </a:r>
            <a:endParaRPr lang="en-GB" sz="1400" b="1" dirty="0">
              <a:solidFill>
                <a:srgbClr val="C00000"/>
              </a:solidFill>
            </a:endParaRPr>
          </a:p>
        </p:txBody>
      </p:sp>
      <p:cxnSp>
        <p:nvCxnSpPr>
          <p:cNvPr id="10" name="Connettore 2 9"/>
          <p:cNvCxnSpPr>
            <a:stCxn id="3" idx="2"/>
            <a:endCxn id="136" idx="0"/>
          </p:cNvCxnSpPr>
          <p:nvPr/>
        </p:nvCxnSpPr>
        <p:spPr>
          <a:xfrm>
            <a:off x="5158473" y="4706684"/>
            <a:ext cx="30332" cy="551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3" idx="3"/>
            <a:endCxn id="129" idx="1"/>
          </p:cNvCxnSpPr>
          <p:nvPr/>
        </p:nvCxnSpPr>
        <p:spPr>
          <a:xfrm>
            <a:off x="6084168" y="4377090"/>
            <a:ext cx="4125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arrotondato 16"/>
          <p:cNvSpPr/>
          <p:nvPr/>
        </p:nvSpPr>
        <p:spPr>
          <a:xfrm>
            <a:off x="2417818" y="2387200"/>
            <a:ext cx="1668873" cy="686094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rgbClr val="0070C0"/>
                </a:solidFill>
              </a:rPr>
              <a:t>haWeb</a:t>
            </a:r>
            <a:r>
              <a:rPr lang="it-IT" b="1" dirty="0" smtClean="0">
                <a:solidFill>
                  <a:srgbClr val="0070C0"/>
                </a:solidFill>
              </a:rPr>
              <a:t> </a:t>
            </a:r>
            <a:r>
              <a:rPr lang="it-IT" sz="1200" b="1" dirty="0" smtClean="0">
                <a:solidFill>
                  <a:srgbClr val="0070C0"/>
                </a:solidFill>
              </a:rPr>
              <a:t>(</a:t>
            </a:r>
            <a:r>
              <a:rPr lang="it-IT" sz="1200" b="1" dirty="0" err="1" smtClean="0">
                <a:solidFill>
                  <a:srgbClr val="0070C0"/>
                </a:solidFill>
              </a:rPr>
              <a:t>adapter</a:t>
            </a:r>
            <a:r>
              <a:rPr lang="it-IT" sz="1200" b="1" dirty="0" smtClean="0">
                <a:solidFill>
                  <a:srgbClr val="0070C0"/>
                </a:solidFill>
              </a:rPr>
              <a:t>)</a:t>
            </a:r>
            <a:endParaRPr lang="it-IT" sz="1200" b="1" dirty="0">
              <a:solidFill>
                <a:srgbClr val="0070C0"/>
              </a:solidFill>
            </a:endParaRP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MIController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9" name="Connettore 4 18"/>
          <p:cNvCxnSpPr>
            <a:stCxn id="17" idx="2"/>
            <a:endCxn id="127" idx="0"/>
          </p:cNvCxnSpPr>
          <p:nvPr/>
        </p:nvCxnSpPr>
        <p:spPr>
          <a:xfrm rot="5400000">
            <a:off x="2508685" y="3366116"/>
            <a:ext cx="1036393" cy="4507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o 76"/>
          <p:cNvGrpSpPr/>
          <p:nvPr/>
        </p:nvGrpSpPr>
        <p:grpSpPr>
          <a:xfrm>
            <a:off x="1418519" y="2687593"/>
            <a:ext cx="666895" cy="86434"/>
            <a:chOff x="4592177" y="4419530"/>
            <a:chExt cx="666895" cy="86434"/>
          </a:xfrm>
        </p:grpSpPr>
        <p:cxnSp>
          <p:nvCxnSpPr>
            <p:cNvPr id="78" name="Connettore 1 77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79" name="Triangolo isoscele 78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80" name="Gruppo 79"/>
          <p:cNvGrpSpPr/>
          <p:nvPr/>
        </p:nvGrpSpPr>
        <p:grpSpPr>
          <a:xfrm>
            <a:off x="1418519" y="2898216"/>
            <a:ext cx="787334" cy="86434"/>
            <a:chOff x="3452446" y="4176616"/>
            <a:chExt cx="787334" cy="86434"/>
          </a:xfrm>
        </p:grpSpPr>
        <p:sp>
          <p:nvSpPr>
            <p:cNvPr id="81" name="Triangolo isoscele 80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82" name="Connettore 1 81"/>
            <p:cNvCxnSpPr>
              <a:endCxn id="81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83" name="Gruppo 82"/>
          <p:cNvGrpSpPr/>
          <p:nvPr/>
        </p:nvGrpSpPr>
        <p:grpSpPr>
          <a:xfrm>
            <a:off x="329173" y="2380514"/>
            <a:ext cx="919799" cy="890555"/>
            <a:chOff x="565700" y="4961976"/>
            <a:chExt cx="805955" cy="750838"/>
          </a:xfrm>
        </p:grpSpPr>
        <p:sp>
          <p:nvSpPr>
            <p:cNvPr id="84" name="Ovale 8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7" name="CasellaDiTesto 86"/>
          <p:cNvSpPr txBox="1"/>
          <p:nvPr/>
        </p:nvSpPr>
        <p:spPr>
          <a:xfrm>
            <a:off x="2066590" y="774829"/>
            <a:ext cx="321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setImportPolicy</a:t>
            </a:r>
            <a:r>
              <a:rPr lang="en-GB" sz="1400" dirty="0"/>
              <a:t>( String </a:t>
            </a:r>
            <a:r>
              <a:rPr lang="en-GB" sz="1400" dirty="0" smtClean="0"/>
              <a:t>policy )</a:t>
            </a:r>
          </a:p>
          <a:p>
            <a:r>
              <a:rPr lang="en-GB" sz="1400" dirty="0" smtClean="0"/>
              <a:t>import(Patient </a:t>
            </a:r>
            <a:r>
              <a:rPr lang="en-GB" sz="1400" dirty="0" smtClean="0"/>
              <a:t>String  </a:t>
            </a:r>
            <a:r>
              <a:rPr lang="en-GB" sz="1400" dirty="0" err="1" smtClean="0"/>
              <a:t>patientIdentifier</a:t>
            </a:r>
            <a:r>
              <a:rPr lang="en-GB" sz="1400" dirty="0" smtClean="0"/>
              <a:t> )   </a:t>
            </a:r>
            <a:endParaRPr lang="it-IT" sz="1400" dirty="0" smtClean="0"/>
          </a:p>
        </p:txBody>
      </p:sp>
      <p:sp>
        <p:nvSpPr>
          <p:cNvPr id="88" name="CasellaDiTesto 87"/>
          <p:cNvSpPr txBox="1"/>
          <p:nvPr/>
        </p:nvSpPr>
        <p:spPr>
          <a:xfrm>
            <a:off x="1227602" y="2312345"/>
            <a:ext cx="1038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FHIR </a:t>
            </a:r>
            <a:r>
              <a:rPr lang="it-IT" sz="1400" dirty="0" err="1" smtClean="0"/>
              <a:t>search</a:t>
            </a:r>
            <a:endParaRPr lang="en-GB" sz="1400" dirty="0"/>
          </a:p>
        </p:txBody>
      </p:sp>
      <p:grpSp>
        <p:nvGrpSpPr>
          <p:cNvPr id="89" name="Gruppo 88"/>
          <p:cNvGrpSpPr/>
          <p:nvPr/>
        </p:nvGrpSpPr>
        <p:grpSpPr>
          <a:xfrm rot="16200000">
            <a:off x="570637" y="1887055"/>
            <a:ext cx="592487" cy="258092"/>
            <a:chOff x="5133975" y="5295900"/>
            <a:chExt cx="342900" cy="238125"/>
          </a:xfrm>
        </p:grpSpPr>
        <p:sp>
          <p:nvSpPr>
            <p:cNvPr id="90" name="Figura a mano libera 8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1" name="Figura a mano libera 9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3" name="Rettangolo 92"/>
          <p:cNvSpPr/>
          <p:nvPr/>
        </p:nvSpPr>
        <p:spPr>
          <a:xfrm>
            <a:off x="72036" y="981465"/>
            <a:ext cx="1740150" cy="68079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EVENSimulator</a:t>
            </a:r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4" name="Gruppo 93"/>
          <p:cNvGrpSpPr/>
          <p:nvPr/>
        </p:nvGrpSpPr>
        <p:grpSpPr>
          <a:xfrm>
            <a:off x="1930393" y="1488574"/>
            <a:ext cx="666895" cy="86434"/>
            <a:chOff x="4592177" y="4419530"/>
            <a:chExt cx="666895" cy="86434"/>
          </a:xfrm>
        </p:grpSpPr>
        <p:cxnSp>
          <p:nvCxnSpPr>
            <p:cNvPr id="95" name="Connettore 1 9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6" name="Triangolo isoscele 9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7" name="Gruppo 96"/>
          <p:cNvGrpSpPr/>
          <p:nvPr/>
        </p:nvGrpSpPr>
        <p:grpSpPr>
          <a:xfrm>
            <a:off x="1922306" y="1292369"/>
            <a:ext cx="787334" cy="86434"/>
            <a:chOff x="3452446" y="4176616"/>
            <a:chExt cx="787334" cy="86434"/>
          </a:xfrm>
        </p:grpSpPr>
        <p:sp>
          <p:nvSpPr>
            <p:cNvPr id="98" name="Triangolo isoscele 9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9" name="Connettore 1 98"/>
            <p:cNvCxnSpPr>
              <a:endCxn id="9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09" name="Rettangolo 108"/>
          <p:cNvSpPr/>
          <p:nvPr/>
        </p:nvSpPr>
        <p:spPr>
          <a:xfrm>
            <a:off x="1712106" y="3707827"/>
            <a:ext cx="1101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b="1" dirty="0" err="1"/>
              <a:t>InputPort</a:t>
            </a:r>
            <a:endParaRPr lang="it-IT" b="1" dirty="0"/>
          </a:p>
        </p:txBody>
      </p:sp>
      <p:sp>
        <p:nvSpPr>
          <p:cNvPr id="110" name="Rettangolo 109"/>
          <p:cNvSpPr/>
          <p:nvPr/>
        </p:nvSpPr>
        <p:spPr>
          <a:xfrm>
            <a:off x="7229130" y="3678163"/>
            <a:ext cx="1195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OuputPort</a:t>
            </a:r>
            <a:endParaRPr lang="en-GB" b="1" dirty="0"/>
          </a:p>
        </p:txBody>
      </p:sp>
      <p:sp>
        <p:nvSpPr>
          <p:cNvPr id="117" name="Rettangolo arrotondato 116"/>
          <p:cNvSpPr/>
          <p:nvPr/>
        </p:nvSpPr>
        <p:spPr>
          <a:xfrm>
            <a:off x="5747063" y="2255339"/>
            <a:ext cx="2060124" cy="686094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rgbClr val="0070C0"/>
                </a:solidFill>
              </a:rPr>
              <a:t>haExternal</a:t>
            </a:r>
            <a:r>
              <a:rPr lang="it-IT" b="1" dirty="0" smtClean="0">
                <a:solidFill>
                  <a:srgbClr val="0070C0"/>
                </a:solidFill>
              </a:rPr>
              <a:t> </a:t>
            </a:r>
            <a:r>
              <a:rPr lang="it-IT" sz="1400" b="1" dirty="0" smtClean="0">
                <a:solidFill>
                  <a:srgbClr val="0070C0"/>
                </a:solidFill>
              </a:rPr>
              <a:t>(</a:t>
            </a:r>
            <a:r>
              <a:rPr lang="it-IT" sz="1400" b="1" dirty="0" err="1" smtClean="0">
                <a:solidFill>
                  <a:srgbClr val="0070C0"/>
                </a:solidFill>
              </a:rPr>
              <a:t>adapter</a:t>
            </a:r>
            <a:r>
              <a:rPr lang="it-IT" sz="1400" b="1" dirty="0" smtClean="0">
                <a:solidFill>
                  <a:srgbClr val="0070C0"/>
                </a:solidFill>
              </a:rPr>
              <a:t>)</a:t>
            </a:r>
            <a:endParaRPr lang="it-IT" sz="1400" b="1" dirty="0">
              <a:solidFill>
                <a:srgbClr val="0070C0"/>
              </a:solidFill>
            </a:endParaRP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ExtServerClient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22" name="Gruppo 121"/>
          <p:cNvGrpSpPr/>
          <p:nvPr/>
        </p:nvGrpSpPr>
        <p:grpSpPr>
          <a:xfrm>
            <a:off x="8042980" y="188640"/>
            <a:ext cx="690888" cy="216393"/>
            <a:chOff x="6473400" y="765069"/>
            <a:chExt cx="690888" cy="216393"/>
          </a:xfrm>
        </p:grpSpPr>
        <p:sp>
          <p:nvSpPr>
            <p:cNvPr id="118" name="Triangolo isoscele 117"/>
            <p:cNvSpPr/>
            <p:nvPr/>
          </p:nvSpPr>
          <p:spPr>
            <a:xfrm rot="16200000">
              <a:off x="6460836" y="777633"/>
              <a:ext cx="216393" cy="191266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Connettore 1 119"/>
            <p:cNvCxnSpPr>
              <a:stCxn id="118" idx="3"/>
            </p:cNvCxnSpPr>
            <p:nvPr/>
          </p:nvCxnSpPr>
          <p:spPr>
            <a:xfrm>
              <a:off x="6664666" y="873266"/>
              <a:ext cx="49962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uppo 122"/>
          <p:cNvGrpSpPr/>
          <p:nvPr/>
        </p:nvGrpSpPr>
        <p:grpSpPr>
          <a:xfrm>
            <a:off x="3795175" y="4330711"/>
            <a:ext cx="437603" cy="154190"/>
            <a:chOff x="6473400" y="765069"/>
            <a:chExt cx="690888" cy="216393"/>
          </a:xfrm>
        </p:grpSpPr>
        <p:sp>
          <p:nvSpPr>
            <p:cNvPr id="124" name="Triangolo isoscele 123"/>
            <p:cNvSpPr/>
            <p:nvPr/>
          </p:nvSpPr>
          <p:spPr>
            <a:xfrm rot="16200000">
              <a:off x="6460836" y="777633"/>
              <a:ext cx="216393" cy="191266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Connettore 1 124"/>
            <p:cNvCxnSpPr>
              <a:stCxn id="124" idx="3"/>
            </p:cNvCxnSpPr>
            <p:nvPr/>
          </p:nvCxnSpPr>
          <p:spPr>
            <a:xfrm>
              <a:off x="6664666" y="873266"/>
              <a:ext cx="49962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ttangolo 126"/>
          <p:cNvSpPr/>
          <p:nvPr/>
        </p:nvSpPr>
        <p:spPr>
          <a:xfrm>
            <a:off x="1807838" y="4109687"/>
            <a:ext cx="1987337" cy="576064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rgbClr val="C00000"/>
                </a:solidFill>
              </a:rPr>
              <a:t>HAServiceInterface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129" name="Rettangolo 128"/>
          <p:cNvSpPr/>
          <p:nvPr/>
        </p:nvSpPr>
        <p:spPr>
          <a:xfrm>
            <a:off x="6496721" y="4089058"/>
            <a:ext cx="1737526" cy="576064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>
                <a:solidFill>
                  <a:srgbClr val="C00000"/>
                </a:solidFill>
              </a:rPr>
              <a:t>HAOutputInterface</a:t>
            </a:r>
            <a:endParaRPr lang="en-GB" sz="1400" dirty="0"/>
          </a:p>
        </p:txBody>
      </p:sp>
      <p:grpSp>
        <p:nvGrpSpPr>
          <p:cNvPr id="132" name="Gruppo 131"/>
          <p:cNvGrpSpPr/>
          <p:nvPr/>
        </p:nvGrpSpPr>
        <p:grpSpPr>
          <a:xfrm rot="16200000">
            <a:off x="6512800" y="3385577"/>
            <a:ext cx="1121870" cy="201965"/>
            <a:chOff x="6473400" y="765069"/>
            <a:chExt cx="690888" cy="216393"/>
          </a:xfrm>
        </p:grpSpPr>
        <p:sp>
          <p:nvSpPr>
            <p:cNvPr id="133" name="Triangolo isoscele 132"/>
            <p:cNvSpPr/>
            <p:nvPr/>
          </p:nvSpPr>
          <p:spPr>
            <a:xfrm rot="16200000">
              <a:off x="6460836" y="777633"/>
              <a:ext cx="216393" cy="191266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4" name="Connettore 1 133"/>
            <p:cNvCxnSpPr>
              <a:stCxn id="133" idx="3"/>
            </p:cNvCxnSpPr>
            <p:nvPr/>
          </p:nvCxnSpPr>
          <p:spPr>
            <a:xfrm>
              <a:off x="6664666" y="873266"/>
              <a:ext cx="49962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ttangolo arrotondato 135"/>
          <p:cNvSpPr/>
          <p:nvPr/>
        </p:nvSpPr>
        <p:spPr>
          <a:xfrm>
            <a:off x="4086691" y="5258638"/>
            <a:ext cx="2204228" cy="648072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rgbClr val="0070C0"/>
                </a:solidFill>
              </a:rPr>
              <a:t>haDomain</a:t>
            </a:r>
            <a:endParaRPr lang="it-IT" b="1" dirty="0">
              <a:solidFill>
                <a:srgbClr val="0070C0"/>
              </a:solidFill>
            </a:endParaRP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DomainEntity</a:t>
            </a:r>
            <a:r>
              <a:rPr lang="it-IT" dirty="0" smtClean="0">
                <a:solidFill>
                  <a:schemeClr val="tx1"/>
                </a:solidFill>
              </a:rPr>
              <a:t> (??)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9" name="CasellaDiTesto 138"/>
          <p:cNvSpPr txBox="1"/>
          <p:nvPr/>
        </p:nvSpPr>
        <p:spPr>
          <a:xfrm>
            <a:off x="5238624" y="0"/>
            <a:ext cx="229223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dirty="0" smtClean="0"/>
              <a:t>Invia </a:t>
            </a:r>
            <a:r>
              <a:rPr lang="it-IT" dirty="0" err="1" smtClean="0"/>
              <a:t>msgs</a:t>
            </a:r>
            <a:r>
              <a:rPr lang="it-IT" dirty="0" smtClean="0"/>
              <a:t> a server</a:t>
            </a:r>
          </a:p>
          <a:p>
            <a:r>
              <a:rPr lang="it-IT" dirty="0"/>
              <a:t>d</a:t>
            </a:r>
            <a:r>
              <a:rPr lang="it-IT" dirty="0" smtClean="0"/>
              <a:t>i </a:t>
            </a:r>
            <a:r>
              <a:rPr lang="it-IT" dirty="0" err="1" smtClean="0"/>
              <a:t>CentroHealth</a:t>
            </a:r>
            <a:r>
              <a:rPr lang="it-IT" dirty="0" smtClean="0"/>
              <a:t> </a:t>
            </a:r>
            <a:r>
              <a:rPr lang="it-IT" dirty="0" err="1" smtClean="0"/>
              <a:t>remto</a:t>
            </a:r>
            <a:endParaRPr lang="en-GB" dirty="0"/>
          </a:p>
        </p:txBody>
      </p:sp>
      <p:sp>
        <p:nvSpPr>
          <p:cNvPr id="140" name="CasellaDiTesto 139"/>
          <p:cNvSpPr txBox="1"/>
          <p:nvPr/>
        </p:nvSpPr>
        <p:spPr>
          <a:xfrm>
            <a:off x="3193727" y="301425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uses</a:t>
            </a:r>
            <a:endParaRPr lang="en-GB" dirty="0"/>
          </a:p>
        </p:txBody>
      </p:sp>
      <p:sp>
        <p:nvSpPr>
          <p:cNvPr id="141" name="CasellaDiTesto 140"/>
          <p:cNvSpPr txBox="1"/>
          <p:nvPr/>
        </p:nvSpPr>
        <p:spPr>
          <a:xfrm>
            <a:off x="7103198" y="2968367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implements</a:t>
            </a:r>
            <a:endParaRPr lang="en-GB" dirty="0"/>
          </a:p>
        </p:txBody>
      </p:sp>
      <p:sp>
        <p:nvSpPr>
          <p:cNvPr id="143" name="Rettangolo 142"/>
          <p:cNvSpPr/>
          <p:nvPr/>
        </p:nvSpPr>
        <p:spPr>
          <a:xfrm>
            <a:off x="4181207" y="1531791"/>
            <a:ext cx="1546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Iter0</a:t>
            </a:r>
            <a:endParaRPr lang="it-IT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44" name="Rettangolo 143"/>
          <p:cNvSpPr/>
          <p:nvPr/>
        </p:nvSpPr>
        <p:spPr>
          <a:xfrm>
            <a:off x="4153869" y="142458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HealthAdapter</a:t>
            </a:r>
            <a:endParaRPr lang="en-GB" dirty="0"/>
          </a:p>
        </p:txBody>
      </p:sp>
      <p:grpSp>
        <p:nvGrpSpPr>
          <p:cNvPr id="63" name="Gruppo 62"/>
          <p:cNvGrpSpPr/>
          <p:nvPr/>
        </p:nvGrpSpPr>
        <p:grpSpPr>
          <a:xfrm>
            <a:off x="7737847" y="724474"/>
            <a:ext cx="919799" cy="890555"/>
            <a:chOff x="565700" y="4961976"/>
            <a:chExt cx="805955" cy="750838"/>
          </a:xfrm>
        </p:grpSpPr>
        <p:sp>
          <p:nvSpPr>
            <p:cNvPr id="64" name="Ovale 6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6" name="CasellaDiTesto 65"/>
          <p:cNvSpPr txBox="1"/>
          <p:nvPr/>
        </p:nvSpPr>
        <p:spPr>
          <a:xfrm>
            <a:off x="187796" y="2683857"/>
            <a:ext cx="122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/>
              <a:t>ITEL-FHIR</a:t>
            </a:r>
            <a:endParaRPr lang="en-GB" dirty="0"/>
          </a:p>
        </p:txBody>
      </p:sp>
      <p:sp>
        <p:nvSpPr>
          <p:cNvPr id="86" name="CasellaDiTesto 85"/>
          <p:cNvSpPr txBox="1"/>
          <p:nvPr/>
        </p:nvSpPr>
        <p:spPr>
          <a:xfrm>
            <a:off x="7687504" y="966048"/>
            <a:ext cx="122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smtClean="0"/>
              <a:t>HC Server</a:t>
            </a:r>
            <a:endParaRPr lang="en-GB" dirty="0"/>
          </a:p>
        </p:txBody>
      </p:sp>
      <p:cxnSp>
        <p:nvCxnSpPr>
          <p:cNvPr id="7" name="Connettore 4 6"/>
          <p:cNvCxnSpPr>
            <a:stCxn id="117" idx="3"/>
            <a:endCxn id="64" idx="4"/>
          </p:cNvCxnSpPr>
          <p:nvPr/>
        </p:nvCxnSpPr>
        <p:spPr>
          <a:xfrm flipV="1">
            <a:off x="7807187" y="1615029"/>
            <a:ext cx="390560" cy="9833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5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</TotalTime>
  <Words>963</Words>
  <Application>Microsoft Office PowerPoint</Application>
  <PresentationFormat>Presentazione su schermo (4:3)</PresentationFormat>
  <Paragraphs>619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1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167</cp:revision>
  <dcterms:created xsi:type="dcterms:W3CDTF">2020-06-21T06:59:23Z</dcterms:created>
  <dcterms:modified xsi:type="dcterms:W3CDTF">2020-10-07T10:12:41Z</dcterms:modified>
</cp:coreProperties>
</file>