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  <p:sldId id="289" r:id="rId30"/>
    <p:sldId id="291" r:id="rId31"/>
    <p:sldId id="290" r:id="rId32"/>
    <p:sldId id="293" r:id="rId33"/>
    <p:sldId id="295" r:id="rId34"/>
    <p:sldId id="296" r:id="rId35"/>
    <p:sldId id="292" r:id="rId36"/>
    <p:sldId id="294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CC"/>
    <a:srgbClr val="FF99CC"/>
    <a:srgbClr val="CCFF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048815" y="1015651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536600" y="1293713"/>
            <a:ext cx="1905409" cy="17319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1248568" y="1609920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30389" y="1975025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48568" y="1293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58944" y="265633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1705103" y="1015651"/>
            <a:ext cx="1800200" cy="581130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02933" y="112155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ITelOperations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093028" y="1751858"/>
            <a:ext cx="1847123" cy="78743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FHIR-to-HL7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ttore 4 12"/>
          <p:cNvCxnSpPr>
            <a:stCxn id="19" idx="6"/>
            <a:endCxn id="11" idx="1"/>
          </p:cNvCxnSpPr>
          <p:nvPr/>
        </p:nvCxnSpPr>
        <p:spPr>
          <a:xfrm>
            <a:off x="3505303" y="1306216"/>
            <a:ext cx="587725" cy="8393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4 21"/>
          <p:cNvCxnSpPr>
            <a:stCxn id="14" idx="6"/>
            <a:endCxn id="11" idx="1"/>
          </p:cNvCxnSpPr>
          <p:nvPr/>
        </p:nvCxnSpPr>
        <p:spPr>
          <a:xfrm>
            <a:off x="3048768" y="2145574"/>
            <a:ext cx="104426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981677" y="1478379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 </a:t>
            </a:r>
          </a:p>
          <a:p>
            <a:r>
              <a:rPr lang="it-IT" dirty="0" err="1" smtClean="0"/>
              <a:t>message</a:t>
            </a:r>
            <a:endParaRPr lang="en-GB" dirty="0"/>
          </a:p>
        </p:txBody>
      </p:sp>
      <p:cxnSp>
        <p:nvCxnSpPr>
          <p:cNvPr id="31" name="Connettore 2 30"/>
          <p:cNvCxnSpPr>
            <a:stCxn id="11" idx="3"/>
          </p:cNvCxnSpPr>
          <p:nvPr/>
        </p:nvCxnSpPr>
        <p:spPr>
          <a:xfrm>
            <a:off x="5940151" y="2145574"/>
            <a:ext cx="1080121" cy="14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tangolo 120"/>
          <p:cNvSpPr/>
          <p:nvPr/>
        </p:nvSpPr>
        <p:spPr>
          <a:xfrm>
            <a:off x="1735537" y="2505832"/>
            <a:ext cx="7184793" cy="34248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59473" y="2973242"/>
            <a:ext cx="4770513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012581" y="3193814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800589" y="5107801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97269" y="517692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542951" y="3409303"/>
            <a:ext cx="1066463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644708" y="5445915"/>
            <a:ext cx="1713283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767580" y="4222521"/>
            <a:ext cx="1935912" cy="554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4 34"/>
          <p:cNvCxnSpPr>
            <a:stCxn id="3" idx="3"/>
            <a:endCxn id="71" idx="2"/>
          </p:cNvCxnSpPr>
          <p:nvPr/>
        </p:nvCxnSpPr>
        <p:spPr>
          <a:xfrm flipV="1">
            <a:off x="3330014" y="3521171"/>
            <a:ext cx="1309098" cy="104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2012018" y="4161770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Ovale 39"/>
          <p:cNvSpPr/>
          <p:nvPr/>
        </p:nvSpPr>
        <p:spPr>
          <a:xfrm>
            <a:off x="6853081" y="4300081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cxnSp>
        <p:nvCxnSpPr>
          <p:cNvPr id="49" name="Connettore 4 48"/>
          <p:cNvCxnSpPr>
            <a:stCxn id="71" idx="6"/>
            <a:endCxn id="40" idx="0"/>
          </p:cNvCxnSpPr>
          <p:nvPr/>
        </p:nvCxnSpPr>
        <p:spPr>
          <a:xfrm>
            <a:off x="6538844" y="3521171"/>
            <a:ext cx="1277871" cy="77891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3446261" y="2652436"/>
            <a:ext cx="0" cy="3278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39112" y="3113339"/>
            <a:ext cx="189973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5099838" y="3290337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1" name="Figura a mano libera 80"/>
          <p:cNvSpPr/>
          <p:nvPr/>
        </p:nvSpPr>
        <p:spPr>
          <a:xfrm>
            <a:off x="5132490" y="6012178"/>
            <a:ext cx="817930" cy="64807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Connettore 4 91"/>
          <p:cNvCxnSpPr>
            <a:stCxn id="71" idx="5"/>
            <a:endCxn id="81" idx="13"/>
          </p:cNvCxnSpPr>
          <p:nvPr/>
        </p:nvCxnSpPr>
        <p:spPr>
          <a:xfrm rot="5400000">
            <a:off x="4853293" y="4876121"/>
            <a:ext cx="2504471" cy="31021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tangolo 100"/>
          <p:cNvSpPr/>
          <p:nvPr/>
        </p:nvSpPr>
        <p:spPr>
          <a:xfrm>
            <a:off x="432489" y="242372"/>
            <a:ext cx="8397521" cy="11704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2" name="Ovale 101"/>
          <p:cNvSpPr/>
          <p:nvPr/>
        </p:nvSpPr>
        <p:spPr>
          <a:xfrm>
            <a:off x="4364301" y="717588"/>
            <a:ext cx="1927267" cy="603748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ITel19</a:t>
            </a:r>
          </a:p>
          <a:p>
            <a:pPr algn="ctr"/>
            <a:r>
              <a:rPr lang="en-GB" sz="1200" dirty="0" err="1" smtClean="0"/>
              <a:t>BusinessLogic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502947" y="778825"/>
            <a:ext cx="3709014" cy="46805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LegacyXXXSpecificPart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6444208" y="751788"/>
            <a:ext cx="2143039" cy="535348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</a:t>
            </a:r>
            <a:r>
              <a:rPr lang="it-IT" sz="1400" dirty="0" err="1" smtClean="0">
                <a:solidFill>
                  <a:schemeClr val="tx1"/>
                </a:solidFill>
              </a:rPr>
              <a:t>Internal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DataModel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07" name="Connettore 4 106"/>
          <p:cNvCxnSpPr>
            <a:stCxn id="71" idx="4"/>
            <a:endCxn id="29" idx="5"/>
          </p:cNvCxnSpPr>
          <p:nvPr/>
        </p:nvCxnSpPr>
        <p:spPr>
          <a:xfrm rot="5400000">
            <a:off x="2732867" y="2611411"/>
            <a:ext cx="1581736" cy="41304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flipV="1">
            <a:off x="432489" y="642577"/>
            <a:ext cx="8397522" cy="6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1182697" y="1556792"/>
            <a:ext cx="709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 </a:t>
            </a:r>
            <a:r>
              <a:rPr lang="en-GB" dirty="0" smtClean="0"/>
              <a:t>using </a:t>
            </a:r>
            <a:r>
              <a:rPr lang="en-GB" dirty="0"/>
              <a:t>a </a:t>
            </a:r>
            <a:r>
              <a:rPr lang="en-GB" b="1" dirty="0">
                <a:solidFill>
                  <a:srgbClr val="FF0000"/>
                </a:solidFill>
              </a:rPr>
              <a:t>domain model </a:t>
            </a:r>
            <a:r>
              <a:rPr lang="en-GB" dirty="0"/>
              <a:t>independent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28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dapter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60840" cy="5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44005"/>
              </p:ext>
            </p:extLst>
          </p:nvPr>
        </p:nvGraphicFramePr>
        <p:xfrm>
          <a:off x="86816" y="122168"/>
          <a:ext cx="8229600" cy="282496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42424"/>
                          </a:solidFill>
                          <a:effectLst/>
                          <a:latin typeface="Tahoma"/>
                        </a:rPr>
                        <a:t>From </a:t>
                      </a:r>
                      <a:r>
                        <a:rPr lang="en-GB" sz="1400" b="1" u="sng" dirty="0">
                          <a:solidFill>
                            <a:srgbClr val="545454"/>
                          </a:solidFill>
                          <a:effectLst/>
                          <a:latin typeface="Tahoma"/>
                          <a:hlinkClick r:id="rId3"/>
                        </a:rPr>
                        <a:t>The Clean Architecture</a:t>
                      </a:r>
                      <a:endParaRPr lang="en-GB" sz="1400" b="1" dirty="0">
                        <a:solidFill>
                          <a:srgbClr val="242424"/>
                        </a:solidFill>
                        <a:effectLst/>
                        <a:latin typeface="Tahoma"/>
                      </a:endParaRPr>
                    </a:p>
                  </a:txBody>
                  <a:tcPr marL="69136" marR="69136" marT="34568" marB="345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8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/>
          <p:cNvSpPr/>
          <p:nvPr/>
        </p:nvSpPr>
        <p:spPr>
          <a:xfrm>
            <a:off x="1624590" y="251143"/>
            <a:ext cx="2803395" cy="626469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1711130" y="4437112"/>
            <a:ext cx="2621353" cy="204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1624590" y="476671"/>
            <a:ext cx="2621353" cy="218978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9" name="Gruppo 38"/>
          <p:cNvGrpSpPr/>
          <p:nvPr/>
        </p:nvGrpSpPr>
        <p:grpSpPr>
          <a:xfrm>
            <a:off x="5369726" y="3933056"/>
            <a:ext cx="3384377" cy="2808312"/>
            <a:chOff x="5436095" y="2015001"/>
            <a:chExt cx="3384377" cy="2808312"/>
          </a:xfrm>
        </p:grpSpPr>
        <p:sp>
          <p:nvSpPr>
            <p:cNvPr id="4" name="Ovale 3"/>
            <p:cNvSpPr/>
            <p:nvPr/>
          </p:nvSpPr>
          <p:spPr>
            <a:xfrm>
              <a:off x="5436095" y="2015001"/>
              <a:ext cx="3384377" cy="2808312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e 2"/>
            <p:cNvSpPr/>
            <p:nvPr/>
          </p:nvSpPr>
          <p:spPr>
            <a:xfrm>
              <a:off x="6060615" y="2666453"/>
              <a:ext cx="2088232" cy="1458370"/>
            </a:xfrm>
            <a:prstGeom prst="ellipse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ITel20</a:t>
              </a: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FHIR data 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6450966" y="2049154"/>
              <a:ext cx="1422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SmartEven20</a:t>
              </a:r>
            </a:p>
            <a:p>
              <a:r>
                <a:rPr lang="it-IT" dirty="0" smtClean="0"/>
                <a:t>(controller)</a:t>
              </a:r>
              <a:endParaRPr lang="en-GB" dirty="0"/>
            </a:p>
          </p:txBody>
        </p:sp>
      </p:grpSp>
      <p:sp>
        <p:nvSpPr>
          <p:cNvPr id="6" name="Rettangolo 5"/>
          <p:cNvSpPr/>
          <p:nvPr/>
        </p:nvSpPr>
        <p:spPr>
          <a:xfrm>
            <a:off x="1763467" y="72903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InputHandlerXXX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756472" y="567782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Iltel20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InputHandlerZZZ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146854" y="650653"/>
            <a:ext cx="1532662" cy="772447"/>
            <a:chOff x="5498762" y="2072585"/>
            <a:chExt cx="805955" cy="772447"/>
          </a:xfrm>
        </p:grpSpPr>
        <p:grpSp>
          <p:nvGrpSpPr>
            <p:cNvPr id="9" name="Gruppo 8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1" name="Ovale 10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" name="Triangolo isoscele 11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91928" y="5550533"/>
            <a:ext cx="1532662" cy="772447"/>
            <a:chOff x="5498762" y="2072585"/>
            <a:chExt cx="805955" cy="772447"/>
          </a:xfrm>
        </p:grpSpPr>
        <p:grpSp>
          <p:nvGrpSpPr>
            <p:cNvPr id="14" name="Gruppo 13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6" name="Ovale 1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7" name="Triangolo isoscele 1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" name="CasellaDiTesto 14"/>
            <p:cNvSpPr txBox="1"/>
            <p:nvPr/>
          </p:nvSpPr>
          <p:spPr>
            <a:xfrm>
              <a:off x="5680993" y="2295750"/>
              <a:ext cx="499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LegagyZZZ</a:t>
              </a:r>
              <a:endParaRPr lang="en-GB" sz="1400" b="1" dirty="0" smtClean="0"/>
            </a:p>
            <a:p>
              <a:pPr algn="ctr"/>
              <a:r>
                <a:rPr lang="it-IT" sz="1400" dirty="0" smtClean="0">
                  <a:solidFill>
                    <a:srgbClr val="0070C0"/>
                  </a:solidFill>
                </a:rPr>
                <a:t>New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Ovale 19"/>
          <p:cNvSpPr/>
          <p:nvPr/>
        </p:nvSpPr>
        <p:spPr>
          <a:xfrm>
            <a:off x="1805424" y="1383255"/>
            <a:ext cx="2448272" cy="10004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 smtClean="0"/>
          </a:p>
          <a:p>
            <a:pPr algn="ctr"/>
            <a:r>
              <a:rPr lang="en-GB" sz="1200" dirty="0" err="1" smtClean="0"/>
              <a:t>HealthServiceLegacyXXX</a:t>
            </a:r>
            <a:endParaRPr lang="en-GB" sz="1200" dirty="0" smtClean="0"/>
          </a:p>
          <a:p>
            <a:pPr algn="ctr"/>
            <a:r>
              <a:rPr lang="en-GB" sz="1200" dirty="0" smtClean="0"/>
              <a:t>INCLUDES</a:t>
            </a:r>
          </a:p>
          <a:p>
            <a:pPr algn="ctr"/>
            <a:r>
              <a:rPr lang="en-GB" sz="1200" dirty="0" smtClean="0"/>
              <a:t>ITel19codeForLegayXXX</a:t>
            </a:r>
            <a:endParaRPr lang="en-GB" sz="1200" dirty="0">
              <a:cs typeface="Arial" panose="020B0604020202020204" pitchFamily="34" charset="0"/>
            </a:endParaRPr>
          </a:p>
          <a:p>
            <a:pPr algn="ctr"/>
            <a:endParaRPr lang="en-GB" sz="1200" dirty="0" smtClean="0"/>
          </a:p>
          <a:p>
            <a:pPr algn="ctr"/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1797671" y="4509120"/>
            <a:ext cx="2448272" cy="1094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HealthServiceLegacyZZZ</a:t>
            </a:r>
            <a:endParaRPr lang="en-GB" sz="1200" dirty="0" smtClean="0"/>
          </a:p>
          <a:p>
            <a:pPr algn="ctr"/>
            <a:r>
              <a:rPr lang="en-GB" sz="1200" dirty="0"/>
              <a:t>INCLUDES</a:t>
            </a:r>
          </a:p>
          <a:p>
            <a:pPr algn="ctr"/>
            <a:r>
              <a:rPr lang="en-GB" sz="1200" dirty="0" smtClean="0"/>
              <a:t>ITel20codeForLegayXXX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244904" y="2673719"/>
            <a:ext cx="2174002" cy="1490875"/>
            <a:chOff x="565700" y="4963095"/>
            <a:chExt cx="805955" cy="749719"/>
          </a:xfrm>
        </p:grpSpPr>
        <p:sp>
          <p:nvSpPr>
            <p:cNvPr id="24" name="Ovale 2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2317494" y="3257128"/>
            <a:ext cx="197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HealthAdapter20</a:t>
            </a:r>
            <a:endParaRPr lang="en-GB" sz="20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687689" y="2803181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9" name="Connettore 1 28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0" name="Gruppo 29"/>
          <p:cNvGrpSpPr/>
          <p:nvPr/>
        </p:nvGrpSpPr>
        <p:grpSpPr>
          <a:xfrm>
            <a:off x="4687689" y="2999386"/>
            <a:ext cx="666895" cy="86434"/>
            <a:chOff x="4592177" y="4419530"/>
            <a:chExt cx="666895" cy="86434"/>
          </a:xfrm>
        </p:grpSpPr>
        <p:cxnSp>
          <p:nvCxnSpPr>
            <p:cNvPr id="31" name="Connettore 1 3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2" name="Triangolo isoscele 3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5" name="CasellaDiTesto 34"/>
          <p:cNvSpPr txBox="1"/>
          <p:nvPr/>
        </p:nvSpPr>
        <p:spPr>
          <a:xfrm>
            <a:off x="4743934" y="251143"/>
            <a:ext cx="214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registerHealthCenter</a:t>
            </a:r>
            <a:endParaRPr lang="it-IT" dirty="0" smtClean="0"/>
          </a:p>
          <a:p>
            <a:r>
              <a:rPr lang="it-IT" dirty="0"/>
              <a:t>i</a:t>
            </a:r>
            <a:r>
              <a:rPr lang="it-IT" dirty="0" smtClean="0"/>
              <a:t>mport</a:t>
            </a:r>
          </a:p>
          <a:p>
            <a:r>
              <a:rPr lang="it-IT" dirty="0" err="1" smtClean="0"/>
              <a:t>enrollment</a:t>
            </a:r>
            <a:endParaRPr lang="it-IT" dirty="0" smtClean="0"/>
          </a:p>
          <a:p>
            <a:r>
              <a:rPr lang="it-IT" dirty="0"/>
              <a:t>u</a:t>
            </a:r>
            <a:r>
              <a:rPr lang="it-IT" dirty="0" smtClean="0"/>
              <a:t>pdate</a:t>
            </a:r>
          </a:p>
          <a:p>
            <a:r>
              <a:rPr lang="it-IT" dirty="0" err="1"/>
              <a:t>n</a:t>
            </a:r>
            <a:r>
              <a:rPr lang="it-IT" dirty="0" err="1" smtClean="0"/>
              <a:t>otify</a:t>
            </a:r>
            <a:endParaRPr lang="it-IT" dirty="0" smtClean="0"/>
          </a:p>
          <a:p>
            <a:r>
              <a:rPr lang="it-IT" dirty="0" err="1" smtClean="0"/>
              <a:t>getstatus</a:t>
            </a:r>
            <a:endParaRPr lang="en-GB" dirty="0"/>
          </a:p>
        </p:txBody>
      </p:sp>
      <p:grpSp>
        <p:nvGrpSpPr>
          <p:cNvPr id="36" name="Gruppo 35"/>
          <p:cNvGrpSpPr/>
          <p:nvPr/>
        </p:nvGrpSpPr>
        <p:grpSpPr>
          <a:xfrm>
            <a:off x="5736848" y="2272461"/>
            <a:ext cx="2307911" cy="1490875"/>
            <a:chOff x="565700" y="4963095"/>
            <a:chExt cx="805955" cy="749719"/>
          </a:xfrm>
          <a:solidFill>
            <a:srgbClr val="FF99CC"/>
          </a:solidFill>
        </p:grpSpPr>
        <p:sp>
          <p:nvSpPr>
            <p:cNvPr id="37" name="Ovale 3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Triangolo isoscele 37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CasellaDiTesto 41"/>
          <p:cNvSpPr txBox="1"/>
          <p:nvPr/>
        </p:nvSpPr>
        <p:spPr>
          <a:xfrm>
            <a:off x="6205397" y="2719438"/>
            <a:ext cx="125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Itel</a:t>
            </a:r>
            <a:endParaRPr lang="it-IT" dirty="0" smtClean="0"/>
          </a:p>
          <a:p>
            <a:pPr algn="ctr"/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3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6010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" y="0"/>
            <a:ext cx="892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04831" y="2112467"/>
            <a:ext cx="5112568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57939" y="2333039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8465" y="2548528"/>
            <a:ext cx="784085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170687" y="4585140"/>
            <a:ext cx="1532662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160352" y="3409162"/>
            <a:ext cx="1935913" cy="45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044419" y="2202782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InputModel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5" name="Connettore 4 34"/>
          <p:cNvCxnSpPr>
            <a:stCxn id="3" idx="3"/>
            <a:endCxn id="33" idx="1"/>
          </p:cNvCxnSpPr>
          <p:nvPr/>
        </p:nvCxnSpPr>
        <p:spPr>
          <a:xfrm flipV="1">
            <a:off x="2675372" y="2670834"/>
            <a:ext cx="36904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1357939" y="3348756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9" name="Connettore 4 48"/>
          <p:cNvCxnSpPr>
            <a:stCxn id="71" idx="6"/>
            <a:endCxn id="48" idx="0"/>
          </p:cNvCxnSpPr>
          <p:nvPr/>
        </p:nvCxnSpPr>
        <p:spPr>
          <a:xfrm>
            <a:off x="6267831" y="2692443"/>
            <a:ext cx="1546165" cy="2135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3054989" y="3235901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OutputModel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6" name="Connettore 4 65"/>
          <p:cNvCxnSpPr>
            <a:endCxn id="55" idx="0"/>
          </p:cNvCxnSpPr>
          <p:nvPr/>
        </p:nvCxnSpPr>
        <p:spPr>
          <a:xfrm rot="5400000">
            <a:off x="3584233" y="3117072"/>
            <a:ext cx="23765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2791619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00759" y="2284611"/>
            <a:ext cx="166707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4945430" y="2389799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>
            <a:off x="6544975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2972432" y="440047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cxnSp>
        <p:nvCxnSpPr>
          <p:cNvPr id="21" name="Connettore 4 20"/>
          <p:cNvCxnSpPr/>
          <p:nvPr/>
        </p:nvCxnSpPr>
        <p:spPr>
          <a:xfrm rot="10800000" flipV="1">
            <a:off x="4368099" y="2975229"/>
            <a:ext cx="1066472" cy="728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33" idx="3"/>
            <a:endCxn id="71" idx="2"/>
          </p:cNvCxnSpPr>
          <p:nvPr/>
        </p:nvCxnSpPr>
        <p:spPr>
          <a:xfrm>
            <a:off x="4340563" y="2670834"/>
            <a:ext cx="260196" cy="2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6866297" y="5467142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Ovale 47"/>
          <p:cNvSpPr/>
          <p:nvPr/>
        </p:nvSpPr>
        <p:spPr>
          <a:xfrm>
            <a:off x="6850362" y="4827643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9770" y="1071581"/>
            <a:ext cx="606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using a </a:t>
            </a:r>
            <a:r>
              <a:rPr lang="en-GB" dirty="0" smtClean="0">
                <a:solidFill>
                  <a:srgbClr val="FF0000"/>
                </a:solidFill>
              </a:rPr>
              <a:t>input data </a:t>
            </a:r>
            <a:r>
              <a:rPr lang="en-GB" dirty="0">
                <a:solidFill>
                  <a:srgbClr val="FF0000"/>
                </a:solidFill>
              </a:rPr>
              <a:t>model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independent 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96380" y="332656"/>
            <a:ext cx="4287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/>
              <a:t>Model–</a:t>
            </a:r>
            <a:r>
              <a:rPr lang="it-IT" sz="3200" dirty="0" err="1"/>
              <a:t>view</a:t>
            </a:r>
            <a:r>
              <a:rPr lang="it-IT" sz="3200" dirty="0"/>
              <a:t>–</a:t>
            </a:r>
            <a:r>
              <a:rPr lang="it-IT" sz="3200" dirty="0" err="1"/>
              <a:t>viewmodel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960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45704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78787" y="22112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HealthAdapter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151198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185168" y="92316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441473" y="3938929"/>
            <a:ext cx="2275133" cy="5091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grpSp>
        <p:nvGrpSpPr>
          <p:cNvPr id="26" name="Gruppo 25"/>
          <p:cNvGrpSpPr/>
          <p:nvPr/>
        </p:nvGrpSpPr>
        <p:grpSpPr>
          <a:xfrm>
            <a:off x="2458024" y="231472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58024" y="252534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8" name="Ovale 47"/>
          <p:cNvSpPr/>
          <p:nvPr/>
        </p:nvSpPr>
        <p:spPr>
          <a:xfrm>
            <a:off x="3195760" y="2142359"/>
            <a:ext cx="2876220" cy="5953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r>
              <a:rPr lang="en-GB" sz="1400" dirty="0" err="1" smtClean="0"/>
              <a:t>HealthServiceLegacyDed</a:t>
            </a:r>
            <a:endParaRPr lang="en-GB" sz="1400" dirty="0" smtClean="0"/>
          </a:p>
          <a:p>
            <a:pPr algn="ctr"/>
            <a:endParaRPr lang="it-IT" sz="1400" dirty="0">
              <a:cs typeface="Arial" panose="020B0604020202020204" pitchFamily="34" charset="0"/>
            </a:endParaRPr>
          </a:p>
          <a:p>
            <a:pPr algn="ctr"/>
            <a:endParaRPr lang="en-GB" sz="14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4371114" y="1983839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4537672" y="1814562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92" name="Gruppo 91"/>
          <p:cNvGrpSpPr/>
          <p:nvPr/>
        </p:nvGrpSpPr>
        <p:grpSpPr>
          <a:xfrm flipH="1">
            <a:off x="6855692" y="4147214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6790945" y="3938930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63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/>
              <a:t>DedFHIR</a:t>
            </a:r>
            <a:r>
              <a:rPr lang="it-IT" dirty="0" smtClean="0"/>
              <a:t> server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7655494" y="2560961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055790" y="245517"/>
            <a:ext cx="189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  <a:r>
              <a:rPr lang="it-IT" b="1" dirty="0" err="1" smtClean="0"/>
              <a:t>Ded</a:t>
            </a:r>
            <a:endParaRPr lang="it-IT" b="1" dirty="0"/>
          </a:p>
        </p:txBody>
      </p:sp>
      <p:cxnSp>
        <p:nvCxnSpPr>
          <p:cNvPr id="17" name="Connettore 4 16"/>
          <p:cNvCxnSpPr>
            <a:stCxn id="48" idx="3"/>
            <a:endCxn id="7" idx="2"/>
          </p:cNvCxnSpPr>
          <p:nvPr/>
        </p:nvCxnSpPr>
        <p:spPr>
          <a:xfrm rot="16200000" flipH="1">
            <a:off x="3257745" y="3009769"/>
            <a:ext cx="1542957" cy="82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o 67"/>
          <p:cNvGrpSpPr/>
          <p:nvPr/>
        </p:nvGrpSpPr>
        <p:grpSpPr>
          <a:xfrm>
            <a:off x="329173" y="1775161"/>
            <a:ext cx="1715712" cy="1658032"/>
            <a:chOff x="565700" y="4961976"/>
            <a:chExt cx="805955" cy="750838"/>
          </a:xfrm>
        </p:grpSpPr>
        <p:sp>
          <p:nvSpPr>
            <p:cNvPr id="69" name="Ovale 6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0" name="Triangolo isoscele 69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CasellaDiTesto 70"/>
          <p:cNvSpPr txBox="1"/>
          <p:nvPr/>
        </p:nvSpPr>
        <p:spPr>
          <a:xfrm>
            <a:off x="345090" y="3348262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2620536" y="759363"/>
            <a:ext cx="1716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registerHealthCenter</a:t>
            </a:r>
            <a:endParaRPr lang="it-IT" sz="1400" dirty="0" smtClean="0"/>
          </a:p>
          <a:p>
            <a:r>
              <a:rPr lang="it-IT" sz="1400" dirty="0"/>
              <a:t>i</a:t>
            </a:r>
            <a:r>
              <a:rPr lang="it-IT" sz="1400" dirty="0" smtClean="0"/>
              <a:t>mport</a:t>
            </a:r>
          </a:p>
          <a:p>
            <a:r>
              <a:rPr lang="it-IT" sz="1400" dirty="0" err="1" smtClean="0"/>
              <a:t>enrollment</a:t>
            </a:r>
            <a:endParaRPr lang="it-IT" sz="1400" dirty="0" smtClean="0"/>
          </a:p>
          <a:p>
            <a:r>
              <a:rPr lang="it-IT" sz="1400" dirty="0"/>
              <a:t>u</a:t>
            </a:r>
            <a:r>
              <a:rPr lang="it-IT" sz="1400" dirty="0" smtClean="0"/>
              <a:t>pdate</a:t>
            </a:r>
          </a:p>
          <a:p>
            <a:r>
              <a:rPr lang="it-IT" sz="1400" dirty="0" err="1"/>
              <a:t>n</a:t>
            </a:r>
            <a:r>
              <a:rPr lang="it-IT" sz="1400" dirty="0" err="1" smtClean="0"/>
              <a:t>otify</a:t>
            </a:r>
            <a:endParaRPr lang="it-IT" sz="1400" dirty="0" smtClean="0"/>
          </a:p>
          <a:p>
            <a:r>
              <a:rPr lang="it-IT" sz="1400" dirty="0" err="1" smtClean="0"/>
              <a:t>getstatus</a:t>
            </a:r>
            <a:endParaRPr lang="en-GB" sz="1400" dirty="0"/>
          </a:p>
        </p:txBody>
      </p:sp>
      <p:sp>
        <p:nvSpPr>
          <p:cNvPr id="78" name="Ovale 77"/>
          <p:cNvSpPr/>
          <p:nvPr/>
        </p:nvSpPr>
        <p:spPr>
          <a:xfrm>
            <a:off x="6144095" y="2589388"/>
            <a:ext cx="805955" cy="729231"/>
          </a:xfrm>
          <a:prstGeom prst="ellipse">
            <a:avLst/>
          </a:prstGeom>
          <a:solidFill>
            <a:srgbClr val="CCFF99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9" name="Triangolo isoscele 78"/>
          <p:cNvSpPr/>
          <p:nvPr/>
        </p:nvSpPr>
        <p:spPr>
          <a:xfrm rot="16200000">
            <a:off x="7065940" y="1942927"/>
            <a:ext cx="86434" cy="139263"/>
          </a:xfrm>
          <a:prstGeom prst="triangle">
            <a:avLst/>
          </a:prstGeom>
          <a:solidFill>
            <a:srgbClr val="C0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065968" y="2353860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InputServerDed</a:t>
            </a:r>
            <a:endParaRPr lang="en-GB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7295850" y="314843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LegacyDedServer</a:t>
            </a:r>
            <a:endParaRPr lang="en-GB" dirty="0"/>
          </a:p>
        </p:txBody>
      </p:sp>
      <p:cxnSp>
        <p:nvCxnSpPr>
          <p:cNvPr id="80" name="Connettore 4 79"/>
          <p:cNvCxnSpPr>
            <a:stCxn id="123" idx="2"/>
            <a:endCxn id="78" idx="6"/>
          </p:cNvCxnSpPr>
          <p:nvPr/>
        </p:nvCxnSpPr>
        <p:spPr>
          <a:xfrm rot="10800000">
            <a:off x="6950050" y="2954005"/>
            <a:ext cx="705444" cy="14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3796227" y="3228310"/>
            <a:ext cx="3396023" cy="48928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6100456" y="3333405"/>
            <a:ext cx="1080120" cy="312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InputHandlerDed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1" name="Rettangolo 130"/>
          <p:cNvSpPr/>
          <p:nvPr/>
        </p:nvSpPr>
        <p:spPr>
          <a:xfrm>
            <a:off x="5426872" y="3333408"/>
            <a:ext cx="517988" cy="312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IODM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CasellaDiTesto 134"/>
          <p:cNvSpPr txBox="1"/>
          <p:nvPr/>
        </p:nvSpPr>
        <p:spPr>
          <a:xfrm>
            <a:off x="6216157" y="3676631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LegacyDedIO</a:t>
            </a:r>
            <a:endParaRPr lang="en-GB" sz="1200" dirty="0"/>
          </a:p>
        </p:txBody>
      </p:sp>
      <p:sp>
        <p:nvSpPr>
          <p:cNvPr id="137" name="Rettangolo 136"/>
          <p:cNvSpPr/>
          <p:nvPr/>
        </p:nvSpPr>
        <p:spPr>
          <a:xfrm>
            <a:off x="4523938" y="3297401"/>
            <a:ext cx="752703" cy="384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cvtToFHIR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8" name="CasellaDiTesto 137"/>
          <p:cNvSpPr txBox="1"/>
          <p:nvPr/>
        </p:nvSpPr>
        <p:spPr>
          <a:xfrm>
            <a:off x="1565820" y="2357939"/>
            <a:ext cx="74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FhirOps</a:t>
            </a:r>
            <a:endParaRPr lang="en-GB" sz="1400" dirty="0"/>
          </a:p>
        </p:txBody>
      </p:sp>
      <p:grpSp>
        <p:nvGrpSpPr>
          <p:cNvPr id="139" name="Gruppo 138"/>
          <p:cNvGrpSpPr/>
          <p:nvPr/>
        </p:nvGrpSpPr>
        <p:grpSpPr>
          <a:xfrm rot="16200000">
            <a:off x="957890" y="1224101"/>
            <a:ext cx="592487" cy="258092"/>
            <a:chOff x="5133975" y="5295900"/>
            <a:chExt cx="342900" cy="238125"/>
          </a:xfrm>
        </p:grpSpPr>
        <p:sp>
          <p:nvSpPr>
            <p:cNvPr id="140" name="Figura a mano libera 13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Figura a mano libera 14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2" name="Figura a mano libera 14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4" name="Rettangolo 143"/>
          <p:cNvSpPr/>
          <p:nvPr/>
        </p:nvSpPr>
        <p:spPr>
          <a:xfrm>
            <a:off x="358248" y="233752"/>
            <a:ext cx="1740150" cy="6807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SmartEven2020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5" name="Gruppo 144"/>
          <p:cNvGrpSpPr/>
          <p:nvPr/>
        </p:nvGrpSpPr>
        <p:grpSpPr>
          <a:xfrm>
            <a:off x="2209659" y="716146"/>
            <a:ext cx="666895" cy="86434"/>
            <a:chOff x="4592177" y="4419530"/>
            <a:chExt cx="666895" cy="86434"/>
          </a:xfrm>
        </p:grpSpPr>
        <p:cxnSp>
          <p:nvCxnSpPr>
            <p:cNvPr id="146" name="Connettore 1 14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49" name="Triangolo isoscele 148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50" name="Gruppo 149"/>
          <p:cNvGrpSpPr/>
          <p:nvPr/>
        </p:nvGrpSpPr>
        <p:grpSpPr>
          <a:xfrm>
            <a:off x="2201572" y="519941"/>
            <a:ext cx="787334" cy="86434"/>
            <a:chOff x="3452446" y="4176616"/>
            <a:chExt cx="787334" cy="86434"/>
          </a:xfrm>
        </p:grpSpPr>
        <p:sp>
          <p:nvSpPr>
            <p:cNvPr id="152" name="Triangolo isoscele 151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3" name="Connettore 1 152"/>
            <p:cNvCxnSpPr>
              <a:endCxn id="1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6" name="Connettore 4 115"/>
          <p:cNvCxnSpPr>
            <a:stCxn id="130" idx="1"/>
            <a:endCxn id="131" idx="3"/>
          </p:cNvCxnSpPr>
          <p:nvPr/>
        </p:nvCxnSpPr>
        <p:spPr>
          <a:xfrm rot="10800000" flipV="1">
            <a:off x="5944860" y="3489494"/>
            <a:ext cx="155596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4 119"/>
          <p:cNvCxnSpPr>
            <a:stCxn id="137" idx="1"/>
            <a:endCxn id="161" idx="3"/>
          </p:cNvCxnSpPr>
          <p:nvPr/>
        </p:nvCxnSpPr>
        <p:spPr>
          <a:xfrm rot="10800000" flipV="1">
            <a:off x="4352240" y="3489493"/>
            <a:ext cx="171699" cy="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4 159"/>
          <p:cNvCxnSpPr>
            <a:stCxn id="131" idx="1"/>
            <a:endCxn id="137" idx="3"/>
          </p:cNvCxnSpPr>
          <p:nvPr/>
        </p:nvCxnSpPr>
        <p:spPr>
          <a:xfrm rot="10800000">
            <a:off x="5276642" y="3489494"/>
            <a:ext cx="150231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60"/>
          <p:cNvSpPr/>
          <p:nvPr/>
        </p:nvSpPr>
        <p:spPr>
          <a:xfrm>
            <a:off x="3859697" y="3358318"/>
            <a:ext cx="492542" cy="262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9" name="Rettangolo 188"/>
          <p:cNvSpPr/>
          <p:nvPr/>
        </p:nvSpPr>
        <p:spPr>
          <a:xfrm>
            <a:off x="1540904" y="5445223"/>
            <a:ext cx="5635530" cy="85101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90" name="Rettangolo 189"/>
          <p:cNvSpPr/>
          <p:nvPr/>
        </p:nvSpPr>
        <p:spPr>
          <a:xfrm>
            <a:off x="5330694" y="559924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1" name="Rettangolo 190"/>
          <p:cNvSpPr/>
          <p:nvPr/>
        </p:nvSpPr>
        <p:spPr>
          <a:xfrm>
            <a:off x="4223019" y="561105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2" name="Rettangolo 191"/>
          <p:cNvSpPr/>
          <p:nvPr/>
        </p:nvSpPr>
        <p:spPr>
          <a:xfrm>
            <a:off x="2674754" y="555110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3" name="Rettangolo 192"/>
          <p:cNvSpPr/>
          <p:nvPr/>
        </p:nvSpPr>
        <p:spPr>
          <a:xfrm>
            <a:off x="1604373" y="563639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95" name="Connettore 4 194"/>
          <p:cNvCxnSpPr>
            <a:stCxn id="190" idx="1"/>
          </p:cNvCxnSpPr>
          <p:nvPr/>
        </p:nvCxnSpPr>
        <p:spPr>
          <a:xfrm rot="10800000" flipV="1">
            <a:off x="5082594" y="587073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4 196"/>
          <p:cNvCxnSpPr>
            <a:stCxn id="191" idx="1"/>
            <a:endCxn id="192" idx="3"/>
          </p:cNvCxnSpPr>
          <p:nvPr/>
        </p:nvCxnSpPr>
        <p:spPr>
          <a:xfrm rot="10800000" flipV="1">
            <a:off x="3923827" y="588254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4 198"/>
          <p:cNvCxnSpPr>
            <a:stCxn id="192" idx="1"/>
            <a:endCxn id="193" idx="3"/>
          </p:cNvCxnSpPr>
          <p:nvPr/>
        </p:nvCxnSpPr>
        <p:spPr>
          <a:xfrm rot="10800000">
            <a:off x="2421722" y="586456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4 203"/>
          <p:cNvCxnSpPr>
            <a:stCxn id="6" idx="3"/>
            <a:endCxn id="83" idx="0"/>
          </p:cNvCxnSpPr>
          <p:nvPr/>
        </p:nvCxnSpPr>
        <p:spPr>
          <a:xfrm rot="5400000">
            <a:off x="4281371" y="1763682"/>
            <a:ext cx="44031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4 211"/>
          <p:cNvCxnSpPr>
            <a:stCxn id="78" idx="2"/>
            <a:endCxn id="48" idx="4"/>
          </p:cNvCxnSpPr>
          <p:nvPr/>
        </p:nvCxnSpPr>
        <p:spPr>
          <a:xfrm rot="10800000">
            <a:off x="4633871" y="2737732"/>
            <a:ext cx="1510225" cy="2162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tangolo 212"/>
          <p:cNvSpPr/>
          <p:nvPr/>
        </p:nvSpPr>
        <p:spPr>
          <a:xfrm>
            <a:off x="5018198" y="2802685"/>
            <a:ext cx="817349" cy="302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5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707904" y="54868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IODATA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907704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012160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OutputDATA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1"/>
          </p:cNvCxnSpPr>
          <p:nvPr/>
        </p:nvCxnSpPr>
        <p:spPr>
          <a:xfrm rot="5400000" flipH="1" flipV="1">
            <a:off x="2789802" y="782706"/>
            <a:ext cx="79208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4 7"/>
          <p:cNvCxnSpPr>
            <a:stCxn id="4" idx="0"/>
            <a:endCxn id="2" idx="3"/>
          </p:cNvCxnSpPr>
          <p:nvPr/>
        </p:nvCxnSpPr>
        <p:spPr>
          <a:xfrm rot="16200000" flipV="1">
            <a:off x="5598114" y="530678"/>
            <a:ext cx="792088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755576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InputPatient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705087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InputCarePlan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Connettore 4 11"/>
          <p:cNvCxnSpPr>
            <a:stCxn id="9" idx="0"/>
            <a:endCxn id="3" idx="1"/>
          </p:cNvCxnSpPr>
          <p:nvPr/>
        </p:nvCxnSpPr>
        <p:spPr>
          <a:xfrm rot="5400000" flipH="1" flipV="1">
            <a:off x="1313638" y="2258870"/>
            <a:ext cx="79208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10" idx="0"/>
            <a:endCxn id="3" idx="3"/>
          </p:cNvCxnSpPr>
          <p:nvPr/>
        </p:nvCxnSpPr>
        <p:spPr>
          <a:xfrm rot="16200000" flipV="1">
            <a:off x="3544478" y="1936242"/>
            <a:ext cx="792088" cy="1041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olo isoscele 15"/>
          <p:cNvSpPr/>
          <p:nvPr/>
        </p:nvSpPr>
        <p:spPr>
          <a:xfrm rot="5400000">
            <a:off x="1685753" y="1946547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iangolo isoscele 16"/>
          <p:cNvSpPr/>
          <p:nvPr/>
        </p:nvSpPr>
        <p:spPr>
          <a:xfrm rot="5400000">
            <a:off x="346881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olo isoscele 17"/>
          <p:cNvSpPr/>
          <p:nvPr/>
        </p:nvSpPr>
        <p:spPr>
          <a:xfrm rot="5400000">
            <a:off x="906241" y="4718495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olo isoscele 21"/>
          <p:cNvSpPr/>
          <p:nvPr/>
        </p:nvSpPr>
        <p:spPr>
          <a:xfrm>
            <a:off x="944340" y="5099043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olo isoscele 22"/>
          <p:cNvSpPr/>
          <p:nvPr/>
        </p:nvSpPr>
        <p:spPr>
          <a:xfrm rot="16200000">
            <a:off x="1449600" y="471849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olo isoscele 23"/>
          <p:cNvSpPr/>
          <p:nvPr/>
        </p:nvSpPr>
        <p:spPr>
          <a:xfrm flipV="1">
            <a:off x="1511660" y="5084821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iangolo isoscele 24"/>
          <p:cNvSpPr/>
          <p:nvPr/>
        </p:nvSpPr>
        <p:spPr>
          <a:xfrm rot="16200000">
            <a:off x="3426281" y="1946546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iangolo isoscele 25"/>
          <p:cNvSpPr/>
          <p:nvPr/>
        </p:nvSpPr>
        <p:spPr>
          <a:xfrm rot="16200000">
            <a:off x="523820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ttore 4 28"/>
          <p:cNvCxnSpPr>
            <a:stCxn id="10" idx="1"/>
            <a:endCxn id="9" idx="3"/>
          </p:cNvCxnSpPr>
          <p:nvPr/>
        </p:nvCxnSpPr>
        <p:spPr>
          <a:xfrm rot="10800000">
            <a:off x="2267745" y="3212976"/>
            <a:ext cx="1437343" cy="127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2456577" y="3225677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Reference?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2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891</Words>
  <Application>Microsoft Office PowerPoint</Application>
  <PresentationFormat>Presentazione su schermo (4:3)</PresentationFormat>
  <Paragraphs>563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39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143</cp:revision>
  <dcterms:created xsi:type="dcterms:W3CDTF">2020-06-21T06:59:23Z</dcterms:created>
  <dcterms:modified xsi:type="dcterms:W3CDTF">2020-09-24T16:14:05Z</dcterms:modified>
</cp:coreProperties>
</file>