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3e1fae2c5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3e1fae2c5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1307d7d5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1307d7d5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1307d7d5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1307d7d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1307d7d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1307d7d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1307d7d5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1307d7d5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docs.google.com/document/d/1Rr0zMqKin9DGCFu0KBOn6EmJCVctf98zEAXib1_Wru0/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Broadcast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8th May 2023</a:t>
            </a:r>
            <a:endParaRPr/>
          </a:p>
          <a:p>
            <a:pPr indent="0" lvl="0" marL="0" rtl="0" algn="ctr">
              <a:spcBef>
                <a:spcPts val="0"/>
              </a:spcBef>
              <a:spcAft>
                <a:spcPts val="0"/>
              </a:spcAft>
              <a:buNone/>
            </a:pPr>
            <a:r>
              <a:rPr lang="en-GB"/>
              <a:t>Cran &amp; Fly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85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Agenda</a:t>
            </a:r>
            <a:endParaRPr/>
          </a:p>
        </p:txBody>
      </p:sp>
      <p:sp>
        <p:nvSpPr>
          <p:cNvPr id="61" name="Google Shape;61;p14"/>
          <p:cNvSpPr txBox="1"/>
          <p:nvPr>
            <p:ph idx="1" type="subTitle"/>
          </p:nvPr>
        </p:nvSpPr>
        <p:spPr>
          <a:xfrm>
            <a:off x="597650" y="1853400"/>
            <a:ext cx="8234700" cy="2819700"/>
          </a:xfrm>
          <a:prstGeom prst="rect">
            <a:avLst/>
          </a:prstGeom>
        </p:spPr>
        <p:txBody>
          <a:bodyPr anchorCtr="0" anchor="t" bIns="91425" lIns="91425" spcFirstLastPara="1" rIns="91425" wrap="square" tIns="91425">
            <a:normAutofit lnSpcReduction="10000"/>
          </a:bodyPr>
          <a:lstStyle/>
          <a:p>
            <a:pPr indent="-406400" lvl="0" marL="457200" rtl="0" algn="l">
              <a:spcBef>
                <a:spcPts val="0"/>
              </a:spcBef>
              <a:spcAft>
                <a:spcPts val="0"/>
              </a:spcAft>
              <a:buSzPts val="2800"/>
              <a:buChar char="●"/>
            </a:pPr>
            <a:r>
              <a:rPr lang="en-GB"/>
              <a:t>Check-in with Broadcast styles:</a:t>
            </a:r>
            <a:endParaRPr/>
          </a:p>
          <a:p>
            <a:pPr indent="-406400" lvl="1" marL="914400" rtl="0" algn="l">
              <a:spcBef>
                <a:spcPts val="0"/>
              </a:spcBef>
              <a:spcAft>
                <a:spcPts val="0"/>
              </a:spcAft>
              <a:buSzPts val="2800"/>
              <a:buChar char="○"/>
            </a:pPr>
            <a:r>
              <a:rPr lang="en-GB"/>
              <a:t>Preparation style</a:t>
            </a:r>
            <a:endParaRPr/>
          </a:p>
          <a:p>
            <a:pPr indent="-406400" lvl="1" marL="914400" rtl="0" algn="l">
              <a:spcBef>
                <a:spcPts val="0"/>
              </a:spcBef>
              <a:spcAft>
                <a:spcPts val="0"/>
              </a:spcAft>
              <a:buSzPts val="2800"/>
              <a:buChar char="○"/>
            </a:pPr>
            <a:r>
              <a:rPr lang="en-GB"/>
              <a:t>G</a:t>
            </a:r>
            <a:r>
              <a:rPr lang="en-GB"/>
              <a:t>uerilla style</a:t>
            </a:r>
            <a:endParaRPr/>
          </a:p>
          <a:p>
            <a:pPr indent="-406400" lvl="0" marL="457200" rtl="0" algn="l">
              <a:spcBef>
                <a:spcPts val="0"/>
              </a:spcBef>
              <a:spcAft>
                <a:spcPts val="0"/>
              </a:spcAft>
              <a:buSzPts val="2800"/>
              <a:buChar char="●"/>
            </a:pPr>
            <a:r>
              <a:rPr lang="en-GB"/>
              <a:t>Platform Discussions / workflow</a:t>
            </a:r>
            <a:endParaRPr/>
          </a:p>
          <a:p>
            <a:pPr indent="-406400" lvl="0" marL="457200" rtl="0" algn="l">
              <a:spcBef>
                <a:spcPts val="0"/>
              </a:spcBef>
              <a:spcAft>
                <a:spcPts val="0"/>
              </a:spcAft>
              <a:buSzPts val="2800"/>
              <a:buChar char="●"/>
            </a:pPr>
            <a:r>
              <a:rPr lang="en-GB"/>
              <a:t>Questions for lawyer - </a:t>
            </a:r>
            <a:r>
              <a:rPr lang="en-GB" sz="2075" u="sng">
                <a:solidFill>
                  <a:schemeClr val="hlink"/>
                </a:solidFill>
                <a:hlinkClick r:id="rId3"/>
              </a:rPr>
              <a:t>https://docs.google.com/document/d/1Rr0zMqKin9DGCFu0KBOn6EmJCVctf98zEAXib1_Wru0/edit?usp=sharing</a:t>
            </a:r>
            <a:endParaRPr sz="2075"/>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454800"/>
            <a:ext cx="8520600" cy="85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Workshop Ideation Notes</a:t>
            </a:r>
            <a:endParaRPr/>
          </a:p>
        </p:txBody>
      </p:sp>
      <p:sp>
        <p:nvSpPr>
          <p:cNvPr id="67" name="Google Shape;67;p15"/>
          <p:cNvSpPr txBox="1"/>
          <p:nvPr>
            <p:ph idx="1" type="subTitle"/>
          </p:nvPr>
        </p:nvSpPr>
        <p:spPr>
          <a:xfrm>
            <a:off x="597650" y="1384475"/>
            <a:ext cx="8234700" cy="3288600"/>
          </a:xfrm>
          <a:prstGeom prst="rect">
            <a:avLst/>
          </a:prstGeom>
        </p:spPr>
        <p:txBody>
          <a:bodyPr anchorCtr="0" anchor="t" bIns="91425" lIns="91425" spcFirstLastPara="1" rIns="91425" wrap="square" tIns="91425">
            <a:normAutofit fontScale="62500" lnSpcReduction="20000"/>
          </a:bodyPr>
          <a:lstStyle/>
          <a:p>
            <a:pPr indent="-339725" lvl="0" marL="457200" rtl="0" algn="l">
              <a:spcBef>
                <a:spcPts val="0"/>
              </a:spcBef>
              <a:spcAft>
                <a:spcPts val="0"/>
              </a:spcAft>
              <a:buSzPct val="100000"/>
              <a:buChar char="●"/>
            </a:pPr>
            <a:r>
              <a:rPr lang="en-GB"/>
              <a:t>24/7 streaming</a:t>
            </a:r>
            <a:endParaRPr/>
          </a:p>
          <a:p>
            <a:pPr indent="-339725" lvl="0" marL="457200" rtl="0" algn="l">
              <a:spcBef>
                <a:spcPts val="0"/>
              </a:spcBef>
              <a:spcAft>
                <a:spcPts val="0"/>
              </a:spcAft>
              <a:buSzPct val="100000"/>
              <a:buChar char="●"/>
            </a:pPr>
            <a:r>
              <a:rPr lang="en-GB"/>
              <a:t>Platforms - </a:t>
            </a:r>
            <a:r>
              <a:rPr lang="en-GB"/>
              <a:t>youtube / twitch</a:t>
            </a:r>
            <a:endParaRPr/>
          </a:p>
          <a:p>
            <a:pPr indent="-339725" lvl="0" marL="457200" rtl="0" algn="l">
              <a:spcBef>
                <a:spcPts val="0"/>
              </a:spcBef>
              <a:spcAft>
                <a:spcPts val="0"/>
              </a:spcAft>
              <a:buSzPct val="100000"/>
              <a:buChar char="●"/>
            </a:pPr>
            <a:r>
              <a:rPr lang="en-GB"/>
              <a:t>Chill / discussions / vibe / character?</a:t>
            </a:r>
            <a:endParaRPr/>
          </a:p>
          <a:p>
            <a:pPr indent="-339725" lvl="0" marL="457200" rtl="0" algn="l">
              <a:spcBef>
                <a:spcPts val="0"/>
              </a:spcBef>
              <a:spcAft>
                <a:spcPts val="0"/>
              </a:spcAft>
              <a:buSzPct val="100000"/>
              <a:buChar char="●"/>
            </a:pPr>
            <a:r>
              <a:rPr lang="en-GB"/>
              <a:t>Non-technical viewer base / inclusivity</a:t>
            </a:r>
            <a:endParaRPr/>
          </a:p>
          <a:p>
            <a:pPr indent="-339725" lvl="0" marL="457200" rtl="0" algn="l">
              <a:spcBef>
                <a:spcPts val="0"/>
              </a:spcBef>
              <a:spcAft>
                <a:spcPts val="0"/>
              </a:spcAft>
              <a:buSzPct val="100000"/>
              <a:buChar char="●"/>
            </a:pPr>
            <a:r>
              <a:rPr lang="en-GB"/>
              <a:t>Ecosystem attractors: Thought leadership, decentralised benevolent AGI, Taboo topic?</a:t>
            </a:r>
            <a:endParaRPr/>
          </a:p>
          <a:p>
            <a:pPr indent="-339725" lvl="0" marL="457200" rtl="0" algn="l">
              <a:spcBef>
                <a:spcPts val="0"/>
              </a:spcBef>
              <a:spcAft>
                <a:spcPts val="0"/>
              </a:spcAft>
              <a:buSzPct val="100000"/>
              <a:buChar char="●"/>
            </a:pPr>
            <a:r>
              <a:rPr lang="en-GB"/>
              <a:t>Foundation / Ecosystem Calendar</a:t>
            </a:r>
            <a:endParaRPr/>
          </a:p>
          <a:p>
            <a:pPr indent="-339725" lvl="0" marL="457200" rtl="0" algn="l">
              <a:spcBef>
                <a:spcPts val="0"/>
              </a:spcBef>
              <a:spcAft>
                <a:spcPts val="0"/>
              </a:spcAft>
              <a:buSzPct val="100000"/>
              <a:buChar char="●"/>
            </a:pPr>
            <a:r>
              <a:rPr lang="en-GB"/>
              <a:t>Process tied into education &amp; marketing</a:t>
            </a:r>
            <a:endParaRPr/>
          </a:p>
          <a:p>
            <a:pPr indent="-339725" lvl="0" marL="457200" rtl="0" algn="l">
              <a:spcBef>
                <a:spcPts val="0"/>
              </a:spcBef>
              <a:spcAft>
                <a:spcPts val="0"/>
              </a:spcAft>
              <a:buSzPct val="100000"/>
              <a:buChar char="●"/>
            </a:pPr>
            <a:r>
              <a:rPr lang="en-GB"/>
              <a:t>Need for quality creators</a:t>
            </a:r>
            <a:endParaRPr/>
          </a:p>
          <a:p>
            <a:pPr indent="-339725" lvl="0" marL="457200" rtl="0" algn="l">
              <a:spcBef>
                <a:spcPts val="0"/>
              </a:spcBef>
              <a:spcAft>
                <a:spcPts val="0"/>
              </a:spcAft>
              <a:buSzPct val="100000"/>
              <a:buChar char="●"/>
            </a:pPr>
            <a:r>
              <a:rPr lang="en-GB"/>
              <a:t>Video workgroup are in planning style</a:t>
            </a:r>
            <a:endParaRPr/>
          </a:p>
          <a:p>
            <a:pPr indent="-339725" lvl="0" marL="457200" rtl="0" algn="l">
              <a:spcBef>
                <a:spcPts val="0"/>
              </a:spcBef>
              <a:spcAft>
                <a:spcPts val="0"/>
              </a:spcAft>
              <a:buSzPct val="100000"/>
              <a:buChar char="●"/>
            </a:pPr>
            <a:r>
              <a:rPr lang="en-GB"/>
              <a:t>Create spontaneous content edited by video workgroup</a:t>
            </a:r>
            <a:endParaRPr/>
          </a:p>
          <a:p>
            <a:pPr indent="-339725" lvl="0" marL="457200" rtl="0" algn="l">
              <a:spcBef>
                <a:spcPts val="0"/>
              </a:spcBef>
              <a:spcAft>
                <a:spcPts val="0"/>
              </a:spcAft>
              <a:buSzPct val="100000"/>
              <a:buChar char="●"/>
            </a:pPr>
            <a:r>
              <a:rPr lang="en-GB"/>
              <a:t>Dework task for writers guild, (use AI), scripted out. H/E records &amp; publishes. Emphasis on collaborative process.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454800"/>
            <a:ext cx="8520600" cy="85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Platforms</a:t>
            </a:r>
            <a:endParaRPr/>
          </a:p>
        </p:txBody>
      </p:sp>
      <p:sp>
        <p:nvSpPr>
          <p:cNvPr id="73" name="Google Shape;73;p16"/>
          <p:cNvSpPr txBox="1"/>
          <p:nvPr>
            <p:ph idx="1" type="subTitle"/>
          </p:nvPr>
        </p:nvSpPr>
        <p:spPr>
          <a:xfrm>
            <a:off x="597650" y="1384475"/>
            <a:ext cx="8234700" cy="3288600"/>
          </a:xfrm>
          <a:prstGeom prst="rect">
            <a:avLst/>
          </a:prstGeom>
        </p:spPr>
        <p:txBody>
          <a:bodyPr anchorCtr="0" anchor="t" bIns="91425" lIns="91425" spcFirstLastPara="1" rIns="91425" wrap="square" tIns="91425">
            <a:normAutofit fontScale="47500" lnSpcReduction="10000"/>
          </a:bodyPr>
          <a:lstStyle/>
          <a:p>
            <a:pPr indent="-313055" lvl="0" marL="457200" rtl="0" algn="l">
              <a:spcBef>
                <a:spcPts val="0"/>
              </a:spcBef>
              <a:spcAft>
                <a:spcPts val="0"/>
              </a:spcAft>
              <a:buSzPct val="100000"/>
              <a:buChar char="●"/>
            </a:pPr>
            <a:r>
              <a:rPr lang="en-GB"/>
              <a:t>Youtube</a:t>
            </a:r>
            <a:endParaRPr/>
          </a:p>
          <a:p>
            <a:pPr indent="-313055" lvl="0" marL="457200" rtl="0" algn="l">
              <a:spcBef>
                <a:spcPts val="0"/>
              </a:spcBef>
              <a:spcAft>
                <a:spcPts val="0"/>
              </a:spcAft>
              <a:buSzPct val="100000"/>
              <a:buChar char="●"/>
            </a:pPr>
            <a:r>
              <a:rPr lang="en-GB"/>
              <a:t>Twitter</a:t>
            </a:r>
            <a:endParaRPr/>
          </a:p>
          <a:p>
            <a:pPr indent="-313055" lvl="0" marL="457200" rtl="0" algn="l">
              <a:spcBef>
                <a:spcPts val="0"/>
              </a:spcBef>
              <a:spcAft>
                <a:spcPts val="0"/>
              </a:spcAft>
              <a:buSzPct val="100000"/>
              <a:buChar char="●"/>
            </a:pPr>
            <a:r>
              <a:rPr lang="en-GB"/>
              <a:t>Twitch</a:t>
            </a:r>
            <a:endParaRPr/>
          </a:p>
          <a:p>
            <a:pPr indent="-313055" lvl="0" marL="457200" rtl="0" algn="l">
              <a:spcBef>
                <a:spcPts val="0"/>
              </a:spcBef>
              <a:spcAft>
                <a:spcPts val="0"/>
              </a:spcAft>
              <a:buSzPct val="100000"/>
              <a:buChar char="●"/>
            </a:pPr>
            <a:r>
              <a:rPr lang="en-GB"/>
              <a:t>Youtube / Twitch and facebook at the same time</a:t>
            </a:r>
            <a:endParaRPr/>
          </a:p>
          <a:p>
            <a:pPr indent="-313055" lvl="0" marL="457200" rtl="0" algn="l">
              <a:spcBef>
                <a:spcPts val="0"/>
              </a:spcBef>
              <a:spcAft>
                <a:spcPts val="0"/>
              </a:spcAft>
              <a:buSzPct val="100000"/>
              <a:buChar char="●"/>
            </a:pPr>
            <a:r>
              <a:rPr lang="en-GB"/>
              <a:t>Google and apple podcast platforms cover most of the market</a:t>
            </a:r>
            <a:endParaRPr/>
          </a:p>
          <a:p>
            <a:pPr indent="-313055" lvl="0" marL="457200" rtl="0" algn="l">
              <a:spcBef>
                <a:spcPts val="0"/>
              </a:spcBef>
              <a:spcAft>
                <a:spcPts val="0"/>
              </a:spcAft>
              <a:buSzPct val="100000"/>
              <a:buChar char="●"/>
            </a:pPr>
            <a:r>
              <a:rPr lang="en-GB"/>
              <a:t>Spotify</a:t>
            </a:r>
            <a:endParaRPr/>
          </a:p>
          <a:p>
            <a:pPr indent="-313055" lvl="0" marL="457200" rtl="0" algn="l">
              <a:spcBef>
                <a:spcPts val="0"/>
              </a:spcBef>
              <a:spcAft>
                <a:spcPts val="0"/>
              </a:spcAft>
              <a:buSzPct val="100000"/>
              <a:buChar char="●"/>
            </a:pPr>
            <a:r>
              <a:rPr lang="en-GB"/>
              <a:t>Podbean</a:t>
            </a:r>
            <a:endParaRPr/>
          </a:p>
          <a:p>
            <a:pPr indent="-313055" lvl="0" marL="457200" rtl="0" algn="l">
              <a:spcBef>
                <a:spcPts val="0"/>
              </a:spcBef>
              <a:spcAft>
                <a:spcPts val="0"/>
              </a:spcAft>
              <a:buSzPct val="100000"/>
              <a:buChar char="●"/>
            </a:pPr>
            <a:r>
              <a:rPr lang="en-GB"/>
              <a:t>Decentralised alternatives (</a:t>
            </a:r>
            <a:r>
              <a:rPr lang="en-GB"/>
              <a:t>ideologically</a:t>
            </a:r>
            <a:r>
              <a:rPr lang="en-GB"/>
              <a:t> important!):</a:t>
            </a:r>
            <a:endParaRPr/>
          </a:p>
          <a:p>
            <a:pPr indent="-324023" lvl="1" marL="914400" rtl="0" algn="l">
              <a:spcBef>
                <a:spcPts val="0"/>
              </a:spcBef>
              <a:spcAft>
                <a:spcPts val="0"/>
              </a:spcAft>
              <a:buClr>
                <a:schemeClr val="dk1"/>
              </a:buClr>
              <a:buSzPct val="202325"/>
              <a:buChar char="○"/>
            </a:pPr>
            <a:r>
              <a:rPr b="1" lang="en-GB" sz="1563">
                <a:solidFill>
                  <a:schemeClr val="dk1"/>
                </a:solidFill>
                <a:latin typeface="Roboto"/>
                <a:ea typeface="Roboto"/>
                <a:cs typeface="Roboto"/>
                <a:sym typeface="Roboto"/>
              </a:rPr>
              <a:t>Youtube - LBRY, PeerTube, DTube</a:t>
            </a:r>
            <a:endParaRPr b="1" sz="1563">
              <a:solidFill>
                <a:schemeClr val="dk1"/>
              </a:solidFill>
              <a:latin typeface="Roboto"/>
              <a:ea typeface="Roboto"/>
              <a:cs typeface="Roboto"/>
              <a:sym typeface="Roboto"/>
            </a:endParaRPr>
          </a:p>
          <a:p>
            <a:pPr indent="-324023" lvl="1" marL="914400" rtl="0" algn="l">
              <a:spcBef>
                <a:spcPts val="0"/>
              </a:spcBef>
              <a:spcAft>
                <a:spcPts val="0"/>
              </a:spcAft>
              <a:buClr>
                <a:schemeClr val="dk1"/>
              </a:buClr>
              <a:buSzPct val="202325"/>
              <a:buChar char="○"/>
            </a:pPr>
            <a:r>
              <a:rPr b="1" lang="en-GB" sz="1563">
                <a:solidFill>
                  <a:schemeClr val="dk1"/>
                </a:solidFill>
                <a:latin typeface="Roboto"/>
                <a:ea typeface="Roboto"/>
                <a:cs typeface="Roboto"/>
                <a:sym typeface="Roboto"/>
              </a:rPr>
              <a:t>Twitter - Mastodon, Gab</a:t>
            </a:r>
            <a:endParaRPr b="1" sz="1563">
              <a:solidFill>
                <a:schemeClr val="dk1"/>
              </a:solidFill>
              <a:latin typeface="Roboto"/>
              <a:ea typeface="Roboto"/>
              <a:cs typeface="Roboto"/>
              <a:sym typeface="Roboto"/>
            </a:endParaRPr>
          </a:p>
          <a:p>
            <a:pPr indent="-324023" lvl="1" marL="914400" rtl="0" algn="l">
              <a:spcBef>
                <a:spcPts val="0"/>
              </a:spcBef>
              <a:spcAft>
                <a:spcPts val="0"/>
              </a:spcAft>
              <a:buClr>
                <a:schemeClr val="dk1"/>
              </a:buClr>
              <a:buSzPct val="202325"/>
              <a:buChar char="○"/>
            </a:pPr>
            <a:r>
              <a:rPr b="1" lang="en-GB" sz="1563">
                <a:solidFill>
                  <a:schemeClr val="dk1"/>
                </a:solidFill>
                <a:latin typeface="Roboto"/>
                <a:ea typeface="Roboto"/>
                <a:cs typeface="Roboto"/>
                <a:sym typeface="Roboto"/>
              </a:rPr>
              <a:t>Twitch - DLive, Theta.tv</a:t>
            </a:r>
            <a:endParaRPr b="1" sz="1563">
              <a:solidFill>
                <a:schemeClr val="dk1"/>
              </a:solidFill>
              <a:latin typeface="Roboto"/>
              <a:ea typeface="Roboto"/>
              <a:cs typeface="Roboto"/>
              <a:sym typeface="Roboto"/>
            </a:endParaRPr>
          </a:p>
          <a:p>
            <a:pPr indent="-324023" lvl="1" marL="914400" rtl="0" algn="l">
              <a:spcBef>
                <a:spcPts val="0"/>
              </a:spcBef>
              <a:spcAft>
                <a:spcPts val="0"/>
              </a:spcAft>
              <a:buClr>
                <a:schemeClr val="dk1"/>
              </a:buClr>
              <a:buSzPct val="202325"/>
              <a:buChar char="○"/>
            </a:pPr>
            <a:r>
              <a:rPr b="1" lang="en-GB" sz="1563">
                <a:solidFill>
                  <a:schemeClr val="dk1"/>
                </a:solidFill>
                <a:latin typeface="Roboto"/>
                <a:ea typeface="Roboto"/>
                <a:cs typeface="Roboto"/>
                <a:sym typeface="Roboto"/>
              </a:rPr>
              <a:t>Youtube/Twitch/Facebook at the same time - Restream.io</a:t>
            </a:r>
            <a:endParaRPr b="1" sz="1563">
              <a:solidFill>
                <a:schemeClr val="dk1"/>
              </a:solidFill>
              <a:latin typeface="Roboto"/>
              <a:ea typeface="Roboto"/>
              <a:cs typeface="Roboto"/>
              <a:sym typeface="Roboto"/>
            </a:endParaRPr>
          </a:p>
          <a:p>
            <a:pPr indent="-324023" lvl="1" marL="914400" rtl="0" algn="l">
              <a:spcBef>
                <a:spcPts val="0"/>
              </a:spcBef>
              <a:spcAft>
                <a:spcPts val="0"/>
              </a:spcAft>
              <a:buClr>
                <a:schemeClr val="dk1"/>
              </a:buClr>
              <a:buSzPct val="202325"/>
              <a:buChar char="○"/>
            </a:pPr>
            <a:r>
              <a:rPr b="1" lang="en-GB" sz="1563">
                <a:solidFill>
                  <a:schemeClr val="dk1"/>
                </a:solidFill>
                <a:latin typeface="Roboto"/>
                <a:ea typeface="Roboto"/>
                <a:cs typeface="Roboto"/>
                <a:sym typeface="Roboto"/>
              </a:rPr>
              <a:t>Podcast platforms - Anchor, BitChute</a:t>
            </a:r>
            <a:endParaRPr b="1" sz="1563">
              <a:solidFill>
                <a:schemeClr val="dk1"/>
              </a:solidFill>
              <a:latin typeface="Roboto"/>
              <a:ea typeface="Roboto"/>
              <a:cs typeface="Roboto"/>
              <a:sym typeface="Roboto"/>
            </a:endParaRPr>
          </a:p>
          <a:p>
            <a:pPr indent="-324023" lvl="1" marL="914400" rtl="0" algn="l">
              <a:spcBef>
                <a:spcPts val="0"/>
              </a:spcBef>
              <a:spcAft>
                <a:spcPts val="0"/>
              </a:spcAft>
              <a:buClr>
                <a:schemeClr val="dk1"/>
              </a:buClr>
              <a:buSzPct val="202325"/>
              <a:buChar char="○"/>
            </a:pPr>
            <a:r>
              <a:rPr b="1" lang="en-GB" sz="1563">
                <a:solidFill>
                  <a:schemeClr val="dk1"/>
                </a:solidFill>
                <a:latin typeface="Roboto"/>
                <a:ea typeface="Roboto"/>
                <a:cs typeface="Roboto"/>
                <a:sym typeface="Roboto"/>
              </a:rPr>
              <a:t>Spotify - Audius</a:t>
            </a:r>
            <a:endParaRPr b="1" sz="1563">
              <a:solidFill>
                <a:schemeClr val="dk1"/>
              </a:solidFill>
              <a:latin typeface="Roboto"/>
              <a:ea typeface="Roboto"/>
              <a:cs typeface="Roboto"/>
              <a:sym typeface="Roboto"/>
            </a:endParaRPr>
          </a:p>
          <a:p>
            <a:pPr indent="-324023" lvl="1" marL="914400" rtl="0" algn="l">
              <a:spcBef>
                <a:spcPts val="0"/>
              </a:spcBef>
              <a:spcAft>
                <a:spcPts val="0"/>
              </a:spcAft>
              <a:buClr>
                <a:schemeClr val="dk1"/>
              </a:buClr>
              <a:buSzPct val="202325"/>
              <a:buChar char="○"/>
            </a:pPr>
            <a:r>
              <a:rPr b="1" lang="en-GB" sz="1563">
                <a:solidFill>
                  <a:schemeClr val="dk1"/>
                </a:solidFill>
                <a:latin typeface="Roboto"/>
                <a:ea typeface="Roboto"/>
                <a:cs typeface="Roboto"/>
                <a:sym typeface="Roboto"/>
              </a:rPr>
              <a:t>Podbean - Podcastindex.or</a:t>
            </a:r>
            <a:r>
              <a:rPr b="1" lang="en-GB" sz="1563">
                <a:solidFill>
                  <a:schemeClr val="dk1"/>
                </a:solidFill>
                <a:latin typeface="Roboto"/>
                <a:ea typeface="Roboto"/>
                <a:cs typeface="Roboto"/>
                <a:sym typeface="Roboto"/>
              </a:rPr>
              <a:t>g</a:t>
            </a:r>
            <a:endParaRPr b="1" sz="1563">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454800"/>
            <a:ext cx="8520600" cy="85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What is necessary</a:t>
            </a:r>
            <a:endParaRPr/>
          </a:p>
        </p:txBody>
      </p:sp>
      <p:sp>
        <p:nvSpPr>
          <p:cNvPr id="79" name="Google Shape;79;p17"/>
          <p:cNvSpPr txBox="1"/>
          <p:nvPr>
            <p:ph idx="1" type="subTitle"/>
          </p:nvPr>
        </p:nvSpPr>
        <p:spPr>
          <a:xfrm>
            <a:off x="597650" y="1384475"/>
            <a:ext cx="2482500" cy="24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24/7 streaming:</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GB" sz="1600"/>
              <a:t>Youtube channel / content</a:t>
            </a:r>
            <a:endParaRPr sz="1600"/>
          </a:p>
        </p:txBody>
      </p:sp>
      <p:sp>
        <p:nvSpPr>
          <p:cNvPr id="80" name="Google Shape;80;p17"/>
          <p:cNvSpPr txBox="1"/>
          <p:nvPr>
            <p:ph idx="1" type="subTitle"/>
          </p:nvPr>
        </p:nvSpPr>
        <p:spPr>
          <a:xfrm>
            <a:off x="3143375" y="1384475"/>
            <a:ext cx="2898900" cy="349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1600"/>
              <a:t>Twitter spaces / twitch:</a:t>
            </a:r>
            <a:endParaRPr sz="1600"/>
          </a:p>
          <a:p>
            <a:pPr indent="0" lvl="0" marL="0" rtl="0" algn="l">
              <a:spcBef>
                <a:spcPts val="0"/>
              </a:spcBef>
              <a:spcAft>
                <a:spcPts val="0"/>
              </a:spcAft>
              <a:buNone/>
            </a:pPr>
            <a:r>
              <a:t/>
            </a:r>
            <a:endParaRPr sz="1600"/>
          </a:p>
          <a:p>
            <a:pPr indent="-307340" lvl="0" marL="457200" rtl="0" algn="l">
              <a:spcBef>
                <a:spcPts val="0"/>
              </a:spcBef>
              <a:spcAft>
                <a:spcPts val="0"/>
              </a:spcAft>
              <a:buSzPct val="100000"/>
              <a:buChar char="-"/>
            </a:pPr>
            <a:r>
              <a:rPr lang="en-GB" sz="1600"/>
              <a:t>Few hours preparation</a:t>
            </a:r>
            <a:endParaRPr sz="1600"/>
          </a:p>
          <a:p>
            <a:pPr indent="-307340" lvl="0" marL="457200" rtl="0" algn="l">
              <a:spcBef>
                <a:spcPts val="0"/>
              </a:spcBef>
              <a:spcAft>
                <a:spcPts val="0"/>
              </a:spcAft>
              <a:buSzPct val="100000"/>
              <a:buChar char="-"/>
            </a:pPr>
            <a:r>
              <a:rPr lang="en-GB" sz="1600"/>
              <a:t>Guests</a:t>
            </a:r>
            <a:endParaRPr sz="1600"/>
          </a:p>
          <a:p>
            <a:pPr indent="-307340" lvl="0" marL="457200" rtl="0" algn="l">
              <a:spcBef>
                <a:spcPts val="0"/>
              </a:spcBef>
              <a:spcAft>
                <a:spcPts val="0"/>
              </a:spcAft>
              <a:buSzPct val="100000"/>
              <a:buChar char="-"/>
            </a:pPr>
            <a:r>
              <a:rPr lang="en-GB" sz="1600"/>
              <a:t>SoMe announcements</a:t>
            </a:r>
            <a:endParaRPr sz="1600"/>
          </a:p>
          <a:p>
            <a:pPr indent="-307340" lvl="0" marL="457200" rtl="0" algn="l">
              <a:spcBef>
                <a:spcPts val="0"/>
              </a:spcBef>
              <a:spcAft>
                <a:spcPts val="0"/>
              </a:spcAft>
              <a:buSzPct val="100000"/>
              <a:buChar char="-"/>
            </a:pPr>
            <a:r>
              <a:rPr lang="en-GB" sz="1600"/>
              <a:t>Discussions (and disagreements)</a:t>
            </a:r>
            <a:endParaRPr sz="1600"/>
          </a:p>
          <a:p>
            <a:pPr indent="-307340" lvl="0" marL="457200" rtl="0" algn="l">
              <a:spcBef>
                <a:spcPts val="0"/>
              </a:spcBef>
              <a:spcAft>
                <a:spcPts val="0"/>
              </a:spcAft>
              <a:buSzPct val="100000"/>
              <a:buChar char="-"/>
            </a:pPr>
            <a:r>
              <a:rPr lang="en-GB" sz="1600"/>
              <a:t>Planning of guests and discussions</a:t>
            </a:r>
            <a:endParaRPr sz="1600"/>
          </a:p>
          <a:p>
            <a:pPr indent="-307340" lvl="0" marL="457200" rtl="0" algn="l">
              <a:spcBef>
                <a:spcPts val="0"/>
              </a:spcBef>
              <a:spcAft>
                <a:spcPts val="0"/>
              </a:spcAft>
              <a:buSzPct val="100000"/>
              <a:buChar char="-"/>
            </a:pPr>
            <a:r>
              <a:rPr lang="en-GB" sz="1600"/>
              <a:t>Correct timezone</a:t>
            </a:r>
            <a:endParaRPr sz="1600"/>
          </a:p>
          <a:p>
            <a:pPr indent="-307340" lvl="0" marL="457200" rtl="0" algn="l">
              <a:spcBef>
                <a:spcPts val="0"/>
              </a:spcBef>
              <a:spcAft>
                <a:spcPts val="0"/>
              </a:spcAft>
              <a:buSzPct val="100000"/>
              <a:buChar char="-"/>
            </a:pPr>
            <a:r>
              <a:rPr lang="en-GB" sz="1600"/>
              <a:t>Creating </a:t>
            </a:r>
            <a:r>
              <a:rPr lang="en-GB" sz="1600"/>
              <a:t>controversy</a:t>
            </a:r>
            <a:endParaRPr sz="1600"/>
          </a:p>
          <a:p>
            <a:pPr indent="-307340" lvl="0" marL="457200" rtl="0" algn="l">
              <a:spcBef>
                <a:spcPts val="0"/>
              </a:spcBef>
              <a:spcAft>
                <a:spcPts val="0"/>
              </a:spcAft>
              <a:buSzPct val="100000"/>
              <a:buChar char="-"/>
            </a:pPr>
            <a:r>
              <a:rPr lang="en-GB" sz="1600"/>
              <a:t>Mindplex podcast (post discussion with audience) aka. post singularity eco-meeting</a:t>
            </a:r>
            <a:endParaRPr sz="1600"/>
          </a:p>
          <a:p>
            <a:pPr indent="-307340" lvl="0" marL="457200" rtl="0" algn="l">
              <a:spcBef>
                <a:spcPts val="0"/>
              </a:spcBef>
              <a:spcAft>
                <a:spcPts val="0"/>
              </a:spcAft>
              <a:buSzPct val="100000"/>
              <a:buChar char="-"/>
            </a:pPr>
            <a:r>
              <a:rPr lang="en-GB" sz="1600"/>
              <a:t>Links between community engagement and governance, open sourcing of info and gamification</a:t>
            </a:r>
            <a:endParaRPr sz="1600"/>
          </a:p>
          <a:p>
            <a:pPr indent="-307340" lvl="0" marL="457200" rtl="0" algn="l">
              <a:spcBef>
                <a:spcPts val="0"/>
              </a:spcBef>
              <a:spcAft>
                <a:spcPts val="0"/>
              </a:spcAft>
              <a:buSzPct val="100000"/>
              <a:buChar char="-"/>
            </a:pPr>
            <a:r>
              <a:rPr lang="en-GB" sz="1600"/>
              <a:t>Post-Rogan/Goertzel  content</a:t>
            </a:r>
            <a:endParaRPr sz="1600"/>
          </a:p>
          <a:p>
            <a:pPr indent="-307340" lvl="0" marL="457200" rtl="0" algn="l">
              <a:spcBef>
                <a:spcPts val="0"/>
              </a:spcBef>
              <a:spcAft>
                <a:spcPts val="0"/>
              </a:spcAft>
              <a:buSzPct val="100000"/>
              <a:buChar char="-"/>
            </a:pPr>
            <a:r>
              <a:rPr lang="en-GB" sz="1600"/>
              <a:t>BEN BEN BEN [waves hands]</a:t>
            </a:r>
            <a:endParaRPr sz="1600"/>
          </a:p>
        </p:txBody>
      </p:sp>
      <p:sp>
        <p:nvSpPr>
          <p:cNvPr id="81" name="Google Shape;81;p17"/>
          <p:cNvSpPr txBox="1"/>
          <p:nvPr>
            <p:ph idx="1" type="subTitle"/>
          </p:nvPr>
        </p:nvSpPr>
        <p:spPr>
          <a:xfrm>
            <a:off x="6349800" y="1384475"/>
            <a:ext cx="2482500" cy="240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Recorded content:</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Char char="-"/>
            </a:pPr>
            <a:r>
              <a:rPr lang="en-GB" sz="1600"/>
              <a:t>Collab with writers workgroup for script</a:t>
            </a:r>
            <a:endParaRPr sz="1600"/>
          </a:p>
          <a:p>
            <a:pPr indent="-330200" lvl="0" marL="457200" rtl="0" algn="l">
              <a:spcBef>
                <a:spcPts val="0"/>
              </a:spcBef>
              <a:spcAft>
                <a:spcPts val="0"/>
              </a:spcAft>
              <a:buSzPts val="1600"/>
              <a:buChar char="-"/>
            </a:pPr>
            <a:r>
              <a:rPr lang="en-GB" sz="1600"/>
              <a:t>Collab with video workgroup for editing</a:t>
            </a:r>
            <a:endParaRPr sz="1600"/>
          </a:p>
        </p:txBody>
      </p:sp>
      <p:sp>
        <p:nvSpPr>
          <p:cNvPr id="82" name="Google Shape;82;p17"/>
          <p:cNvSpPr txBox="1"/>
          <p:nvPr/>
        </p:nvSpPr>
        <p:spPr>
          <a:xfrm>
            <a:off x="143375" y="2393325"/>
            <a:ext cx="3000000" cy="265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700">
                <a:solidFill>
                  <a:schemeClr val="dk1"/>
                </a:solidFill>
                <a:latin typeface="Roboto"/>
                <a:ea typeface="Roboto"/>
                <a:cs typeface="Roboto"/>
                <a:sym typeface="Roboto"/>
              </a:rPr>
              <a:t>To set up a 24/7 autonomous stream on YouTube or Twitch, you will need to follow these general steps:</a:t>
            </a:r>
            <a:endParaRPr sz="700">
              <a:solidFill>
                <a:schemeClr val="dk1"/>
              </a:solidFill>
              <a:latin typeface="Roboto"/>
              <a:ea typeface="Roboto"/>
              <a:cs typeface="Roboto"/>
              <a:sym typeface="Roboto"/>
            </a:endParaRPr>
          </a:p>
          <a:p>
            <a:pPr indent="-273050" lvl="0" marL="457200" rtl="0" algn="l">
              <a:lnSpc>
                <a:spcPct val="115000"/>
              </a:lnSpc>
              <a:spcBef>
                <a:spcPts val="1500"/>
              </a:spcBef>
              <a:spcAft>
                <a:spcPts val="0"/>
              </a:spcAft>
              <a:buClr>
                <a:schemeClr val="dk1"/>
              </a:buClr>
              <a:buSzPts val="700"/>
              <a:buFont typeface="Roboto"/>
              <a:buAutoNum type="arabicPeriod"/>
            </a:pPr>
            <a:r>
              <a:rPr lang="en-GB" sz="700">
                <a:solidFill>
                  <a:schemeClr val="dk1"/>
                </a:solidFill>
                <a:latin typeface="Roboto"/>
                <a:ea typeface="Roboto"/>
                <a:cs typeface="Roboto"/>
                <a:sym typeface="Roboto"/>
              </a:rPr>
              <a:t>Set up a YouTube or Twitch account if you don't already have one.</a:t>
            </a:r>
            <a:endParaRPr sz="700">
              <a:solidFill>
                <a:schemeClr val="dk1"/>
              </a:solidFill>
              <a:latin typeface="Roboto"/>
              <a:ea typeface="Roboto"/>
              <a:cs typeface="Roboto"/>
              <a:sym typeface="Roboto"/>
            </a:endParaRPr>
          </a:p>
          <a:p>
            <a:pPr indent="-273050" lvl="0" marL="457200" rtl="0" algn="l">
              <a:lnSpc>
                <a:spcPct val="115000"/>
              </a:lnSpc>
              <a:spcBef>
                <a:spcPts val="0"/>
              </a:spcBef>
              <a:spcAft>
                <a:spcPts val="0"/>
              </a:spcAft>
              <a:buClr>
                <a:schemeClr val="dk1"/>
              </a:buClr>
              <a:buSzPts val="700"/>
              <a:buFont typeface="Roboto"/>
              <a:buAutoNum type="arabicPeriod"/>
            </a:pPr>
            <a:r>
              <a:rPr lang="en-GB" sz="700">
                <a:solidFill>
                  <a:schemeClr val="dk1"/>
                </a:solidFill>
                <a:latin typeface="Roboto"/>
                <a:ea typeface="Roboto"/>
                <a:cs typeface="Roboto"/>
                <a:sym typeface="Roboto"/>
              </a:rPr>
              <a:t>Create a playlist of your videos that you want to stream.</a:t>
            </a:r>
            <a:endParaRPr sz="700">
              <a:solidFill>
                <a:schemeClr val="dk1"/>
              </a:solidFill>
              <a:latin typeface="Roboto"/>
              <a:ea typeface="Roboto"/>
              <a:cs typeface="Roboto"/>
              <a:sym typeface="Roboto"/>
            </a:endParaRPr>
          </a:p>
          <a:p>
            <a:pPr indent="-273050" lvl="0" marL="457200" rtl="0" algn="l">
              <a:lnSpc>
                <a:spcPct val="115000"/>
              </a:lnSpc>
              <a:spcBef>
                <a:spcPts val="0"/>
              </a:spcBef>
              <a:spcAft>
                <a:spcPts val="0"/>
              </a:spcAft>
              <a:buClr>
                <a:schemeClr val="dk1"/>
              </a:buClr>
              <a:buSzPts val="700"/>
              <a:buFont typeface="Roboto"/>
              <a:buAutoNum type="arabicPeriod"/>
            </a:pPr>
            <a:r>
              <a:rPr lang="en-GB" sz="700">
                <a:solidFill>
                  <a:schemeClr val="dk1"/>
                </a:solidFill>
                <a:latin typeface="Roboto"/>
                <a:ea typeface="Roboto"/>
                <a:cs typeface="Roboto"/>
                <a:sym typeface="Roboto"/>
              </a:rPr>
              <a:t>Download and install broadcasting software such as OBS (Open Broadcaster Software) or XSplit.</a:t>
            </a:r>
            <a:endParaRPr sz="700">
              <a:solidFill>
                <a:schemeClr val="dk1"/>
              </a:solidFill>
              <a:latin typeface="Roboto"/>
              <a:ea typeface="Roboto"/>
              <a:cs typeface="Roboto"/>
              <a:sym typeface="Roboto"/>
            </a:endParaRPr>
          </a:p>
          <a:p>
            <a:pPr indent="-273050" lvl="0" marL="457200" rtl="0" algn="l">
              <a:lnSpc>
                <a:spcPct val="115000"/>
              </a:lnSpc>
              <a:spcBef>
                <a:spcPts val="0"/>
              </a:spcBef>
              <a:spcAft>
                <a:spcPts val="0"/>
              </a:spcAft>
              <a:buClr>
                <a:schemeClr val="dk1"/>
              </a:buClr>
              <a:buSzPts val="700"/>
              <a:buFont typeface="Roboto"/>
              <a:buAutoNum type="arabicPeriod"/>
            </a:pPr>
            <a:r>
              <a:rPr lang="en-GB" sz="700">
                <a:solidFill>
                  <a:schemeClr val="dk1"/>
                </a:solidFill>
                <a:latin typeface="Roboto"/>
                <a:ea typeface="Roboto"/>
                <a:cs typeface="Roboto"/>
                <a:sym typeface="Roboto"/>
              </a:rPr>
              <a:t>Configure the broadcasting software with your YouTube or Twitch account information.</a:t>
            </a:r>
            <a:endParaRPr sz="700">
              <a:solidFill>
                <a:schemeClr val="dk1"/>
              </a:solidFill>
              <a:latin typeface="Roboto"/>
              <a:ea typeface="Roboto"/>
              <a:cs typeface="Roboto"/>
              <a:sym typeface="Roboto"/>
            </a:endParaRPr>
          </a:p>
          <a:p>
            <a:pPr indent="-273050" lvl="0" marL="457200" rtl="0" algn="l">
              <a:lnSpc>
                <a:spcPct val="115000"/>
              </a:lnSpc>
              <a:spcBef>
                <a:spcPts val="0"/>
              </a:spcBef>
              <a:spcAft>
                <a:spcPts val="0"/>
              </a:spcAft>
              <a:buClr>
                <a:schemeClr val="dk1"/>
              </a:buClr>
              <a:buSzPts val="700"/>
              <a:buFont typeface="Roboto"/>
              <a:buAutoNum type="arabicPeriod"/>
            </a:pPr>
            <a:r>
              <a:rPr lang="en-GB" sz="700">
                <a:solidFill>
                  <a:schemeClr val="dk1"/>
                </a:solidFill>
                <a:latin typeface="Roboto"/>
                <a:ea typeface="Roboto"/>
                <a:cs typeface="Roboto"/>
                <a:sym typeface="Roboto"/>
              </a:rPr>
              <a:t>Add your playlist as a source in the broadcasting software.</a:t>
            </a:r>
            <a:endParaRPr sz="700">
              <a:solidFill>
                <a:schemeClr val="dk1"/>
              </a:solidFill>
              <a:latin typeface="Roboto"/>
              <a:ea typeface="Roboto"/>
              <a:cs typeface="Roboto"/>
              <a:sym typeface="Roboto"/>
            </a:endParaRPr>
          </a:p>
          <a:p>
            <a:pPr indent="-273050" lvl="0" marL="457200" rtl="0" algn="l">
              <a:lnSpc>
                <a:spcPct val="115000"/>
              </a:lnSpc>
              <a:spcBef>
                <a:spcPts val="0"/>
              </a:spcBef>
              <a:spcAft>
                <a:spcPts val="0"/>
              </a:spcAft>
              <a:buClr>
                <a:schemeClr val="dk1"/>
              </a:buClr>
              <a:buSzPts val="700"/>
              <a:buFont typeface="Roboto"/>
              <a:buAutoNum type="arabicPeriod"/>
            </a:pPr>
            <a:r>
              <a:rPr lang="en-GB" sz="700">
                <a:solidFill>
                  <a:schemeClr val="dk1"/>
                </a:solidFill>
                <a:latin typeface="Roboto"/>
                <a:ea typeface="Roboto"/>
                <a:cs typeface="Roboto"/>
                <a:sym typeface="Roboto"/>
              </a:rPr>
              <a:t>Set up your broadcasting software to automatically play your playlist on repeat.</a:t>
            </a:r>
            <a:endParaRPr sz="700">
              <a:solidFill>
                <a:schemeClr val="dk1"/>
              </a:solidFill>
              <a:latin typeface="Roboto"/>
              <a:ea typeface="Roboto"/>
              <a:cs typeface="Roboto"/>
              <a:sym typeface="Roboto"/>
            </a:endParaRPr>
          </a:p>
          <a:p>
            <a:pPr indent="-273050" lvl="0" marL="457200" rtl="0" algn="l">
              <a:lnSpc>
                <a:spcPct val="115000"/>
              </a:lnSpc>
              <a:spcBef>
                <a:spcPts val="0"/>
              </a:spcBef>
              <a:spcAft>
                <a:spcPts val="0"/>
              </a:spcAft>
              <a:buClr>
                <a:schemeClr val="dk1"/>
              </a:buClr>
              <a:buSzPts val="700"/>
              <a:buFont typeface="Roboto"/>
              <a:buAutoNum type="arabicPeriod"/>
            </a:pPr>
            <a:r>
              <a:rPr lang="en-GB" sz="700">
                <a:solidFill>
                  <a:schemeClr val="dk1"/>
                </a:solidFill>
                <a:latin typeface="Roboto"/>
                <a:ea typeface="Roboto"/>
                <a:cs typeface="Roboto"/>
                <a:sym typeface="Roboto"/>
              </a:rPr>
              <a:t>Start broadcasting your stream.</a:t>
            </a:r>
            <a:endParaRPr sz="700">
              <a:solidFill>
                <a:schemeClr val="dk1"/>
              </a:solidFill>
              <a:latin typeface="Roboto"/>
              <a:ea typeface="Roboto"/>
              <a:cs typeface="Roboto"/>
              <a:sym typeface="Roboto"/>
            </a:endParaRPr>
          </a:p>
          <a:p>
            <a:pPr indent="0" lvl="0" marL="0" rtl="0" algn="l">
              <a:lnSpc>
                <a:spcPct val="115000"/>
              </a:lnSpc>
              <a:spcBef>
                <a:spcPts val="1500"/>
              </a:spcBef>
              <a:spcAft>
                <a:spcPts val="1500"/>
              </a:spcAft>
              <a:buNone/>
            </a:pPr>
            <a:r>
              <a:rPr lang="en-GB" sz="700">
                <a:solidFill>
                  <a:schemeClr val="dk1"/>
                </a:solidFill>
                <a:latin typeface="Roboto"/>
                <a:ea typeface="Roboto"/>
                <a:cs typeface="Roboto"/>
                <a:sym typeface="Roboto"/>
              </a:rPr>
              <a:t>It's important to note that for a 24/7 autonomous stream, your broadcasting software and computer will need to run continuously without interruption. You may also need to adjust your internet settings and optimize your network to ensure a stable and reliable stream.</a:t>
            </a:r>
            <a:endParaRPr sz="7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665375" y="1566925"/>
            <a:ext cx="7545000" cy="3376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500"/>
              </a:spcBef>
              <a:spcAft>
                <a:spcPts val="0"/>
              </a:spcAft>
              <a:buClr>
                <a:schemeClr val="dk1"/>
              </a:buClr>
              <a:buSzPts val="1300"/>
              <a:buFont typeface="Roboto"/>
              <a:buAutoNum type="arabicPeriod"/>
            </a:pPr>
            <a:r>
              <a:rPr lang="en-GB" sz="1300">
                <a:solidFill>
                  <a:schemeClr val="dk1"/>
                </a:solidFill>
                <a:latin typeface="Roboto"/>
                <a:ea typeface="Roboto"/>
                <a:cs typeface="Roboto"/>
                <a:sym typeface="Roboto"/>
              </a:rPr>
              <a:t>For America and Europe:</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GB" sz="1300">
                <a:solidFill>
                  <a:schemeClr val="dk1"/>
                </a:solidFill>
                <a:latin typeface="Roboto"/>
                <a:ea typeface="Roboto"/>
                <a:cs typeface="Roboto"/>
                <a:sym typeface="Roboto"/>
              </a:rPr>
              <a:t>Early morning in America (8-10 AM Eastern Time) is late afternoon in Europe (1-3 PM Central European Time). This time window can work well for users on both continents as it is within regular working hours.</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AutoNum type="arabicPeriod" startAt="2"/>
            </a:pPr>
            <a:r>
              <a:rPr lang="en-GB" sz="1300">
                <a:solidFill>
                  <a:schemeClr val="dk1"/>
                </a:solidFill>
                <a:latin typeface="Roboto"/>
                <a:ea typeface="Roboto"/>
                <a:cs typeface="Roboto"/>
                <a:sym typeface="Roboto"/>
              </a:rPr>
              <a:t>For Europe and Asia:</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GB" sz="1300">
                <a:solidFill>
                  <a:schemeClr val="dk1"/>
                </a:solidFill>
                <a:latin typeface="Roboto"/>
                <a:ea typeface="Roboto"/>
                <a:cs typeface="Roboto"/>
                <a:sym typeface="Roboto"/>
              </a:rPr>
              <a:t>Late afternoon in Europe (4-6 PM Central European Time) is late evening in Asia (8-10 PM India Standard Time, 10 PM-12 AM China Standard Time). This time window can work well for users on both continents as it falls within the evening hours when many people are winding down from work.</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AutoNum type="arabicPeriod" startAt="3"/>
            </a:pPr>
            <a:r>
              <a:rPr lang="en-GB" sz="1300">
                <a:solidFill>
                  <a:schemeClr val="dk1"/>
                </a:solidFill>
                <a:latin typeface="Roboto"/>
                <a:ea typeface="Roboto"/>
                <a:cs typeface="Roboto"/>
                <a:sym typeface="Roboto"/>
              </a:rPr>
              <a:t>For America and Asia:</a:t>
            </a:r>
            <a:endParaRPr sz="1300">
              <a:solidFill>
                <a:schemeClr val="dk1"/>
              </a:solidFill>
              <a:latin typeface="Roboto"/>
              <a:ea typeface="Roboto"/>
              <a:cs typeface="Roboto"/>
              <a:sym typeface="Roboto"/>
            </a:endParaRPr>
          </a:p>
          <a:p>
            <a:pPr indent="-311150" lvl="0" marL="457200" rtl="0" algn="l">
              <a:lnSpc>
                <a:spcPct val="115000"/>
              </a:lnSpc>
              <a:spcBef>
                <a:spcPts val="0"/>
              </a:spcBef>
              <a:spcAft>
                <a:spcPts val="0"/>
              </a:spcAft>
              <a:buClr>
                <a:schemeClr val="dk1"/>
              </a:buClr>
              <a:buSzPts val="1300"/>
              <a:buFont typeface="Roboto"/>
              <a:buChar char="●"/>
            </a:pPr>
            <a:r>
              <a:rPr lang="en-GB" sz="1300">
                <a:solidFill>
                  <a:schemeClr val="dk1"/>
                </a:solidFill>
                <a:latin typeface="Roboto"/>
                <a:ea typeface="Roboto"/>
                <a:cs typeface="Roboto"/>
                <a:sym typeface="Roboto"/>
              </a:rPr>
              <a:t>Late evening in America (9-11 PM Eastern Time) is morning in Asia (9-11 AM China Standard Time, 6:30-8:30 AM India Standard Time). This time window can work well for users on both continents as it falls within the morning hours when people are starting their day and the evening hours when people are finishing their day.</a:t>
            </a:r>
            <a:endParaRPr sz="1300">
              <a:solidFill>
                <a:schemeClr val="dk1"/>
              </a:solidFill>
              <a:latin typeface="Roboto"/>
              <a:ea typeface="Roboto"/>
              <a:cs typeface="Roboto"/>
              <a:sym typeface="Roboto"/>
            </a:endParaRPr>
          </a:p>
        </p:txBody>
      </p:sp>
      <p:sp>
        <p:nvSpPr>
          <p:cNvPr id="88" name="Google Shape;88;p18"/>
          <p:cNvSpPr txBox="1"/>
          <p:nvPr>
            <p:ph type="ctrTitle"/>
          </p:nvPr>
        </p:nvSpPr>
        <p:spPr>
          <a:xfrm>
            <a:off x="311700" y="454800"/>
            <a:ext cx="8520600" cy="85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Live broadcasting time zones?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