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1" r:id="rId7"/>
    <p:sldId id="272" r:id="rId8"/>
    <p:sldId id="274" r:id="rId9"/>
    <p:sldId id="273" r:id="rId10"/>
    <p:sldId id="275" r:id="rId11"/>
    <p:sldId id="267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A876AB-7E6B-4418-9EC3-1617612208F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E7A4156-059A-4473-B53C-350876311E18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Large number of students under a teacher in schools/colleges</a:t>
          </a:r>
          <a:endParaRPr lang="en-IN" sz="1800" dirty="0">
            <a:solidFill>
              <a:schemeClr val="tx1"/>
            </a:solidFill>
          </a:endParaRPr>
        </a:p>
      </dgm:t>
    </dgm:pt>
    <dgm:pt modelId="{0B87A9D0-3AE3-4FBB-9EC0-D5B0BC5DEE35}" type="parTrans" cxnId="{8D8E9FC3-36CF-4CF8-A33F-B7FF039834E0}">
      <dgm:prSet/>
      <dgm:spPr/>
      <dgm:t>
        <a:bodyPr/>
        <a:lstStyle/>
        <a:p>
          <a:endParaRPr lang="en-IN"/>
        </a:p>
      </dgm:t>
    </dgm:pt>
    <dgm:pt modelId="{93EFEFC5-A3F9-4205-811A-4B3E2A89ED32}" type="sibTrans" cxnId="{8D8E9FC3-36CF-4CF8-A33F-B7FF039834E0}">
      <dgm:prSet/>
      <dgm:spPr/>
      <dgm:t>
        <a:bodyPr/>
        <a:lstStyle/>
        <a:p>
          <a:endParaRPr lang="en-IN"/>
        </a:p>
      </dgm:t>
    </dgm:pt>
    <dgm:pt modelId="{4980142A-C127-4D86-94FF-CA390DF251A2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Lack of focus on each student</a:t>
          </a:r>
          <a:endParaRPr lang="en-IN" sz="1800" dirty="0">
            <a:solidFill>
              <a:schemeClr val="tx1"/>
            </a:solidFill>
          </a:endParaRPr>
        </a:p>
      </dgm:t>
    </dgm:pt>
    <dgm:pt modelId="{50A7FC8D-8273-43A4-A128-41F121650DD2}" type="parTrans" cxnId="{A788C19B-D045-49A8-B75C-A15CD85A601B}">
      <dgm:prSet/>
      <dgm:spPr/>
      <dgm:t>
        <a:bodyPr/>
        <a:lstStyle/>
        <a:p>
          <a:endParaRPr lang="en-IN"/>
        </a:p>
      </dgm:t>
    </dgm:pt>
    <dgm:pt modelId="{88604B4A-3741-457C-BD82-104FEA0DDAC0}" type="sibTrans" cxnId="{A788C19B-D045-49A8-B75C-A15CD85A601B}">
      <dgm:prSet/>
      <dgm:spPr/>
      <dgm:t>
        <a:bodyPr/>
        <a:lstStyle/>
        <a:p>
          <a:endParaRPr lang="en-IN"/>
        </a:p>
      </dgm:t>
    </dgm:pt>
    <dgm:pt modelId="{BA5E2B2F-3838-4592-9BD9-170FB08EFB51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Little/no review of students’ work/assignments during class/practice </a:t>
          </a:r>
          <a:endParaRPr lang="en-IN" sz="1800" dirty="0">
            <a:solidFill>
              <a:schemeClr val="tx1"/>
            </a:solidFill>
          </a:endParaRPr>
        </a:p>
      </dgm:t>
    </dgm:pt>
    <dgm:pt modelId="{F825E0CB-1FD2-4847-8EBF-D5EDAC532B84}" type="parTrans" cxnId="{36355AAE-9730-4450-B40D-7EE619E3CCA1}">
      <dgm:prSet/>
      <dgm:spPr/>
      <dgm:t>
        <a:bodyPr/>
        <a:lstStyle/>
        <a:p>
          <a:endParaRPr lang="en-IN"/>
        </a:p>
      </dgm:t>
    </dgm:pt>
    <dgm:pt modelId="{9BC2F36D-8F31-4F87-B1DD-FE98EA357370}" type="sibTrans" cxnId="{36355AAE-9730-4450-B40D-7EE619E3CCA1}">
      <dgm:prSet/>
      <dgm:spPr/>
      <dgm:t>
        <a:bodyPr/>
        <a:lstStyle/>
        <a:p>
          <a:endParaRPr lang="en-IN"/>
        </a:p>
      </dgm:t>
    </dgm:pt>
    <dgm:pt modelId="{46517AD3-4023-4721-8324-59A343B3E7CA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Learning gaps surface only in exam results that too a small proportion</a:t>
          </a:r>
          <a:endParaRPr lang="en-IN" sz="1800" dirty="0">
            <a:solidFill>
              <a:schemeClr val="tx1"/>
            </a:solidFill>
          </a:endParaRPr>
        </a:p>
      </dgm:t>
    </dgm:pt>
    <dgm:pt modelId="{D1F79034-46AB-48C3-A842-0664E47C7D7C}" type="parTrans" cxnId="{0A0D9477-D7D9-491E-8267-7F86087D1DAC}">
      <dgm:prSet/>
      <dgm:spPr/>
      <dgm:t>
        <a:bodyPr/>
        <a:lstStyle/>
        <a:p>
          <a:endParaRPr lang="en-IN"/>
        </a:p>
      </dgm:t>
    </dgm:pt>
    <dgm:pt modelId="{EB50CB24-C904-42C0-AF3C-A7F886F5FA2F}" type="sibTrans" cxnId="{0A0D9477-D7D9-491E-8267-7F86087D1DAC}">
      <dgm:prSet/>
      <dgm:spPr/>
      <dgm:t>
        <a:bodyPr/>
        <a:lstStyle/>
        <a:p>
          <a:endParaRPr lang="en-IN"/>
        </a:p>
      </dgm:t>
    </dgm:pt>
    <dgm:pt modelId="{987B2E35-394B-4D67-8581-AD13662CAE2D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More syllabus covered, </a:t>
          </a:r>
        </a:p>
        <a:p>
          <a:r>
            <a:rPr lang="en-US" sz="1800" dirty="0">
              <a:solidFill>
                <a:schemeClr val="tx1"/>
              </a:solidFill>
            </a:rPr>
            <a:t>Learning gaps pile up</a:t>
          </a:r>
        </a:p>
      </dgm:t>
    </dgm:pt>
    <dgm:pt modelId="{39874C9F-BC9A-4B62-A004-B68BC2FB9251}" type="parTrans" cxnId="{39DAF119-EF61-4021-BBEA-0ED60F7D83BF}">
      <dgm:prSet/>
      <dgm:spPr/>
      <dgm:t>
        <a:bodyPr/>
        <a:lstStyle/>
        <a:p>
          <a:endParaRPr lang="en-IN"/>
        </a:p>
      </dgm:t>
    </dgm:pt>
    <dgm:pt modelId="{204AEC27-8A5A-4441-9F7C-A0198B9FCDF2}" type="sibTrans" cxnId="{39DAF119-EF61-4021-BBEA-0ED60F7D83BF}">
      <dgm:prSet/>
      <dgm:spPr/>
      <dgm:t>
        <a:bodyPr/>
        <a:lstStyle/>
        <a:p>
          <a:endParaRPr lang="en-IN"/>
        </a:p>
      </dgm:t>
    </dgm:pt>
    <dgm:pt modelId="{E395C77D-AA00-4821-B388-26288EE91EA9}" type="pres">
      <dgm:prSet presAssocID="{BDA876AB-7E6B-4418-9EC3-1617612208FA}" presName="outerComposite" presStyleCnt="0">
        <dgm:presLayoutVars>
          <dgm:chMax val="5"/>
          <dgm:dir/>
          <dgm:resizeHandles val="exact"/>
        </dgm:presLayoutVars>
      </dgm:prSet>
      <dgm:spPr/>
    </dgm:pt>
    <dgm:pt modelId="{0D6A0AFE-0228-4033-884F-771D61467CFD}" type="pres">
      <dgm:prSet presAssocID="{BDA876AB-7E6B-4418-9EC3-1617612208FA}" presName="dummyMaxCanvas" presStyleCnt="0">
        <dgm:presLayoutVars/>
      </dgm:prSet>
      <dgm:spPr/>
    </dgm:pt>
    <dgm:pt modelId="{E811DECD-A2C4-4B73-8BC4-D2B46C165325}" type="pres">
      <dgm:prSet presAssocID="{BDA876AB-7E6B-4418-9EC3-1617612208FA}" presName="FiveNodes_1" presStyleLbl="node1" presStyleIdx="0" presStyleCnt="5">
        <dgm:presLayoutVars>
          <dgm:bulletEnabled val="1"/>
        </dgm:presLayoutVars>
      </dgm:prSet>
      <dgm:spPr/>
    </dgm:pt>
    <dgm:pt modelId="{FB6E94D6-7A44-4C83-85A3-95D86C068E70}" type="pres">
      <dgm:prSet presAssocID="{BDA876AB-7E6B-4418-9EC3-1617612208FA}" presName="FiveNodes_2" presStyleLbl="node1" presStyleIdx="1" presStyleCnt="5">
        <dgm:presLayoutVars>
          <dgm:bulletEnabled val="1"/>
        </dgm:presLayoutVars>
      </dgm:prSet>
      <dgm:spPr/>
    </dgm:pt>
    <dgm:pt modelId="{0724B9BF-7BDA-48F9-AC7F-6875F823A0E7}" type="pres">
      <dgm:prSet presAssocID="{BDA876AB-7E6B-4418-9EC3-1617612208FA}" presName="FiveNodes_3" presStyleLbl="node1" presStyleIdx="2" presStyleCnt="5">
        <dgm:presLayoutVars>
          <dgm:bulletEnabled val="1"/>
        </dgm:presLayoutVars>
      </dgm:prSet>
      <dgm:spPr/>
    </dgm:pt>
    <dgm:pt modelId="{33C10DF5-9421-4AE2-BDC6-8518BD6F765C}" type="pres">
      <dgm:prSet presAssocID="{BDA876AB-7E6B-4418-9EC3-1617612208FA}" presName="FiveNodes_4" presStyleLbl="node1" presStyleIdx="3" presStyleCnt="5">
        <dgm:presLayoutVars>
          <dgm:bulletEnabled val="1"/>
        </dgm:presLayoutVars>
      </dgm:prSet>
      <dgm:spPr/>
    </dgm:pt>
    <dgm:pt modelId="{90714FCB-0A5F-44E0-957B-53C9874A61A0}" type="pres">
      <dgm:prSet presAssocID="{BDA876AB-7E6B-4418-9EC3-1617612208FA}" presName="FiveNodes_5" presStyleLbl="node1" presStyleIdx="4" presStyleCnt="5">
        <dgm:presLayoutVars>
          <dgm:bulletEnabled val="1"/>
        </dgm:presLayoutVars>
      </dgm:prSet>
      <dgm:spPr/>
    </dgm:pt>
    <dgm:pt modelId="{B0F416C2-6638-423F-A747-D4CB12D603DA}" type="pres">
      <dgm:prSet presAssocID="{BDA876AB-7E6B-4418-9EC3-1617612208FA}" presName="FiveConn_1-2" presStyleLbl="fgAccFollowNode1" presStyleIdx="0" presStyleCnt="4">
        <dgm:presLayoutVars>
          <dgm:bulletEnabled val="1"/>
        </dgm:presLayoutVars>
      </dgm:prSet>
      <dgm:spPr/>
    </dgm:pt>
    <dgm:pt modelId="{D8EDC436-4E0C-4502-91F9-F5217438226F}" type="pres">
      <dgm:prSet presAssocID="{BDA876AB-7E6B-4418-9EC3-1617612208FA}" presName="FiveConn_2-3" presStyleLbl="fgAccFollowNode1" presStyleIdx="1" presStyleCnt="4">
        <dgm:presLayoutVars>
          <dgm:bulletEnabled val="1"/>
        </dgm:presLayoutVars>
      </dgm:prSet>
      <dgm:spPr/>
    </dgm:pt>
    <dgm:pt modelId="{EDD79A73-DA08-4555-8B86-1BE4BE750A61}" type="pres">
      <dgm:prSet presAssocID="{BDA876AB-7E6B-4418-9EC3-1617612208FA}" presName="FiveConn_3-4" presStyleLbl="fgAccFollowNode1" presStyleIdx="2" presStyleCnt="4">
        <dgm:presLayoutVars>
          <dgm:bulletEnabled val="1"/>
        </dgm:presLayoutVars>
      </dgm:prSet>
      <dgm:spPr/>
    </dgm:pt>
    <dgm:pt modelId="{BE96CD21-9164-4129-BA50-27B3A4C90D34}" type="pres">
      <dgm:prSet presAssocID="{BDA876AB-7E6B-4418-9EC3-1617612208FA}" presName="FiveConn_4-5" presStyleLbl="fgAccFollowNode1" presStyleIdx="3" presStyleCnt="4">
        <dgm:presLayoutVars>
          <dgm:bulletEnabled val="1"/>
        </dgm:presLayoutVars>
      </dgm:prSet>
      <dgm:spPr/>
    </dgm:pt>
    <dgm:pt modelId="{62177DA6-BD39-4F80-B970-3638AB802FF9}" type="pres">
      <dgm:prSet presAssocID="{BDA876AB-7E6B-4418-9EC3-1617612208FA}" presName="FiveNodes_1_text" presStyleLbl="node1" presStyleIdx="4" presStyleCnt="5">
        <dgm:presLayoutVars>
          <dgm:bulletEnabled val="1"/>
        </dgm:presLayoutVars>
      </dgm:prSet>
      <dgm:spPr/>
    </dgm:pt>
    <dgm:pt modelId="{3FAC1C68-5DB0-446C-9E68-22E51ADE37C6}" type="pres">
      <dgm:prSet presAssocID="{BDA876AB-7E6B-4418-9EC3-1617612208FA}" presName="FiveNodes_2_text" presStyleLbl="node1" presStyleIdx="4" presStyleCnt="5">
        <dgm:presLayoutVars>
          <dgm:bulletEnabled val="1"/>
        </dgm:presLayoutVars>
      </dgm:prSet>
      <dgm:spPr/>
    </dgm:pt>
    <dgm:pt modelId="{DEE91D30-F74C-4084-ACC5-50116808CE1E}" type="pres">
      <dgm:prSet presAssocID="{BDA876AB-7E6B-4418-9EC3-1617612208FA}" presName="FiveNodes_3_text" presStyleLbl="node1" presStyleIdx="4" presStyleCnt="5">
        <dgm:presLayoutVars>
          <dgm:bulletEnabled val="1"/>
        </dgm:presLayoutVars>
      </dgm:prSet>
      <dgm:spPr/>
    </dgm:pt>
    <dgm:pt modelId="{9127D7A5-1EFD-4EE0-B236-B05654B1FD0B}" type="pres">
      <dgm:prSet presAssocID="{BDA876AB-7E6B-4418-9EC3-1617612208FA}" presName="FiveNodes_4_text" presStyleLbl="node1" presStyleIdx="4" presStyleCnt="5">
        <dgm:presLayoutVars>
          <dgm:bulletEnabled val="1"/>
        </dgm:presLayoutVars>
      </dgm:prSet>
      <dgm:spPr/>
    </dgm:pt>
    <dgm:pt modelId="{30E4C8AF-E904-4D39-9DD8-6C9F2BD6BC5C}" type="pres">
      <dgm:prSet presAssocID="{BDA876AB-7E6B-4418-9EC3-1617612208F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2495602-E7FA-4F86-915B-A24022E96F98}" type="presOf" srcId="{FE7A4156-059A-4473-B53C-350876311E18}" destId="{E811DECD-A2C4-4B73-8BC4-D2B46C165325}" srcOrd="0" destOrd="0" presId="urn:microsoft.com/office/officeart/2005/8/layout/vProcess5"/>
    <dgm:cxn modelId="{FE614203-BFA3-4433-8DF2-44BC1DFC0445}" type="presOf" srcId="{EB50CB24-C904-42C0-AF3C-A7F886F5FA2F}" destId="{BE96CD21-9164-4129-BA50-27B3A4C90D34}" srcOrd="0" destOrd="0" presId="urn:microsoft.com/office/officeart/2005/8/layout/vProcess5"/>
    <dgm:cxn modelId="{536E6103-1C2B-42BA-8300-0F0C7976B02D}" type="presOf" srcId="{BA5E2B2F-3838-4592-9BD9-170FB08EFB51}" destId="{0724B9BF-7BDA-48F9-AC7F-6875F823A0E7}" srcOrd="0" destOrd="0" presId="urn:microsoft.com/office/officeart/2005/8/layout/vProcess5"/>
    <dgm:cxn modelId="{39DAF119-EF61-4021-BBEA-0ED60F7D83BF}" srcId="{BDA876AB-7E6B-4418-9EC3-1617612208FA}" destId="{987B2E35-394B-4D67-8581-AD13662CAE2D}" srcOrd="4" destOrd="0" parTransId="{39874C9F-BC9A-4B62-A004-B68BC2FB9251}" sibTransId="{204AEC27-8A5A-4441-9F7C-A0198B9FCDF2}"/>
    <dgm:cxn modelId="{0BF1A21E-BAC6-4ED9-BCC0-482376C89EF1}" type="presOf" srcId="{88604B4A-3741-457C-BD82-104FEA0DDAC0}" destId="{D8EDC436-4E0C-4502-91F9-F5217438226F}" srcOrd="0" destOrd="0" presId="urn:microsoft.com/office/officeart/2005/8/layout/vProcess5"/>
    <dgm:cxn modelId="{5E98BD26-8A9E-47F4-BD53-B8111993F95E}" type="presOf" srcId="{FE7A4156-059A-4473-B53C-350876311E18}" destId="{62177DA6-BD39-4F80-B970-3638AB802FF9}" srcOrd="1" destOrd="0" presId="urn:microsoft.com/office/officeart/2005/8/layout/vProcess5"/>
    <dgm:cxn modelId="{677D3F3C-E0B7-4071-B3AD-4EE43CED5C1D}" type="presOf" srcId="{BDA876AB-7E6B-4418-9EC3-1617612208FA}" destId="{E395C77D-AA00-4821-B388-26288EE91EA9}" srcOrd="0" destOrd="0" presId="urn:microsoft.com/office/officeart/2005/8/layout/vProcess5"/>
    <dgm:cxn modelId="{12354256-F207-410D-B06D-CAFD4109C44C}" type="presOf" srcId="{46517AD3-4023-4721-8324-59A343B3E7CA}" destId="{9127D7A5-1EFD-4EE0-B236-B05654B1FD0B}" srcOrd="1" destOrd="0" presId="urn:microsoft.com/office/officeart/2005/8/layout/vProcess5"/>
    <dgm:cxn modelId="{F2D0DE64-82D4-4FE9-812C-26DD7106F33B}" type="presOf" srcId="{4980142A-C127-4D86-94FF-CA390DF251A2}" destId="{3FAC1C68-5DB0-446C-9E68-22E51ADE37C6}" srcOrd="1" destOrd="0" presId="urn:microsoft.com/office/officeart/2005/8/layout/vProcess5"/>
    <dgm:cxn modelId="{12CC5376-19FF-487F-BE8A-34C1D3295DFC}" type="presOf" srcId="{4980142A-C127-4D86-94FF-CA390DF251A2}" destId="{FB6E94D6-7A44-4C83-85A3-95D86C068E70}" srcOrd="0" destOrd="0" presId="urn:microsoft.com/office/officeart/2005/8/layout/vProcess5"/>
    <dgm:cxn modelId="{0A0D9477-D7D9-491E-8267-7F86087D1DAC}" srcId="{BDA876AB-7E6B-4418-9EC3-1617612208FA}" destId="{46517AD3-4023-4721-8324-59A343B3E7CA}" srcOrd="3" destOrd="0" parTransId="{D1F79034-46AB-48C3-A842-0664E47C7D7C}" sibTransId="{EB50CB24-C904-42C0-AF3C-A7F886F5FA2F}"/>
    <dgm:cxn modelId="{D123AE81-67B2-4867-9709-DC0A04B958BB}" type="presOf" srcId="{9BC2F36D-8F31-4F87-B1DD-FE98EA357370}" destId="{EDD79A73-DA08-4555-8B86-1BE4BE750A61}" srcOrd="0" destOrd="0" presId="urn:microsoft.com/office/officeart/2005/8/layout/vProcess5"/>
    <dgm:cxn modelId="{8C75F698-026E-42BC-9EC6-640DBA3EE673}" type="presOf" srcId="{987B2E35-394B-4D67-8581-AD13662CAE2D}" destId="{30E4C8AF-E904-4D39-9DD8-6C9F2BD6BC5C}" srcOrd="1" destOrd="0" presId="urn:microsoft.com/office/officeart/2005/8/layout/vProcess5"/>
    <dgm:cxn modelId="{A788C19B-D045-49A8-B75C-A15CD85A601B}" srcId="{BDA876AB-7E6B-4418-9EC3-1617612208FA}" destId="{4980142A-C127-4D86-94FF-CA390DF251A2}" srcOrd="1" destOrd="0" parTransId="{50A7FC8D-8273-43A4-A128-41F121650DD2}" sibTransId="{88604B4A-3741-457C-BD82-104FEA0DDAC0}"/>
    <dgm:cxn modelId="{75EAF09B-B710-4F83-8D92-C29B2CFD2E54}" type="presOf" srcId="{987B2E35-394B-4D67-8581-AD13662CAE2D}" destId="{90714FCB-0A5F-44E0-957B-53C9874A61A0}" srcOrd="0" destOrd="0" presId="urn:microsoft.com/office/officeart/2005/8/layout/vProcess5"/>
    <dgm:cxn modelId="{36355AAE-9730-4450-B40D-7EE619E3CCA1}" srcId="{BDA876AB-7E6B-4418-9EC3-1617612208FA}" destId="{BA5E2B2F-3838-4592-9BD9-170FB08EFB51}" srcOrd="2" destOrd="0" parTransId="{F825E0CB-1FD2-4847-8EBF-D5EDAC532B84}" sibTransId="{9BC2F36D-8F31-4F87-B1DD-FE98EA357370}"/>
    <dgm:cxn modelId="{619BC2BF-6AEF-4EB9-8BCA-A3CDBD561CC7}" type="presOf" srcId="{46517AD3-4023-4721-8324-59A343B3E7CA}" destId="{33C10DF5-9421-4AE2-BDC6-8518BD6F765C}" srcOrd="0" destOrd="0" presId="urn:microsoft.com/office/officeart/2005/8/layout/vProcess5"/>
    <dgm:cxn modelId="{8D8E9FC3-36CF-4CF8-A33F-B7FF039834E0}" srcId="{BDA876AB-7E6B-4418-9EC3-1617612208FA}" destId="{FE7A4156-059A-4473-B53C-350876311E18}" srcOrd="0" destOrd="0" parTransId="{0B87A9D0-3AE3-4FBB-9EC0-D5B0BC5DEE35}" sibTransId="{93EFEFC5-A3F9-4205-811A-4B3E2A89ED32}"/>
    <dgm:cxn modelId="{983AA8DD-AE91-4803-906A-99D4891FBD73}" type="presOf" srcId="{BA5E2B2F-3838-4592-9BD9-170FB08EFB51}" destId="{DEE91D30-F74C-4084-ACC5-50116808CE1E}" srcOrd="1" destOrd="0" presId="urn:microsoft.com/office/officeart/2005/8/layout/vProcess5"/>
    <dgm:cxn modelId="{0F3A1DFC-25C5-4A41-8196-F262D62A90CA}" type="presOf" srcId="{93EFEFC5-A3F9-4205-811A-4B3E2A89ED32}" destId="{B0F416C2-6638-423F-A747-D4CB12D603DA}" srcOrd="0" destOrd="0" presId="urn:microsoft.com/office/officeart/2005/8/layout/vProcess5"/>
    <dgm:cxn modelId="{365DA312-C289-461C-A325-D13845B20271}" type="presParOf" srcId="{E395C77D-AA00-4821-B388-26288EE91EA9}" destId="{0D6A0AFE-0228-4033-884F-771D61467CFD}" srcOrd="0" destOrd="0" presId="urn:microsoft.com/office/officeart/2005/8/layout/vProcess5"/>
    <dgm:cxn modelId="{599933E0-74D6-4ED7-ADF3-EEF3C3F439D9}" type="presParOf" srcId="{E395C77D-AA00-4821-B388-26288EE91EA9}" destId="{E811DECD-A2C4-4B73-8BC4-D2B46C165325}" srcOrd="1" destOrd="0" presId="urn:microsoft.com/office/officeart/2005/8/layout/vProcess5"/>
    <dgm:cxn modelId="{8C37C624-4BDE-4335-9EA2-7FDB56EC0727}" type="presParOf" srcId="{E395C77D-AA00-4821-B388-26288EE91EA9}" destId="{FB6E94D6-7A44-4C83-85A3-95D86C068E70}" srcOrd="2" destOrd="0" presId="urn:microsoft.com/office/officeart/2005/8/layout/vProcess5"/>
    <dgm:cxn modelId="{C0FA378F-2123-4717-9560-8DEFF4191DAD}" type="presParOf" srcId="{E395C77D-AA00-4821-B388-26288EE91EA9}" destId="{0724B9BF-7BDA-48F9-AC7F-6875F823A0E7}" srcOrd="3" destOrd="0" presId="urn:microsoft.com/office/officeart/2005/8/layout/vProcess5"/>
    <dgm:cxn modelId="{2F31094C-69A3-4A09-9105-4D140EC2389C}" type="presParOf" srcId="{E395C77D-AA00-4821-B388-26288EE91EA9}" destId="{33C10DF5-9421-4AE2-BDC6-8518BD6F765C}" srcOrd="4" destOrd="0" presId="urn:microsoft.com/office/officeart/2005/8/layout/vProcess5"/>
    <dgm:cxn modelId="{8236D377-C395-4C40-864D-EE4F2851A92E}" type="presParOf" srcId="{E395C77D-AA00-4821-B388-26288EE91EA9}" destId="{90714FCB-0A5F-44E0-957B-53C9874A61A0}" srcOrd="5" destOrd="0" presId="urn:microsoft.com/office/officeart/2005/8/layout/vProcess5"/>
    <dgm:cxn modelId="{01CFDEE9-5DF6-4E10-84E2-43EFCFD62971}" type="presParOf" srcId="{E395C77D-AA00-4821-B388-26288EE91EA9}" destId="{B0F416C2-6638-423F-A747-D4CB12D603DA}" srcOrd="6" destOrd="0" presId="urn:microsoft.com/office/officeart/2005/8/layout/vProcess5"/>
    <dgm:cxn modelId="{080C6569-00BF-4C80-9E2A-06E635AFCE9B}" type="presParOf" srcId="{E395C77D-AA00-4821-B388-26288EE91EA9}" destId="{D8EDC436-4E0C-4502-91F9-F5217438226F}" srcOrd="7" destOrd="0" presId="urn:microsoft.com/office/officeart/2005/8/layout/vProcess5"/>
    <dgm:cxn modelId="{536E0382-0F08-4B77-9456-D3EA971C3D97}" type="presParOf" srcId="{E395C77D-AA00-4821-B388-26288EE91EA9}" destId="{EDD79A73-DA08-4555-8B86-1BE4BE750A61}" srcOrd="8" destOrd="0" presId="urn:microsoft.com/office/officeart/2005/8/layout/vProcess5"/>
    <dgm:cxn modelId="{83B839CF-54FA-4586-BD35-451DF4F39174}" type="presParOf" srcId="{E395C77D-AA00-4821-B388-26288EE91EA9}" destId="{BE96CD21-9164-4129-BA50-27B3A4C90D34}" srcOrd="9" destOrd="0" presId="urn:microsoft.com/office/officeart/2005/8/layout/vProcess5"/>
    <dgm:cxn modelId="{DA4173B9-B70C-4CE8-AC69-F0F583ED293F}" type="presParOf" srcId="{E395C77D-AA00-4821-B388-26288EE91EA9}" destId="{62177DA6-BD39-4F80-B970-3638AB802FF9}" srcOrd="10" destOrd="0" presId="urn:microsoft.com/office/officeart/2005/8/layout/vProcess5"/>
    <dgm:cxn modelId="{33CF9278-8834-45A0-B08C-B7F789D67F2C}" type="presParOf" srcId="{E395C77D-AA00-4821-B388-26288EE91EA9}" destId="{3FAC1C68-5DB0-446C-9E68-22E51ADE37C6}" srcOrd="11" destOrd="0" presId="urn:microsoft.com/office/officeart/2005/8/layout/vProcess5"/>
    <dgm:cxn modelId="{6DB296CB-C0AA-420D-921C-7CE8CEDF3C49}" type="presParOf" srcId="{E395C77D-AA00-4821-B388-26288EE91EA9}" destId="{DEE91D30-F74C-4084-ACC5-50116808CE1E}" srcOrd="12" destOrd="0" presId="urn:microsoft.com/office/officeart/2005/8/layout/vProcess5"/>
    <dgm:cxn modelId="{DF8A6289-8326-4D13-B652-4A5EE6CD25D1}" type="presParOf" srcId="{E395C77D-AA00-4821-B388-26288EE91EA9}" destId="{9127D7A5-1EFD-4EE0-B236-B05654B1FD0B}" srcOrd="13" destOrd="0" presId="urn:microsoft.com/office/officeart/2005/8/layout/vProcess5"/>
    <dgm:cxn modelId="{110A6CB1-18C8-4429-A46B-57B854B41DBA}" type="presParOf" srcId="{E395C77D-AA00-4821-B388-26288EE91EA9}" destId="{30E4C8AF-E904-4D39-9DD8-6C9F2BD6BC5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A876AB-7E6B-4418-9EC3-1617612208F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E7A4156-059A-4473-B53C-350876311E18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Large number of students under a teacher in schools/colleges</a:t>
          </a:r>
          <a:endParaRPr lang="en-IN" sz="1800" dirty="0">
            <a:solidFill>
              <a:schemeClr val="tx1"/>
            </a:solidFill>
          </a:endParaRPr>
        </a:p>
      </dgm:t>
    </dgm:pt>
    <dgm:pt modelId="{0B87A9D0-3AE3-4FBB-9EC0-D5B0BC5DEE35}" type="parTrans" cxnId="{8D8E9FC3-36CF-4CF8-A33F-B7FF039834E0}">
      <dgm:prSet/>
      <dgm:spPr/>
      <dgm:t>
        <a:bodyPr/>
        <a:lstStyle/>
        <a:p>
          <a:endParaRPr lang="en-IN"/>
        </a:p>
      </dgm:t>
    </dgm:pt>
    <dgm:pt modelId="{93EFEFC5-A3F9-4205-811A-4B3E2A89ED32}" type="sibTrans" cxnId="{8D8E9FC3-36CF-4CF8-A33F-B7FF039834E0}">
      <dgm:prSet/>
      <dgm:spPr/>
      <dgm:t>
        <a:bodyPr/>
        <a:lstStyle/>
        <a:p>
          <a:endParaRPr lang="en-IN"/>
        </a:p>
      </dgm:t>
    </dgm:pt>
    <dgm:pt modelId="{4980142A-C127-4D86-94FF-CA390DF251A2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Lack of focus on each student</a:t>
          </a:r>
          <a:endParaRPr lang="en-IN" sz="1800" dirty="0">
            <a:solidFill>
              <a:schemeClr val="tx1"/>
            </a:solidFill>
          </a:endParaRPr>
        </a:p>
      </dgm:t>
    </dgm:pt>
    <dgm:pt modelId="{50A7FC8D-8273-43A4-A128-41F121650DD2}" type="parTrans" cxnId="{A788C19B-D045-49A8-B75C-A15CD85A601B}">
      <dgm:prSet/>
      <dgm:spPr/>
      <dgm:t>
        <a:bodyPr/>
        <a:lstStyle/>
        <a:p>
          <a:endParaRPr lang="en-IN"/>
        </a:p>
      </dgm:t>
    </dgm:pt>
    <dgm:pt modelId="{88604B4A-3741-457C-BD82-104FEA0DDAC0}" type="sibTrans" cxnId="{A788C19B-D045-49A8-B75C-A15CD85A601B}">
      <dgm:prSet/>
      <dgm:spPr/>
      <dgm:t>
        <a:bodyPr/>
        <a:lstStyle/>
        <a:p>
          <a:endParaRPr lang="en-IN"/>
        </a:p>
      </dgm:t>
    </dgm:pt>
    <dgm:pt modelId="{BA5E2B2F-3838-4592-9BD9-170FB08EFB51}">
      <dgm:prSet phldrT="[Text]" custT="1"/>
      <dgm:spPr>
        <a:solidFill>
          <a:srgbClr val="00B050"/>
        </a:solidFill>
      </dgm:spPr>
      <dgm:t>
        <a:bodyPr/>
        <a:lstStyle/>
        <a:p>
          <a:r>
            <a:rPr lang="en-IN" sz="1800" dirty="0">
              <a:solidFill>
                <a:schemeClr val="tx1"/>
              </a:solidFill>
            </a:rPr>
            <a:t>Auto grading technology for STEM that reviews assignments and provides proper feedback instantly</a:t>
          </a:r>
        </a:p>
      </dgm:t>
    </dgm:pt>
    <dgm:pt modelId="{F825E0CB-1FD2-4847-8EBF-D5EDAC532B84}" type="parTrans" cxnId="{36355AAE-9730-4450-B40D-7EE619E3CCA1}">
      <dgm:prSet/>
      <dgm:spPr/>
      <dgm:t>
        <a:bodyPr/>
        <a:lstStyle/>
        <a:p>
          <a:endParaRPr lang="en-IN"/>
        </a:p>
      </dgm:t>
    </dgm:pt>
    <dgm:pt modelId="{9BC2F36D-8F31-4F87-B1DD-FE98EA357370}" type="sibTrans" cxnId="{36355AAE-9730-4450-B40D-7EE619E3CCA1}">
      <dgm:prSet/>
      <dgm:spPr/>
      <dgm:t>
        <a:bodyPr/>
        <a:lstStyle/>
        <a:p>
          <a:endParaRPr lang="en-IN"/>
        </a:p>
      </dgm:t>
    </dgm:pt>
    <dgm:pt modelId="{46517AD3-4023-4721-8324-59A343B3E7CA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Learning gaps surface instantly, which can be addressed</a:t>
          </a:r>
          <a:endParaRPr lang="en-IN" sz="1800" dirty="0">
            <a:solidFill>
              <a:schemeClr val="tx1"/>
            </a:solidFill>
          </a:endParaRPr>
        </a:p>
      </dgm:t>
    </dgm:pt>
    <dgm:pt modelId="{D1F79034-46AB-48C3-A842-0664E47C7D7C}" type="parTrans" cxnId="{0A0D9477-D7D9-491E-8267-7F86087D1DAC}">
      <dgm:prSet/>
      <dgm:spPr/>
      <dgm:t>
        <a:bodyPr/>
        <a:lstStyle/>
        <a:p>
          <a:endParaRPr lang="en-IN"/>
        </a:p>
      </dgm:t>
    </dgm:pt>
    <dgm:pt modelId="{EB50CB24-C904-42C0-AF3C-A7F886F5FA2F}" type="sibTrans" cxnId="{0A0D9477-D7D9-491E-8267-7F86087D1DAC}">
      <dgm:prSet/>
      <dgm:spPr/>
      <dgm:t>
        <a:bodyPr/>
        <a:lstStyle/>
        <a:p>
          <a:endParaRPr lang="en-IN"/>
        </a:p>
      </dgm:t>
    </dgm:pt>
    <dgm:pt modelId="{987B2E35-394B-4D67-8581-AD13662CAE2D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</a:rPr>
            <a:t>Improved learning efficiency</a:t>
          </a:r>
        </a:p>
      </dgm:t>
    </dgm:pt>
    <dgm:pt modelId="{39874C9F-BC9A-4B62-A004-B68BC2FB9251}" type="parTrans" cxnId="{39DAF119-EF61-4021-BBEA-0ED60F7D83BF}">
      <dgm:prSet/>
      <dgm:spPr/>
      <dgm:t>
        <a:bodyPr/>
        <a:lstStyle/>
        <a:p>
          <a:endParaRPr lang="en-IN"/>
        </a:p>
      </dgm:t>
    </dgm:pt>
    <dgm:pt modelId="{204AEC27-8A5A-4441-9F7C-A0198B9FCDF2}" type="sibTrans" cxnId="{39DAF119-EF61-4021-BBEA-0ED60F7D83BF}">
      <dgm:prSet/>
      <dgm:spPr/>
      <dgm:t>
        <a:bodyPr/>
        <a:lstStyle/>
        <a:p>
          <a:endParaRPr lang="en-IN"/>
        </a:p>
      </dgm:t>
    </dgm:pt>
    <dgm:pt modelId="{E907488B-FD7B-499B-83D8-2BED7ED15BCD}" type="pres">
      <dgm:prSet presAssocID="{BDA876AB-7E6B-4418-9EC3-1617612208FA}" presName="outerComposite" presStyleCnt="0">
        <dgm:presLayoutVars>
          <dgm:chMax val="5"/>
          <dgm:dir/>
          <dgm:resizeHandles val="exact"/>
        </dgm:presLayoutVars>
      </dgm:prSet>
      <dgm:spPr/>
    </dgm:pt>
    <dgm:pt modelId="{2072F2F2-4503-44C6-9F4E-47744723D8B9}" type="pres">
      <dgm:prSet presAssocID="{BDA876AB-7E6B-4418-9EC3-1617612208FA}" presName="dummyMaxCanvas" presStyleCnt="0">
        <dgm:presLayoutVars/>
      </dgm:prSet>
      <dgm:spPr/>
    </dgm:pt>
    <dgm:pt modelId="{C81FDE7B-3E83-46A8-8D34-BBA12B3C6AD0}" type="pres">
      <dgm:prSet presAssocID="{BDA876AB-7E6B-4418-9EC3-1617612208FA}" presName="FiveNodes_1" presStyleLbl="node1" presStyleIdx="0" presStyleCnt="5">
        <dgm:presLayoutVars>
          <dgm:bulletEnabled val="1"/>
        </dgm:presLayoutVars>
      </dgm:prSet>
      <dgm:spPr/>
    </dgm:pt>
    <dgm:pt modelId="{8A2B855B-C5CB-4D93-8947-3D949937A9EB}" type="pres">
      <dgm:prSet presAssocID="{BDA876AB-7E6B-4418-9EC3-1617612208FA}" presName="FiveNodes_2" presStyleLbl="node1" presStyleIdx="1" presStyleCnt="5">
        <dgm:presLayoutVars>
          <dgm:bulletEnabled val="1"/>
        </dgm:presLayoutVars>
      </dgm:prSet>
      <dgm:spPr/>
    </dgm:pt>
    <dgm:pt modelId="{A3F2A270-7D9E-4456-9EEE-A025A78E84E8}" type="pres">
      <dgm:prSet presAssocID="{BDA876AB-7E6B-4418-9EC3-1617612208FA}" presName="FiveNodes_3" presStyleLbl="node1" presStyleIdx="2" presStyleCnt="5">
        <dgm:presLayoutVars>
          <dgm:bulletEnabled val="1"/>
        </dgm:presLayoutVars>
      </dgm:prSet>
      <dgm:spPr/>
    </dgm:pt>
    <dgm:pt modelId="{68ABF8DB-BCE9-4E71-B72F-5136BD5686CA}" type="pres">
      <dgm:prSet presAssocID="{BDA876AB-7E6B-4418-9EC3-1617612208FA}" presName="FiveNodes_4" presStyleLbl="node1" presStyleIdx="3" presStyleCnt="5">
        <dgm:presLayoutVars>
          <dgm:bulletEnabled val="1"/>
        </dgm:presLayoutVars>
      </dgm:prSet>
      <dgm:spPr/>
    </dgm:pt>
    <dgm:pt modelId="{7D059D13-12CB-4FA1-AE00-B4B38FB578F8}" type="pres">
      <dgm:prSet presAssocID="{BDA876AB-7E6B-4418-9EC3-1617612208FA}" presName="FiveNodes_5" presStyleLbl="node1" presStyleIdx="4" presStyleCnt="5">
        <dgm:presLayoutVars>
          <dgm:bulletEnabled val="1"/>
        </dgm:presLayoutVars>
      </dgm:prSet>
      <dgm:spPr/>
    </dgm:pt>
    <dgm:pt modelId="{4E0ACE0D-5FA2-4EFB-AC90-C7612E5CA062}" type="pres">
      <dgm:prSet presAssocID="{BDA876AB-7E6B-4418-9EC3-1617612208FA}" presName="FiveConn_1-2" presStyleLbl="fgAccFollowNode1" presStyleIdx="0" presStyleCnt="4">
        <dgm:presLayoutVars>
          <dgm:bulletEnabled val="1"/>
        </dgm:presLayoutVars>
      </dgm:prSet>
      <dgm:spPr/>
    </dgm:pt>
    <dgm:pt modelId="{D705FB8E-2F4B-4431-920E-ED9527D9F64F}" type="pres">
      <dgm:prSet presAssocID="{BDA876AB-7E6B-4418-9EC3-1617612208FA}" presName="FiveConn_2-3" presStyleLbl="fgAccFollowNode1" presStyleIdx="1" presStyleCnt="4">
        <dgm:presLayoutVars>
          <dgm:bulletEnabled val="1"/>
        </dgm:presLayoutVars>
      </dgm:prSet>
      <dgm:spPr/>
    </dgm:pt>
    <dgm:pt modelId="{2BF8648D-A2AD-4120-9C53-2EFDA14AE1B3}" type="pres">
      <dgm:prSet presAssocID="{BDA876AB-7E6B-4418-9EC3-1617612208FA}" presName="FiveConn_3-4" presStyleLbl="fgAccFollowNode1" presStyleIdx="2" presStyleCnt="4">
        <dgm:presLayoutVars>
          <dgm:bulletEnabled val="1"/>
        </dgm:presLayoutVars>
      </dgm:prSet>
      <dgm:spPr/>
    </dgm:pt>
    <dgm:pt modelId="{6453DBE6-13CD-4D43-A4EF-AC48D8AF5E9B}" type="pres">
      <dgm:prSet presAssocID="{BDA876AB-7E6B-4418-9EC3-1617612208FA}" presName="FiveConn_4-5" presStyleLbl="fgAccFollowNode1" presStyleIdx="3" presStyleCnt="4">
        <dgm:presLayoutVars>
          <dgm:bulletEnabled val="1"/>
        </dgm:presLayoutVars>
      </dgm:prSet>
      <dgm:spPr/>
    </dgm:pt>
    <dgm:pt modelId="{3DE11467-01A6-4502-9152-FAD6D48110B0}" type="pres">
      <dgm:prSet presAssocID="{BDA876AB-7E6B-4418-9EC3-1617612208FA}" presName="FiveNodes_1_text" presStyleLbl="node1" presStyleIdx="4" presStyleCnt="5">
        <dgm:presLayoutVars>
          <dgm:bulletEnabled val="1"/>
        </dgm:presLayoutVars>
      </dgm:prSet>
      <dgm:spPr/>
    </dgm:pt>
    <dgm:pt modelId="{C0E07177-9FDF-4B2D-96C7-1D1AA75FAFA8}" type="pres">
      <dgm:prSet presAssocID="{BDA876AB-7E6B-4418-9EC3-1617612208FA}" presName="FiveNodes_2_text" presStyleLbl="node1" presStyleIdx="4" presStyleCnt="5">
        <dgm:presLayoutVars>
          <dgm:bulletEnabled val="1"/>
        </dgm:presLayoutVars>
      </dgm:prSet>
      <dgm:spPr/>
    </dgm:pt>
    <dgm:pt modelId="{E2F81531-B68D-4FDB-A513-9658F617F1E0}" type="pres">
      <dgm:prSet presAssocID="{BDA876AB-7E6B-4418-9EC3-1617612208FA}" presName="FiveNodes_3_text" presStyleLbl="node1" presStyleIdx="4" presStyleCnt="5">
        <dgm:presLayoutVars>
          <dgm:bulletEnabled val="1"/>
        </dgm:presLayoutVars>
      </dgm:prSet>
      <dgm:spPr/>
    </dgm:pt>
    <dgm:pt modelId="{392613A3-C0B5-480C-B70C-0E2A2938A27F}" type="pres">
      <dgm:prSet presAssocID="{BDA876AB-7E6B-4418-9EC3-1617612208FA}" presName="FiveNodes_4_text" presStyleLbl="node1" presStyleIdx="4" presStyleCnt="5">
        <dgm:presLayoutVars>
          <dgm:bulletEnabled val="1"/>
        </dgm:presLayoutVars>
      </dgm:prSet>
      <dgm:spPr/>
    </dgm:pt>
    <dgm:pt modelId="{9D26D7E3-2C2F-4E6B-BB90-DD9404F0651A}" type="pres">
      <dgm:prSet presAssocID="{BDA876AB-7E6B-4418-9EC3-1617612208F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5571C00-25AF-4020-B38C-D122A6442A14}" type="presOf" srcId="{88604B4A-3741-457C-BD82-104FEA0DDAC0}" destId="{D705FB8E-2F4B-4431-920E-ED9527D9F64F}" srcOrd="0" destOrd="0" presId="urn:microsoft.com/office/officeart/2005/8/layout/vProcess5"/>
    <dgm:cxn modelId="{87F28609-CD1A-42B9-880E-1AA6034FBB91}" type="presOf" srcId="{4980142A-C127-4D86-94FF-CA390DF251A2}" destId="{8A2B855B-C5CB-4D93-8947-3D949937A9EB}" srcOrd="0" destOrd="0" presId="urn:microsoft.com/office/officeart/2005/8/layout/vProcess5"/>
    <dgm:cxn modelId="{68CB5514-2343-458B-8FCC-033EE6C31BA3}" type="presOf" srcId="{93EFEFC5-A3F9-4205-811A-4B3E2A89ED32}" destId="{4E0ACE0D-5FA2-4EFB-AC90-C7612E5CA062}" srcOrd="0" destOrd="0" presId="urn:microsoft.com/office/officeart/2005/8/layout/vProcess5"/>
    <dgm:cxn modelId="{39DAF119-EF61-4021-BBEA-0ED60F7D83BF}" srcId="{BDA876AB-7E6B-4418-9EC3-1617612208FA}" destId="{987B2E35-394B-4D67-8581-AD13662CAE2D}" srcOrd="4" destOrd="0" parTransId="{39874C9F-BC9A-4B62-A004-B68BC2FB9251}" sibTransId="{204AEC27-8A5A-4441-9F7C-A0198B9FCDF2}"/>
    <dgm:cxn modelId="{CB5C531E-14B4-4B8E-BBF9-41AD3C3E8BBE}" type="presOf" srcId="{BDA876AB-7E6B-4418-9EC3-1617612208FA}" destId="{E907488B-FD7B-499B-83D8-2BED7ED15BCD}" srcOrd="0" destOrd="0" presId="urn:microsoft.com/office/officeart/2005/8/layout/vProcess5"/>
    <dgm:cxn modelId="{36521B2C-19D5-446E-ABB2-0146540272D2}" type="presOf" srcId="{FE7A4156-059A-4473-B53C-350876311E18}" destId="{3DE11467-01A6-4502-9152-FAD6D48110B0}" srcOrd="1" destOrd="0" presId="urn:microsoft.com/office/officeart/2005/8/layout/vProcess5"/>
    <dgm:cxn modelId="{1EC94835-1887-40C1-A24D-CFE36907A3FB}" type="presOf" srcId="{46517AD3-4023-4721-8324-59A343B3E7CA}" destId="{392613A3-C0B5-480C-B70C-0E2A2938A27F}" srcOrd="1" destOrd="0" presId="urn:microsoft.com/office/officeart/2005/8/layout/vProcess5"/>
    <dgm:cxn modelId="{DBD6044F-D832-4BCB-98D8-17CB596F4181}" type="presOf" srcId="{4980142A-C127-4D86-94FF-CA390DF251A2}" destId="{C0E07177-9FDF-4B2D-96C7-1D1AA75FAFA8}" srcOrd="1" destOrd="0" presId="urn:microsoft.com/office/officeart/2005/8/layout/vProcess5"/>
    <dgm:cxn modelId="{AA56DB58-DAEA-4A2E-953D-43F825D1F3A7}" type="presOf" srcId="{BA5E2B2F-3838-4592-9BD9-170FB08EFB51}" destId="{A3F2A270-7D9E-4456-9EEE-A025A78E84E8}" srcOrd="0" destOrd="0" presId="urn:microsoft.com/office/officeart/2005/8/layout/vProcess5"/>
    <dgm:cxn modelId="{E4E31568-46CE-42DA-B188-F3E4B954DA11}" type="presOf" srcId="{BA5E2B2F-3838-4592-9BD9-170FB08EFB51}" destId="{E2F81531-B68D-4FDB-A513-9658F617F1E0}" srcOrd="1" destOrd="0" presId="urn:microsoft.com/office/officeart/2005/8/layout/vProcess5"/>
    <dgm:cxn modelId="{0A0D9477-D7D9-491E-8267-7F86087D1DAC}" srcId="{BDA876AB-7E6B-4418-9EC3-1617612208FA}" destId="{46517AD3-4023-4721-8324-59A343B3E7CA}" srcOrd="3" destOrd="0" parTransId="{D1F79034-46AB-48C3-A842-0664E47C7D7C}" sibTransId="{EB50CB24-C904-42C0-AF3C-A7F886F5FA2F}"/>
    <dgm:cxn modelId="{A788C19B-D045-49A8-B75C-A15CD85A601B}" srcId="{BDA876AB-7E6B-4418-9EC3-1617612208FA}" destId="{4980142A-C127-4D86-94FF-CA390DF251A2}" srcOrd="1" destOrd="0" parTransId="{50A7FC8D-8273-43A4-A128-41F121650DD2}" sibTransId="{88604B4A-3741-457C-BD82-104FEA0DDAC0}"/>
    <dgm:cxn modelId="{AB555EA8-EBA5-4862-8F55-46A243453F0E}" type="presOf" srcId="{EB50CB24-C904-42C0-AF3C-A7F886F5FA2F}" destId="{6453DBE6-13CD-4D43-A4EF-AC48D8AF5E9B}" srcOrd="0" destOrd="0" presId="urn:microsoft.com/office/officeart/2005/8/layout/vProcess5"/>
    <dgm:cxn modelId="{36355AAE-9730-4450-B40D-7EE619E3CCA1}" srcId="{BDA876AB-7E6B-4418-9EC3-1617612208FA}" destId="{BA5E2B2F-3838-4592-9BD9-170FB08EFB51}" srcOrd="2" destOrd="0" parTransId="{F825E0CB-1FD2-4847-8EBF-D5EDAC532B84}" sibTransId="{9BC2F36D-8F31-4F87-B1DD-FE98EA357370}"/>
    <dgm:cxn modelId="{350FEFB3-1337-4CD9-AD8D-C6346C0D5074}" type="presOf" srcId="{9BC2F36D-8F31-4F87-B1DD-FE98EA357370}" destId="{2BF8648D-A2AD-4120-9C53-2EFDA14AE1B3}" srcOrd="0" destOrd="0" presId="urn:microsoft.com/office/officeart/2005/8/layout/vProcess5"/>
    <dgm:cxn modelId="{1C4A2BB4-3753-408F-B3F5-C93D2FE0F8C9}" type="presOf" srcId="{FE7A4156-059A-4473-B53C-350876311E18}" destId="{C81FDE7B-3E83-46A8-8D34-BBA12B3C6AD0}" srcOrd="0" destOrd="0" presId="urn:microsoft.com/office/officeart/2005/8/layout/vProcess5"/>
    <dgm:cxn modelId="{8D8E9FC3-36CF-4CF8-A33F-B7FF039834E0}" srcId="{BDA876AB-7E6B-4418-9EC3-1617612208FA}" destId="{FE7A4156-059A-4473-B53C-350876311E18}" srcOrd="0" destOrd="0" parTransId="{0B87A9D0-3AE3-4FBB-9EC0-D5B0BC5DEE35}" sibTransId="{93EFEFC5-A3F9-4205-811A-4B3E2A89ED32}"/>
    <dgm:cxn modelId="{281422C8-3FB5-407C-8656-8D58F432A8B1}" type="presOf" srcId="{46517AD3-4023-4721-8324-59A343B3E7CA}" destId="{68ABF8DB-BCE9-4E71-B72F-5136BD5686CA}" srcOrd="0" destOrd="0" presId="urn:microsoft.com/office/officeart/2005/8/layout/vProcess5"/>
    <dgm:cxn modelId="{F39A25D3-A18B-40BB-BC68-5B3A18557001}" type="presOf" srcId="{987B2E35-394B-4D67-8581-AD13662CAE2D}" destId="{7D059D13-12CB-4FA1-AE00-B4B38FB578F8}" srcOrd="0" destOrd="0" presId="urn:microsoft.com/office/officeart/2005/8/layout/vProcess5"/>
    <dgm:cxn modelId="{9B56A1DA-597C-44E0-87A7-52A70D059796}" type="presOf" srcId="{987B2E35-394B-4D67-8581-AD13662CAE2D}" destId="{9D26D7E3-2C2F-4E6B-BB90-DD9404F0651A}" srcOrd="1" destOrd="0" presId="urn:microsoft.com/office/officeart/2005/8/layout/vProcess5"/>
    <dgm:cxn modelId="{8F048F4D-6BEF-4E49-8307-8BB60E4E7AD5}" type="presParOf" srcId="{E907488B-FD7B-499B-83D8-2BED7ED15BCD}" destId="{2072F2F2-4503-44C6-9F4E-47744723D8B9}" srcOrd="0" destOrd="0" presId="urn:microsoft.com/office/officeart/2005/8/layout/vProcess5"/>
    <dgm:cxn modelId="{C9D5CFF5-BA1D-41BB-8AAC-D21C1302A539}" type="presParOf" srcId="{E907488B-FD7B-499B-83D8-2BED7ED15BCD}" destId="{C81FDE7B-3E83-46A8-8D34-BBA12B3C6AD0}" srcOrd="1" destOrd="0" presId="urn:microsoft.com/office/officeart/2005/8/layout/vProcess5"/>
    <dgm:cxn modelId="{37007855-B879-4192-B8A7-2003E264A6B9}" type="presParOf" srcId="{E907488B-FD7B-499B-83D8-2BED7ED15BCD}" destId="{8A2B855B-C5CB-4D93-8947-3D949937A9EB}" srcOrd="2" destOrd="0" presId="urn:microsoft.com/office/officeart/2005/8/layout/vProcess5"/>
    <dgm:cxn modelId="{60C1AD89-5E22-43AD-A8DF-C082AAF1343A}" type="presParOf" srcId="{E907488B-FD7B-499B-83D8-2BED7ED15BCD}" destId="{A3F2A270-7D9E-4456-9EEE-A025A78E84E8}" srcOrd="3" destOrd="0" presId="urn:microsoft.com/office/officeart/2005/8/layout/vProcess5"/>
    <dgm:cxn modelId="{5691683D-BD03-45D8-AF95-87D691EDF4F8}" type="presParOf" srcId="{E907488B-FD7B-499B-83D8-2BED7ED15BCD}" destId="{68ABF8DB-BCE9-4E71-B72F-5136BD5686CA}" srcOrd="4" destOrd="0" presId="urn:microsoft.com/office/officeart/2005/8/layout/vProcess5"/>
    <dgm:cxn modelId="{E50CF9DA-EC87-4AA2-B3DA-C59D3DADDD7A}" type="presParOf" srcId="{E907488B-FD7B-499B-83D8-2BED7ED15BCD}" destId="{7D059D13-12CB-4FA1-AE00-B4B38FB578F8}" srcOrd="5" destOrd="0" presId="urn:microsoft.com/office/officeart/2005/8/layout/vProcess5"/>
    <dgm:cxn modelId="{35DAAD80-88D9-429B-9CE1-9FF445FC52E4}" type="presParOf" srcId="{E907488B-FD7B-499B-83D8-2BED7ED15BCD}" destId="{4E0ACE0D-5FA2-4EFB-AC90-C7612E5CA062}" srcOrd="6" destOrd="0" presId="urn:microsoft.com/office/officeart/2005/8/layout/vProcess5"/>
    <dgm:cxn modelId="{C10B427D-8539-4492-8818-898149621B99}" type="presParOf" srcId="{E907488B-FD7B-499B-83D8-2BED7ED15BCD}" destId="{D705FB8E-2F4B-4431-920E-ED9527D9F64F}" srcOrd="7" destOrd="0" presId="urn:microsoft.com/office/officeart/2005/8/layout/vProcess5"/>
    <dgm:cxn modelId="{1619EA85-2667-4105-8245-94CE54152A30}" type="presParOf" srcId="{E907488B-FD7B-499B-83D8-2BED7ED15BCD}" destId="{2BF8648D-A2AD-4120-9C53-2EFDA14AE1B3}" srcOrd="8" destOrd="0" presId="urn:microsoft.com/office/officeart/2005/8/layout/vProcess5"/>
    <dgm:cxn modelId="{8B07CE2E-F7DB-46BC-9EF4-2B24633F455B}" type="presParOf" srcId="{E907488B-FD7B-499B-83D8-2BED7ED15BCD}" destId="{6453DBE6-13CD-4D43-A4EF-AC48D8AF5E9B}" srcOrd="9" destOrd="0" presId="urn:microsoft.com/office/officeart/2005/8/layout/vProcess5"/>
    <dgm:cxn modelId="{34B58EAE-BE0A-4860-9FBA-A548AA095C8C}" type="presParOf" srcId="{E907488B-FD7B-499B-83D8-2BED7ED15BCD}" destId="{3DE11467-01A6-4502-9152-FAD6D48110B0}" srcOrd="10" destOrd="0" presId="urn:microsoft.com/office/officeart/2005/8/layout/vProcess5"/>
    <dgm:cxn modelId="{232148D6-847E-4199-85B2-3B650E38B0D0}" type="presParOf" srcId="{E907488B-FD7B-499B-83D8-2BED7ED15BCD}" destId="{C0E07177-9FDF-4B2D-96C7-1D1AA75FAFA8}" srcOrd="11" destOrd="0" presId="urn:microsoft.com/office/officeart/2005/8/layout/vProcess5"/>
    <dgm:cxn modelId="{1737A69A-23A5-4530-9934-08B4328923A3}" type="presParOf" srcId="{E907488B-FD7B-499B-83D8-2BED7ED15BCD}" destId="{E2F81531-B68D-4FDB-A513-9658F617F1E0}" srcOrd="12" destOrd="0" presId="urn:microsoft.com/office/officeart/2005/8/layout/vProcess5"/>
    <dgm:cxn modelId="{C7981D6A-83EB-42B0-823E-EADBB1C62309}" type="presParOf" srcId="{E907488B-FD7B-499B-83D8-2BED7ED15BCD}" destId="{392613A3-C0B5-480C-B70C-0E2A2938A27F}" srcOrd="13" destOrd="0" presId="urn:microsoft.com/office/officeart/2005/8/layout/vProcess5"/>
    <dgm:cxn modelId="{AFC86F66-A1ED-4A7E-9375-2503EC398044}" type="presParOf" srcId="{E907488B-FD7B-499B-83D8-2BED7ED15BCD}" destId="{9D26D7E3-2C2F-4E6B-BB90-DD9404F0651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1DECD-A2C4-4B73-8BC4-D2B46C165325}">
      <dsp:nvSpPr>
        <dsp:cNvPr id="0" name=""/>
        <dsp:cNvSpPr/>
      </dsp:nvSpPr>
      <dsp:spPr>
        <a:xfrm>
          <a:off x="0" y="0"/>
          <a:ext cx="4788460" cy="768137"/>
        </a:xfrm>
        <a:prstGeom prst="roundRect">
          <a:avLst>
            <a:gd name="adj" fmla="val 10000"/>
          </a:avLst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Large number of students under a teacher in schools/colleges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22498" y="22498"/>
        <a:ext cx="3869708" cy="723141"/>
      </dsp:txXfrm>
    </dsp:sp>
    <dsp:sp modelId="{FB6E94D6-7A44-4C83-85A3-95D86C068E70}">
      <dsp:nvSpPr>
        <dsp:cNvPr id="0" name=""/>
        <dsp:cNvSpPr/>
      </dsp:nvSpPr>
      <dsp:spPr>
        <a:xfrm>
          <a:off x="357579" y="874823"/>
          <a:ext cx="4788460" cy="768137"/>
        </a:xfrm>
        <a:prstGeom prst="roundRect">
          <a:avLst>
            <a:gd name="adj" fmla="val 10000"/>
          </a:avLst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Lack of focus on each student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80077" y="897321"/>
        <a:ext cx="3886595" cy="723141"/>
      </dsp:txXfrm>
    </dsp:sp>
    <dsp:sp modelId="{0724B9BF-7BDA-48F9-AC7F-6875F823A0E7}">
      <dsp:nvSpPr>
        <dsp:cNvPr id="0" name=""/>
        <dsp:cNvSpPr/>
      </dsp:nvSpPr>
      <dsp:spPr>
        <a:xfrm>
          <a:off x="715159" y="1749646"/>
          <a:ext cx="4788460" cy="768137"/>
        </a:xfrm>
        <a:prstGeom prst="roundRect">
          <a:avLst>
            <a:gd name="adj" fmla="val 10000"/>
          </a:avLst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Little/no review of students’ work/assignments during class/practice 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737657" y="1772144"/>
        <a:ext cx="3886595" cy="723141"/>
      </dsp:txXfrm>
    </dsp:sp>
    <dsp:sp modelId="{33C10DF5-9421-4AE2-BDC6-8518BD6F765C}">
      <dsp:nvSpPr>
        <dsp:cNvPr id="0" name=""/>
        <dsp:cNvSpPr/>
      </dsp:nvSpPr>
      <dsp:spPr>
        <a:xfrm>
          <a:off x="1072739" y="2624469"/>
          <a:ext cx="4788460" cy="768137"/>
        </a:xfrm>
        <a:prstGeom prst="roundRect">
          <a:avLst>
            <a:gd name="adj" fmla="val 10000"/>
          </a:avLst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Learning gaps surface only in exam results that too a small proportion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1095237" y="2646967"/>
        <a:ext cx="3886595" cy="723141"/>
      </dsp:txXfrm>
    </dsp:sp>
    <dsp:sp modelId="{90714FCB-0A5F-44E0-957B-53C9874A61A0}">
      <dsp:nvSpPr>
        <dsp:cNvPr id="0" name=""/>
        <dsp:cNvSpPr/>
      </dsp:nvSpPr>
      <dsp:spPr>
        <a:xfrm>
          <a:off x="1430319" y="3499292"/>
          <a:ext cx="4788460" cy="768137"/>
        </a:xfrm>
        <a:prstGeom prst="roundRect">
          <a:avLst>
            <a:gd name="adj" fmla="val 10000"/>
          </a:avLst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More syllabus covered,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Learning gaps pile up</a:t>
          </a:r>
        </a:p>
      </dsp:txBody>
      <dsp:txXfrm>
        <a:off x="1452817" y="3521790"/>
        <a:ext cx="3886595" cy="723141"/>
      </dsp:txXfrm>
    </dsp:sp>
    <dsp:sp modelId="{B0F416C2-6638-423F-A747-D4CB12D603DA}">
      <dsp:nvSpPr>
        <dsp:cNvPr id="0" name=""/>
        <dsp:cNvSpPr/>
      </dsp:nvSpPr>
      <dsp:spPr>
        <a:xfrm>
          <a:off x="4289171" y="561167"/>
          <a:ext cx="499289" cy="4992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4401511" y="561167"/>
        <a:ext cx="274609" cy="375715"/>
      </dsp:txXfrm>
    </dsp:sp>
    <dsp:sp modelId="{D8EDC436-4E0C-4502-91F9-F5217438226F}">
      <dsp:nvSpPr>
        <dsp:cNvPr id="0" name=""/>
        <dsp:cNvSpPr/>
      </dsp:nvSpPr>
      <dsp:spPr>
        <a:xfrm>
          <a:off x="4646751" y="1435990"/>
          <a:ext cx="499289" cy="4992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4759091" y="1435990"/>
        <a:ext cx="274609" cy="375715"/>
      </dsp:txXfrm>
    </dsp:sp>
    <dsp:sp modelId="{EDD79A73-DA08-4555-8B86-1BE4BE750A61}">
      <dsp:nvSpPr>
        <dsp:cNvPr id="0" name=""/>
        <dsp:cNvSpPr/>
      </dsp:nvSpPr>
      <dsp:spPr>
        <a:xfrm>
          <a:off x="5004330" y="2298011"/>
          <a:ext cx="499289" cy="4992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5116670" y="2298011"/>
        <a:ext cx="274609" cy="375715"/>
      </dsp:txXfrm>
    </dsp:sp>
    <dsp:sp modelId="{BE96CD21-9164-4129-BA50-27B3A4C90D34}">
      <dsp:nvSpPr>
        <dsp:cNvPr id="0" name=""/>
        <dsp:cNvSpPr/>
      </dsp:nvSpPr>
      <dsp:spPr>
        <a:xfrm>
          <a:off x="5361910" y="3181369"/>
          <a:ext cx="499289" cy="49928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/>
        </a:p>
      </dsp:txBody>
      <dsp:txXfrm>
        <a:off x="5474250" y="3181369"/>
        <a:ext cx="274609" cy="375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FDE7B-3E83-46A8-8D34-BBA12B3C6AD0}">
      <dsp:nvSpPr>
        <dsp:cNvPr id="0" name=""/>
        <dsp:cNvSpPr/>
      </dsp:nvSpPr>
      <dsp:spPr>
        <a:xfrm>
          <a:off x="0" y="0"/>
          <a:ext cx="4384939" cy="808730"/>
        </a:xfrm>
        <a:prstGeom prst="roundRect">
          <a:avLst>
            <a:gd name="adj" fmla="val 10000"/>
          </a:avLst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Large number of students under a teacher in schools/colleges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23687" y="23687"/>
        <a:ext cx="3417634" cy="761356"/>
      </dsp:txXfrm>
    </dsp:sp>
    <dsp:sp modelId="{8A2B855B-C5CB-4D93-8947-3D949937A9EB}">
      <dsp:nvSpPr>
        <dsp:cNvPr id="0" name=""/>
        <dsp:cNvSpPr/>
      </dsp:nvSpPr>
      <dsp:spPr>
        <a:xfrm>
          <a:off x="327446" y="921054"/>
          <a:ext cx="4384939" cy="808730"/>
        </a:xfrm>
        <a:prstGeom prst="roundRect">
          <a:avLst>
            <a:gd name="adj" fmla="val 10000"/>
          </a:avLst>
        </a:prstGeom>
        <a:solidFill>
          <a:srgbClr val="FF66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Lack of focus on each student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351133" y="944741"/>
        <a:ext cx="3484444" cy="761356"/>
      </dsp:txXfrm>
    </dsp:sp>
    <dsp:sp modelId="{A3F2A270-7D9E-4456-9EEE-A025A78E84E8}">
      <dsp:nvSpPr>
        <dsp:cNvPr id="0" name=""/>
        <dsp:cNvSpPr/>
      </dsp:nvSpPr>
      <dsp:spPr>
        <a:xfrm>
          <a:off x="654893" y="1842108"/>
          <a:ext cx="4384939" cy="80873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Auto grading technology for STEM that reviews assignments and provides proper feedback instantly</a:t>
          </a:r>
        </a:p>
      </dsp:txBody>
      <dsp:txXfrm>
        <a:off x="678580" y="1865795"/>
        <a:ext cx="3484444" cy="761356"/>
      </dsp:txXfrm>
    </dsp:sp>
    <dsp:sp modelId="{68ABF8DB-BCE9-4E71-B72F-5136BD5686CA}">
      <dsp:nvSpPr>
        <dsp:cNvPr id="0" name=""/>
        <dsp:cNvSpPr/>
      </dsp:nvSpPr>
      <dsp:spPr>
        <a:xfrm>
          <a:off x="982340" y="2763163"/>
          <a:ext cx="4384939" cy="80873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Learning gaps surface instantly, which can be addressed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1006027" y="2786850"/>
        <a:ext cx="3484444" cy="761356"/>
      </dsp:txXfrm>
    </dsp:sp>
    <dsp:sp modelId="{7D059D13-12CB-4FA1-AE00-B4B38FB578F8}">
      <dsp:nvSpPr>
        <dsp:cNvPr id="0" name=""/>
        <dsp:cNvSpPr/>
      </dsp:nvSpPr>
      <dsp:spPr>
        <a:xfrm>
          <a:off x="1309787" y="3684217"/>
          <a:ext cx="4384939" cy="808730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Improved learning efficiency</a:t>
          </a:r>
        </a:p>
      </dsp:txBody>
      <dsp:txXfrm>
        <a:off x="1333474" y="3707904"/>
        <a:ext cx="3484444" cy="761356"/>
      </dsp:txXfrm>
    </dsp:sp>
    <dsp:sp modelId="{4E0ACE0D-5FA2-4EFB-AC90-C7612E5CA062}">
      <dsp:nvSpPr>
        <dsp:cNvPr id="0" name=""/>
        <dsp:cNvSpPr/>
      </dsp:nvSpPr>
      <dsp:spPr>
        <a:xfrm>
          <a:off x="3859264" y="590822"/>
          <a:ext cx="525674" cy="5256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3977541" y="590822"/>
        <a:ext cx="289120" cy="395570"/>
      </dsp:txXfrm>
    </dsp:sp>
    <dsp:sp modelId="{D705FB8E-2F4B-4431-920E-ED9527D9F64F}">
      <dsp:nvSpPr>
        <dsp:cNvPr id="0" name=""/>
        <dsp:cNvSpPr/>
      </dsp:nvSpPr>
      <dsp:spPr>
        <a:xfrm>
          <a:off x="4186711" y="1511877"/>
          <a:ext cx="525674" cy="5256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4304988" y="1511877"/>
        <a:ext cx="289120" cy="395570"/>
      </dsp:txXfrm>
    </dsp:sp>
    <dsp:sp modelId="{2BF8648D-A2AD-4120-9C53-2EFDA14AE1B3}">
      <dsp:nvSpPr>
        <dsp:cNvPr id="0" name=""/>
        <dsp:cNvSpPr/>
      </dsp:nvSpPr>
      <dsp:spPr>
        <a:xfrm>
          <a:off x="4514158" y="2419452"/>
          <a:ext cx="525674" cy="5256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4632435" y="2419452"/>
        <a:ext cx="289120" cy="395570"/>
      </dsp:txXfrm>
    </dsp:sp>
    <dsp:sp modelId="{6453DBE6-13CD-4D43-A4EF-AC48D8AF5E9B}">
      <dsp:nvSpPr>
        <dsp:cNvPr id="0" name=""/>
        <dsp:cNvSpPr/>
      </dsp:nvSpPr>
      <dsp:spPr>
        <a:xfrm>
          <a:off x="4841605" y="3349492"/>
          <a:ext cx="525674" cy="52567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4959882" y="3349492"/>
        <a:ext cx="289120" cy="395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E55F-FB6C-46B7-888F-015AEBDE4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5C5A2-E8E4-48EA-94D9-7310667E3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4466C-2634-4C9A-8151-8089BA19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FE82-10EB-4929-AC59-EBFCE68CE104}" type="datetimeFigureOut">
              <a:rPr lang="en-IN" smtClean="0"/>
              <a:t>14/06/21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0976F-F34A-48FF-8DE3-0AD98EFF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91E4-C618-4A78-87BD-87ED31A8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DFB1-8368-4B40-8350-1940ABD05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29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4166-AAF7-4B3E-9ABA-586D2802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DC4BD-9443-4A13-849F-6F41680F8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BC05-5E50-43CC-9087-A5C61630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FE82-10EB-4929-AC59-EBFCE68CE104}" type="datetimeFigureOut">
              <a:rPr lang="en-IN" smtClean="0"/>
              <a:t>14/06/21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BAE6-590B-443A-98CD-F1E02577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453B-F95C-4A97-8C1E-D93DCAB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DFB1-8368-4B40-8350-1940ABD05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0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A9036-9764-4B2C-88E3-F8E7A24A5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B1BD7-2A22-4773-A617-3F6A98FE2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3901D-DF11-47E0-B926-8165D774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FE82-10EB-4929-AC59-EBFCE68CE104}" type="datetimeFigureOut">
              <a:rPr lang="en-IN" smtClean="0"/>
              <a:t>14/06/21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3B2B-E352-413B-8404-3171DBA3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8C55-19C2-415E-9F1A-91360CDD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DFB1-8368-4B40-8350-1940ABD05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E3B-DACF-4183-8416-CC927DE9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7CDE-EB47-415F-BCB3-073CFD396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36B99-E397-415B-91FF-AF393527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FE82-10EB-4929-AC59-EBFCE68CE104}" type="datetimeFigureOut">
              <a:rPr lang="en-IN" smtClean="0"/>
              <a:t>14/06/21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8DA61-BE35-434D-979B-C476D904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FDAB-89DF-4057-868A-84C00F7F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DFB1-8368-4B40-8350-1940ABD05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05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D6AB-A766-4B93-943C-355A4568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2098F-D292-49E6-868D-0B8227EA7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92DDC-AA15-462B-BBC4-BED5C70C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FE82-10EB-4929-AC59-EBFCE68CE104}" type="datetimeFigureOut">
              <a:rPr lang="en-IN" smtClean="0"/>
              <a:t>14/06/21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D6B95-78E3-468A-8B32-6B2442AD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9D0B4-5031-4191-A027-1FF1F930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DFB1-8368-4B40-8350-1940ABD05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8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C416-F191-46A9-B2A1-7668A341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05F9-9700-4AF6-8062-B9EB9BD58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2FA86-ACB2-4CF2-A6D3-F3AF8968C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15053-2EBD-492A-BAF0-5CAF71CB0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FE82-10EB-4929-AC59-EBFCE68CE104}" type="datetimeFigureOut">
              <a:rPr lang="en-IN" smtClean="0"/>
              <a:t>14/06/21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B1979-11D9-4D7C-86BE-6839DE73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B8BD3-7BA8-4DBE-8AD2-08FDA556F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DFB1-8368-4B40-8350-1940ABD05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6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091B-B0CD-4EAC-8410-4EFFB4A8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F22DF-CE77-4894-A855-316CA5B6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E3277-0541-4F5A-8402-9ECC892D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21D21-7525-47E4-AC5C-81B302C62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BC819-923B-4081-A6DD-E3DEB6161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BF9E2A-944F-4EE6-8089-A43FEEBF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FE82-10EB-4929-AC59-EBFCE68CE104}" type="datetimeFigureOut">
              <a:rPr lang="en-IN" smtClean="0"/>
              <a:t>14/06/21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FF459-BC98-49D6-A0DC-A50CCCEF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96E31-2EAE-4E1E-B2E2-A30157F6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DFB1-8368-4B40-8350-1940ABD05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6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043D-661B-416A-B8E2-B0A25B2C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964CA-104F-4FFB-A572-5CE3AE736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FE82-10EB-4929-AC59-EBFCE68CE104}" type="datetimeFigureOut">
              <a:rPr lang="en-IN" smtClean="0"/>
              <a:t>14/06/21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2E9CD-219D-450D-AB48-9FE2C1F2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84D77-555E-4295-80C7-5B41792F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DFB1-8368-4B40-8350-1940ABD05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8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6F251-B54B-4869-BD2E-142E5D4F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FE82-10EB-4929-AC59-EBFCE68CE104}" type="datetimeFigureOut">
              <a:rPr lang="en-IN" smtClean="0"/>
              <a:t>14/06/21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DE7B2-C270-4244-986A-DAA9EC9D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CD6F1-7B5F-40F4-AADC-09B3CFD2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DFB1-8368-4B40-8350-1940ABD05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67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E472-238A-4274-97BF-DEEA2A61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44CB-2555-479F-ABCE-2927E9B8D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93B79-FBA5-4CF3-BB4A-C1457E5B5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9E43B-AF11-4816-AAD7-C98A3911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FE82-10EB-4929-AC59-EBFCE68CE104}" type="datetimeFigureOut">
              <a:rPr lang="en-IN" smtClean="0"/>
              <a:t>14/06/21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E9C49-2FCF-4F23-ADA8-0A033F00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C14A6-F473-4423-8D7B-3185ED39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DFB1-8368-4B40-8350-1940ABD05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76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49F5-BEEB-4D98-9D57-78B6B918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ED706-2185-48C3-B201-6001E4495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C7B39-DBB8-4D26-9F42-D4756CD15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220C9-3DCA-4DE6-8EA3-87E965E7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7FE82-10EB-4929-AC59-EBFCE68CE104}" type="datetimeFigureOut">
              <a:rPr lang="en-IN" smtClean="0"/>
              <a:t>14/06/21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86B36-6883-41DA-A9B1-C33530FB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A3D24-6C18-48FB-8CDA-2B806517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3DFB1-8368-4B40-8350-1940ABD05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9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3F0FB-A5E0-45F3-9463-2D38793F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D508A-0EDF-4796-BC76-57BBD8199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571E8-DFB8-4A84-8CFB-D72D82872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FE82-10EB-4929-AC59-EBFCE68CE104}" type="datetimeFigureOut">
              <a:rPr lang="en-IN" smtClean="0"/>
              <a:t>14/06/21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3C5B-502B-4DE9-BD8F-DFD8B3E76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7980-E607-4EBF-B5F2-3C34E6990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DFB1-8368-4B40-8350-1940ABD05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25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eicdata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www.indexmundi.com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jp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uillaumegenthial.github.io/image-to-latex.html" TargetMode="Externa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13D2-B467-4C9E-89F9-D05FC744A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Auto Review and Grading Technology for Education</a:t>
            </a:r>
            <a:br>
              <a:rPr lang="en-IN" dirty="0">
                <a:solidFill>
                  <a:srgbClr val="0070C0"/>
                </a:solidFill>
              </a:rPr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689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0F681-4091-45DC-B707-5E6A1A5FEC6F}"/>
              </a:ext>
            </a:extLst>
          </p:cNvPr>
          <p:cNvSpPr txBox="1"/>
          <p:nvPr/>
        </p:nvSpPr>
        <p:spPr>
          <a:xfrm>
            <a:off x="479571" y="162712"/>
            <a:ext cx="1123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+mj-lt"/>
                <a:ea typeface="+mj-ea"/>
                <a:cs typeface="+mj-cs"/>
              </a:rPr>
              <a:t>Technical Implementation</a:t>
            </a:r>
            <a:endParaRPr lang="en-IN" sz="54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02DD8-B9B1-4A78-9037-CF7F712C2338}"/>
              </a:ext>
            </a:extLst>
          </p:cNvPr>
          <p:cNvSpPr txBox="1"/>
          <p:nvPr/>
        </p:nvSpPr>
        <p:spPr>
          <a:xfrm>
            <a:off x="768626" y="1245705"/>
            <a:ext cx="7762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Handwritten Mathematical Expression Recognition</a:t>
            </a:r>
            <a:endParaRPr lang="en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269560-516C-43D1-90FB-1C14105B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71" y="1755673"/>
            <a:ext cx="5163271" cy="2486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2E47D6-099A-414B-827F-773ED6301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26" y="4339500"/>
            <a:ext cx="5068007" cy="2105319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1022C27-2CE8-4C25-B042-ED2769ECA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89692"/>
              </p:ext>
            </p:extLst>
          </p:nvPr>
        </p:nvGraphicFramePr>
        <p:xfrm>
          <a:off x="6355369" y="2447846"/>
          <a:ext cx="5357061" cy="259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1218">
                  <a:extLst>
                    <a:ext uri="{9D8B030D-6E8A-4147-A177-3AD203B41FA5}">
                      <a16:colId xmlns:a16="http://schemas.microsoft.com/office/drawing/2014/main" val="4022880849"/>
                    </a:ext>
                  </a:extLst>
                </a:gridCol>
                <a:gridCol w="1295667">
                  <a:extLst>
                    <a:ext uri="{9D8B030D-6E8A-4147-A177-3AD203B41FA5}">
                      <a16:colId xmlns:a16="http://schemas.microsoft.com/office/drawing/2014/main" val="1043658905"/>
                    </a:ext>
                  </a:extLst>
                </a:gridCol>
                <a:gridCol w="970176">
                  <a:extLst>
                    <a:ext uri="{9D8B030D-6E8A-4147-A177-3AD203B41FA5}">
                      <a16:colId xmlns:a16="http://schemas.microsoft.com/office/drawing/2014/main" val="2711922956"/>
                    </a:ext>
                  </a:extLst>
                </a:gridCol>
              </a:tblGrid>
              <a:tr h="561280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baseline="0" dirty="0" err="1">
                          <a:latin typeface="CMR9"/>
                        </a:rPr>
                        <a:t>ExpRate</a:t>
                      </a:r>
                      <a:r>
                        <a:rPr lang="en-IN" sz="1800" b="1" i="0" u="none" strike="noStrike" baseline="0" dirty="0">
                          <a:latin typeface="CMR9"/>
                        </a:rPr>
                        <a:t>(%)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 1(%)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598538"/>
                  </a:ext>
                </a:extLst>
              </a:tr>
              <a:tr h="561280">
                <a:tc>
                  <a:txBody>
                    <a:bodyPr/>
                    <a:lstStyle/>
                    <a:p>
                      <a:r>
                        <a:rPr lang="en-US" dirty="0"/>
                        <a:t>WAP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44.42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175787"/>
                  </a:ext>
                </a:extLst>
              </a:tr>
              <a:tr h="561280">
                <a:tc>
                  <a:txBody>
                    <a:bodyPr/>
                    <a:lstStyle/>
                    <a:p>
                      <a:r>
                        <a:rPr lang="en-US" dirty="0"/>
                        <a:t>PAL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47.06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63.49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70618"/>
                  </a:ext>
                </a:extLst>
              </a:tr>
              <a:tr h="577973">
                <a:tc>
                  <a:txBody>
                    <a:bodyPr/>
                    <a:lstStyle/>
                    <a:p>
                      <a:r>
                        <a:rPr lang="en-US" dirty="0" err="1"/>
                        <a:t>MyScript</a:t>
                      </a:r>
                      <a:endParaRPr lang="en-US" dirty="0"/>
                    </a:p>
                    <a:p>
                      <a:r>
                        <a:rPr lang="en-IN" dirty="0"/>
                        <a:t>(Trained on extra proprietary training data)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62.68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82224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ACF0614-54A8-410E-9304-73335EB055AA}"/>
              </a:ext>
            </a:extLst>
          </p:cNvPr>
          <p:cNvSpPr txBox="1"/>
          <p:nvPr/>
        </p:nvSpPr>
        <p:spPr>
          <a:xfrm>
            <a:off x="6171294" y="2019053"/>
            <a:ext cx="595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0" u="none" strike="noStrike" baseline="0" dirty="0" err="1">
                <a:latin typeface="CMR9"/>
              </a:rPr>
              <a:t>ExpRate</a:t>
            </a:r>
            <a:r>
              <a:rPr lang="en-IN" sz="1800" b="1" i="0" u="none" strike="noStrike" baseline="0" dirty="0">
                <a:latin typeface="CMR9"/>
              </a:rPr>
              <a:t> (%) of Different Systems on CROHME 2014 Test Set</a:t>
            </a:r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2284F7-799B-476F-A014-C758EC991ECD}"/>
              </a:ext>
            </a:extLst>
          </p:cNvPr>
          <p:cNvSpPr txBox="1"/>
          <p:nvPr/>
        </p:nvSpPr>
        <p:spPr>
          <a:xfrm>
            <a:off x="6355369" y="5612295"/>
            <a:ext cx="50490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References :</a:t>
            </a:r>
          </a:p>
          <a:p>
            <a:pPr algn="l"/>
            <a:r>
              <a:rPr lang="en-IN" sz="1200" dirty="0"/>
              <a:t>[Zhang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BBJOM G+ Gulliver"/>
              </a:rPr>
              <a:t> </a:t>
            </a:r>
            <a:r>
              <a:rPr lang="en-IN" sz="1200" dirty="0"/>
              <a:t> et al., 2017] </a:t>
            </a:r>
            <a:r>
              <a:rPr lang="en-IN" sz="1200" dirty="0">
                <a:solidFill>
                  <a:srgbClr val="000000"/>
                </a:solidFill>
                <a:latin typeface="BBJOM G+ Gulliver"/>
              </a:rPr>
              <a:t>Watch, attend and parse: An end-to-end neural network based approach to handwritten mathematical expression recognition </a:t>
            </a:r>
          </a:p>
          <a:p>
            <a:pPr algn="l"/>
            <a:r>
              <a:rPr lang="en-IN" sz="1200" dirty="0"/>
              <a:t>[Wu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BBJOM G+ Gulliver"/>
              </a:rPr>
              <a:t> </a:t>
            </a:r>
            <a:r>
              <a:rPr lang="en-IN" sz="1200" dirty="0"/>
              <a:t> et al., 2020] </a:t>
            </a:r>
            <a:r>
              <a:rPr lang="en-IN" sz="1200" dirty="0">
                <a:solidFill>
                  <a:srgbClr val="000000"/>
                </a:solidFill>
                <a:latin typeface="BBJOM G+ Gulliver"/>
              </a:rPr>
              <a:t>Image-to-Markup Generation via Paired Adversarial Learning</a:t>
            </a:r>
          </a:p>
        </p:txBody>
      </p:sp>
    </p:spTree>
    <p:extLst>
      <p:ext uri="{BB962C8B-B14F-4D97-AF65-F5344CB8AC3E}">
        <p14:creationId xmlns:p14="http://schemas.microsoft.com/office/powerpoint/2010/main" val="126363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0F681-4091-45DC-B707-5E6A1A5FEC6F}"/>
              </a:ext>
            </a:extLst>
          </p:cNvPr>
          <p:cNvSpPr txBox="1"/>
          <p:nvPr/>
        </p:nvSpPr>
        <p:spPr>
          <a:xfrm>
            <a:off x="479571" y="162712"/>
            <a:ext cx="1123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+mj-lt"/>
                <a:ea typeface="+mj-ea"/>
                <a:cs typeface="+mj-cs"/>
              </a:rPr>
              <a:t>Milestones </a:t>
            </a:r>
            <a:endParaRPr lang="en-IN" sz="54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62069-D482-42C2-BC55-E4C72A3905B6}"/>
              </a:ext>
            </a:extLst>
          </p:cNvPr>
          <p:cNvSpPr txBox="1"/>
          <p:nvPr/>
        </p:nvSpPr>
        <p:spPr>
          <a:xfrm>
            <a:off x="3363985" y="1500260"/>
            <a:ext cx="5645791" cy="6771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*** removed for confidentiality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935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0901286-321F-4A24-B08C-793070D3AE29}"/>
              </a:ext>
            </a:extLst>
          </p:cNvPr>
          <p:cNvSpPr/>
          <p:nvPr/>
        </p:nvSpPr>
        <p:spPr>
          <a:xfrm>
            <a:off x="625151" y="1347717"/>
            <a:ext cx="4307575" cy="4912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0F681-4091-45DC-B707-5E6A1A5FEC6F}"/>
              </a:ext>
            </a:extLst>
          </p:cNvPr>
          <p:cNvSpPr txBox="1"/>
          <p:nvPr/>
        </p:nvSpPr>
        <p:spPr>
          <a:xfrm>
            <a:off x="479571" y="162712"/>
            <a:ext cx="1123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+mj-lt"/>
                <a:ea typeface="+mj-ea"/>
                <a:cs typeface="+mj-cs"/>
              </a:rPr>
              <a:t>Market and competition analysis</a:t>
            </a:r>
            <a:endParaRPr lang="en-IN" sz="54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DB2B3A-9B40-4C22-992A-381C2A27B27A}"/>
              </a:ext>
            </a:extLst>
          </p:cNvPr>
          <p:cNvSpPr/>
          <p:nvPr/>
        </p:nvSpPr>
        <p:spPr>
          <a:xfrm>
            <a:off x="5331722" y="2212776"/>
            <a:ext cx="1528553" cy="53646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Mathpix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729A3-9101-46CF-AD5A-98FB488709AC}"/>
              </a:ext>
            </a:extLst>
          </p:cNvPr>
          <p:cNvSpPr/>
          <p:nvPr/>
        </p:nvSpPr>
        <p:spPr>
          <a:xfrm>
            <a:off x="8416111" y="2169152"/>
            <a:ext cx="1587759" cy="5084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Solvio.ai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708E2-CBDF-42C1-B788-F8CEFDBEEADA}"/>
              </a:ext>
            </a:extLst>
          </p:cNvPr>
          <p:cNvSpPr txBox="1"/>
          <p:nvPr/>
        </p:nvSpPr>
        <p:spPr>
          <a:xfrm>
            <a:off x="5322478" y="2805218"/>
            <a:ext cx="320912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Offering:</a:t>
            </a:r>
          </a:p>
          <a:p>
            <a:r>
              <a:rPr lang="en-US" sz="1600" b="1" dirty="0"/>
              <a:t>Math OCR, text OCR API :</a:t>
            </a:r>
          </a:p>
          <a:p>
            <a:r>
              <a:rPr lang="en-US" sz="1600" dirty="0"/>
              <a:t>API to digitize handwritten or printed text containing mathematical symbols to LATEX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Stage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rgbClr val="0070C0"/>
                </a:solidFill>
              </a:rPr>
              <a:t>developed but does not support diagram based OCR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74E2A-DF27-42A3-BE20-06E7300455FA}"/>
              </a:ext>
            </a:extLst>
          </p:cNvPr>
          <p:cNvSpPr txBox="1"/>
          <p:nvPr/>
        </p:nvSpPr>
        <p:spPr>
          <a:xfrm>
            <a:off x="8355434" y="2777226"/>
            <a:ext cx="329687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Offering: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Math OCR, text OCR API : </a:t>
            </a:r>
          </a:p>
          <a:p>
            <a:r>
              <a:rPr lang="en-US" sz="1600" dirty="0"/>
              <a:t>API to digitize handwritten or printed text containing mathematical symbols to LATEX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Graph, Geometry understanding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/>
              <a:t>Auto Grading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Stage </a:t>
            </a:r>
            <a:r>
              <a:rPr lang="en-US" dirty="0">
                <a:solidFill>
                  <a:srgbClr val="0070C0"/>
                </a:solidFill>
              </a:rPr>
              <a:t>: A</a:t>
            </a:r>
            <a:r>
              <a:rPr lang="en-US" sz="1600" dirty="0">
                <a:solidFill>
                  <a:srgbClr val="0070C0"/>
                </a:solidFill>
              </a:rPr>
              <a:t>ll under development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E37DE-24A6-413A-BD5C-9A5391C28084}"/>
              </a:ext>
            </a:extLst>
          </p:cNvPr>
          <p:cNvSpPr txBox="1"/>
          <p:nvPr/>
        </p:nvSpPr>
        <p:spPr>
          <a:xfrm>
            <a:off x="5230319" y="1347716"/>
            <a:ext cx="2574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Competition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A88F3-75C4-43C6-9E56-D00235AC638E}"/>
              </a:ext>
            </a:extLst>
          </p:cNvPr>
          <p:cNvSpPr txBox="1"/>
          <p:nvPr/>
        </p:nvSpPr>
        <p:spPr>
          <a:xfrm>
            <a:off x="704388" y="1347716"/>
            <a:ext cx="1577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Market</a:t>
            </a:r>
            <a:endParaRPr lang="en-IN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7DB2D-43EA-4DC4-89D7-F94BFA6F3C17}"/>
              </a:ext>
            </a:extLst>
          </p:cNvPr>
          <p:cNvSpPr/>
          <p:nvPr/>
        </p:nvSpPr>
        <p:spPr>
          <a:xfrm>
            <a:off x="5127361" y="1347717"/>
            <a:ext cx="6585068" cy="4912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AA35A-9784-4821-A8E6-A5E6CE6D3E3E}"/>
              </a:ext>
            </a:extLst>
          </p:cNvPr>
          <p:cNvSpPr txBox="1"/>
          <p:nvPr/>
        </p:nvSpPr>
        <p:spPr>
          <a:xfrm>
            <a:off x="704388" y="2169152"/>
            <a:ext cx="4103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 2015, There were </a:t>
            </a:r>
            <a:r>
              <a:rPr lang="en-US" sz="1600" b="1" dirty="0"/>
              <a:t>65 Mn* secondary school students</a:t>
            </a:r>
            <a:r>
              <a:rPr lang="en-US" sz="1600" dirty="0"/>
              <a:t> in India, which should be much higher now.</a:t>
            </a:r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According to Inc42 media report, India Ed Tech market size will be $10 Bn by 2025 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200" dirty="0"/>
              <a:t>*Source: </a:t>
            </a:r>
            <a:r>
              <a:rPr lang="en-IN" sz="1200" dirty="0">
                <a:hlinkClick r:id="rId2"/>
              </a:rPr>
              <a:t>www.ceicdata.com/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70184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0F681-4091-45DC-B707-5E6A1A5FEC6F}"/>
              </a:ext>
            </a:extLst>
          </p:cNvPr>
          <p:cNvSpPr txBox="1"/>
          <p:nvPr/>
        </p:nvSpPr>
        <p:spPr>
          <a:xfrm>
            <a:off x="479571" y="162712"/>
            <a:ext cx="1123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+mj-lt"/>
                <a:ea typeface="+mj-ea"/>
                <a:cs typeface="+mj-cs"/>
              </a:rPr>
              <a:t>Incubation Requirements</a:t>
            </a:r>
            <a:endParaRPr lang="en-IN" sz="54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D670F1-4695-4AEB-8DF9-0AFA418CB9E8}"/>
              </a:ext>
            </a:extLst>
          </p:cNvPr>
          <p:cNvSpPr txBox="1"/>
          <p:nvPr/>
        </p:nvSpPr>
        <p:spPr>
          <a:xfrm>
            <a:off x="3038212" y="1476462"/>
            <a:ext cx="5904452" cy="677108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*** removed for confidentiality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53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0F681-4091-45DC-B707-5E6A1A5FEC6F}"/>
              </a:ext>
            </a:extLst>
          </p:cNvPr>
          <p:cNvSpPr txBox="1"/>
          <p:nvPr/>
        </p:nvSpPr>
        <p:spPr>
          <a:xfrm>
            <a:off x="479571" y="168015"/>
            <a:ext cx="1123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+mj-lt"/>
                <a:ea typeface="+mj-ea"/>
                <a:cs typeface="+mj-cs"/>
              </a:rPr>
              <a:t>Problem</a:t>
            </a:r>
            <a:endParaRPr lang="en-IN" sz="5400" b="1" u="sng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7B5D68-AA3C-4CF4-8F5F-76A2C11AFC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0993055"/>
              </p:ext>
            </p:extLst>
          </p:nvPr>
        </p:nvGraphicFramePr>
        <p:xfrm>
          <a:off x="878306" y="1604864"/>
          <a:ext cx="6218780" cy="426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41FE8AB-6884-4C4B-84BE-CE5A07F8D939}"/>
              </a:ext>
            </a:extLst>
          </p:cNvPr>
          <p:cNvSpPr/>
          <p:nvPr/>
        </p:nvSpPr>
        <p:spPr>
          <a:xfrm>
            <a:off x="7427166" y="1604864"/>
            <a:ext cx="4217438" cy="42674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 India, student teacher ratio in schools is 32:1* which is much worse than Brazil and China (16:1).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access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teachers is a reality for many students. 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Be it </a:t>
            </a:r>
            <a:r>
              <a:rPr lang="en-US" b="1" dirty="0">
                <a:solidFill>
                  <a:schemeClr val="tx1"/>
                </a:solidFill>
              </a:rPr>
              <a:t>Offline/Online education</a:t>
            </a:r>
            <a:r>
              <a:rPr lang="en-US" dirty="0">
                <a:solidFill>
                  <a:schemeClr val="tx1"/>
                </a:solidFill>
              </a:rPr>
              <a:t>, students’ work do not get reviewed regularly.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Even, verifying exam papers of many students is a tedious process for teachers. Often, it is influenced by teachers’ time, availability and mood.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*Source : </a:t>
            </a:r>
            <a:r>
              <a:rPr lang="en-IN" sz="1200" dirty="0">
                <a:solidFill>
                  <a:schemeClr val="tx1"/>
                </a:solidFill>
                <a:hlinkClick r:id="rId7"/>
              </a:rPr>
              <a:t>www.indexmundi.com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95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0F681-4091-45DC-B707-5E6A1A5FEC6F}"/>
              </a:ext>
            </a:extLst>
          </p:cNvPr>
          <p:cNvSpPr txBox="1"/>
          <p:nvPr/>
        </p:nvSpPr>
        <p:spPr>
          <a:xfrm>
            <a:off x="479571" y="182046"/>
            <a:ext cx="1123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+mj-lt"/>
                <a:ea typeface="+mj-ea"/>
                <a:cs typeface="+mj-cs"/>
              </a:rPr>
              <a:t>Solution</a:t>
            </a:r>
            <a:endParaRPr lang="en-IN" sz="5400" b="1" u="sng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D7B5D68-AA3C-4CF4-8F5F-76A2C11AFC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667872"/>
              </p:ext>
            </p:extLst>
          </p:nvPr>
        </p:nvGraphicFramePr>
        <p:xfrm>
          <a:off x="1402359" y="1404513"/>
          <a:ext cx="5694727" cy="4492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238D320-C429-452D-A68B-9CE2D3C2D0BA}"/>
              </a:ext>
            </a:extLst>
          </p:cNvPr>
          <p:cNvSpPr/>
          <p:nvPr/>
        </p:nvSpPr>
        <p:spPr>
          <a:xfrm>
            <a:off x="7529805" y="1404512"/>
            <a:ext cx="3993502" cy="4492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an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 grading technology for STEM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(science, technology, engineering and mathematics) courses. </a:t>
            </a:r>
          </a:p>
          <a:p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system can read answer sheets, analyse and auto grade student responses (free form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handwritten or digital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Powered by computer vision and natural language understanding, the system should read and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handwritten/digital text, equations, geometry, graphs etc. </a:t>
            </a:r>
          </a:p>
        </p:txBody>
      </p:sp>
    </p:spTree>
    <p:extLst>
      <p:ext uri="{BB962C8B-B14F-4D97-AF65-F5344CB8AC3E}">
        <p14:creationId xmlns:p14="http://schemas.microsoft.com/office/powerpoint/2010/main" val="173667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0F681-4091-45DC-B707-5E6A1A5FEC6F}"/>
              </a:ext>
            </a:extLst>
          </p:cNvPr>
          <p:cNvSpPr txBox="1"/>
          <p:nvPr/>
        </p:nvSpPr>
        <p:spPr>
          <a:xfrm>
            <a:off x="479571" y="162712"/>
            <a:ext cx="1123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+mj-lt"/>
                <a:ea typeface="+mj-ea"/>
                <a:cs typeface="+mj-cs"/>
              </a:rPr>
              <a:t>Use cases</a:t>
            </a:r>
            <a:endParaRPr lang="en-IN" sz="5400" b="1" u="sng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D364FB-D658-4939-8FF5-7D983DAF2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08" y="1268964"/>
            <a:ext cx="6020076" cy="48799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EC79E5-8B08-4B34-9F4C-FC25BF0678FB}"/>
              </a:ext>
            </a:extLst>
          </p:cNvPr>
          <p:cNvSpPr/>
          <p:nvPr/>
        </p:nvSpPr>
        <p:spPr>
          <a:xfrm>
            <a:off x="6911161" y="1268964"/>
            <a:ext cx="4512018" cy="1782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Schools/colleges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use this tool to auto grade assignments/answer sheets by just scanning them 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database of answer sheets/assignments will be maintained too.</a:t>
            </a:r>
            <a:endParaRPr lang="en-IN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8BCD1B-D7E5-4F79-865F-B041AD214F31}"/>
              </a:ext>
            </a:extLst>
          </p:cNvPr>
          <p:cNvSpPr/>
          <p:nvPr/>
        </p:nvSpPr>
        <p:spPr>
          <a:xfrm>
            <a:off x="6911160" y="3142085"/>
            <a:ext cx="4512019" cy="21507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Ed tech platforms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online courses/tuitions need Auto grading to cater to large number of students.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online class, student responses can be verified instantly. Students just need to hold it in front of camera or upload the image.</a:t>
            </a:r>
          </a:p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ABAB0-1098-4EA8-B899-05C7B4F5FCC8}"/>
              </a:ext>
            </a:extLst>
          </p:cNvPr>
          <p:cNvSpPr/>
          <p:nvPr/>
        </p:nvSpPr>
        <p:spPr>
          <a:xfrm>
            <a:off x="6911161" y="5383765"/>
            <a:ext cx="4512018" cy="765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tutors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assessing assignments in online/offline tutoring</a:t>
            </a:r>
          </a:p>
        </p:txBody>
      </p:sp>
    </p:spTree>
    <p:extLst>
      <p:ext uri="{BB962C8B-B14F-4D97-AF65-F5344CB8AC3E}">
        <p14:creationId xmlns:p14="http://schemas.microsoft.com/office/powerpoint/2010/main" val="300248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0F681-4091-45DC-B707-5E6A1A5FEC6F}"/>
              </a:ext>
            </a:extLst>
          </p:cNvPr>
          <p:cNvSpPr txBox="1"/>
          <p:nvPr/>
        </p:nvSpPr>
        <p:spPr>
          <a:xfrm>
            <a:off x="479571" y="162712"/>
            <a:ext cx="1123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+mj-lt"/>
                <a:ea typeface="+mj-ea"/>
                <a:cs typeface="+mj-cs"/>
              </a:rPr>
              <a:t>Use cases</a:t>
            </a:r>
            <a:endParaRPr lang="en-IN" sz="54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ABAB0-1098-4EA8-B899-05C7B4F5FCC8}"/>
              </a:ext>
            </a:extLst>
          </p:cNvPr>
          <p:cNvSpPr/>
          <p:nvPr/>
        </p:nvSpPr>
        <p:spPr>
          <a:xfrm>
            <a:off x="7167090" y="1388754"/>
            <a:ext cx="3528436" cy="3434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Chatbot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self-study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assess assignments without the presence of a teacher, providing feedback on what went wrong.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personalized learning  by keeping track of all the learning gaps of a student.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B2C product.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A877E5-1F1A-49D4-9501-A164F9935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74" y="1221584"/>
            <a:ext cx="5078848" cy="542632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4A9D48-18BA-43AD-8D6B-03BF4B73D9A4}"/>
              </a:ext>
            </a:extLst>
          </p:cNvPr>
          <p:cNvSpPr/>
          <p:nvPr/>
        </p:nvSpPr>
        <p:spPr>
          <a:xfrm>
            <a:off x="2000328" y="1833838"/>
            <a:ext cx="1610619" cy="2985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Upload your solution</a:t>
            </a:r>
            <a:endParaRPr lang="en-IN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62D1FF-697E-46E5-856B-8EDA63EFF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92" y="2110278"/>
            <a:ext cx="2011865" cy="1630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06A69E-D5D6-483E-8F4A-FC7CE6CD5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28" y="4300566"/>
            <a:ext cx="2011865" cy="1630831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63317E-078F-433B-90AC-6F6E7ADAFEBC}"/>
              </a:ext>
            </a:extLst>
          </p:cNvPr>
          <p:cNvSpPr/>
          <p:nvPr/>
        </p:nvSpPr>
        <p:spPr>
          <a:xfrm>
            <a:off x="2000327" y="3953408"/>
            <a:ext cx="1479991" cy="2985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Found few mistakes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1739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0F681-4091-45DC-B707-5E6A1A5FEC6F}"/>
              </a:ext>
            </a:extLst>
          </p:cNvPr>
          <p:cNvSpPr txBox="1"/>
          <p:nvPr/>
        </p:nvSpPr>
        <p:spPr>
          <a:xfrm>
            <a:off x="479571" y="162712"/>
            <a:ext cx="1123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+mj-lt"/>
                <a:ea typeface="+mj-ea"/>
                <a:cs typeface="+mj-cs"/>
              </a:rPr>
              <a:t>Use cases</a:t>
            </a:r>
            <a:endParaRPr lang="en-IN" sz="5400" b="1" u="sng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0EC70-C895-417E-973C-442E9AD92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0" y="1510478"/>
            <a:ext cx="5932861" cy="33372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C35346-D6B2-404C-83E4-B29A0CF52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0" y="5070352"/>
            <a:ext cx="3043340" cy="12414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D3282D-9843-459E-A35D-6ACA72EAE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08" y="5257619"/>
            <a:ext cx="2353003" cy="8668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FE7EFDC-C79C-4622-9824-44E05B18EAC8}"/>
              </a:ext>
            </a:extLst>
          </p:cNvPr>
          <p:cNvSpPr/>
          <p:nvPr/>
        </p:nvSpPr>
        <p:spPr>
          <a:xfrm>
            <a:off x="7349896" y="1500064"/>
            <a:ext cx="3907654" cy="48013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API</a:t>
            </a:r>
            <a:r>
              <a:rPr lang="en-US" sz="1800" dirty="0">
                <a:solidFill>
                  <a:schemeClr val="tx1"/>
                </a:solidFill>
              </a:rPr>
              <a:t> to read and understand mathematical/scientific symbols/equations from images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Ed tech platforms </a:t>
            </a:r>
            <a:r>
              <a:rPr lang="en-US" sz="1800" dirty="0">
                <a:solidFill>
                  <a:schemeClr val="tx1"/>
                </a:solidFill>
              </a:rPr>
              <a:t>need this technology to convert captured images into digitally readable format which can be used for </a:t>
            </a:r>
            <a:r>
              <a:rPr lang="en-US" dirty="0">
                <a:solidFill>
                  <a:schemeClr val="tx1"/>
                </a:solidFill>
              </a:rPr>
              <a:t>variety of applications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For example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Search for solution to a question in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Search for information related to the question in the book/resources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2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42B665-9A4E-4521-A86A-B6D66B75A190}"/>
              </a:ext>
            </a:extLst>
          </p:cNvPr>
          <p:cNvSpPr/>
          <p:nvPr/>
        </p:nvSpPr>
        <p:spPr>
          <a:xfrm>
            <a:off x="312490" y="1086042"/>
            <a:ext cx="11567020" cy="2199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27BC3A-5C5D-4A7D-AC7B-32DC74F60377}"/>
              </a:ext>
            </a:extLst>
          </p:cNvPr>
          <p:cNvSpPr/>
          <p:nvPr/>
        </p:nvSpPr>
        <p:spPr>
          <a:xfrm>
            <a:off x="312490" y="3461605"/>
            <a:ext cx="11567020" cy="30903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0F681-4091-45DC-B707-5E6A1A5FEC6F}"/>
              </a:ext>
            </a:extLst>
          </p:cNvPr>
          <p:cNvSpPr txBox="1"/>
          <p:nvPr/>
        </p:nvSpPr>
        <p:spPr>
          <a:xfrm>
            <a:off x="479571" y="162712"/>
            <a:ext cx="1123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+mj-lt"/>
                <a:ea typeface="+mj-ea"/>
                <a:cs typeface="+mj-cs"/>
              </a:rPr>
              <a:t>Technical Implementation</a:t>
            </a:r>
            <a:endParaRPr lang="en-IN" sz="54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25BE67-CB09-471D-80E4-055F00A2D1E9}"/>
              </a:ext>
            </a:extLst>
          </p:cNvPr>
          <p:cNvSpPr/>
          <p:nvPr/>
        </p:nvSpPr>
        <p:spPr>
          <a:xfrm>
            <a:off x="1284214" y="1796205"/>
            <a:ext cx="1571394" cy="12640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CF8154-B773-4834-82EE-99450AE5E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26" y="1874464"/>
            <a:ext cx="1418169" cy="11495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3F2512-9102-48E5-96D5-F7140A09E21F}"/>
              </a:ext>
            </a:extLst>
          </p:cNvPr>
          <p:cNvSpPr txBox="1"/>
          <p:nvPr/>
        </p:nvSpPr>
        <p:spPr>
          <a:xfrm rot="16200000">
            <a:off x="479468" y="2269388"/>
            <a:ext cx="1058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image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DA158E-DD58-48A5-A54F-F2A39B4E3CF5}"/>
              </a:ext>
            </a:extLst>
          </p:cNvPr>
          <p:cNvSpPr txBox="1"/>
          <p:nvPr/>
        </p:nvSpPr>
        <p:spPr>
          <a:xfrm>
            <a:off x="3032329" y="1969337"/>
            <a:ext cx="243705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Text OCR</a:t>
            </a:r>
          </a:p>
          <a:p>
            <a:r>
              <a:rPr lang="en-US" sz="1400" dirty="0"/>
              <a:t>Math OCR</a:t>
            </a:r>
          </a:p>
          <a:p>
            <a:r>
              <a:rPr lang="en-US" sz="1400" dirty="0"/>
              <a:t>Graph and Geometry understanding</a:t>
            </a:r>
          </a:p>
          <a:p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76A70A-FCB4-425A-92AF-E07E4E156C0B}"/>
              </a:ext>
            </a:extLst>
          </p:cNvPr>
          <p:cNvSpPr/>
          <p:nvPr/>
        </p:nvSpPr>
        <p:spPr>
          <a:xfrm>
            <a:off x="5335184" y="1817205"/>
            <a:ext cx="1571394" cy="12640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extracted in the form of LaTeX</a:t>
            </a:r>
            <a:endParaRPr lang="en-IN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BFFCB9F-8095-4185-8573-AF73CDB6A075}"/>
              </a:ext>
            </a:extLst>
          </p:cNvPr>
          <p:cNvSpPr/>
          <p:nvPr/>
        </p:nvSpPr>
        <p:spPr>
          <a:xfrm>
            <a:off x="3032329" y="1923618"/>
            <a:ext cx="2138086" cy="45719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66B5F23-50DF-42ED-87FA-E546F574A8F6}"/>
              </a:ext>
            </a:extLst>
          </p:cNvPr>
          <p:cNvSpPr/>
          <p:nvPr/>
        </p:nvSpPr>
        <p:spPr>
          <a:xfrm>
            <a:off x="7059191" y="1923618"/>
            <a:ext cx="2138086" cy="45719"/>
          </a:xfrm>
          <a:prstGeom prst="rightArrow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83C6B1-B003-4982-A9F3-D2A6776935C7}"/>
              </a:ext>
            </a:extLst>
          </p:cNvPr>
          <p:cNvSpPr/>
          <p:nvPr/>
        </p:nvSpPr>
        <p:spPr>
          <a:xfrm>
            <a:off x="9373998" y="1817205"/>
            <a:ext cx="1571394" cy="12640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E39F37-ABED-40A8-A4C5-98AE4F9B14DC}"/>
              </a:ext>
            </a:extLst>
          </p:cNvPr>
          <p:cNvSpPr txBox="1"/>
          <p:nvPr/>
        </p:nvSpPr>
        <p:spPr>
          <a:xfrm>
            <a:off x="7136340" y="1969337"/>
            <a:ext cx="21492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Assessment using Computer Algebra System e.g. </a:t>
            </a:r>
            <a:r>
              <a:rPr lang="en-US" sz="1400" dirty="0" err="1"/>
              <a:t>SymPy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Annotation and Grading</a:t>
            </a:r>
          </a:p>
          <a:p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1F7599C-3D85-4F2C-BCD9-5CCE63C00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611" y="1874464"/>
            <a:ext cx="1418167" cy="11495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2D6375C-7885-41D6-8C05-DE2AC330E706}"/>
              </a:ext>
            </a:extLst>
          </p:cNvPr>
          <p:cNvSpPr txBox="1"/>
          <p:nvPr/>
        </p:nvSpPr>
        <p:spPr>
          <a:xfrm>
            <a:off x="485801" y="3548299"/>
            <a:ext cx="5901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Current implementation outputs :</a:t>
            </a:r>
          </a:p>
          <a:p>
            <a:r>
              <a:rPr lang="en-US" sz="2400" b="1" dirty="0"/>
              <a:t>Text OCR </a:t>
            </a:r>
            <a:r>
              <a:rPr lang="en-US" sz="1600" b="1" dirty="0"/>
              <a:t>Accuracy : 75 %, Character error rate: 10 %</a:t>
            </a:r>
            <a:endParaRPr lang="en-US" sz="24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65E946B-DEE2-4951-ADE2-8725BDECB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1" y="4411523"/>
            <a:ext cx="1421634" cy="369332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B44F4E-D119-4537-BAC0-8E6806F5FC73}"/>
              </a:ext>
            </a:extLst>
          </p:cNvPr>
          <p:cNvCxnSpPr>
            <a:cxnSpLocks/>
          </p:cNvCxnSpPr>
          <p:nvPr/>
        </p:nvCxnSpPr>
        <p:spPr>
          <a:xfrm>
            <a:off x="2152436" y="4641228"/>
            <a:ext cx="4024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BD44AC3-04C3-4499-BA7B-D9C131A636B3}"/>
              </a:ext>
            </a:extLst>
          </p:cNvPr>
          <p:cNvCxnSpPr>
            <a:cxnSpLocks/>
          </p:cNvCxnSpPr>
          <p:nvPr/>
        </p:nvCxnSpPr>
        <p:spPr>
          <a:xfrm>
            <a:off x="1423932" y="5320176"/>
            <a:ext cx="11309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E6A74C-9FA9-490E-B18C-ED8AE64467E0}"/>
              </a:ext>
            </a:extLst>
          </p:cNvPr>
          <p:cNvSpPr txBox="1"/>
          <p:nvPr/>
        </p:nvSpPr>
        <p:spPr>
          <a:xfrm>
            <a:off x="2593497" y="4394267"/>
            <a:ext cx="128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‘account’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333BDB-721C-4DC5-A744-7ECE1CAE0D11}"/>
              </a:ext>
            </a:extLst>
          </p:cNvPr>
          <p:cNvSpPr txBox="1"/>
          <p:nvPr/>
        </p:nvSpPr>
        <p:spPr>
          <a:xfrm>
            <a:off x="2644122" y="5135510"/>
            <a:ext cx="80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‘roots’</a:t>
            </a:r>
            <a:endParaRPr lang="en-IN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56A276E-15B9-401C-A371-D7277A408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0" y="5856336"/>
            <a:ext cx="1010977" cy="433276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2597AC-D02F-4D06-9CBC-8CBCCA7398A1}"/>
              </a:ext>
            </a:extLst>
          </p:cNvPr>
          <p:cNvCxnSpPr>
            <a:cxnSpLocks/>
          </p:cNvCxnSpPr>
          <p:nvPr/>
        </p:nvCxnSpPr>
        <p:spPr>
          <a:xfrm>
            <a:off x="1724164" y="6066668"/>
            <a:ext cx="8306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A5624F2-C21C-4ADB-8804-C11D60472AF7}"/>
              </a:ext>
            </a:extLst>
          </p:cNvPr>
          <p:cNvSpPr txBox="1"/>
          <p:nvPr/>
        </p:nvSpPr>
        <p:spPr>
          <a:xfrm>
            <a:off x="2644122" y="5882002"/>
            <a:ext cx="1010977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dirty="0" err="1"/>
              <a:t>pintont</a:t>
            </a:r>
            <a:r>
              <a:rPr lang="en-US" dirty="0"/>
              <a:t>’</a:t>
            </a:r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C8E3791-C73C-4900-B147-3131078ABE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0" y="5147902"/>
            <a:ext cx="742529" cy="37126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A558323-D197-4746-98C6-43EDBDBC7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57" y="5037556"/>
            <a:ext cx="2703186" cy="4708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A78230F-FB89-4EF4-8B6A-14DF2C6930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57" y="4387819"/>
            <a:ext cx="2703186" cy="52109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FDB739C-6917-4B2F-8F41-BCFB247C63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357" y="5786885"/>
            <a:ext cx="2703186" cy="502727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85703C-9C42-4BB2-B157-212A32F389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682" y="4411523"/>
            <a:ext cx="2369170" cy="52109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056A7B3-877E-484E-8F81-F8F0EF8B8354}"/>
              </a:ext>
            </a:extLst>
          </p:cNvPr>
          <p:cNvSpPr txBox="1"/>
          <p:nvPr/>
        </p:nvSpPr>
        <p:spPr>
          <a:xfrm>
            <a:off x="6981682" y="3918756"/>
            <a:ext cx="460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Math OCR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D9CAE6F4-F7DB-450D-A9D0-23673A10D325}"/>
              </a:ext>
            </a:extLst>
          </p:cNvPr>
          <p:cNvSpPr/>
          <p:nvPr/>
        </p:nvSpPr>
        <p:spPr>
          <a:xfrm>
            <a:off x="7969348" y="5069458"/>
            <a:ext cx="82304" cy="387557"/>
          </a:xfrm>
          <a:prstGeom prst="down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F7438C-A669-4B1B-981A-094F52A52A6A}"/>
              </a:ext>
            </a:extLst>
          </p:cNvPr>
          <p:cNvSpPr txBox="1"/>
          <p:nvPr/>
        </p:nvSpPr>
        <p:spPr>
          <a:xfrm>
            <a:off x="6911071" y="5382380"/>
            <a:ext cx="505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1400" dirty="0"/>
              <a:t>\Gamma ( z + 1 ) = \int _ { 0 } ^ { \</a:t>
            </a:r>
            <a:r>
              <a:rPr lang="en-IN" sz="1400" dirty="0" err="1"/>
              <a:t>infty</a:t>
            </a:r>
            <a:r>
              <a:rPr lang="en-IN" sz="1400" dirty="0"/>
              <a:t> } ~ d x ~ e ^ { - x } x ^ { z } .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D5D12FE-7149-45E7-8FD7-1EE412E702B9}"/>
              </a:ext>
            </a:extLst>
          </p:cNvPr>
          <p:cNvSpPr txBox="1"/>
          <p:nvPr/>
        </p:nvSpPr>
        <p:spPr>
          <a:xfrm>
            <a:off x="479571" y="1133713"/>
            <a:ext cx="4607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Planned Workflow</a:t>
            </a:r>
          </a:p>
        </p:txBody>
      </p:sp>
    </p:spTree>
    <p:extLst>
      <p:ext uri="{BB962C8B-B14F-4D97-AF65-F5344CB8AC3E}">
        <p14:creationId xmlns:p14="http://schemas.microsoft.com/office/powerpoint/2010/main" val="421040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0F681-4091-45DC-B707-5E6A1A5FEC6F}"/>
              </a:ext>
            </a:extLst>
          </p:cNvPr>
          <p:cNvSpPr txBox="1"/>
          <p:nvPr/>
        </p:nvSpPr>
        <p:spPr>
          <a:xfrm>
            <a:off x="479571" y="162712"/>
            <a:ext cx="1123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+mj-lt"/>
                <a:ea typeface="+mj-ea"/>
                <a:cs typeface="+mj-cs"/>
              </a:rPr>
              <a:t>Technical Implementation</a:t>
            </a:r>
            <a:endParaRPr lang="en-IN" sz="5400" b="1" u="sng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F18C0-4ED8-4386-857A-3714F7C58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32" y="1132781"/>
            <a:ext cx="5681735" cy="1290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E81410-29E0-42E6-BBB0-F76593A54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0340"/>
            <a:ext cx="5681735" cy="307240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7FD91B3-7117-4045-91A0-25EF64D06DF0}"/>
              </a:ext>
            </a:extLst>
          </p:cNvPr>
          <p:cNvSpPr/>
          <p:nvPr/>
        </p:nvSpPr>
        <p:spPr>
          <a:xfrm>
            <a:off x="5564130" y="3679519"/>
            <a:ext cx="610555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F6D078-5FC0-4BCB-BA24-D38FF36557D2}"/>
              </a:ext>
            </a:extLst>
          </p:cNvPr>
          <p:cNvSpPr/>
          <p:nvPr/>
        </p:nvSpPr>
        <p:spPr>
          <a:xfrm>
            <a:off x="6270071" y="3350917"/>
            <a:ext cx="1550504" cy="821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LSTM based Decoder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EBB921-B47C-4207-884E-FA38B6252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104" y="3499795"/>
            <a:ext cx="3314700" cy="523875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663A0E-AC99-42E5-B127-754AABECA65D}"/>
              </a:ext>
            </a:extLst>
          </p:cNvPr>
          <p:cNvSpPr/>
          <p:nvPr/>
        </p:nvSpPr>
        <p:spPr>
          <a:xfrm>
            <a:off x="7896917" y="3642464"/>
            <a:ext cx="610555" cy="2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DDEF28-4C8E-4969-BD1F-86F2D5833DE8}"/>
              </a:ext>
            </a:extLst>
          </p:cNvPr>
          <p:cNvSpPr txBox="1"/>
          <p:nvPr/>
        </p:nvSpPr>
        <p:spPr>
          <a:xfrm>
            <a:off x="6270071" y="5340498"/>
            <a:ext cx="5855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Reference:</a:t>
            </a:r>
          </a:p>
          <a:p>
            <a:r>
              <a:rPr lang="en-IN" sz="1200" dirty="0">
                <a:hlinkClick r:id="rId5"/>
              </a:rPr>
              <a:t>https://guillaumegenthial.github.io/image-to-latex.html</a:t>
            </a:r>
            <a:endParaRPr lang="en-US" sz="1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67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E0F681-4091-45DC-B707-5E6A1A5FEC6F}"/>
              </a:ext>
            </a:extLst>
          </p:cNvPr>
          <p:cNvSpPr txBox="1"/>
          <p:nvPr/>
        </p:nvSpPr>
        <p:spPr>
          <a:xfrm>
            <a:off x="479571" y="162712"/>
            <a:ext cx="11232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latin typeface="+mj-lt"/>
                <a:ea typeface="+mj-ea"/>
                <a:cs typeface="+mj-cs"/>
              </a:rPr>
              <a:t>Technical Implementation</a:t>
            </a:r>
            <a:endParaRPr lang="en-IN" sz="5400" b="1" u="sng" dirty="0"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EF08D6-8BB9-4686-992F-A552370A5D4E}"/>
              </a:ext>
            </a:extLst>
          </p:cNvPr>
          <p:cNvSpPr txBox="1"/>
          <p:nvPr/>
        </p:nvSpPr>
        <p:spPr>
          <a:xfrm>
            <a:off x="479571" y="1202536"/>
            <a:ext cx="901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Accuracy scores of best solution on </a:t>
            </a:r>
            <a:r>
              <a:rPr lang="en-IN" sz="2800" b="1" dirty="0"/>
              <a:t>IM2LATEX-100K dataset</a:t>
            </a:r>
            <a:r>
              <a:rPr lang="en-US" sz="2800" b="1" dirty="0"/>
              <a:t> </a:t>
            </a:r>
            <a:endParaRPr lang="en-IN" sz="2800" b="1" dirty="0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E8CE4B75-F23A-425E-90E7-DE389B43D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41456"/>
              </p:ext>
            </p:extLst>
          </p:nvPr>
        </p:nvGraphicFramePr>
        <p:xfrm>
          <a:off x="479573" y="1839254"/>
          <a:ext cx="11232856" cy="165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214">
                  <a:extLst>
                    <a:ext uri="{9D8B030D-6E8A-4147-A177-3AD203B41FA5}">
                      <a16:colId xmlns:a16="http://schemas.microsoft.com/office/drawing/2014/main" val="3016748098"/>
                    </a:ext>
                  </a:extLst>
                </a:gridCol>
                <a:gridCol w="2808214">
                  <a:extLst>
                    <a:ext uri="{9D8B030D-6E8A-4147-A177-3AD203B41FA5}">
                      <a16:colId xmlns:a16="http://schemas.microsoft.com/office/drawing/2014/main" val="3117608308"/>
                    </a:ext>
                  </a:extLst>
                </a:gridCol>
                <a:gridCol w="2808214">
                  <a:extLst>
                    <a:ext uri="{9D8B030D-6E8A-4147-A177-3AD203B41FA5}">
                      <a16:colId xmlns:a16="http://schemas.microsoft.com/office/drawing/2014/main" val="3949740480"/>
                    </a:ext>
                  </a:extLst>
                </a:gridCol>
                <a:gridCol w="2808214">
                  <a:extLst>
                    <a:ext uri="{9D8B030D-6E8A-4147-A177-3AD203B41FA5}">
                      <a16:colId xmlns:a16="http://schemas.microsoft.com/office/drawing/2014/main" val="3126935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BLEU score (1 is perfect)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Image Edit Distance</a:t>
                      </a:r>
                    </a:p>
                    <a:p>
                      <a:r>
                        <a:rPr lang="en-US" b="1" dirty="0"/>
                        <a:t>(1 is perfect)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84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Current Implementation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WIGIWYS (What you get is what you see)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87.73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210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State of the Art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MI2LS with Reinforce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90.28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92.28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75994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94229A9-DAFB-4664-9C8E-717ED9D6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650" y="3627782"/>
            <a:ext cx="2257425" cy="2943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776B02-D995-4083-962D-F3FD2391A3E7}"/>
              </a:ext>
            </a:extLst>
          </p:cNvPr>
          <p:cNvSpPr txBox="1"/>
          <p:nvPr/>
        </p:nvSpPr>
        <p:spPr>
          <a:xfrm>
            <a:off x="6096002" y="3896139"/>
            <a:ext cx="2788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BLEU score captures the overlap of n-grams, as it has been shown to be the most correlated with human judgment and it is thus a standard metric in translation (1 is perfect)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36BB6-7D8A-4150-B478-39FE369F673B}"/>
              </a:ext>
            </a:extLst>
          </p:cNvPr>
          <p:cNvSpPr txBox="1"/>
          <p:nvPr/>
        </p:nvSpPr>
        <p:spPr>
          <a:xfrm>
            <a:off x="479571" y="5327299"/>
            <a:ext cx="50490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References :</a:t>
            </a:r>
          </a:p>
          <a:p>
            <a:r>
              <a:rPr lang="en-IN" sz="1200" dirty="0"/>
              <a:t>[Deng et al., 2016] Deng, Y., </a:t>
            </a:r>
            <a:r>
              <a:rPr lang="en-IN" sz="1200" dirty="0" err="1"/>
              <a:t>Kanervisto</a:t>
            </a:r>
            <a:r>
              <a:rPr lang="en-IN" sz="1200" dirty="0"/>
              <a:t>, A., and Rush, A. M. (2016). What you get is what you see: A visual markup </a:t>
            </a:r>
            <a:r>
              <a:rPr lang="en-IN" sz="1200" dirty="0" err="1"/>
              <a:t>decompiler</a:t>
            </a:r>
            <a:r>
              <a:rPr lang="en-IN" sz="1200" dirty="0"/>
              <a:t>. </a:t>
            </a:r>
            <a:r>
              <a:rPr lang="en-IN" sz="1200" dirty="0" err="1"/>
              <a:t>CoRR</a:t>
            </a:r>
            <a:r>
              <a:rPr lang="en-IN" sz="1200" dirty="0"/>
              <a:t>, abs/1609.04938.</a:t>
            </a:r>
          </a:p>
          <a:p>
            <a:endParaRPr lang="en-IN" sz="1200" dirty="0"/>
          </a:p>
          <a:p>
            <a:r>
              <a:rPr lang="en-IN" sz="1200" dirty="0"/>
              <a:t>[</a:t>
            </a:r>
            <a:r>
              <a:rPr lang="en-IN" sz="1200" dirty="0" err="1"/>
              <a:t>Zelun</a:t>
            </a:r>
            <a:r>
              <a:rPr lang="en-IN" sz="1200" dirty="0"/>
              <a:t> Wang et al. 2020] Translating Math Formula Images to LaTeX Sequences Using Deep Neural Networks with Sequence-level Training c</a:t>
            </a:r>
          </a:p>
        </p:txBody>
      </p:sp>
    </p:spTree>
    <p:extLst>
      <p:ext uri="{BB962C8B-B14F-4D97-AF65-F5344CB8AC3E}">
        <p14:creationId xmlns:p14="http://schemas.microsoft.com/office/powerpoint/2010/main" val="28860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15405</TotalTime>
  <Words>932</Words>
  <Application>Microsoft Macintosh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BBJOM G+ Gulliver</vt:lpstr>
      <vt:lpstr>Calibri</vt:lpstr>
      <vt:lpstr>Calibri Light</vt:lpstr>
      <vt:lpstr>CMR9</vt:lpstr>
      <vt:lpstr>Wingdings</vt:lpstr>
      <vt:lpstr>Office Theme</vt:lpstr>
      <vt:lpstr> Auto Review and Grading Technology for Education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</dc:creator>
  <cp:lastModifiedBy>prateek sinha</cp:lastModifiedBy>
  <cp:revision>194</cp:revision>
  <dcterms:created xsi:type="dcterms:W3CDTF">2021-02-26T09:22:44Z</dcterms:created>
  <dcterms:modified xsi:type="dcterms:W3CDTF">2021-06-14T07:55:02Z</dcterms:modified>
</cp:coreProperties>
</file>