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27" r:id="rId9"/>
    <p:sldId id="264" r:id="rId10"/>
    <p:sldId id="328" r:id="rId11"/>
    <p:sldId id="274" r:id="rId12"/>
    <p:sldId id="306" r:id="rId13"/>
    <p:sldId id="307" r:id="rId14"/>
    <p:sldId id="265" r:id="rId15"/>
    <p:sldId id="266" r:id="rId16"/>
    <p:sldId id="267" r:id="rId17"/>
    <p:sldId id="268" r:id="rId18"/>
    <p:sldId id="269" r:id="rId19"/>
    <p:sldId id="308" r:id="rId20"/>
    <p:sldId id="270" r:id="rId21"/>
    <p:sldId id="271" r:id="rId22"/>
    <p:sldId id="272" r:id="rId23"/>
    <p:sldId id="275" r:id="rId24"/>
    <p:sldId id="276" r:id="rId25"/>
    <p:sldId id="277" r:id="rId26"/>
    <p:sldId id="289" r:id="rId27"/>
    <p:sldId id="278" r:id="rId28"/>
    <p:sldId id="309" r:id="rId29"/>
    <p:sldId id="280" r:id="rId30"/>
    <p:sldId id="281" r:id="rId31"/>
    <p:sldId id="282" r:id="rId32"/>
    <p:sldId id="284" r:id="rId33"/>
    <p:sldId id="285" r:id="rId34"/>
    <p:sldId id="287" r:id="rId35"/>
    <p:sldId id="288"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10" r:id="rId53"/>
    <p:sldId id="311" r:id="rId54"/>
    <p:sldId id="312" r:id="rId55"/>
    <p:sldId id="313" r:id="rId56"/>
    <p:sldId id="314" r:id="rId57"/>
    <p:sldId id="315" r:id="rId58"/>
    <p:sldId id="316" r:id="rId59"/>
    <p:sldId id="325" r:id="rId60"/>
    <p:sldId id="326" r:id="rId61"/>
    <p:sldId id="317" r:id="rId62"/>
    <p:sldId id="318" r:id="rId63"/>
    <p:sldId id="319" r:id="rId64"/>
    <p:sldId id="320" r:id="rId65"/>
    <p:sldId id="321" r:id="rId66"/>
    <p:sldId id="322" r:id="rId67"/>
    <p:sldId id="323" r:id="rId68"/>
    <p:sldId id="32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0F267-3385-4CA6-A7D7-834DE763BD35}"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100239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0F267-3385-4CA6-A7D7-834DE763BD35}"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294633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0F267-3385-4CA6-A7D7-834DE763BD35}"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272724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0F267-3385-4CA6-A7D7-834DE763BD35}"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175426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20F267-3385-4CA6-A7D7-834DE763BD35}"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81599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0F267-3385-4CA6-A7D7-834DE763BD35}"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238689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0F267-3385-4CA6-A7D7-834DE763BD35}"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218935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0F267-3385-4CA6-A7D7-834DE763BD35}"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265491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0F267-3385-4CA6-A7D7-834DE763BD35}"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76885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20F267-3385-4CA6-A7D7-834DE763BD35}"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241922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20F267-3385-4CA6-A7D7-834DE763BD35}"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24BE-911D-4B9D-825E-73B510CC6B2D}" type="slidenum">
              <a:rPr lang="en-US" smtClean="0"/>
              <a:t>‹#›</a:t>
            </a:fld>
            <a:endParaRPr lang="en-US"/>
          </a:p>
        </p:txBody>
      </p:sp>
    </p:spTree>
    <p:extLst>
      <p:ext uri="{BB962C8B-B14F-4D97-AF65-F5344CB8AC3E}">
        <p14:creationId xmlns:p14="http://schemas.microsoft.com/office/powerpoint/2010/main" val="113841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0F267-3385-4CA6-A7D7-834DE763BD35}" type="datetimeFigureOut">
              <a:rPr lang="en-US" smtClean="0"/>
              <a:t>5/30/2017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B24BE-911D-4B9D-825E-73B510CC6B2D}" type="slidenum">
              <a:rPr lang="en-US" smtClean="0"/>
              <a:t>‹#›</a:t>
            </a:fld>
            <a:endParaRPr lang="en-US"/>
          </a:p>
        </p:txBody>
      </p:sp>
    </p:spTree>
    <p:extLst>
      <p:ext uri="{BB962C8B-B14F-4D97-AF65-F5344CB8AC3E}">
        <p14:creationId xmlns:p14="http://schemas.microsoft.com/office/powerpoint/2010/main" val="16529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Problem#1</a:t>
            </a:r>
            <a:endParaRPr lang="en-US" dirty="0"/>
          </a:p>
        </p:txBody>
      </p:sp>
      <p:sp>
        <p:nvSpPr>
          <p:cNvPr id="3" name="Subtitle 2"/>
          <p:cNvSpPr>
            <a:spLocks noGrp="1"/>
          </p:cNvSpPr>
          <p:nvPr>
            <p:ph type="subTitle" idx="1"/>
          </p:nvPr>
        </p:nvSpPr>
        <p:spPr/>
        <p:txBody>
          <a:bodyPr/>
          <a:lstStyle/>
          <a:p>
            <a:r>
              <a:rPr lang="en-US" dirty="0" smtClean="0"/>
              <a:t>All Greens Franchise</a:t>
            </a:r>
            <a:endParaRPr lang="en-US" dirty="0"/>
          </a:p>
        </p:txBody>
      </p:sp>
    </p:spTree>
    <p:extLst>
      <p:ext uri="{BB962C8B-B14F-4D97-AF65-F5344CB8AC3E}">
        <p14:creationId xmlns:p14="http://schemas.microsoft.com/office/powerpoint/2010/main" val="326962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All Greens Franchise and Regression </a:t>
            </a:r>
            <a:r>
              <a:rPr lang="en-US" sz="2800" dirty="0" smtClean="0"/>
              <a:t>model </a:t>
            </a:r>
            <a:r>
              <a:rPr lang="en-US" sz="2800" smtClean="0"/>
              <a:t>and Coefficients </a:t>
            </a:r>
            <a:endParaRPr lang="en-US" sz="2800" dirty="0"/>
          </a:p>
        </p:txBody>
      </p:sp>
      <p:sp>
        <p:nvSpPr>
          <p:cNvPr id="3" name="Content Placeholder 2"/>
          <p:cNvSpPr>
            <a:spLocks noGrp="1"/>
          </p:cNvSpPr>
          <p:nvPr>
            <p:ph idx="1"/>
          </p:nvPr>
        </p:nvSpPr>
        <p:spPr/>
        <p:txBody>
          <a:bodyPr>
            <a:normAutofit/>
          </a:bodyPr>
          <a:lstStyle/>
          <a:p>
            <a:r>
              <a:rPr lang="en-US" sz="2000" dirty="0" smtClean="0"/>
              <a:t>For an unit increase in </a:t>
            </a:r>
            <a:r>
              <a:rPr lang="en-US" sz="2000" dirty="0" err="1" smtClean="0"/>
              <a:t>squarefootage</a:t>
            </a:r>
            <a:r>
              <a:rPr lang="en-US" sz="2000" dirty="0" smtClean="0"/>
              <a:t>, the average </a:t>
            </a:r>
            <a:r>
              <a:rPr lang="en-US" sz="2000" dirty="0" err="1" smtClean="0"/>
              <a:t>annualnetsales</a:t>
            </a:r>
            <a:r>
              <a:rPr lang="en-US" sz="2000" dirty="0" smtClean="0"/>
              <a:t> will increase by 16201$, keeping all the remaining variables constant</a:t>
            </a:r>
          </a:p>
          <a:p>
            <a:r>
              <a:rPr lang="en-US" sz="2000" dirty="0" smtClean="0"/>
              <a:t>For an unit increase in inventory, the average </a:t>
            </a:r>
            <a:r>
              <a:rPr lang="en-US" sz="2000" dirty="0" err="1" smtClean="0"/>
              <a:t>annualnetsales</a:t>
            </a:r>
            <a:r>
              <a:rPr lang="en-US" sz="2000" dirty="0" smtClean="0"/>
              <a:t> will increase by 17464$, keeping all the remaining variables constant</a:t>
            </a:r>
          </a:p>
          <a:p>
            <a:r>
              <a:rPr lang="en-US" sz="2000" dirty="0" smtClean="0"/>
              <a:t>For an unit increase in the amount spent on advertising, the average annual net sales will increase by 11526$, keeping all the remaining variables constant</a:t>
            </a:r>
          </a:p>
          <a:p>
            <a:r>
              <a:rPr lang="en-US" sz="2000" dirty="0" smtClean="0"/>
              <a:t>For an unit increase in the </a:t>
            </a:r>
            <a:r>
              <a:rPr lang="en-US" sz="2000" dirty="0" err="1" smtClean="0"/>
              <a:t>sizeofsalesdistrict</a:t>
            </a:r>
            <a:r>
              <a:rPr lang="en-US" sz="2000" dirty="0" smtClean="0"/>
              <a:t>, </a:t>
            </a:r>
            <a:r>
              <a:rPr lang="en-US" sz="2000" dirty="0"/>
              <a:t>the average annual net sales will increase by</a:t>
            </a:r>
            <a:r>
              <a:rPr lang="en-US" sz="2000" dirty="0" smtClean="0"/>
              <a:t> 13580$,</a:t>
            </a:r>
            <a:r>
              <a:rPr lang="en-US" sz="2000" dirty="0"/>
              <a:t> keeping all the remaining variables constant</a:t>
            </a:r>
          </a:p>
          <a:p>
            <a:r>
              <a:rPr lang="en-US" sz="2000" dirty="0" smtClean="0"/>
              <a:t>For an unit increase in the </a:t>
            </a:r>
            <a:r>
              <a:rPr lang="en-US" sz="2000" dirty="0" err="1" smtClean="0"/>
              <a:t>numberofcompetingstores</a:t>
            </a:r>
            <a:r>
              <a:rPr lang="en-US" sz="2000" dirty="0" smtClean="0"/>
              <a:t>, the average annual net sales will decrease by 5311$, keeping all the remaining variables constant</a:t>
            </a:r>
            <a:endParaRPr lang="en-US" sz="2000" dirty="0"/>
          </a:p>
        </p:txBody>
      </p:sp>
    </p:spTree>
    <p:extLst>
      <p:ext uri="{BB962C8B-B14F-4D97-AF65-F5344CB8AC3E}">
        <p14:creationId xmlns:p14="http://schemas.microsoft.com/office/powerpoint/2010/main" val="708992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All Greens Franchise and </a:t>
            </a:r>
            <a:r>
              <a:rPr lang="en-US" sz="2800" dirty="0" smtClean="0"/>
              <a:t>Residual Analysis</a:t>
            </a:r>
            <a:endParaRPr lang="en-US" sz="2800" dirty="0"/>
          </a:p>
        </p:txBody>
      </p:sp>
      <p:pic>
        <p:nvPicPr>
          <p:cNvPr id="3" name="Picture 2"/>
          <p:cNvPicPr>
            <a:picLocks noChangeAspect="1"/>
          </p:cNvPicPr>
          <p:nvPr/>
        </p:nvPicPr>
        <p:blipFill>
          <a:blip r:embed="rId2"/>
          <a:stretch>
            <a:fillRect/>
          </a:stretch>
        </p:blipFill>
        <p:spPr>
          <a:xfrm>
            <a:off x="1093837" y="1690688"/>
            <a:ext cx="10985091" cy="4962833"/>
          </a:xfrm>
          <a:prstGeom prst="rect">
            <a:avLst/>
          </a:prstGeom>
        </p:spPr>
      </p:pic>
    </p:spTree>
    <p:extLst>
      <p:ext uri="{BB962C8B-B14F-4D97-AF65-F5344CB8AC3E}">
        <p14:creationId xmlns:p14="http://schemas.microsoft.com/office/powerpoint/2010/main" val="345473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All Greens Franchise and </a:t>
            </a:r>
            <a:r>
              <a:rPr lang="en-US" sz="2800" dirty="0" smtClean="0"/>
              <a:t>Residual Analysis</a:t>
            </a:r>
            <a:endParaRPr lang="en-US" sz="2800" dirty="0"/>
          </a:p>
        </p:txBody>
      </p:sp>
      <p:pic>
        <p:nvPicPr>
          <p:cNvPr id="4" name="Picture 3"/>
          <p:cNvPicPr>
            <a:picLocks noChangeAspect="1"/>
          </p:cNvPicPr>
          <p:nvPr/>
        </p:nvPicPr>
        <p:blipFill>
          <a:blip r:embed="rId2"/>
          <a:stretch>
            <a:fillRect/>
          </a:stretch>
        </p:blipFill>
        <p:spPr>
          <a:xfrm>
            <a:off x="963257" y="1526453"/>
            <a:ext cx="10783836" cy="5158401"/>
          </a:xfrm>
          <a:prstGeom prst="rect">
            <a:avLst/>
          </a:prstGeom>
        </p:spPr>
      </p:pic>
    </p:spTree>
    <p:extLst>
      <p:ext uri="{BB962C8B-B14F-4D97-AF65-F5344CB8AC3E}">
        <p14:creationId xmlns:p14="http://schemas.microsoft.com/office/powerpoint/2010/main" val="2355681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Greens Franchise and Residuals Analysis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From the above two residual analysis plot, we observe that there is no obvious pattern hence the regression model holds true satisfying all the assumptions </a:t>
            </a:r>
            <a:r>
              <a:rPr lang="en-US" sz="2000" dirty="0" smtClean="0"/>
              <a:t>of regression like linearity, normality, variance of error terms similar across the independent variables.</a:t>
            </a:r>
            <a:endParaRPr lang="en-US" sz="2000" dirty="0"/>
          </a:p>
        </p:txBody>
      </p:sp>
    </p:spTree>
    <p:extLst>
      <p:ext uri="{BB962C8B-B14F-4D97-AF65-F5344CB8AC3E}">
        <p14:creationId xmlns:p14="http://schemas.microsoft.com/office/powerpoint/2010/main" val="2216922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All Greens Franchise and Regression model</a:t>
            </a:r>
          </a:p>
        </p:txBody>
      </p:sp>
      <p:sp>
        <p:nvSpPr>
          <p:cNvPr id="3" name="Content Placeholder 2"/>
          <p:cNvSpPr>
            <a:spLocks noGrp="1"/>
          </p:cNvSpPr>
          <p:nvPr>
            <p:ph idx="1"/>
          </p:nvPr>
        </p:nvSpPr>
        <p:spPr/>
        <p:txBody>
          <a:bodyPr>
            <a:normAutofit/>
          </a:bodyPr>
          <a:lstStyle/>
          <a:p>
            <a:pPr marL="0" indent="0">
              <a:buNone/>
            </a:pPr>
            <a:r>
              <a:rPr lang="en-US" sz="2000" dirty="0"/>
              <a:t>lmstat5&lt;- lm(</a:t>
            </a:r>
            <a:r>
              <a:rPr lang="en-US" sz="2000" dirty="0" err="1"/>
              <a:t>AnnualNetSales~Inventory+AmtSpentonAdvertizing,data</a:t>
            </a:r>
            <a:r>
              <a:rPr lang="en-US" sz="2000" dirty="0"/>
              <a:t> = </a:t>
            </a:r>
            <a:r>
              <a:rPr lang="en-US" sz="2000" dirty="0" err="1"/>
              <a:t>data.df</a:t>
            </a:r>
            <a:r>
              <a:rPr lang="en-US" sz="2000" dirty="0"/>
              <a:t>)</a:t>
            </a:r>
          </a:p>
          <a:p>
            <a:pPr marL="0" indent="0">
              <a:buNone/>
            </a:pPr>
            <a:r>
              <a:rPr lang="en-US" sz="2000" dirty="0"/>
              <a:t>summary(lmstat5)</a:t>
            </a:r>
          </a:p>
          <a:p>
            <a:pPr marL="0" indent="0">
              <a:buNone/>
            </a:pPr>
            <a:r>
              <a:rPr lang="en-US" sz="2000" dirty="0">
                <a:solidFill>
                  <a:srgbClr val="00B050"/>
                </a:solidFill>
              </a:rPr>
              <a:t>On running a regression of sales with Inventory and amount spent on advertising, the R square and adjusted R </a:t>
            </a:r>
            <a:r>
              <a:rPr lang="en-US" sz="2000" dirty="0" err="1">
                <a:solidFill>
                  <a:srgbClr val="00B050"/>
                </a:solidFill>
              </a:rPr>
              <a:t>squre</a:t>
            </a:r>
            <a:r>
              <a:rPr lang="en-US" sz="2000" dirty="0">
                <a:solidFill>
                  <a:srgbClr val="00B050"/>
                </a:solidFill>
              </a:rPr>
              <a:t> values </a:t>
            </a:r>
            <a:r>
              <a:rPr lang="en-US" sz="2000" dirty="0" smtClean="0">
                <a:solidFill>
                  <a:srgbClr val="00B050"/>
                </a:solidFill>
              </a:rPr>
              <a:t>dropped from 0.99 (the original model with all the variables)</a:t>
            </a:r>
            <a:endParaRPr lang="en-US" sz="2000" dirty="0">
              <a:solidFill>
                <a:srgbClr val="00B050"/>
              </a:solidFill>
            </a:endParaRPr>
          </a:p>
          <a:p>
            <a:pPr marL="0" indent="0">
              <a:buNone/>
            </a:pPr>
            <a:r>
              <a:rPr lang="en-US" sz="2000" dirty="0">
                <a:solidFill>
                  <a:srgbClr val="00B050"/>
                </a:solidFill>
              </a:rPr>
              <a:t>Multiple R-squared:  0.9123,	Adjusted R-squared:  0.905 </a:t>
            </a:r>
          </a:p>
          <a:p>
            <a:pPr marL="0" indent="0">
              <a:buNone/>
            </a:pPr>
            <a:endParaRPr lang="en-US" sz="2000" dirty="0"/>
          </a:p>
          <a:p>
            <a:pPr marL="0" indent="0">
              <a:buNone/>
            </a:pPr>
            <a:r>
              <a:rPr lang="en-US" sz="2000" dirty="0"/>
              <a:t>lmstat5&lt;- lm(AnnualNetSales~Inventory+AmtSpentonAdvertizing+SizeofSalesDistrict,data = </a:t>
            </a:r>
            <a:r>
              <a:rPr lang="en-US" sz="2000" dirty="0" err="1"/>
              <a:t>data.df</a:t>
            </a:r>
            <a:r>
              <a:rPr lang="en-US" sz="2000" dirty="0"/>
              <a:t>)</a:t>
            </a:r>
          </a:p>
          <a:p>
            <a:pPr marL="0" indent="0">
              <a:buNone/>
            </a:pPr>
            <a:r>
              <a:rPr lang="en-US" sz="2000" dirty="0"/>
              <a:t>summary(lmstat5)</a:t>
            </a:r>
          </a:p>
          <a:p>
            <a:pPr marL="0" indent="0">
              <a:buNone/>
            </a:pPr>
            <a:r>
              <a:rPr lang="en-US" sz="2000" dirty="0">
                <a:solidFill>
                  <a:srgbClr val="00B050"/>
                </a:solidFill>
              </a:rPr>
              <a:t>Adding </a:t>
            </a:r>
            <a:r>
              <a:rPr lang="en-US" sz="2000" dirty="0" err="1">
                <a:solidFill>
                  <a:srgbClr val="00B050"/>
                </a:solidFill>
              </a:rPr>
              <a:t>sizeofsalesdistrict</a:t>
            </a:r>
            <a:r>
              <a:rPr lang="en-US" sz="2000" dirty="0">
                <a:solidFill>
                  <a:srgbClr val="00B050"/>
                </a:solidFill>
              </a:rPr>
              <a:t> </a:t>
            </a:r>
            <a:r>
              <a:rPr lang="en-US" sz="2000" dirty="0" err="1" smtClean="0">
                <a:solidFill>
                  <a:srgbClr val="00B050"/>
                </a:solidFill>
              </a:rPr>
              <a:t>variable,the</a:t>
            </a:r>
            <a:r>
              <a:rPr lang="en-US" sz="2000" dirty="0" smtClean="0">
                <a:solidFill>
                  <a:srgbClr val="00B050"/>
                </a:solidFill>
              </a:rPr>
              <a:t> R square and </a:t>
            </a:r>
            <a:r>
              <a:rPr lang="en-US" sz="2000" dirty="0" err="1" smtClean="0">
                <a:solidFill>
                  <a:srgbClr val="00B050"/>
                </a:solidFill>
              </a:rPr>
              <a:t>adjsuted</a:t>
            </a:r>
            <a:r>
              <a:rPr lang="en-US" sz="2000" dirty="0" smtClean="0">
                <a:solidFill>
                  <a:srgbClr val="00B050"/>
                </a:solidFill>
              </a:rPr>
              <a:t> R square values moves up, hence we can conclude that adding or removing variables moves the R square/adjusted R square up or down</a:t>
            </a:r>
            <a:endParaRPr lang="en-US" sz="2000" dirty="0">
              <a:solidFill>
                <a:srgbClr val="00B050"/>
              </a:solidFill>
            </a:endParaRPr>
          </a:p>
          <a:p>
            <a:pPr marL="0" indent="0">
              <a:buNone/>
            </a:pPr>
            <a:r>
              <a:rPr lang="en-US" sz="2000" dirty="0">
                <a:solidFill>
                  <a:srgbClr val="00B050"/>
                </a:solidFill>
              </a:rPr>
              <a:t>Multiple R-squared:  0.9821,	Adjusted R-squared:  0.9797 </a:t>
            </a:r>
          </a:p>
        </p:txBody>
      </p:sp>
    </p:spTree>
    <p:extLst>
      <p:ext uri="{BB962C8B-B14F-4D97-AF65-F5344CB8AC3E}">
        <p14:creationId xmlns:p14="http://schemas.microsoft.com/office/powerpoint/2010/main" val="2593828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Problem#2</a:t>
            </a:r>
            <a:endParaRPr lang="en-US" dirty="0"/>
          </a:p>
        </p:txBody>
      </p:sp>
      <p:sp>
        <p:nvSpPr>
          <p:cNvPr id="3" name="Subtitle 2"/>
          <p:cNvSpPr>
            <a:spLocks noGrp="1"/>
          </p:cNvSpPr>
          <p:nvPr>
            <p:ph type="subTitle" idx="1"/>
          </p:nvPr>
        </p:nvSpPr>
        <p:spPr/>
        <p:txBody>
          <a:bodyPr/>
          <a:lstStyle/>
          <a:p>
            <a:r>
              <a:rPr lang="en-US" dirty="0" smtClean="0"/>
              <a:t>Leslie Salt</a:t>
            </a:r>
            <a:endParaRPr lang="en-US" dirty="0"/>
          </a:p>
        </p:txBody>
      </p:sp>
    </p:spTree>
    <p:extLst>
      <p:ext uri="{BB962C8B-B14F-4D97-AF65-F5344CB8AC3E}">
        <p14:creationId xmlns:p14="http://schemas.microsoft.com/office/powerpoint/2010/main" val="3734966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Sample Data</a:t>
            </a:r>
            <a:endParaRPr lang="en-US" sz="2800"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825624"/>
            <a:ext cx="10591800" cy="4848021"/>
          </a:xfrm>
          <a:prstGeom prst="rect">
            <a:avLst/>
          </a:prstGeom>
        </p:spPr>
      </p:pic>
    </p:spTree>
    <p:extLst>
      <p:ext uri="{BB962C8B-B14F-4D97-AF65-F5344CB8AC3E}">
        <p14:creationId xmlns:p14="http://schemas.microsoft.com/office/powerpoint/2010/main" val="3921068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Data Types</a:t>
            </a:r>
            <a:endParaRPr lang="en-US" sz="2800" dirty="0"/>
          </a:p>
        </p:txBody>
      </p:sp>
      <p:pic>
        <p:nvPicPr>
          <p:cNvPr id="3" name="Content Placeholder 2"/>
          <p:cNvPicPr>
            <a:picLocks noGrp="1" noChangeAspect="1"/>
          </p:cNvPicPr>
          <p:nvPr>
            <p:ph idx="1"/>
          </p:nvPr>
        </p:nvPicPr>
        <p:blipFill>
          <a:blip r:embed="rId2"/>
          <a:stretch>
            <a:fillRect/>
          </a:stretch>
        </p:blipFill>
        <p:spPr>
          <a:xfrm>
            <a:off x="972165" y="1503286"/>
            <a:ext cx="7696200" cy="2400300"/>
          </a:xfrm>
          <a:prstGeom prst="rect">
            <a:avLst/>
          </a:prstGeom>
        </p:spPr>
      </p:pic>
      <p:pic>
        <p:nvPicPr>
          <p:cNvPr id="4" name="Picture 3"/>
          <p:cNvPicPr>
            <a:picLocks noChangeAspect="1"/>
          </p:cNvPicPr>
          <p:nvPr/>
        </p:nvPicPr>
        <p:blipFill>
          <a:blip r:embed="rId3"/>
          <a:stretch>
            <a:fillRect/>
          </a:stretch>
        </p:blipFill>
        <p:spPr>
          <a:xfrm>
            <a:off x="1005502" y="3903586"/>
            <a:ext cx="11089167" cy="2458794"/>
          </a:xfrm>
          <a:prstGeom prst="rect">
            <a:avLst/>
          </a:prstGeom>
        </p:spPr>
      </p:pic>
    </p:spTree>
    <p:extLst>
      <p:ext uri="{BB962C8B-B14F-4D97-AF65-F5344CB8AC3E}">
        <p14:creationId xmlns:p14="http://schemas.microsoft.com/office/powerpoint/2010/main" val="1233777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The Price response variable</a:t>
            </a:r>
            <a:endParaRPr lang="en-US" sz="2800" dirty="0"/>
          </a:p>
        </p:txBody>
      </p:sp>
      <p:sp>
        <p:nvSpPr>
          <p:cNvPr id="3" name="Content Placeholder 2"/>
          <p:cNvSpPr>
            <a:spLocks noGrp="1"/>
          </p:cNvSpPr>
          <p:nvPr>
            <p:ph idx="1"/>
          </p:nvPr>
        </p:nvSpPr>
        <p:spPr/>
        <p:txBody>
          <a:bodyPr/>
          <a:lstStyle/>
          <a:p>
            <a:pPr marL="0" indent="0">
              <a:buNone/>
            </a:pPr>
            <a:r>
              <a:rPr lang="en-US" sz="2000" dirty="0" smtClean="0"/>
              <a:t>We can see the min value is 1.7 and max value is 37.2, the spread is more. For log(price), the min value is 0.5 and max value is 3.6 hence with log transformation for the Price, the spread reduced.</a:t>
            </a:r>
          </a:p>
          <a:p>
            <a:endParaRPr lang="en-US" dirty="0"/>
          </a:p>
        </p:txBody>
      </p:sp>
      <p:pic>
        <p:nvPicPr>
          <p:cNvPr id="4" name="Picture 3"/>
          <p:cNvPicPr>
            <a:picLocks noChangeAspect="1"/>
          </p:cNvPicPr>
          <p:nvPr/>
        </p:nvPicPr>
        <p:blipFill>
          <a:blip r:embed="rId2"/>
          <a:stretch>
            <a:fillRect/>
          </a:stretch>
        </p:blipFill>
        <p:spPr>
          <a:xfrm>
            <a:off x="1021975" y="2840481"/>
            <a:ext cx="5148303" cy="3769108"/>
          </a:xfrm>
          <a:prstGeom prst="rect">
            <a:avLst/>
          </a:prstGeom>
        </p:spPr>
      </p:pic>
      <p:pic>
        <p:nvPicPr>
          <p:cNvPr id="5" name="Picture 4"/>
          <p:cNvPicPr>
            <a:picLocks noChangeAspect="1"/>
          </p:cNvPicPr>
          <p:nvPr/>
        </p:nvPicPr>
        <p:blipFill>
          <a:blip r:embed="rId3"/>
          <a:stretch>
            <a:fillRect/>
          </a:stretch>
        </p:blipFill>
        <p:spPr>
          <a:xfrm>
            <a:off x="6249980" y="2658676"/>
            <a:ext cx="5844683" cy="3950913"/>
          </a:xfrm>
          <a:prstGeom prst="rect">
            <a:avLst/>
          </a:prstGeom>
        </p:spPr>
      </p:pic>
    </p:spTree>
    <p:extLst>
      <p:ext uri="{BB962C8B-B14F-4D97-AF65-F5344CB8AC3E}">
        <p14:creationId xmlns:p14="http://schemas.microsoft.com/office/powerpoint/2010/main" val="1864738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The Independent Variables </a:t>
            </a:r>
            <a:endParaRPr lang="en-US" sz="2800" dirty="0"/>
          </a:p>
        </p:txBody>
      </p:sp>
      <p:sp>
        <p:nvSpPr>
          <p:cNvPr id="3" name="Content Placeholder 2"/>
          <p:cNvSpPr>
            <a:spLocks noGrp="1"/>
          </p:cNvSpPr>
          <p:nvPr>
            <p:ph idx="1"/>
          </p:nvPr>
        </p:nvSpPr>
        <p:spPr/>
        <p:txBody>
          <a:bodyPr/>
          <a:lstStyle/>
          <a:p>
            <a:pPr marL="0" indent="0">
              <a:buNone/>
            </a:pPr>
            <a:r>
              <a:rPr lang="en-US" sz="2000" dirty="0" smtClean="0"/>
              <a:t>Similarly meaningful </a:t>
            </a:r>
            <a:r>
              <a:rPr lang="en-US" sz="2000" dirty="0"/>
              <a:t>log transformation </a:t>
            </a:r>
            <a:r>
              <a:rPr lang="en-US" sz="2000" dirty="0" smtClean="0"/>
              <a:t>done for the independent variable Size</a:t>
            </a:r>
            <a:r>
              <a:rPr lang="en-US" sz="2000" dirty="0"/>
              <a:t>. </a:t>
            </a:r>
            <a:endParaRPr lang="en-US" sz="2000" dirty="0" smtClean="0"/>
          </a:p>
          <a:p>
            <a:pPr marL="0" indent="0">
              <a:buNone/>
            </a:pPr>
            <a:r>
              <a:rPr lang="en-US" sz="2000" dirty="0" smtClean="0"/>
              <a:t>For other independent variables like Elevation</a:t>
            </a:r>
            <a:r>
              <a:rPr lang="en-US" sz="2000" dirty="0"/>
              <a:t>, Sewer and </a:t>
            </a:r>
            <a:r>
              <a:rPr lang="en-US" sz="2000" dirty="0" smtClean="0"/>
              <a:t>Distance, </a:t>
            </a:r>
            <a:r>
              <a:rPr lang="en-US" sz="2000" dirty="0"/>
              <a:t>when trying to perform log </a:t>
            </a:r>
            <a:r>
              <a:rPr lang="en-US" sz="2000" dirty="0" smtClean="0"/>
              <a:t>transformation, transformation resulted </a:t>
            </a:r>
            <a:r>
              <a:rPr lang="en-US" sz="2000" dirty="0"/>
              <a:t>in </a:t>
            </a:r>
            <a:r>
              <a:rPr lang="en-US" sz="2000" dirty="0" smtClean="0"/>
              <a:t>few values as "-</a:t>
            </a:r>
            <a:r>
              <a:rPr lang="en-US" sz="2000" dirty="0" err="1" smtClean="0"/>
              <a:t>Inf</a:t>
            </a:r>
            <a:r>
              <a:rPr lang="en-US" sz="2000" dirty="0" smtClean="0"/>
              <a:t>“ because minimum value is 0.</a:t>
            </a:r>
          </a:p>
          <a:p>
            <a:pPr marL="0" indent="0">
              <a:buNone/>
            </a:pPr>
            <a:endParaRPr lang="en-US" sz="2000" dirty="0" smtClean="0"/>
          </a:p>
          <a:p>
            <a:pPr marL="0" indent="0">
              <a:buNone/>
            </a:pPr>
            <a:r>
              <a:rPr lang="en-US" sz="2000" dirty="0" smtClean="0"/>
              <a:t>Hence, our final data frame to run the regression model consisted of </a:t>
            </a:r>
            <a:r>
              <a:rPr lang="en-US" sz="2000" dirty="0" err="1" smtClean="0"/>
              <a:t>logprice</a:t>
            </a:r>
            <a:r>
              <a:rPr lang="en-US" sz="2000" dirty="0" smtClean="0"/>
              <a:t> as the response variables.</a:t>
            </a:r>
          </a:p>
          <a:p>
            <a:pPr marL="0" indent="0">
              <a:buNone/>
            </a:pPr>
            <a:r>
              <a:rPr lang="en-US" sz="2000" dirty="0" smtClean="0"/>
              <a:t>The independent variables as County, </a:t>
            </a:r>
            <a:r>
              <a:rPr lang="en-US" sz="2000" dirty="0" err="1" smtClean="0"/>
              <a:t>logsize</a:t>
            </a:r>
            <a:r>
              <a:rPr lang="en-US" sz="2000" dirty="0" smtClean="0"/>
              <a:t>, Elevation, Sewer, Date, Flood, Distance</a:t>
            </a:r>
            <a:endParaRPr lang="en-US" sz="2000" dirty="0"/>
          </a:p>
        </p:txBody>
      </p:sp>
    </p:spTree>
    <p:extLst>
      <p:ext uri="{BB962C8B-B14F-4D97-AF65-F5344CB8AC3E}">
        <p14:creationId xmlns:p14="http://schemas.microsoft.com/office/powerpoint/2010/main" val="3766838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All Greens Franchise and Sample Data</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850542" y="1825625"/>
            <a:ext cx="8490915" cy="4351338"/>
          </a:xfrm>
          <a:prstGeom prst="rect">
            <a:avLst/>
          </a:prstGeom>
        </p:spPr>
      </p:pic>
    </p:spTree>
    <p:extLst>
      <p:ext uri="{BB962C8B-B14F-4D97-AF65-F5344CB8AC3E}">
        <p14:creationId xmlns:p14="http://schemas.microsoft.com/office/powerpoint/2010/main" val="2434165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Correlation Plot</a:t>
            </a:r>
            <a:endParaRPr lang="en-US" sz="2800" dirty="0"/>
          </a:p>
        </p:txBody>
      </p:sp>
      <p:pic>
        <p:nvPicPr>
          <p:cNvPr id="4" name="Content Placeholder 3"/>
          <p:cNvPicPr>
            <a:picLocks noGrp="1" noChangeAspect="1"/>
          </p:cNvPicPr>
          <p:nvPr>
            <p:ph idx="1"/>
          </p:nvPr>
        </p:nvPicPr>
        <p:blipFill>
          <a:blip r:embed="rId2"/>
          <a:stretch>
            <a:fillRect/>
          </a:stretch>
        </p:blipFill>
        <p:spPr>
          <a:xfrm>
            <a:off x="1128252" y="1825625"/>
            <a:ext cx="9689690" cy="4351338"/>
          </a:xfrm>
          <a:prstGeom prst="rect">
            <a:avLst/>
          </a:prstGeom>
        </p:spPr>
      </p:pic>
    </p:spTree>
    <p:extLst>
      <p:ext uri="{BB962C8B-B14F-4D97-AF65-F5344CB8AC3E}">
        <p14:creationId xmlns:p14="http://schemas.microsoft.com/office/powerpoint/2010/main" val="2135014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Correlation Observations</a:t>
            </a:r>
            <a:endParaRPr lang="en-US" sz="2800" dirty="0"/>
          </a:p>
        </p:txBody>
      </p:sp>
      <p:sp>
        <p:nvSpPr>
          <p:cNvPr id="3" name="Content Placeholder 2"/>
          <p:cNvSpPr>
            <a:spLocks noGrp="1"/>
          </p:cNvSpPr>
          <p:nvPr>
            <p:ph idx="1"/>
          </p:nvPr>
        </p:nvSpPr>
        <p:spPr/>
        <p:txBody>
          <a:bodyPr>
            <a:normAutofit/>
          </a:bodyPr>
          <a:lstStyle/>
          <a:p>
            <a:r>
              <a:rPr lang="en-US" dirty="0" smtClean="0"/>
              <a:t> </a:t>
            </a:r>
            <a:r>
              <a:rPr lang="en-US" sz="2000" dirty="0" smtClean="0"/>
              <a:t>County </a:t>
            </a:r>
            <a:r>
              <a:rPr lang="en-US" sz="2000" dirty="0"/>
              <a:t>and Elevation correlated</a:t>
            </a:r>
          </a:p>
          <a:p>
            <a:r>
              <a:rPr lang="en-US" sz="2000" dirty="0" smtClean="0"/>
              <a:t> </a:t>
            </a:r>
            <a:r>
              <a:rPr lang="en-US" sz="2000" dirty="0"/>
              <a:t>County and Flood correlated</a:t>
            </a:r>
          </a:p>
          <a:p>
            <a:r>
              <a:rPr lang="en-US" sz="2000" dirty="0" smtClean="0"/>
              <a:t> </a:t>
            </a:r>
            <a:r>
              <a:rPr lang="en-US" sz="2000" dirty="0"/>
              <a:t>County and Distance correlated</a:t>
            </a:r>
          </a:p>
          <a:p>
            <a:r>
              <a:rPr lang="en-US" sz="2000" dirty="0" smtClean="0"/>
              <a:t> </a:t>
            </a:r>
            <a:r>
              <a:rPr lang="en-US" sz="2000" dirty="0"/>
              <a:t>Size and Distance correlated</a:t>
            </a:r>
          </a:p>
          <a:p>
            <a:r>
              <a:rPr lang="en-US" sz="2000" dirty="0" smtClean="0"/>
              <a:t> </a:t>
            </a:r>
            <a:r>
              <a:rPr lang="en-US" sz="2000" dirty="0"/>
              <a:t>Flood and Distance correlated</a:t>
            </a:r>
          </a:p>
          <a:p>
            <a:r>
              <a:rPr lang="en-US" sz="2000" dirty="0" smtClean="0"/>
              <a:t> </a:t>
            </a:r>
            <a:r>
              <a:rPr lang="en-US" sz="2000" dirty="0"/>
              <a:t>Elevation and Log Price correlated</a:t>
            </a:r>
          </a:p>
          <a:p>
            <a:r>
              <a:rPr lang="en-US" sz="2000" dirty="0" smtClean="0"/>
              <a:t> </a:t>
            </a:r>
            <a:r>
              <a:rPr lang="en-US" sz="2000" dirty="0"/>
              <a:t>Sewer and </a:t>
            </a:r>
            <a:r>
              <a:rPr lang="en-US" sz="2000" dirty="0" err="1"/>
              <a:t>LogPrice</a:t>
            </a:r>
            <a:r>
              <a:rPr lang="en-US" sz="2000" dirty="0"/>
              <a:t> correlated</a:t>
            </a:r>
          </a:p>
          <a:p>
            <a:r>
              <a:rPr lang="en-US" sz="2000" dirty="0" smtClean="0"/>
              <a:t> </a:t>
            </a:r>
            <a:r>
              <a:rPr lang="en-US" sz="2000" dirty="0"/>
              <a:t>Date and </a:t>
            </a:r>
            <a:r>
              <a:rPr lang="en-US" sz="2000" dirty="0" err="1"/>
              <a:t>logprice</a:t>
            </a:r>
            <a:r>
              <a:rPr lang="en-US" sz="2000" dirty="0"/>
              <a:t> correlated</a:t>
            </a:r>
          </a:p>
          <a:p>
            <a:r>
              <a:rPr lang="en-US" sz="2000" dirty="0" smtClean="0"/>
              <a:t> </a:t>
            </a:r>
            <a:r>
              <a:rPr lang="en-US" sz="2000" dirty="0"/>
              <a:t>Flood and </a:t>
            </a:r>
            <a:r>
              <a:rPr lang="en-US" sz="2000" dirty="0" err="1"/>
              <a:t>LogPrice</a:t>
            </a:r>
            <a:r>
              <a:rPr lang="en-US" sz="2000" dirty="0"/>
              <a:t> correlated</a:t>
            </a:r>
          </a:p>
        </p:txBody>
      </p:sp>
    </p:spTree>
    <p:extLst>
      <p:ext uri="{BB962C8B-B14F-4D97-AF65-F5344CB8AC3E}">
        <p14:creationId xmlns:p14="http://schemas.microsoft.com/office/powerpoint/2010/main" val="3957008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the Regression model</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Regression model with all the independent variables and the response variable as log of price.</a:t>
            </a:r>
          </a:p>
          <a:p>
            <a:pPr marL="0" indent="0">
              <a:buNone/>
            </a:pPr>
            <a:r>
              <a:rPr lang="en-US" sz="2000" dirty="0" smtClean="0"/>
              <a:t>Multiple </a:t>
            </a:r>
            <a:r>
              <a:rPr lang="en-US" sz="2000" dirty="0"/>
              <a:t>R-squared:  0.853,	Adjusted R-squared:  </a:t>
            </a:r>
            <a:r>
              <a:rPr lang="en-US" sz="2000" dirty="0" smtClean="0"/>
              <a:t>0.8083</a:t>
            </a:r>
          </a:p>
          <a:p>
            <a:pPr marL="0" indent="0">
              <a:buNone/>
            </a:pPr>
            <a:r>
              <a:rPr lang="en-US" sz="2000" dirty="0" smtClean="0"/>
              <a:t>Elevation, Sewer, Date, Flood are the significant variables.</a:t>
            </a:r>
            <a:endParaRPr lang="en-US" sz="2000" dirty="0"/>
          </a:p>
        </p:txBody>
      </p:sp>
      <p:pic>
        <p:nvPicPr>
          <p:cNvPr id="7" name="Picture 6"/>
          <p:cNvPicPr>
            <a:picLocks noChangeAspect="1"/>
          </p:cNvPicPr>
          <p:nvPr/>
        </p:nvPicPr>
        <p:blipFill>
          <a:blip r:embed="rId2"/>
          <a:stretch>
            <a:fillRect/>
          </a:stretch>
        </p:blipFill>
        <p:spPr>
          <a:xfrm>
            <a:off x="838200" y="3049997"/>
            <a:ext cx="11085871" cy="3808003"/>
          </a:xfrm>
          <a:prstGeom prst="rect">
            <a:avLst/>
          </a:prstGeom>
        </p:spPr>
      </p:pic>
    </p:spTree>
    <p:extLst>
      <p:ext uri="{BB962C8B-B14F-4D97-AF65-F5344CB8AC3E}">
        <p14:creationId xmlns:p14="http://schemas.microsoft.com/office/powerpoint/2010/main" val="1351115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Leslie Salt Data and Different Models</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200" dirty="0"/>
              <a:t>County and Elevation correlated </a:t>
            </a:r>
            <a:r>
              <a:rPr lang="en-US" sz="2200" dirty="0" smtClean="0"/>
              <a:t>, </a:t>
            </a:r>
            <a:r>
              <a:rPr lang="en-US" sz="2200" dirty="0"/>
              <a:t>County and Flood correlated</a:t>
            </a:r>
          </a:p>
          <a:p>
            <a:pPr marL="0" indent="0">
              <a:buNone/>
            </a:pPr>
            <a:r>
              <a:rPr lang="en-US" sz="2200" dirty="0"/>
              <a:t>lmstat1&lt;- lm(</a:t>
            </a:r>
            <a:r>
              <a:rPr lang="en-US" sz="2200" dirty="0" err="1"/>
              <a:t>logprice~County+Elevation+Date+Flood+Sewer</a:t>
            </a:r>
            <a:r>
              <a:rPr lang="en-US" sz="2200" dirty="0"/>
              <a:t>, data = </a:t>
            </a:r>
            <a:r>
              <a:rPr lang="en-US" sz="2200" dirty="0" err="1"/>
              <a:t>logleslie.df</a:t>
            </a:r>
            <a:r>
              <a:rPr lang="en-US" sz="2200" dirty="0"/>
              <a:t>)</a:t>
            </a:r>
          </a:p>
          <a:p>
            <a:pPr marL="0" indent="0">
              <a:buNone/>
            </a:pPr>
            <a:r>
              <a:rPr lang="en-US" sz="2200" dirty="0"/>
              <a:t>summary(lmstat1</a:t>
            </a:r>
            <a:r>
              <a:rPr lang="en-US" sz="2200" dirty="0" smtClean="0"/>
              <a:t>)</a:t>
            </a:r>
          </a:p>
          <a:p>
            <a:pPr marL="0" indent="0">
              <a:buNone/>
            </a:pPr>
            <a:r>
              <a:rPr lang="en-US" sz="2200" dirty="0" smtClean="0">
                <a:solidFill>
                  <a:srgbClr val="00B050"/>
                </a:solidFill>
              </a:rPr>
              <a:t>Note</a:t>
            </a:r>
            <a:r>
              <a:rPr lang="en-US" sz="2200" dirty="0">
                <a:solidFill>
                  <a:srgbClr val="00B050"/>
                </a:solidFill>
              </a:rPr>
              <a:t>:</a:t>
            </a:r>
          </a:p>
          <a:p>
            <a:pPr marL="0" indent="0">
              <a:buFont typeface="Arial" panose="020B0604020202020204" pitchFamily="34" charset="0"/>
              <a:buNone/>
            </a:pPr>
            <a:r>
              <a:rPr lang="en-US" sz="2200" dirty="0">
                <a:solidFill>
                  <a:srgbClr val="00B050"/>
                </a:solidFill>
              </a:rPr>
              <a:t>Multiple R-squared:  0.8141,	Adjusted R-squared:  0.7769 </a:t>
            </a:r>
          </a:p>
          <a:p>
            <a:r>
              <a:rPr lang="en-US" sz="2000" dirty="0" smtClean="0"/>
              <a:t>County </a:t>
            </a:r>
            <a:r>
              <a:rPr lang="en-US" sz="2000" dirty="0"/>
              <a:t>and Distance correlated</a:t>
            </a:r>
          </a:p>
          <a:p>
            <a:pPr marL="0" indent="0">
              <a:buNone/>
            </a:pPr>
            <a:r>
              <a:rPr lang="en-US" sz="2000" dirty="0"/>
              <a:t>lmstat2&lt;- lm(</a:t>
            </a:r>
            <a:r>
              <a:rPr lang="en-US" sz="2000" dirty="0" err="1"/>
              <a:t>logprice~County+Elevation+Date+Flood+Sewer+Distance</a:t>
            </a:r>
            <a:r>
              <a:rPr lang="en-US" sz="2000" dirty="0"/>
              <a:t>, data = </a:t>
            </a:r>
            <a:r>
              <a:rPr lang="en-US" sz="2000" dirty="0" err="1"/>
              <a:t>logleslie.df</a:t>
            </a:r>
            <a:r>
              <a:rPr lang="en-US" sz="2000" dirty="0"/>
              <a:t>)</a:t>
            </a:r>
          </a:p>
          <a:p>
            <a:pPr marL="0" indent="0">
              <a:buNone/>
            </a:pPr>
            <a:r>
              <a:rPr lang="en-US" sz="2000" dirty="0"/>
              <a:t>summary(lmstat2</a:t>
            </a:r>
            <a:r>
              <a:rPr lang="en-US" sz="2000" dirty="0" smtClean="0"/>
              <a:t>)</a:t>
            </a:r>
          </a:p>
          <a:p>
            <a:pPr marL="0" indent="0">
              <a:buNone/>
            </a:pPr>
            <a:r>
              <a:rPr lang="en-US" sz="2000" dirty="0" smtClean="0">
                <a:solidFill>
                  <a:srgbClr val="00B050"/>
                </a:solidFill>
              </a:rPr>
              <a:t>Note</a:t>
            </a:r>
            <a:r>
              <a:rPr lang="en-US" sz="2000" dirty="0">
                <a:solidFill>
                  <a:srgbClr val="00B050"/>
                </a:solidFill>
              </a:rPr>
              <a:t>:</a:t>
            </a:r>
          </a:p>
          <a:p>
            <a:pPr marL="0" indent="0">
              <a:buNone/>
            </a:pPr>
            <a:r>
              <a:rPr lang="en-US" sz="2000" dirty="0" smtClean="0">
                <a:solidFill>
                  <a:srgbClr val="00B050"/>
                </a:solidFill>
              </a:rPr>
              <a:t>Multiple </a:t>
            </a:r>
            <a:r>
              <a:rPr lang="en-US" sz="2000" dirty="0">
                <a:solidFill>
                  <a:srgbClr val="00B050"/>
                </a:solidFill>
              </a:rPr>
              <a:t>R-squared:  0.8347,	Adjusted R-squared:  0.7934 </a:t>
            </a:r>
          </a:p>
          <a:p>
            <a:endParaRPr lang="en-US" sz="8000" dirty="0"/>
          </a:p>
        </p:txBody>
      </p:sp>
    </p:spTree>
    <p:extLst>
      <p:ext uri="{BB962C8B-B14F-4D97-AF65-F5344CB8AC3E}">
        <p14:creationId xmlns:p14="http://schemas.microsoft.com/office/powerpoint/2010/main" val="4223022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Leslie Salt Data and Different Models</a:t>
            </a:r>
            <a:r>
              <a:rPr lang="en-US" dirty="0" smtClean="0"/>
              <a:t>	</a:t>
            </a:r>
            <a:endParaRPr lang="en-US" dirty="0"/>
          </a:p>
        </p:txBody>
      </p:sp>
      <p:sp>
        <p:nvSpPr>
          <p:cNvPr id="3" name="Content Placeholder 2"/>
          <p:cNvSpPr>
            <a:spLocks noGrp="1"/>
          </p:cNvSpPr>
          <p:nvPr>
            <p:ph idx="1"/>
          </p:nvPr>
        </p:nvSpPr>
        <p:spPr>
          <a:xfrm>
            <a:off x="838200" y="1825625"/>
            <a:ext cx="10515600" cy="4678414"/>
          </a:xfrm>
        </p:spPr>
        <p:txBody>
          <a:bodyPr>
            <a:normAutofit fontScale="25000" lnSpcReduction="20000"/>
          </a:bodyPr>
          <a:lstStyle/>
          <a:p>
            <a:r>
              <a:rPr lang="en-US" sz="8000" dirty="0"/>
              <a:t>Size and Distance correlated , Flood and Distance correlated</a:t>
            </a:r>
          </a:p>
          <a:p>
            <a:pPr marL="0" indent="0">
              <a:buNone/>
            </a:pPr>
            <a:r>
              <a:rPr lang="en-US" sz="8000" dirty="0"/>
              <a:t>lmstat3&lt;- lm(</a:t>
            </a:r>
            <a:r>
              <a:rPr lang="en-US" sz="8000" dirty="0" err="1"/>
              <a:t>logprice~County+Elevation+Date+Flood+Sewer+Distance+logsize</a:t>
            </a:r>
            <a:r>
              <a:rPr lang="en-US" sz="8000" dirty="0"/>
              <a:t>, data = </a:t>
            </a:r>
            <a:r>
              <a:rPr lang="en-US" sz="8000" dirty="0" err="1"/>
              <a:t>logleslie.df</a:t>
            </a:r>
            <a:r>
              <a:rPr lang="en-US" sz="8000" dirty="0"/>
              <a:t>)</a:t>
            </a:r>
          </a:p>
          <a:p>
            <a:pPr marL="0" indent="0">
              <a:buNone/>
            </a:pPr>
            <a:r>
              <a:rPr lang="en-US" sz="8000" dirty="0"/>
              <a:t>summary(lmstat3)</a:t>
            </a:r>
          </a:p>
          <a:p>
            <a:pPr marL="0" indent="0">
              <a:buNone/>
            </a:pPr>
            <a:r>
              <a:rPr lang="en-US" sz="8000" dirty="0">
                <a:solidFill>
                  <a:srgbClr val="00B050"/>
                </a:solidFill>
              </a:rPr>
              <a:t>Note: </a:t>
            </a:r>
          </a:p>
          <a:p>
            <a:pPr marL="0" indent="0">
              <a:buNone/>
            </a:pPr>
            <a:r>
              <a:rPr lang="en-US" sz="8000" dirty="0">
                <a:solidFill>
                  <a:srgbClr val="00B050"/>
                </a:solidFill>
              </a:rPr>
              <a:t>Multiple R-squared:  0.853,	Adjusted R-squared:  0.8083 </a:t>
            </a:r>
          </a:p>
          <a:p>
            <a:r>
              <a:rPr lang="en-US" sz="8000" dirty="0"/>
              <a:t>County and Elevation correlated , Elevation and Log Price correlated  so lets try and check out if any interaction effect of County AND Elevation on </a:t>
            </a:r>
            <a:r>
              <a:rPr lang="en-US" sz="8000" dirty="0" err="1"/>
              <a:t>logprice</a:t>
            </a:r>
            <a:r>
              <a:rPr lang="en-US" sz="8000" dirty="0"/>
              <a:t>??</a:t>
            </a:r>
          </a:p>
          <a:p>
            <a:pPr marL="0" indent="0" algn="just">
              <a:buNone/>
            </a:pPr>
            <a:r>
              <a:rPr lang="en-US" sz="8000" dirty="0"/>
              <a:t>lmstat4&lt;- lm(</a:t>
            </a:r>
            <a:r>
              <a:rPr lang="en-US" sz="8000" dirty="0" err="1"/>
              <a:t>logprice~County+Elevation+Date+Flood+Sewer+Distance+County</a:t>
            </a:r>
            <a:r>
              <a:rPr lang="en-US" sz="8000" dirty="0"/>
              <a:t>*Elevation, data = </a:t>
            </a:r>
            <a:r>
              <a:rPr lang="en-US" sz="8000" dirty="0" err="1"/>
              <a:t>logleslie.df</a:t>
            </a:r>
            <a:r>
              <a:rPr lang="en-US" sz="8000" dirty="0"/>
              <a:t>)</a:t>
            </a:r>
          </a:p>
          <a:p>
            <a:pPr marL="0" indent="0" algn="just">
              <a:buNone/>
            </a:pPr>
            <a:r>
              <a:rPr lang="en-US" sz="8000" dirty="0"/>
              <a:t>summary(lmstat4)</a:t>
            </a:r>
          </a:p>
          <a:p>
            <a:pPr marL="0" indent="0" algn="just">
              <a:buNone/>
            </a:pPr>
            <a:r>
              <a:rPr lang="en-US" sz="8000" dirty="0">
                <a:solidFill>
                  <a:srgbClr val="00B050"/>
                </a:solidFill>
              </a:rPr>
              <a:t>Note:</a:t>
            </a:r>
          </a:p>
          <a:p>
            <a:pPr marL="0" indent="0">
              <a:buNone/>
            </a:pPr>
            <a:r>
              <a:rPr lang="en-US" sz="8000" dirty="0" smtClean="0">
                <a:solidFill>
                  <a:srgbClr val="00B050"/>
                </a:solidFill>
              </a:rPr>
              <a:t>There is change in both R square and adjusted R square</a:t>
            </a:r>
            <a:endParaRPr lang="en-US" sz="8000" dirty="0">
              <a:solidFill>
                <a:srgbClr val="00B050"/>
              </a:solidFill>
            </a:endParaRPr>
          </a:p>
          <a:p>
            <a:pPr marL="0" indent="0">
              <a:buNone/>
            </a:pPr>
            <a:r>
              <a:rPr lang="en-US" sz="8000" dirty="0">
                <a:solidFill>
                  <a:srgbClr val="00B050"/>
                </a:solidFill>
              </a:rPr>
              <a:t>all significant </a:t>
            </a:r>
            <a:r>
              <a:rPr lang="en-US" sz="8000" dirty="0" smtClean="0">
                <a:solidFill>
                  <a:srgbClr val="00B050"/>
                </a:solidFill>
              </a:rPr>
              <a:t>intercepts…this will be our final model </a:t>
            </a:r>
            <a:r>
              <a:rPr lang="en-US" sz="8000" smtClean="0">
                <a:solidFill>
                  <a:srgbClr val="00B050"/>
                </a:solidFill>
              </a:rPr>
              <a:t>for Prediction</a:t>
            </a:r>
            <a:endParaRPr lang="en-US" sz="8000" dirty="0">
              <a:solidFill>
                <a:srgbClr val="00B050"/>
              </a:solidFill>
            </a:endParaRPr>
          </a:p>
          <a:p>
            <a:pPr marL="0" indent="0">
              <a:buNone/>
            </a:pPr>
            <a:r>
              <a:rPr lang="en-US" sz="8000" dirty="0">
                <a:solidFill>
                  <a:srgbClr val="00B050"/>
                </a:solidFill>
              </a:rPr>
              <a:t>Multiple R-squared:  0.8859,	Adjusted R-squared:  0.8512 </a:t>
            </a:r>
          </a:p>
          <a:p>
            <a:pPr marL="0" indent="0">
              <a:buNone/>
            </a:pPr>
            <a:endParaRPr lang="en-US" sz="8000" dirty="0">
              <a:solidFill>
                <a:srgbClr val="00B050"/>
              </a:solidFill>
            </a:endParaRPr>
          </a:p>
        </p:txBody>
      </p:sp>
    </p:spTree>
    <p:extLst>
      <p:ext uri="{BB962C8B-B14F-4D97-AF65-F5344CB8AC3E}">
        <p14:creationId xmlns:p14="http://schemas.microsoft.com/office/powerpoint/2010/main" val="4241925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Sale Data and Regression Model with Interaction Effect</a:t>
            </a:r>
            <a:endParaRPr lang="en-US" sz="2800" dirty="0"/>
          </a:p>
        </p:txBody>
      </p:sp>
      <p:sp>
        <p:nvSpPr>
          <p:cNvPr id="3" name="Content Placeholder 2"/>
          <p:cNvSpPr>
            <a:spLocks noGrp="1"/>
          </p:cNvSpPr>
          <p:nvPr>
            <p:ph idx="1"/>
          </p:nvPr>
        </p:nvSpPr>
        <p:spPr>
          <a:xfrm>
            <a:off x="838200" y="1825624"/>
            <a:ext cx="11189110" cy="5032375"/>
          </a:xfrm>
        </p:spPr>
        <p:txBody>
          <a:bodyPr/>
          <a:lstStyle/>
          <a:p>
            <a:endParaRPr lang="en-US"/>
          </a:p>
        </p:txBody>
      </p:sp>
      <p:pic>
        <p:nvPicPr>
          <p:cNvPr id="5" name="Picture 4"/>
          <p:cNvPicPr>
            <a:picLocks noChangeAspect="1"/>
          </p:cNvPicPr>
          <p:nvPr/>
        </p:nvPicPr>
        <p:blipFill>
          <a:blip r:embed="rId2"/>
          <a:stretch>
            <a:fillRect/>
          </a:stretch>
        </p:blipFill>
        <p:spPr>
          <a:xfrm>
            <a:off x="838200" y="1825625"/>
            <a:ext cx="11189110" cy="5032374"/>
          </a:xfrm>
          <a:prstGeom prst="rect">
            <a:avLst/>
          </a:prstGeom>
        </p:spPr>
      </p:pic>
    </p:spTree>
    <p:extLst>
      <p:ext uri="{BB962C8B-B14F-4D97-AF65-F5344CB8AC3E}">
        <p14:creationId xmlns:p14="http://schemas.microsoft.com/office/powerpoint/2010/main" val="2276008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a:t>
            </a:r>
            <a:r>
              <a:rPr lang="en-US" sz="2800" dirty="0"/>
              <a:t>S</a:t>
            </a:r>
            <a:r>
              <a:rPr lang="en-US" sz="2800" dirty="0" smtClean="0"/>
              <a:t>catterplot to display the Interaction </a:t>
            </a:r>
            <a:r>
              <a:rPr lang="en-US" sz="2800" dirty="0"/>
              <a:t>E</a:t>
            </a:r>
            <a:r>
              <a:rPr lang="en-US" sz="2800" dirty="0" smtClean="0"/>
              <a:t>ffect</a:t>
            </a:r>
            <a:endParaRPr lang="en-US" sz="2800" dirty="0"/>
          </a:p>
        </p:txBody>
      </p:sp>
      <p:pic>
        <p:nvPicPr>
          <p:cNvPr id="4" name="Content Placeholder 3"/>
          <p:cNvPicPr>
            <a:picLocks noGrp="1" noChangeAspect="1"/>
          </p:cNvPicPr>
          <p:nvPr>
            <p:ph idx="1"/>
          </p:nvPr>
        </p:nvPicPr>
        <p:blipFill>
          <a:blip r:embed="rId2"/>
          <a:stretch>
            <a:fillRect/>
          </a:stretch>
        </p:blipFill>
        <p:spPr>
          <a:xfrm>
            <a:off x="838200" y="1349477"/>
            <a:ext cx="11166987" cy="5412658"/>
          </a:xfrm>
          <a:prstGeom prst="rect">
            <a:avLst/>
          </a:prstGeom>
        </p:spPr>
      </p:pic>
    </p:spTree>
    <p:extLst>
      <p:ext uri="{BB962C8B-B14F-4D97-AF65-F5344CB8AC3E}">
        <p14:creationId xmlns:p14="http://schemas.microsoft.com/office/powerpoint/2010/main" val="3769159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Residual Analysis</a:t>
            </a:r>
            <a:endParaRPr lang="en-US" sz="2800" dirty="0"/>
          </a:p>
        </p:txBody>
      </p:sp>
      <p:pic>
        <p:nvPicPr>
          <p:cNvPr id="3" name="Picture 2"/>
          <p:cNvPicPr>
            <a:picLocks noChangeAspect="1"/>
          </p:cNvPicPr>
          <p:nvPr/>
        </p:nvPicPr>
        <p:blipFill>
          <a:blip r:embed="rId2"/>
          <a:stretch>
            <a:fillRect/>
          </a:stretch>
        </p:blipFill>
        <p:spPr>
          <a:xfrm>
            <a:off x="944357" y="1400636"/>
            <a:ext cx="11016585" cy="5332004"/>
          </a:xfrm>
          <a:prstGeom prst="rect">
            <a:avLst/>
          </a:prstGeom>
        </p:spPr>
      </p:pic>
    </p:spTree>
    <p:extLst>
      <p:ext uri="{BB962C8B-B14F-4D97-AF65-F5344CB8AC3E}">
        <p14:creationId xmlns:p14="http://schemas.microsoft.com/office/powerpoint/2010/main" val="2733823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Residual Analysis</a:t>
            </a:r>
            <a:endParaRPr lang="en-US" sz="2800" dirty="0"/>
          </a:p>
        </p:txBody>
      </p:sp>
      <p:pic>
        <p:nvPicPr>
          <p:cNvPr id="4" name="Picture 3"/>
          <p:cNvPicPr>
            <a:picLocks noChangeAspect="1"/>
          </p:cNvPicPr>
          <p:nvPr/>
        </p:nvPicPr>
        <p:blipFill>
          <a:blip r:embed="rId2"/>
          <a:stretch>
            <a:fillRect/>
          </a:stretch>
        </p:blipFill>
        <p:spPr>
          <a:xfrm>
            <a:off x="980306" y="1304925"/>
            <a:ext cx="11047004" cy="5471959"/>
          </a:xfrm>
          <a:prstGeom prst="rect">
            <a:avLst/>
          </a:prstGeom>
        </p:spPr>
      </p:pic>
    </p:spTree>
    <p:extLst>
      <p:ext uri="{BB962C8B-B14F-4D97-AF65-F5344CB8AC3E}">
        <p14:creationId xmlns:p14="http://schemas.microsoft.com/office/powerpoint/2010/main" val="2835205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PCA and Regression</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err="1"/>
              <a:t>pca_data</a:t>
            </a:r>
            <a:r>
              <a:rPr lang="en-US" sz="2000" dirty="0"/>
              <a:t>&lt;- </a:t>
            </a:r>
            <a:r>
              <a:rPr lang="en-US" sz="2000" dirty="0" err="1"/>
              <a:t>leslie.df</a:t>
            </a:r>
            <a:r>
              <a:rPr lang="en-US" sz="2000" dirty="0"/>
              <a:t>[,-1</a:t>
            </a:r>
            <a:r>
              <a:rPr lang="en-US" sz="2000" dirty="0" smtClean="0"/>
              <a:t>]   #removed the response variable</a:t>
            </a:r>
            <a:endParaRPr lang="en-US" sz="2000" dirty="0"/>
          </a:p>
          <a:p>
            <a:pPr marL="0" indent="0">
              <a:buNone/>
            </a:pPr>
            <a:r>
              <a:rPr lang="en-US" sz="2000" dirty="0" err="1"/>
              <a:t>pca_data</a:t>
            </a:r>
            <a:endParaRPr lang="en-US" sz="2000" dirty="0"/>
          </a:p>
          <a:p>
            <a:pPr marL="0" indent="0">
              <a:buNone/>
            </a:pPr>
            <a:r>
              <a:rPr lang="en-US" sz="2000" dirty="0" err="1"/>
              <a:t>pca_data</a:t>
            </a:r>
            <a:r>
              <a:rPr lang="en-US" sz="2000" dirty="0"/>
              <a:t>&lt;- scale(</a:t>
            </a:r>
            <a:r>
              <a:rPr lang="en-US" sz="2000" dirty="0" err="1"/>
              <a:t>pca_data</a:t>
            </a:r>
            <a:r>
              <a:rPr lang="en-US" sz="2000" dirty="0" smtClean="0"/>
              <a:t>) #standardized the data so that all variables on same scale</a:t>
            </a:r>
            <a:endParaRPr lang="en-US" sz="2000" dirty="0"/>
          </a:p>
          <a:p>
            <a:pPr marL="0" indent="0">
              <a:buNone/>
            </a:pPr>
            <a:r>
              <a:rPr lang="en-US" sz="2000" dirty="0" err="1" smtClean="0"/>
              <a:t>pca_data</a:t>
            </a:r>
            <a:endParaRPr lang="en-US" sz="2000" dirty="0"/>
          </a:p>
          <a:p>
            <a:pPr marL="0" indent="0">
              <a:buNone/>
            </a:pPr>
            <a:r>
              <a:rPr lang="en-US" sz="2000" dirty="0"/>
              <a:t># Perform Principal Component Analysis</a:t>
            </a:r>
          </a:p>
          <a:p>
            <a:pPr marL="0" indent="0">
              <a:buNone/>
            </a:pPr>
            <a:r>
              <a:rPr lang="en-US" sz="2000" dirty="0" err="1"/>
              <a:t>leslie.pca</a:t>
            </a:r>
            <a:r>
              <a:rPr lang="en-US" sz="2000" dirty="0"/>
              <a:t> &lt;- </a:t>
            </a:r>
            <a:r>
              <a:rPr lang="en-US" sz="2000" dirty="0" err="1"/>
              <a:t>prcomp</a:t>
            </a:r>
            <a:r>
              <a:rPr lang="en-US" sz="2000" dirty="0"/>
              <a:t>(</a:t>
            </a:r>
            <a:r>
              <a:rPr lang="en-US" sz="2000" dirty="0" err="1"/>
              <a:t>pca_data</a:t>
            </a:r>
            <a:r>
              <a:rPr lang="en-US" sz="2000" dirty="0"/>
              <a:t>) </a:t>
            </a:r>
          </a:p>
          <a:p>
            <a:pPr marL="0" indent="0">
              <a:buNone/>
            </a:pPr>
            <a:r>
              <a:rPr lang="en-US" sz="2000" dirty="0"/>
              <a:t>summary(</a:t>
            </a:r>
            <a:r>
              <a:rPr lang="en-US" sz="2000" dirty="0" err="1"/>
              <a:t>leslie.pca</a:t>
            </a:r>
            <a:r>
              <a:rPr lang="en-US" sz="2000" dirty="0" smtClean="0"/>
              <a:t>)</a:t>
            </a:r>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pic>
        <p:nvPicPr>
          <p:cNvPr id="5" name="Picture 4"/>
          <p:cNvPicPr>
            <a:picLocks noChangeAspect="1"/>
          </p:cNvPicPr>
          <p:nvPr/>
        </p:nvPicPr>
        <p:blipFill>
          <a:blip r:embed="rId2"/>
          <a:stretch>
            <a:fillRect/>
          </a:stretch>
        </p:blipFill>
        <p:spPr>
          <a:xfrm>
            <a:off x="838200" y="4706118"/>
            <a:ext cx="10894757" cy="1812669"/>
          </a:xfrm>
          <a:prstGeom prst="rect">
            <a:avLst/>
          </a:prstGeom>
        </p:spPr>
      </p:pic>
    </p:spTree>
    <p:extLst>
      <p:ext uri="{BB962C8B-B14F-4D97-AF65-F5344CB8AC3E}">
        <p14:creationId xmlns:p14="http://schemas.microsoft.com/office/powerpoint/2010/main" val="2515135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Greens Franchise and Variables Data Type</a:t>
            </a:r>
            <a:endParaRPr lang="en-US" sz="2800" dirty="0"/>
          </a:p>
        </p:txBody>
      </p:sp>
      <p:pic>
        <p:nvPicPr>
          <p:cNvPr id="4" name="Content Placeholder 3"/>
          <p:cNvPicPr>
            <a:picLocks noGrp="1" noChangeAspect="1"/>
          </p:cNvPicPr>
          <p:nvPr>
            <p:ph idx="1"/>
          </p:nvPr>
        </p:nvPicPr>
        <p:blipFill>
          <a:blip r:embed="rId2"/>
          <a:stretch>
            <a:fillRect/>
          </a:stretch>
        </p:blipFill>
        <p:spPr>
          <a:xfrm>
            <a:off x="1001660" y="1781815"/>
            <a:ext cx="10443087" cy="1990725"/>
          </a:xfrm>
          <a:prstGeom prst="rect">
            <a:avLst/>
          </a:prstGeom>
        </p:spPr>
      </p:pic>
      <p:pic>
        <p:nvPicPr>
          <p:cNvPr id="5" name="Picture 4"/>
          <p:cNvPicPr>
            <a:picLocks noChangeAspect="1"/>
          </p:cNvPicPr>
          <p:nvPr/>
        </p:nvPicPr>
        <p:blipFill>
          <a:blip r:embed="rId3"/>
          <a:stretch>
            <a:fillRect/>
          </a:stretch>
        </p:blipFill>
        <p:spPr>
          <a:xfrm>
            <a:off x="1001660" y="3687097"/>
            <a:ext cx="10611926" cy="2733086"/>
          </a:xfrm>
          <a:prstGeom prst="rect">
            <a:avLst/>
          </a:prstGeom>
        </p:spPr>
      </p:pic>
    </p:spTree>
    <p:extLst>
      <p:ext uri="{BB962C8B-B14F-4D97-AF65-F5344CB8AC3E}">
        <p14:creationId xmlns:p14="http://schemas.microsoft.com/office/powerpoint/2010/main" val="2677186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PCA and Regression</a:t>
            </a:r>
            <a:endParaRPr lang="en-US" sz="2800" dirty="0"/>
          </a:p>
        </p:txBody>
      </p:sp>
      <p:sp>
        <p:nvSpPr>
          <p:cNvPr id="3" name="Content Placeholder 2"/>
          <p:cNvSpPr>
            <a:spLocks noGrp="1"/>
          </p:cNvSpPr>
          <p:nvPr>
            <p:ph idx="1"/>
          </p:nvPr>
        </p:nvSpPr>
        <p:spPr>
          <a:xfrm>
            <a:off x="911942" y="1995232"/>
            <a:ext cx="10515600" cy="4351338"/>
          </a:xfrm>
        </p:spPr>
        <p:txBody>
          <a:bodyPr>
            <a:normAutofit/>
          </a:bodyPr>
          <a:lstStyle/>
          <a:p>
            <a:pPr marL="0" indent="0">
              <a:buNone/>
            </a:pPr>
            <a:r>
              <a:rPr lang="en-US" sz="2000" dirty="0"/>
              <a:t>plot(</a:t>
            </a:r>
            <a:r>
              <a:rPr lang="en-US" sz="2000" dirty="0" err="1"/>
              <a:t>leslie.pca</a:t>
            </a:r>
            <a:r>
              <a:rPr lang="en-US" sz="2000" dirty="0"/>
              <a:t>, type="l") </a:t>
            </a:r>
          </a:p>
          <a:p>
            <a:pPr marL="0" indent="0">
              <a:buNone/>
            </a:pPr>
            <a:endParaRPr lang="en-US" sz="2000" dirty="0" smtClean="0"/>
          </a:p>
          <a:p>
            <a:pPr marL="0" indent="0">
              <a:buNone/>
            </a:pPr>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pic>
        <p:nvPicPr>
          <p:cNvPr id="5" name="Picture 4"/>
          <p:cNvPicPr>
            <a:picLocks noChangeAspect="1"/>
          </p:cNvPicPr>
          <p:nvPr/>
        </p:nvPicPr>
        <p:blipFill>
          <a:blip r:embed="rId2"/>
          <a:stretch>
            <a:fillRect/>
          </a:stretch>
        </p:blipFill>
        <p:spPr>
          <a:xfrm>
            <a:off x="972165" y="2403987"/>
            <a:ext cx="11010900" cy="4247127"/>
          </a:xfrm>
          <a:prstGeom prst="rect">
            <a:avLst/>
          </a:prstGeom>
        </p:spPr>
      </p:pic>
    </p:spTree>
    <p:extLst>
      <p:ext uri="{BB962C8B-B14F-4D97-AF65-F5344CB8AC3E}">
        <p14:creationId xmlns:p14="http://schemas.microsoft.com/office/powerpoint/2010/main" val="2737319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PCA and Regression</a:t>
            </a:r>
            <a:endParaRPr lang="en-US" sz="2800" dirty="0"/>
          </a:p>
        </p:txBody>
      </p:sp>
      <p:sp>
        <p:nvSpPr>
          <p:cNvPr id="3" name="Content Placeholder 2"/>
          <p:cNvSpPr>
            <a:spLocks noGrp="1"/>
          </p:cNvSpPr>
          <p:nvPr>
            <p:ph idx="1"/>
          </p:nvPr>
        </p:nvSpPr>
        <p:spPr>
          <a:xfrm>
            <a:off x="911942" y="1533832"/>
            <a:ext cx="10515600" cy="4812738"/>
          </a:xfrm>
        </p:spPr>
        <p:txBody>
          <a:bodyPr>
            <a:normAutofit fontScale="92500" lnSpcReduction="20000"/>
          </a:bodyPr>
          <a:lstStyle/>
          <a:p>
            <a:pPr marL="0" indent="0">
              <a:buNone/>
            </a:pPr>
            <a:r>
              <a:rPr lang="en-US" sz="2000" dirty="0"/>
              <a:t># Let's make a data frame with </a:t>
            </a:r>
            <a:r>
              <a:rPr lang="en-US" sz="2000" dirty="0" err="1"/>
              <a:t>logprice</a:t>
            </a:r>
            <a:r>
              <a:rPr lang="en-US" sz="2000" dirty="0"/>
              <a:t> in the first column, and</a:t>
            </a:r>
          </a:p>
          <a:p>
            <a:pPr marL="0" indent="0">
              <a:buNone/>
            </a:pPr>
            <a:r>
              <a:rPr lang="en-US" sz="2000" dirty="0"/>
              <a:t># the principal components in the rest of the columns</a:t>
            </a:r>
          </a:p>
          <a:p>
            <a:pPr marL="0" indent="0">
              <a:buNone/>
            </a:pPr>
            <a:r>
              <a:rPr lang="en-US" sz="2000" dirty="0" err="1"/>
              <a:t>newleslie.pca</a:t>
            </a:r>
            <a:r>
              <a:rPr lang="en-US" sz="2000" dirty="0"/>
              <a:t> = </a:t>
            </a:r>
            <a:r>
              <a:rPr lang="en-US" sz="2000" dirty="0" err="1"/>
              <a:t>cbind</a:t>
            </a:r>
            <a:r>
              <a:rPr lang="en-US" sz="2000" dirty="0"/>
              <a:t>(log(</a:t>
            </a:r>
            <a:r>
              <a:rPr lang="en-US" sz="2000" dirty="0" err="1"/>
              <a:t>leslie.df</a:t>
            </a:r>
            <a:r>
              <a:rPr lang="en-US" sz="2000" dirty="0"/>
              <a:t>[,1]),</a:t>
            </a:r>
            <a:r>
              <a:rPr lang="en-US" sz="2000" dirty="0" err="1"/>
              <a:t>data.frame</a:t>
            </a:r>
            <a:r>
              <a:rPr lang="en-US" sz="2000" dirty="0"/>
              <a:t>(</a:t>
            </a:r>
            <a:r>
              <a:rPr lang="en-US" sz="2000" dirty="0" err="1"/>
              <a:t>leslie.pca$x</a:t>
            </a:r>
            <a:r>
              <a:rPr lang="en-US" sz="2000" dirty="0"/>
              <a:t>))</a:t>
            </a:r>
          </a:p>
          <a:p>
            <a:pPr marL="0" indent="0">
              <a:buNone/>
            </a:pPr>
            <a:r>
              <a:rPr lang="en-US" sz="2000" dirty="0" err="1"/>
              <a:t>colnames</a:t>
            </a:r>
            <a:r>
              <a:rPr lang="en-US" sz="2000" dirty="0"/>
              <a:t>(</a:t>
            </a:r>
            <a:r>
              <a:rPr lang="en-US" sz="2000" dirty="0" err="1"/>
              <a:t>newleslie.pca</a:t>
            </a:r>
            <a:r>
              <a:rPr lang="en-US" sz="2000" dirty="0"/>
              <a:t>)[1] &lt;- "</a:t>
            </a:r>
            <a:r>
              <a:rPr lang="en-US" sz="2000" dirty="0" err="1"/>
              <a:t>LogPrice</a:t>
            </a:r>
            <a:r>
              <a:rPr lang="en-US" sz="2000" dirty="0"/>
              <a:t>"</a:t>
            </a:r>
          </a:p>
          <a:p>
            <a:pPr marL="0" indent="0">
              <a:buNone/>
            </a:pPr>
            <a:endParaRPr lang="en-US" sz="2000" dirty="0"/>
          </a:p>
          <a:p>
            <a:pPr marL="0" indent="0">
              <a:buNone/>
            </a:pPr>
            <a:r>
              <a:rPr lang="en-US" sz="2000" dirty="0"/>
              <a:t># Let's compute a full model</a:t>
            </a:r>
          </a:p>
          <a:p>
            <a:pPr marL="0" indent="0">
              <a:buNone/>
            </a:pPr>
            <a:r>
              <a:rPr lang="en-US" sz="2000" dirty="0"/>
              <a:t>leslie.pcr1 &lt;- lm(Price ~., data = </a:t>
            </a:r>
            <a:r>
              <a:rPr lang="en-US" sz="2000" dirty="0" err="1"/>
              <a:t>newleslie.pca</a:t>
            </a:r>
            <a:r>
              <a:rPr lang="en-US" sz="2000" dirty="0"/>
              <a:t>)</a:t>
            </a:r>
          </a:p>
          <a:p>
            <a:pPr marL="0" indent="0">
              <a:buNone/>
            </a:pPr>
            <a:r>
              <a:rPr lang="en-US" sz="2000" dirty="0"/>
              <a:t>summary(leslie.pcr1)</a:t>
            </a:r>
          </a:p>
          <a:p>
            <a:pPr marL="0" indent="0">
              <a:buNone/>
            </a:pPr>
            <a:endParaRPr lang="en-US" sz="2000" dirty="0"/>
          </a:p>
          <a:p>
            <a:pPr marL="0" indent="0">
              <a:buNone/>
            </a:pPr>
            <a:r>
              <a:rPr lang="en-US" sz="2000" dirty="0"/>
              <a:t>## </a:t>
            </a:r>
            <a:r>
              <a:rPr lang="en-US" sz="2000" dirty="0" smtClean="0"/>
              <a:t>PC1,PC2</a:t>
            </a:r>
            <a:r>
              <a:rPr lang="en-US" sz="2000" dirty="0"/>
              <a:t>, </a:t>
            </a:r>
            <a:r>
              <a:rPr lang="en-US" sz="2000" dirty="0" smtClean="0"/>
              <a:t>PC3,PC4 </a:t>
            </a:r>
            <a:r>
              <a:rPr lang="en-US" sz="2000" dirty="0"/>
              <a:t>are statistically significant</a:t>
            </a:r>
          </a:p>
          <a:p>
            <a:pPr marL="0" indent="0">
              <a:buNone/>
            </a:pPr>
            <a:endParaRPr lang="en-US" sz="2000" dirty="0"/>
          </a:p>
          <a:p>
            <a:pPr marL="0" indent="0">
              <a:buNone/>
            </a:pPr>
            <a:r>
              <a:rPr lang="en-US" sz="2000" dirty="0"/>
              <a:t># will remove the non significant principal components</a:t>
            </a:r>
          </a:p>
          <a:p>
            <a:pPr marL="0" indent="0">
              <a:buNone/>
            </a:pPr>
            <a:r>
              <a:rPr lang="en-US" sz="2000" dirty="0"/>
              <a:t>leslie.pcr2 &lt;- lm(Price ~ </a:t>
            </a:r>
            <a:r>
              <a:rPr lang="en-US" sz="2000" dirty="0" smtClean="0"/>
              <a:t>PC1+PC2+PC3+PC4</a:t>
            </a:r>
            <a:r>
              <a:rPr lang="en-US" sz="2000" dirty="0"/>
              <a:t>, data = </a:t>
            </a:r>
            <a:r>
              <a:rPr lang="en-US" sz="2000" dirty="0" err="1"/>
              <a:t>newleslie.pca</a:t>
            </a:r>
            <a:r>
              <a:rPr lang="en-US" sz="2000" dirty="0"/>
              <a:t>)</a:t>
            </a:r>
          </a:p>
          <a:p>
            <a:pPr marL="0" indent="0">
              <a:buNone/>
            </a:pPr>
            <a:r>
              <a:rPr lang="en-US" sz="2000" dirty="0"/>
              <a:t>summary(leslie.pcr2)</a:t>
            </a:r>
          </a:p>
          <a:p>
            <a:pPr marL="0" indent="0">
              <a:buNone/>
            </a:pPr>
            <a:endParaRPr lang="en-US" sz="2000" dirty="0"/>
          </a:p>
          <a:p>
            <a:pPr marL="0" indent="0">
              <a:buNone/>
            </a:pPr>
            <a:endParaRPr lang="en-US" sz="2000" dirty="0" smtClean="0"/>
          </a:p>
          <a:p>
            <a:pPr marL="0" indent="0">
              <a:buNone/>
            </a:pPr>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3192123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PCA and Regression</a:t>
            </a:r>
            <a:endParaRPr lang="en-US" sz="2800" dirty="0"/>
          </a:p>
        </p:txBody>
      </p:sp>
      <p:sp>
        <p:nvSpPr>
          <p:cNvPr id="3" name="Content Placeholder 2"/>
          <p:cNvSpPr>
            <a:spLocks noGrp="1"/>
          </p:cNvSpPr>
          <p:nvPr>
            <p:ph idx="1"/>
          </p:nvPr>
        </p:nvSpPr>
        <p:spPr>
          <a:xfrm>
            <a:off x="911942" y="1995232"/>
            <a:ext cx="10515600" cy="4351338"/>
          </a:xfrm>
        </p:spPr>
        <p:txBody>
          <a:bodyPr>
            <a:normAutofit/>
          </a:bodyPr>
          <a:lstStyle/>
          <a:p>
            <a:pPr marL="0" indent="0">
              <a:buNone/>
            </a:pPr>
            <a:endParaRPr lang="en-US" sz="2000" dirty="0"/>
          </a:p>
          <a:p>
            <a:pPr marL="0" indent="0">
              <a:buNone/>
            </a:pPr>
            <a:endParaRPr lang="en-US" sz="2000" dirty="0" smtClean="0"/>
          </a:p>
          <a:p>
            <a:pPr marL="0" indent="0">
              <a:buNone/>
            </a:pPr>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pic>
        <p:nvPicPr>
          <p:cNvPr id="5" name="Picture 4"/>
          <p:cNvPicPr>
            <a:picLocks noChangeAspect="1"/>
          </p:cNvPicPr>
          <p:nvPr/>
        </p:nvPicPr>
        <p:blipFill>
          <a:blip r:embed="rId2"/>
          <a:stretch>
            <a:fillRect/>
          </a:stretch>
        </p:blipFill>
        <p:spPr>
          <a:xfrm>
            <a:off x="838200" y="1438275"/>
            <a:ext cx="11262852" cy="5419725"/>
          </a:xfrm>
          <a:prstGeom prst="rect">
            <a:avLst/>
          </a:prstGeom>
        </p:spPr>
      </p:pic>
    </p:spTree>
    <p:extLst>
      <p:ext uri="{BB962C8B-B14F-4D97-AF65-F5344CB8AC3E}">
        <p14:creationId xmlns:p14="http://schemas.microsoft.com/office/powerpoint/2010/main" val="318638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PCA and Regression</a:t>
            </a:r>
            <a:endParaRPr lang="en-US" sz="2800" dirty="0"/>
          </a:p>
        </p:txBody>
      </p:sp>
      <p:sp>
        <p:nvSpPr>
          <p:cNvPr id="3" name="Content Placeholder 2"/>
          <p:cNvSpPr>
            <a:spLocks noGrp="1"/>
          </p:cNvSpPr>
          <p:nvPr>
            <p:ph idx="1"/>
          </p:nvPr>
        </p:nvSpPr>
        <p:spPr>
          <a:xfrm>
            <a:off x="911942" y="1995232"/>
            <a:ext cx="10515600" cy="4351338"/>
          </a:xfrm>
        </p:spPr>
        <p:txBody>
          <a:bodyPr>
            <a:normAutofit/>
          </a:bodyPr>
          <a:lstStyle/>
          <a:p>
            <a:pPr marL="0" indent="0">
              <a:buNone/>
            </a:pPr>
            <a:endParaRPr lang="en-US" sz="2000" dirty="0"/>
          </a:p>
          <a:p>
            <a:pPr marL="0" indent="0">
              <a:buNone/>
            </a:pPr>
            <a:endParaRPr lang="en-US" sz="2000" dirty="0" smtClean="0"/>
          </a:p>
          <a:p>
            <a:pPr marL="0" indent="0">
              <a:buNone/>
            </a:pPr>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pic>
        <p:nvPicPr>
          <p:cNvPr id="4" name="Picture 3"/>
          <p:cNvPicPr>
            <a:picLocks noChangeAspect="1"/>
          </p:cNvPicPr>
          <p:nvPr/>
        </p:nvPicPr>
        <p:blipFill>
          <a:blip r:embed="rId2"/>
          <a:stretch>
            <a:fillRect/>
          </a:stretch>
        </p:blipFill>
        <p:spPr>
          <a:xfrm>
            <a:off x="911942" y="1373597"/>
            <a:ext cx="10125075" cy="5305425"/>
          </a:xfrm>
          <a:prstGeom prst="rect">
            <a:avLst/>
          </a:prstGeom>
        </p:spPr>
      </p:pic>
    </p:spTree>
    <p:extLst>
      <p:ext uri="{BB962C8B-B14F-4D97-AF65-F5344CB8AC3E}">
        <p14:creationId xmlns:p14="http://schemas.microsoft.com/office/powerpoint/2010/main" val="3657452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Leslie Salt Data and Regression Model without transformation on Price</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err="1"/>
              <a:t>lmstat</a:t>
            </a:r>
            <a:r>
              <a:rPr lang="en-US" sz="2000" dirty="0"/>
              <a:t>&lt;- lm(</a:t>
            </a:r>
            <a:r>
              <a:rPr lang="en-US" sz="2000" dirty="0" err="1"/>
              <a:t>Price~Elevation+Date+Flood+Sewer</a:t>
            </a:r>
            <a:r>
              <a:rPr lang="en-US" sz="2000" dirty="0"/>
              <a:t>, data = </a:t>
            </a:r>
            <a:r>
              <a:rPr lang="en-US" sz="2000" dirty="0" err="1"/>
              <a:t>leslie.df</a:t>
            </a:r>
            <a:r>
              <a:rPr lang="en-US" sz="2000" dirty="0"/>
              <a:t>)</a:t>
            </a:r>
          </a:p>
          <a:p>
            <a:pPr marL="0" indent="0">
              <a:buNone/>
            </a:pPr>
            <a:r>
              <a:rPr lang="en-US" sz="2000" dirty="0"/>
              <a:t>summary(</a:t>
            </a:r>
            <a:r>
              <a:rPr lang="en-US" sz="2000" dirty="0" err="1"/>
              <a:t>lmstat</a:t>
            </a:r>
            <a:r>
              <a:rPr lang="en-US" sz="2000" dirty="0"/>
              <a:t>)</a:t>
            </a:r>
          </a:p>
          <a:p>
            <a:pPr marL="0" indent="0">
              <a:buNone/>
            </a:pPr>
            <a:endParaRPr lang="en-US" sz="2000" dirty="0"/>
          </a:p>
          <a:p>
            <a:pPr marL="0" indent="0">
              <a:buNone/>
            </a:pPr>
            <a:r>
              <a:rPr lang="en-US" sz="2000" dirty="0">
                <a:solidFill>
                  <a:srgbClr val="00B050"/>
                </a:solidFill>
              </a:rPr>
              <a:t>Multiple R-squared:  0.6029,	Adjusted R-squared:  0.5418</a:t>
            </a:r>
          </a:p>
          <a:p>
            <a:pPr marL="0" indent="0">
              <a:buNone/>
            </a:pPr>
            <a:endParaRPr lang="en-US" sz="2000" dirty="0"/>
          </a:p>
          <a:p>
            <a:pPr marL="0" indent="0">
              <a:buNone/>
            </a:pPr>
            <a:r>
              <a:rPr lang="en-US" sz="2000" dirty="0" err="1" smtClean="0"/>
              <a:t>lmstat</a:t>
            </a:r>
            <a:r>
              <a:rPr lang="en-US" sz="2000" dirty="0"/>
              <a:t>&lt;- lm(Price~., data = </a:t>
            </a:r>
            <a:r>
              <a:rPr lang="en-US" sz="2000" dirty="0" err="1"/>
              <a:t>leslie.df</a:t>
            </a:r>
            <a:r>
              <a:rPr lang="en-US" sz="2000" dirty="0"/>
              <a:t>)</a:t>
            </a:r>
          </a:p>
          <a:p>
            <a:pPr marL="0" indent="0">
              <a:buNone/>
            </a:pPr>
            <a:r>
              <a:rPr lang="en-US" sz="2000" dirty="0"/>
              <a:t>summary(</a:t>
            </a:r>
            <a:r>
              <a:rPr lang="en-US" sz="2000" dirty="0" err="1"/>
              <a:t>lmstat</a:t>
            </a:r>
            <a:r>
              <a:rPr lang="en-US" sz="2000" dirty="0"/>
              <a:t>)</a:t>
            </a:r>
          </a:p>
          <a:p>
            <a:pPr marL="0" indent="0">
              <a:buNone/>
            </a:pPr>
            <a:endParaRPr lang="en-US" sz="2000" dirty="0" smtClean="0"/>
          </a:p>
          <a:p>
            <a:pPr marL="0" indent="0">
              <a:buNone/>
            </a:pPr>
            <a:r>
              <a:rPr lang="en-US" sz="2000" dirty="0" smtClean="0">
                <a:solidFill>
                  <a:srgbClr val="00B050"/>
                </a:solidFill>
              </a:rPr>
              <a:t>Multiple </a:t>
            </a:r>
            <a:r>
              <a:rPr lang="en-US" sz="2000" dirty="0">
                <a:solidFill>
                  <a:srgbClr val="00B050"/>
                </a:solidFill>
              </a:rPr>
              <a:t>R-squared:  0.747,	Adjusted R-squared:   0.67</a:t>
            </a:r>
          </a:p>
        </p:txBody>
      </p:sp>
    </p:spTree>
    <p:extLst>
      <p:ext uri="{BB962C8B-B14F-4D97-AF65-F5344CB8AC3E}">
        <p14:creationId xmlns:p14="http://schemas.microsoft.com/office/powerpoint/2010/main" val="3769669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Problem#3</a:t>
            </a:r>
            <a:endParaRPr lang="en-US" dirty="0"/>
          </a:p>
        </p:txBody>
      </p:sp>
      <p:sp>
        <p:nvSpPr>
          <p:cNvPr id="3" name="Subtitle 2"/>
          <p:cNvSpPr>
            <a:spLocks noGrp="1"/>
          </p:cNvSpPr>
          <p:nvPr>
            <p:ph type="subTitle" idx="1"/>
          </p:nvPr>
        </p:nvSpPr>
        <p:spPr/>
        <p:txBody>
          <a:bodyPr/>
          <a:lstStyle/>
          <a:p>
            <a:r>
              <a:rPr lang="en-US" smtClean="0"/>
              <a:t>House Dataset</a:t>
            </a:r>
            <a:endParaRPr lang="en-US" dirty="0"/>
          </a:p>
        </p:txBody>
      </p:sp>
    </p:spTree>
    <p:extLst>
      <p:ext uri="{BB962C8B-B14F-4D97-AF65-F5344CB8AC3E}">
        <p14:creationId xmlns:p14="http://schemas.microsoft.com/office/powerpoint/2010/main" val="3088783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Dataset and Sample Data</a:t>
            </a:r>
            <a:endParaRPr lang="en-US" sz="2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10515600" cy="4936510"/>
          </a:xfrm>
          <a:prstGeom prst="rect">
            <a:avLst/>
          </a:prstGeom>
        </p:spPr>
      </p:pic>
    </p:spTree>
    <p:extLst>
      <p:ext uri="{BB962C8B-B14F-4D97-AF65-F5344CB8AC3E}">
        <p14:creationId xmlns:p14="http://schemas.microsoft.com/office/powerpoint/2010/main" val="1635177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Variables Data Type and Five Point Summary</a:t>
            </a:r>
            <a:endParaRPr lang="en-US" sz="2800" dirty="0"/>
          </a:p>
        </p:txBody>
      </p:sp>
      <p:pic>
        <p:nvPicPr>
          <p:cNvPr id="4" name="Content Placeholder 3"/>
          <p:cNvPicPr>
            <a:picLocks noGrp="1" noChangeAspect="1"/>
          </p:cNvPicPr>
          <p:nvPr>
            <p:ph idx="1"/>
          </p:nvPr>
        </p:nvPicPr>
        <p:blipFill>
          <a:blip r:embed="rId2"/>
          <a:stretch>
            <a:fillRect/>
          </a:stretch>
        </p:blipFill>
        <p:spPr>
          <a:xfrm>
            <a:off x="900574" y="1618508"/>
            <a:ext cx="7219950" cy="2238195"/>
          </a:xfrm>
          <a:prstGeom prst="rect">
            <a:avLst/>
          </a:prstGeom>
        </p:spPr>
      </p:pic>
      <p:pic>
        <p:nvPicPr>
          <p:cNvPr id="5" name="Picture 4"/>
          <p:cNvPicPr>
            <a:picLocks noChangeAspect="1"/>
          </p:cNvPicPr>
          <p:nvPr/>
        </p:nvPicPr>
        <p:blipFill>
          <a:blip r:embed="rId3"/>
          <a:stretch>
            <a:fillRect/>
          </a:stretch>
        </p:blipFill>
        <p:spPr>
          <a:xfrm>
            <a:off x="900574" y="3856703"/>
            <a:ext cx="11111987" cy="3001297"/>
          </a:xfrm>
          <a:prstGeom prst="rect">
            <a:avLst/>
          </a:prstGeom>
        </p:spPr>
      </p:pic>
    </p:spTree>
    <p:extLst>
      <p:ext uri="{BB962C8B-B14F-4D97-AF65-F5344CB8AC3E}">
        <p14:creationId xmlns:p14="http://schemas.microsoft.com/office/powerpoint/2010/main" val="3072962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Correlation</a:t>
            </a:r>
            <a:endParaRPr lang="en-US" sz="2800" dirty="0"/>
          </a:p>
        </p:txBody>
      </p:sp>
      <p:pic>
        <p:nvPicPr>
          <p:cNvPr id="4" name="Content Placeholder 3"/>
          <p:cNvPicPr>
            <a:picLocks noGrp="1" noChangeAspect="1"/>
          </p:cNvPicPr>
          <p:nvPr>
            <p:ph idx="1"/>
          </p:nvPr>
        </p:nvPicPr>
        <p:blipFill>
          <a:blip r:embed="rId2"/>
          <a:stretch>
            <a:fillRect/>
          </a:stretch>
        </p:blipFill>
        <p:spPr>
          <a:xfrm>
            <a:off x="838200" y="1825625"/>
            <a:ext cx="11012129" cy="4626794"/>
          </a:xfrm>
          <a:prstGeom prst="rect">
            <a:avLst/>
          </a:prstGeom>
        </p:spPr>
      </p:pic>
    </p:spTree>
    <p:extLst>
      <p:ext uri="{BB962C8B-B14F-4D97-AF65-F5344CB8AC3E}">
        <p14:creationId xmlns:p14="http://schemas.microsoft.com/office/powerpoint/2010/main" val="1000853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Correlation Observations</a:t>
            </a:r>
            <a:endParaRPr lang="en-US" sz="2800" dirty="0"/>
          </a:p>
        </p:txBody>
      </p:sp>
      <p:sp>
        <p:nvSpPr>
          <p:cNvPr id="3" name="Content Placeholder 2"/>
          <p:cNvSpPr>
            <a:spLocks noGrp="1"/>
          </p:cNvSpPr>
          <p:nvPr>
            <p:ph idx="1"/>
          </p:nvPr>
        </p:nvSpPr>
        <p:spPr/>
        <p:txBody>
          <a:bodyPr/>
          <a:lstStyle/>
          <a:p>
            <a:r>
              <a:rPr lang="en-US" sz="2000" dirty="0" smtClean="0"/>
              <a:t>Housing Value and Median Income correlated</a:t>
            </a:r>
          </a:p>
          <a:p>
            <a:r>
              <a:rPr lang="en-US" sz="2000" dirty="0" err="1" smtClean="0"/>
              <a:t>TotalRooms</a:t>
            </a:r>
            <a:r>
              <a:rPr lang="en-US" sz="2000" dirty="0" smtClean="0"/>
              <a:t> and </a:t>
            </a:r>
            <a:r>
              <a:rPr lang="en-US" sz="2000" dirty="0" err="1" smtClean="0"/>
              <a:t>TotalBedrooms</a:t>
            </a:r>
            <a:r>
              <a:rPr lang="en-US" sz="2000" dirty="0" smtClean="0"/>
              <a:t> correlated</a:t>
            </a:r>
          </a:p>
          <a:p>
            <a:r>
              <a:rPr lang="en-US" sz="2000" dirty="0" err="1" smtClean="0"/>
              <a:t>TotalRooms</a:t>
            </a:r>
            <a:r>
              <a:rPr lang="en-US" sz="2000" dirty="0" smtClean="0"/>
              <a:t> and Population correlated</a:t>
            </a:r>
          </a:p>
          <a:p>
            <a:r>
              <a:rPr lang="en-US" sz="2000" dirty="0" err="1" smtClean="0"/>
              <a:t>TotalRooms</a:t>
            </a:r>
            <a:r>
              <a:rPr lang="en-US" sz="2000" dirty="0" smtClean="0"/>
              <a:t> and Households correlated</a:t>
            </a:r>
          </a:p>
          <a:p>
            <a:r>
              <a:rPr lang="en-US" sz="2000" dirty="0" err="1" smtClean="0"/>
              <a:t>TotalBedrooms</a:t>
            </a:r>
            <a:r>
              <a:rPr lang="en-US" sz="2000" dirty="0" smtClean="0"/>
              <a:t> and Population correlated</a:t>
            </a:r>
          </a:p>
          <a:p>
            <a:r>
              <a:rPr lang="en-US" sz="2000" dirty="0" err="1" smtClean="0"/>
              <a:t>TotalBedrooms</a:t>
            </a:r>
            <a:r>
              <a:rPr lang="en-US" sz="2000" dirty="0" smtClean="0"/>
              <a:t> and Households correlated</a:t>
            </a:r>
          </a:p>
          <a:p>
            <a:r>
              <a:rPr lang="en-US" sz="2000" dirty="0" smtClean="0"/>
              <a:t>Population and Households correlated</a:t>
            </a:r>
          </a:p>
          <a:p>
            <a:r>
              <a:rPr lang="en-US" sz="2000" dirty="0" smtClean="0"/>
              <a:t>Latitude and Longitude correlated</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6655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Greens Franchise and Correlation</a:t>
            </a:r>
            <a:endParaRPr lang="en-US" sz="2800" dirty="0"/>
          </a:p>
        </p:txBody>
      </p:sp>
      <p:pic>
        <p:nvPicPr>
          <p:cNvPr id="4" name="Content Placeholder 3"/>
          <p:cNvPicPr>
            <a:picLocks noGrp="1" noChangeAspect="1"/>
          </p:cNvPicPr>
          <p:nvPr>
            <p:ph idx="1"/>
          </p:nvPr>
        </p:nvPicPr>
        <p:blipFill>
          <a:blip r:embed="rId2"/>
          <a:stretch>
            <a:fillRect/>
          </a:stretch>
        </p:blipFill>
        <p:spPr>
          <a:xfrm>
            <a:off x="1614947" y="1592826"/>
            <a:ext cx="9409471" cy="4800600"/>
          </a:xfrm>
          <a:prstGeom prst="rect">
            <a:avLst/>
          </a:prstGeom>
        </p:spPr>
      </p:pic>
    </p:spTree>
    <p:extLst>
      <p:ext uri="{BB962C8B-B14F-4D97-AF65-F5344CB8AC3E}">
        <p14:creationId xmlns:p14="http://schemas.microsoft.com/office/powerpoint/2010/main" val="3043110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Training data set/Test Data Set</a:t>
            </a:r>
            <a:endParaRPr lang="en-US" sz="2800" dirty="0"/>
          </a:p>
        </p:txBody>
      </p:sp>
      <p:sp>
        <p:nvSpPr>
          <p:cNvPr id="7" name="Content Placeholder 6"/>
          <p:cNvSpPr>
            <a:spLocks noGrp="1"/>
          </p:cNvSpPr>
          <p:nvPr>
            <p:ph idx="1"/>
          </p:nvPr>
        </p:nvSpPr>
        <p:spPr/>
        <p:txBody>
          <a:bodyPr/>
          <a:lstStyle/>
          <a:p>
            <a:pPr marL="0" indent="0">
              <a:buNone/>
            </a:pPr>
            <a:r>
              <a:rPr lang="en-US" sz="2000" dirty="0" smtClean="0"/>
              <a:t>Training Data Set with 18540 rows and Test Data Set with 2100 rows through random sampling</a:t>
            </a:r>
          </a:p>
          <a:p>
            <a:endParaRPr lang="en-US" dirty="0" smtClean="0"/>
          </a:p>
          <a:p>
            <a:endParaRPr lang="en-US" dirty="0"/>
          </a:p>
          <a:p>
            <a:endParaRPr lang="en-US" dirty="0"/>
          </a:p>
        </p:txBody>
      </p:sp>
      <p:pic>
        <p:nvPicPr>
          <p:cNvPr id="8" name="Content Placeholder 4"/>
          <p:cNvPicPr>
            <a:picLocks noChangeAspect="1"/>
          </p:cNvPicPr>
          <p:nvPr/>
        </p:nvPicPr>
        <p:blipFill>
          <a:blip r:embed="rId2"/>
          <a:stretch>
            <a:fillRect/>
          </a:stretch>
        </p:blipFill>
        <p:spPr>
          <a:xfrm>
            <a:off x="986202" y="2342040"/>
            <a:ext cx="6619875" cy="1409700"/>
          </a:xfrm>
          <a:prstGeom prst="rect">
            <a:avLst/>
          </a:prstGeom>
        </p:spPr>
      </p:pic>
      <p:pic>
        <p:nvPicPr>
          <p:cNvPr id="9" name="Picture 8"/>
          <p:cNvPicPr>
            <a:picLocks noChangeAspect="1"/>
          </p:cNvPicPr>
          <p:nvPr/>
        </p:nvPicPr>
        <p:blipFill>
          <a:blip r:embed="rId3"/>
          <a:stretch>
            <a:fillRect/>
          </a:stretch>
        </p:blipFill>
        <p:spPr>
          <a:xfrm>
            <a:off x="986202" y="3753805"/>
            <a:ext cx="5419725" cy="514350"/>
          </a:xfrm>
          <a:prstGeom prst="rect">
            <a:avLst/>
          </a:prstGeom>
        </p:spPr>
      </p:pic>
    </p:spTree>
    <p:extLst>
      <p:ext uri="{BB962C8B-B14F-4D97-AF65-F5344CB8AC3E}">
        <p14:creationId xmlns:p14="http://schemas.microsoft.com/office/powerpoint/2010/main" val="6044369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House Data and PCA and Factor Analysis</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sz="2000" dirty="0" smtClean="0"/>
              <a:t>Training Data…both KMO and </a:t>
            </a:r>
            <a:r>
              <a:rPr lang="en-US" sz="2000" dirty="0" err="1" smtClean="0"/>
              <a:t>bartlett</a:t>
            </a:r>
            <a:r>
              <a:rPr lang="en-US" sz="2000" dirty="0" smtClean="0"/>
              <a:t> test holds for doing the PCA analysis</a:t>
            </a:r>
          </a:p>
          <a:p>
            <a:pPr marL="0" indent="0">
              <a:buNone/>
            </a:pPr>
            <a:r>
              <a:rPr lang="en-US" sz="2000" dirty="0"/>
              <a:t># Perform Principal Component Analysis on the training data</a:t>
            </a:r>
          </a:p>
          <a:p>
            <a:pPr marL="0" indent="0">
              <a:buNone/>
            </a:pPr>
            <a:r>
              <a:rPr lang="en-US" sz="2000" dirty="0" err="1"/>
              <a:t>train.pca.data</a:t>
            </a:r>
            <a:r>
              <a:rPr lang="en-US" sz="2000" dirty="0"/>
              <a:t> &lt;- scale(</a:t>
            </a:r>
            <a:r>
              <a:rPr lang="en-US" sz="2000" dirty="0" err="1"/>
              <a:t>train.housing.df</a:t>
            </a:r>
            <a:r>
              <a:rPr lang="en-US" sz="2000" dirty="0"/>
              <a:t>[,-1</a:t>
            </a:r>
            <a:r>
              <a:rPr lang="en-US" sz="2000" dirty="0" smtClean="0"/>
              <a:t>]) # removed the response variable and standardized data</a:t>
            </a:r>
            <a:endParaRPr lang="en-US" sz="2000" dirty="0"/>
          </a:p>
          <a:p>
            <a:pPr marL="0" indent="0">
              <a:buNone/>
            </a:pPr>
            <a:r>
              <a:rPr lang="en-US" sz="2000" dirty="0" err="1"/>
              <a:t>train.housing.pca</a:t>
            </a:r>
            <a:r>
              <a:rPr lang="en-US" sz="2000" dirty="0"/>
              <a:t> &lt;- </a:t>
            </a:r>
            <a:r>
              <a:rPr lang="en-US" sz="2000" dirty="0" err="1"/>
              <a:t>prcomp</a:t>
            </a:r>
            <a:r>
              <a:rPr lang="en-US" sz="2000" dirty="0"/>
              <a:t>(</a:t>
            </a:r>
            <a:r>
              <a:rPr lang="en-US" sz="2000" dirty="0" err="1"/>
              <a:t>train.pca.data</a:t>
            </a:r>
            <a:r>
              <a:rPr lang="en-US" sz="2000" dirty="0"/>
              <a:t>) </a:t>
            </a:r>
          </a:p>
          <a:p>
            <a:pPr marL="0" indent="0">
              <a:buNone/>
            </a:pPr>
            <a:r>
              <a:rPr lang="en-US" sz="2000" dirty="0"/>
              <a:t>summary(</a:t>
            </a:r>
            <a:r>
              <a:rPr lang="en-US" sz="2000" dirty="0" err="1"/>
              <a:t>train.housing.pca</a:t>
            </a:r>
            <a:r>
              <a:rPr lang="en-US" sz="2000" dirty="0" smtClean="0"/>
              <a:t>)</a:t>
            </a:r>
          </a:p>
          <a:p>
            <a:pPr marL="0" indent="0">
              <a:buNone/>
            </a:pPr>
            <a:endParaRPr lang="en-US" sz="2000" dirty="0"/>
          </a:p>
          <a:p>
            <a:pPr marL="0" indent="0">
              <a:buNone/>
            </a:pPr>
            <a:endParaRPr lang="en-US" dirty="0"/>
          </a:p>
        </p:txBody>
      </p:sp>
      <p:pic>
        <p:nvPicPr>
          <p:cNvPr id="7" name="Picture 6"/>
          <p:cNvPicPr>
            <a:picLocks noChangeAspect="1"/>
          </p:cNvPicPr>
          <p:nvPr/>
        </p:nvPicPr>
        <p:blipFill>
          <a:blip r:embed="rId2"/>
          <a:stretch>
            <a:fillRect/>
          </a:stretch>
        </p:blipFill>
        <p:spPr>
          <a:xfrm>
            <a:off x="913785" y="3894957"/>
            <a:ext cx="9715500" cy="1457325"/>
          </a:xfrm>
          <a:prstGeom prst="rect">
            <a:avLst/>
          </a:prstGeom>
        </p:spPr>
      </p:pic>
    </p:spTree>
    <p:extLst>
      <p:ext uri="{BB962C8B-B14F-4D97-AF65-F5344CB8AC3E}">
        <p14:creationId xmlns:p14="http://schemas.microsoft.com/office/powerpoint/2010/main" val="3791032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House Data and PCA and Factor Analysis</a:t>
            </a:r>
          </a:p>
        </p:txBody>
      </p:sp>
      <p:sp>
        <p:nvSpPr>
          <p:cNvPr id="3" name="Content Placeholder 2"/>
          <p:cNvSpPr>
            <a:spLocks noGrp="1"/>
          </p:cNvSpPr>
          <p:nvPr>
            <p:ph idx="1"/>
          </p:nvPr>
        </p:nvSpPr>
        <p:spPr/>
        <p:txBody>
          <a:bodyPr/>
          <a:lstStyle/>
          <a:p>
            <a:pPr marL="0" indent="0">
              <a:buNone/>
            </a:pPr>
            <a:r>
              <a:rPr lang="en-US" sz="2000" dirty="0"/>
              <a:t>train.pca2 &lt;- principal(</a:t>
            </a:r>
            <a:r>
              <a:rPr lang="en-US" sz="2000" dirty="0" err="1"/>
              <a:t>train.pca.data,nfactors</a:t>
            </a:r>
            <a:r>
              <a:rPr lang="en-US" sz="2000" dirty="0"/>
              <a:t> = 4, rotate = "none")</a:t>
            </a:r>
          </a:p>
          <a:p>
            <a:pPr marL="0" indent="0">
              <a:buNone/>
            </a:pPr>
            <a:r>
              <a:rPr lang="en-US" sz="2000" dirty="0" err="1"/>
              <a:t>print.psych</a:t>
            </a:r>
            <a:r>
              <a:rPr lang="en-US" sz="2000" dirty="0"/>
              <a:t>(train.pca2, sort=T</a:t>
            </a:r>
            <a:r>
              <a:rPr lang="en-US" sz="2000"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882444" y="2654709"/>
            <a:ext cx="8801100" cy="4023083"/>
          </a:xfrm>
          <a:prstGeom prst="rect">
            <a:avLst/>
          </a:prstGeom>
        </p:spPr>
      </p:pic>
    </p:spTree>
    <p:extLst>
      <p:ext uri="{BB962C8B-B14F-4D97-AF65-F5344CB8AC3E}">
        <p14:creationId xmlns:p14="http://schemas.microsoft.com/office/powerpoint/2010/main" val="1411341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House Data and PCA and Factor Analysis</a:t>
            </a:r>
          </a:p>
        </p:txBody>
      </p:sp>
      <p:sp>
        <p:nvSpPr>
          <p:cNvPr id="3" name="Content Placeholder 2"/>
          <p:cNvSpPr>
            <a:spLocks noGrp="1"/>
          </p:cNvSpPr>
          <p:nvPr>
            <p:ph idx="1"/>
          </p:nvPr>
        </p:nvSpPr>
        <p:spPr/>
        <p:txBody>
          <a:bodyPr>
            <a:normAutofit/>
          </a:bodyPr>
          <a:lstStyle/>
          <a:p>
            <a:pPr marL="0" indent="0">
              <a:buNone/>
            </a:pPr>
            <a:r>
              <a:rPr lang="en-US" sz="2000" dirty="0" smtClean="0"/>
              <a:t>PC1 loaded on </a:t>
            </a:r>
            <a:r>
              <a:rPr lang="en-US" sz="2000" dirty="0"/>
              <a:t>Households, </a:t>
            </a:r>
            <a:r>
              <a:rPr lang="en-US" sz="2000" dirty="0" err="1"/>
              <a:t>TotalBedrooms</a:t>
            </a:r>
            <a:r>
              <a:rPr lang="en-US" sz="2000" dirty="0"/>
              <a:t>, </a:t>
            </a:r>
            <a:r>
              <a:rPr lang="en-US" sz="2000" dirty="0" err="1" smtClean="0"/>
              <a:t>TotalRooms,Population</a:t>
            </a:r>
            <a:r>
              <a:rPr lang="en-US" sz="2000" dirty="0" smtClean="0"/>
              <a:t>, PC2 loaded on Latitude and Longitude, PC3 loaded on </a:t>
            </a:r>
            <a:r>
              <a:rPr lang="en-US" sz="2000" dirty="0" err="1" smtClean="0"/>
              <a:t>MedianIncome</a:t>
            </a:r>
            <a:r>
              <a:rPr lang="en-US" sz="2000" dirty="0" smtClean="0"/>
              <a:t>, PC4 loaded on </a:t>
            </a:r>
            <a:r>
              <a:rPr lang="en-US" sz="2000" dirty="0" err="1" smtClean="0"/>
              <a:t>HouseMedianAge</a:t>
            </a:r>
            <a:r>
              <a:rPr lang="en-US" sz="2000" dirty="0" smtClean="0"/>
              <a:t>. Further confirmation with </a:t>
            </a:r>
            <a:r>
              <a:rPr lang="en-US" sz="2000" dirty="0" err="1" smtClean="0"/>
              <a:t>Varimax</a:t>
            </a:r>
            <a:r>
              <a:rPr lang="en-US" sz="2000" dirty="0" smtClean="0"/>
              <a:t> rotation as well</a:t>
            </a:r>
          </a:p>
          <a:p>
            <a:pPr marL="0" indent="0">
              <a:buNone/>
            </a:pPr>
            <a:r>
              <a:rPr lang="en-US" sz="2000" dirty="0" smtClean="0"/>
              <a:t>train.pca2 </a:t>
            </a:r>
            <a:r>
              <a:rPr lang="en-US" sz="2000" dirty="0"/>
              <a:t>&lt;- principal(</a:t>
            </a:r>
            <a:r>
              <a:rPr lang="en-US" sz="2000" dirty="0" err="1"/>
              <a:t>train.pca.data,nfactors</a:t>
            </a:r>
            <a:r>
              <a:rPr lang="en-US" sz="2000" dirty="0"/>
              <a:t> = 4, rotate = "</a:t>
            </a:r>
            <a:r>
              <a:rPr lang="en-US" sz="2000" dirty="0" err="1"/>
              <a:t>varimax</a:t>
            </a:r>
            <a:r>
              <a:rPr lang="en-US" sz="2000" dirty="0" smtClean="0"/>
              <a:t>")</a:t>
            </a:r>
          </a:p>
          <a:p>
            <a:pPr marL="0" indent="0">
              <a:buNone/>
            </a:pPr>
            <a:r>
              <a:rPr lang="en-US" sz="2000" dirty="0" err="1" smtClean="0"/>
              <a:t>print.psych</a:t>
            </a:r>
            <a:r>
              <a:rPr lang="en-US" sz="2000" dirty="0" smtClean="0"/>
              <a:t>(train.pca2</a:t>
            </a:r>
            <a:r>
              <a:rPr lang="en-US" sz="2000" dirty="0"/>
              <a:t>, sort=T)</a:t>
            </a:r>
          </a:p>
        </p:txBody>
      </p:sp>
      <p:pic>
        <p:nvPicPr>
          <p:cNvPr id="5" name="Picture 4"/>
          <p:cNvPicPr>
            <a:picLocks noChangeAspect="1"/>
          </p:cNvPicPr>
          <p:nvPr/>
        </p:nvPicPr>
        <p:blipFill>
          <a:blip r:embed="rId2"/>
          <a:stretch>
            <a:fillRect/>
          </a:stretch>
        </p:blipFill>
        <p:spPr>
          <a:xfrm>
            <a:off x="919313" y="3539614"/>
            <a:ext cx="10540183" cy="3318386"/>
          </a:xfrm>
          <a:prstGeom prst="rect">
            <a:avLst/>
          </a:prstGeom>
        </p:spPr>
      </p:pic>
    </p:spTree>
    <p:extLst>
      <p:ext uri="{BB962C8B-B14F-4D97-AF65-F5344CB8AC3E}">
        <p14:creationId xmlns:p14="http://schemas.microsoft.com/office/powerpoint/2010/main" val="324752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House Data and PCA and Factor Analysis</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sz="2000" dirty="0" smtClean="0"/>
              <a:t>Test Data</a:t>
            </a:r>
          </a:p>
          <a:p>
            <a:pPr marL="0" indent="0">
              <a:buNone/>
            </a:pPr>
            <a:r>
              <a:rPr lang="en-US" sz="2000" dirty="0" err="1"/>
              <a:t>test.pca.data</a:t>
            </a:r>
            <a:r>
              <a:rPr lang="en-US" sz="2000" dirty="0"/>
              <a:t> &lt;- scale(</a:t>
            </a:r>
            <a:r>
              <a:rPr lang="en-US" sz="2000" dirty="0" err="1"/>
              <a:t>test.housing.df</a:t>
            </a:r>
            <a:r>
              <a:rPr lang="en-US" sz="2000" dirty="0"/>
              <a:t>[,-1]) #</a:t>
            </a:r>
            <a:r>
              <a:rPr lang="en-US" sz="2000" dirty="0" smtClean="0"/>
              <a:t>removed </a:t>
            </a:r>
            <a:r>
              <a:rPr lang="en-US" sz="2000" dirty="0"/>
              <a:t>the response </a:t>
            </a:r>
            <a:r>
              <a:rPr lang="en-US" sz="2000" dirty="0" smtClean="0"/>
              <a:t>variable and standardized data</a:t>
            </a:r>
            <a:endParaRPr lang="en-US" sz="2000" dirty="0"/>
          </a:p>
          <a:p>
            <a:pPr marL="0" indent="0">
              <a:buNone/>
            </a:pPr>
            <a:r>
              <a:rPr lang="en-US" sz="2000" dirty="0" err="1"/>
              <a:t>test.housing.pca</a:t>
            </a:r>
            <a:r>
              <a:rPr lang="en-US" sz="2000" dirty="0"/>
              <a:t> &lt;- </a:t>
            </a:r>
            <a:r>
              <a:rPr lang="en-US" sz="2000" dirty="0" err="1"/>
              <a:t>prcomp</a:t>
            </a:r>
            <a:r>
              <a:rPr lang="en-US" sz="2000" dirty="0"/>
              <a:t>(</a:t>
            </a:r>
            <a:r>
              <a:rPr lang="en-US" sz="2000" dirty="0" err="1"/>
              <a:t>test.pca.data</a:t>
            </a:r>
            <a:r>
              <a:rPr lang="en-US" sz="2000" dirty="0"/>
              <a:t>) </a:t>
            </a:r>
          </a:p>
          <a:p>
            <a:pPr marL="0" indent="0">
              <a:buNone/>
            </a:pPr>
            <a:r>
              <a:rPr lang="en-US" sz="2000" dirty="0"/>
              <a:t>summary(</a:t>
            </a:r>
            <a:r>
              <a:rPr lang="en-US" sz="2000" dirty="0" err="1"/>
              <a:t>test.housing.pca</a:t>
            </a:r>
            <a:r>
              <a:rPr lang="en-US" sz="2000"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948044" y="3590004"/>
            <a:ext cx="9705975" cy="1447800"/>
          </a:xfrm>
          <a:prstGeom prst="rect">
            <a:avLst/>
          </a:prstGeom>
        </p:spPr>
      </p:pic>
    </p:spTree>
    <p:extLst>
      <p:ext uri="{BB962C8B-B14F-4D97-AF65-F5344CB8AC3E}">
        <p14:creationId xmlns:p14="http://schemas.microsoft.com/office/powerpoint/2010/main" val="4288465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House Data and PCA and Factor Analysis</a:t>
            </a:r>
          </a:p>
        </p:txBody>
      </p:sp>
      <p:sp>
        <p:nvSpPr>
          <p:cNvPr id="3" name="Content Placeholder 2"/>
          <p:cNvSpPr>
            <a:spLocks noGrp="1"/>
          </p:cNvSpPr>
          <p:nvPr>
            <p:ph idx="1"/>
          </p:nvPr>
        </p:nvSpPr>
        <p:spPr/>
        <p:txBody>
          <a:bodyPr>
            <a:normAutofit/>
          </a:bodyPr>
          <a:lstStyle/>
          <a:p>
            <a:pPr marL="0" indent="0">
              <a:buNone/>
            </a:pPr>
            <a:r>
              <a:rPr lang="en-US" sz="2000" dirty="0"/>
              <a:t>test.pca2 &lt;- principal(</a:t>
            </a:r>
            <a:r>
              <a:rPr lang="en-US" sz="2000" dirty="0" err="1"/>
              <a:t>test.pca.data,nfactors</a:t>
            </a:r>
            <a:r>
              <a:rPr lang="en-US" sz="2000" dirty="0"/>
              <a:t> = 4, rotate = "none")</a:t>
            </a:r>
          </a:p>
          <a:p>
            <a:pPr marL="0" indent="0">
              <a:buNone/>
            </a:pPr>
            <a:r>
              <a:rPr lang="en-US" sz="2000" dirty="0" err="1"/>
              <a:t>print.psych</a:t>
            </a:r>
            <a:r>
              <a:rPr lang="en-US" sz="2000" dirty="0"/>
              <a:t>(test.pca2, sort=T)</a:t>
            </a:r>
          </a:p>
        </p:txBody>
      </p:sp>
      <p:pic>
        <p:nvPicPr>
          <p:cNvPr id="4" name="Picture 3"/>
          <p:cNvPicPr>
            <a:picLocks noChangeAspect="1"/>
          </p:cNvPicPr>
          <p:nvPr/>
        </p:nvPicPr>
        <p:blipFill>
          <a:blip r:embed="rId2"/>
          <a:stretch>
            <a:fillRect/>
          </a:stretch>
        </p:blipFill>
        <p:spPr>
          <a:xfrm>
            <a:off x="838200" y="2735826"/>
            <a:ext cx="8610600" cy="4055806"/>
          </a:xfrm>
          <a:prstGeom prst="rect">
            <a:avLst/>
          </a:prstGeom>
        </p:spPr>
      </p:pic>
    </p:spTree>
    <p:extLst>
      <p:ext uri="{BB962C8B-B14F-4D97-AF65-F5344CB8AC3E}">
        <p14:creationId xmlns:p14="http://schemas.microsoft.com/office/powerpoint/2010/main" val="8627155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House Data and PCA and Factor Analysis</a:t>
            </a:r>
          </a:p>
        </p:txBody>
      </p:sp>
      <p:sp>
        <p:nvSpPr>
          <p:cNvPr id="3" name="Content Placeholder 2"/>
          <p:cNvSpPr>
            <a:spLocks noGrp="1"/>
          </p:cNvSpPr>
          <p:nvPr>
            <p:ph idx="1"/>
          </p:nvPr>
        </p:nvSpPr>
        <p:spPr/>
        <p:txBody>
          <a:bodyPr>
            <a:normAutofit/>
          </a:bodyPr>
          <a:lstStyle/>
          <a:p>
            <a:pPr marL="0" indent="0">
              <a:buNone/>
            </a:pPr>
            <a:r>
              <a:rPr lang="en-US" sz="2000" dirty="0" smtClean="0"/>
              <a:t>PC1 loaded on </a:t>
            </a:r>
            <a:r>
              <a:rPr lang="en-US" sz="2000" dirty="0"/>
              <a:t>Households, </a:t>
            </a:r>
            <a:r>
              <a:rPr lang="en-US" sz="2000" dirty="0" err="1"/>
              <a:t>TotalBedrooms</a:t>
            </a:r>
            <a:r>
              <a:rPr lang="en-US" sz="2000" dirty="0"/>
              <a:t>, </a:t>
            </a:r>
            <a:r>
              <a:rPr lang="en-US" sz="2000" dirty="0" err="1" smtClean="0"/>
              <a:t>TotalRooms,Population</a:t>
            </a:r>
            <a:r>
              <a:rPr lang="en-US" sz="2000" dirty="0" smtClean="0"/>
              <a:t>, PC2 loaded on Latitude and Longitude, PC3 loaded on </a:t>
            </a:r>
            <a:r>
              <a:rPr lang="en-US" sz="2000" dirty="0" err="1" smtClean="0"/>
              <a:t>MedianIncome</a:t>
            </a:r>
            <a:r>
              <a:rPr lang="en-US" sz="2000" dirty="0" smtClean="0"/>
              <a:t>, PC4 loaded on </a:t>
            </a:r>
            <a:r>
              <a:rPr lang="en-US" sz="2000" dirty="0" err="1" smtClean="0"/>
              <a:t>HouseMedianAge</a:t>
            </a:r>
            <a:r>
              <a:rPr lang="en-US" sz="2000" dirty="0" smtClean="0"/>
              <a:t>. Further confirmed with </a:t>
            </a:r>
            <a:r>
              <a:rPr lang="en-US" sz="2000" dirty="0" err="1" smtClean="0"/>
              <a:t>Varimax</a:t>
            </a:r>
            <a:r>
              <a:rPr lang="en-US" sz="2000" dirty="0" smtClean="0"/>
              <a:t> rotation as well.</a:t>
            </a:r>
          </a:p>
          <a:p>
            <a:pPr marL="0" indent="0">
              <a:buNone/>
            </a:pPr>
            <a:r>
              <a:rPr lang="en-US" sz="2000" dirty="0"/>
              <a:t>test.pca2 &lt;- principal(</a:t>
            </a:r>
            <a:r>
              <a:rPr lang="en-US" sz="2000" dirty="0" err="1"/>
              <a:t>test.pca.data,nfactors</a:t>
            </a:r>
            <a:r>
              <a:rPr lang="en-US" sz="2000" dirty="0"/>
              <a:t> = 4, rotate = "</a:t>
            </a:r>
            <a:r>
              <a:rPr lang="en-US" sz="2000" dirty="0" err="1"/>
              <a:t>varimax</a:t>
            </a:r>
            <a:r>
              <a:rPr lang="en-US" sz="2000" dirty="0"/>
              <a:t>")</a:t>
            </a:r>
          </a:p>
          <a:p>
            <a:pPr marL="0" indent="0">
              <a:buNone/>
            </a:pPr>
            <a:r>
              <a:rPr lang="en-US" sz="2000" dirty="0" err="1"/>
              <a:t>print.psych</a:t>
            </a:r>
            <a:r>
              <a:rPr lang="en-US" sz="2000" dirty="0"/>
              <a:t>(test.pca2, sort=T</a:t>
            </a:r>
            <a:r>
              <a:rPr lang="en-US" sz="2000" dirty="0" smtClean="0"/>
              <a:t>)</a:t>
            </a:r>
          </a:p>
          <a:p>
            <a:endParaRPr lang="en-US" sz="2000" dirty="0"/>
          </a:p>
        </p:txBody>
      </p:sp>
      <p:pic>
        <p:nvPicPr>
          <p:cNvPr id="6" name="Picture 5"/>
          <p:cNvPicPr>
            <a:picLocks noChangeAspect="1"/>
          </p:cNvPicPr>
          <p:nvPr/>
        </p:nvPicPr>
        <p:blipFill>
          <a:blip r:embed="rId2"/>
          <a:stretch>
            <a:fillRect/>
          </a:stretch>
        </p:blipFill>
        <p:spPr>
          <a:xfrm>
            <a:off x="897194" y="3576484"/>
            <a:ext cx="8801100" cy="3180274"/>
          </a:xfrm>
          <a:prstGeom prst="rect">
            <a:avLst/>
          </a:prstGeom>
        </p:spPr>
      </p:pic>
    </p:spTree>
    <p:extLst>
      <p:ext uri="{BB962C8B-B14F-4D97-AF65-F5344CB8AC3E}">
        <p14:creationId xmlns:p14="http://schemas.microsoft.com/office/powerpoint/2010/main" val="21357244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House Data and PCA and Factor </a:t>
            </a:r>
            <a:r>
              <a:rPr lang="en-US" sz="2800" dirty="0" smtClean="0"/>
              <a:t>Analysis and our final conclusion</a:t>
            </a:r>
            <a:endParaRPr lang="en-US" sz="2800" dirty="0"/>
          </a:p>
        </p:txBody>
      </p:sp>
      <p:sp>
        <p:nvSpPr>
          <p:cNvPr id="3" name="Content Placeholder 2"/>
          <p:cNvSpPr>
            <a:spLocks noGrp="1"/>
          </p:cNvSpPr>
          <p:nvPr>
            <p:ph idx="1"/>
          </p:nvPr>
        </p:nvSpPr>
        <p:spPr/>
        <p:txBody>
          <a:bodyPr>
            <a:normAutofit/>
          </a:bodyPr>
          <a:lstStyle/>
          <a:p>
            <a:r>
              <a:rPr lang="en-US" sz="2000" dirty="0" smtClean="0"/>
              <a:t>Both training data set and test data set, our conclusion of 4 factors holds true.</a:t>
            </a:r>
          </a:p>
          <a:p>
            <a:r>
              <a:rPr lang="en-US" sz="2000" dirty="0" smtClean="0"/>
              <a:t>FA1 </a:t>
            </a:r>
            <a:r>
              <a:rPr lang="en-US" sz="2000" dirty="0"/>
              <a:t>Households, </a:t>
            </a:r>
            <a:r>
              <a:rPr lang="en-US" sz="2000" dirty="0" err="1"/>
              <a:t>TotalBedrooms</a:t>
            </a:r>
            <a:r>
              <a:rPr lang="en-US" sz="2000" dirty="0"/>
              <a:t>, </a:t>
            </a:r>
            <a:r>
              <a:rPr lang="en-US" sz="2000" dirty="0" err="1" smtClean="0"/>
              <a:t>TotalRooms,Population</a:t>
            </a:r>
            <a:r>
              <a:rPr lang="en-US" sz="2000" dirty="0" smtClean="0"/>
              <a:t> can be named as </a:t>
            </a:r>
            <a:r>
              <a:rPr lang="en-US" sz="2000" dirty="0" err="1" smtClean="0"/>
              <a:t>HouseSize</a:t>
            </a:r>
            <a:endParaRPr lang="en-US" sz="2000" dirty="0" smtClean="0"/>
          </a:p>
          <a:p>
            <a:r>
              <a:rPr lang="en-US" sz="2000" dirty="0" smtClean="0"/>
              <a:t>FA2 </a:t>
            </a:r>
            <a:r>
              <a:rPr lang="en-US" sz="2000" dirty="0"/>
              <a:t>Latitude, </a:t>
            </a:r>
            <a:r>
              <a:rPr lang="en-US" sz="2000" dirty="0" smtClean="0"/>
              <a:t>Longitude can </a:t>
            </a:r>
            <a:r>
              <a:rPr lang="en-US" sz="2000" dirty="0"/>
              <a:t>be named </a:t>
            </a:r>
            <a:r>
              <a:rPr lang="en-US" sz="2000" dirty="0" smtClean="0"/>
              <a:t>as </a:t>
            </a:r>
            <a:r>
              <a:rPr lang="en-US" sz="2000" dirty="0" err="1" smtClean="0"/>
              <a:t>GeographicRegion</a:t>
            </a:r>
            <a:endParaRPr lang="en-US" sz="2000" dirty="0" smtClean="0"/>
          </a:p>
          <a:p>
            <a:r>
              <a:rPr lang="en-US" sz="2000" dirty="0" smtClean="0"/>
              <a:t>FA3 </a:t>
            </a:r>
            <a:r>
              <a:rPr lang="en-US" sz="2000" dirty="0" err="1" smtClean="0"/>
              <a:t>MedianIncome</a:t>
            </a:r>
            <a:r>
              <a:rPr lang="en-US" sz="2000" dirty="0" smtClean="0"/>
              <a:t> can </a:t>
            </a:r>
            <a:r>
              <a:rPr lang="en-US" sz="2000" dirty="0"/>
              <a:t>be </a:t>
            </a:r>
            <a:r>
              <a:rPr lang="en-US" sz="2000" dirty="0" smtClean="0"/>
              <a:t>named as Income</a:t>
            </a:r>
          </a:p>
          <a:p>
            <a:r>
              <a:rPr lang="en-US" sz="2000" dirty="0" smtClean="0"/>
              <a:t>FA4 </a:t>
            </a:r>
            <a:r>
              <a:rPr lang="en-US" sz="2000" dirty="0" err="1" smtClean="0"/>
              <a:t>HouseMedianAge</a:t>
            </a:r>
            <a:r>
              <a:rPr lang="en-US" sz="2000" dirty="0" smtClean="0"/>
              <a:t> can </a:t>
            </a:r>
            <a:r>
              <a:rPr lang="en-US" sz="2000" dirty="0"/>
              <a:t>be </a:t>
            </a:r>
            <a:r>
              <a:rPr lang="en-US" sz="2000" dirty="0" smtClean="0"/>
              <a:t>named as </a:t>
            </a:r>
            <a:r>
              <a:rPr lang="en-US" sz="2000" dirty="0" err="1" smtClean="0"/>
              <a:t>HouseAge</a:t>
            </a:r>
            <a:endParaRPr lang="en-US" sz="2000" dirty="0"/>
          </a:p>
        </p:txBody>
      </p:sp>
    </p:spTree>
    <p:extLst>
      <p:ext uri="{BB962C8B-B14F-4D97-AF65-F5344CB8AC3E}">
        <p14:creationId xmlns:p14="http://schemas.microsoft.com/office/powerpoint/2010/main" val="37158679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House Data and Regression Analysis with the 4 factors</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2000"/>
              <a:t># Let's make a data frame with the log of the house value  in the first column, and</a:t>
            </a:r>
          </a:p>
          <a:p>
            <a:pPr marL="0" indent="0">
              <a:buNone/>
            </a:pPr>
            <a:r>
              <a:rPr lang="en-US" sz="2000" dirty="0"/>
              <a:t># the factor scores in the rest of the columns</a:t>
            </a:r>
          </a:p>
          <a:p>
            <a:pPr marL="0" indent="0">
              <a:buNone/>
            </a:pPr>
            <a:r>
              <a:rPr lang="en-US" sz="2000" dirty="0" err="1"/>
              <a:t>newtrain.pca</a:t>
            </a:r>
            <a:r>
              <a:rPr lang="en-US" sz="2000" dirty="0"/>
              <a:t> = </a:t>
            </a:r>
            <a:r>
              <a:rPr lang="en-US" sz="2000" dirty="0" err="1"/>
              <a:t>cbind</a:t>
            </a:r>
            <a:r>
              <a:rPr lang="en-US" sz="2000" dirty="0"/>
              <a:t>(log(</a:t>
            </a:r>
            <a:r>
              <a:rPr lang="en-US" sz="2000" dirty="0" err="1"/>
              <a:t>train.housing.df</a:t>
            </a:r>
            <a:r>
              <a:rPr lang="en-US" sz="2000" dirty="0"/>
              <a:t>[,1]),</a:t>
            </a:r>
            <a:r>
              <a:rPr lang="en-US" sz="2000" dirty="0" err="1"/>
              <a:t>data.frame</a:t>
            </a:r>
            <a:r>
              <a:rPr lang="en-US" sz="2000" dirty="0"/>
              <a:t>(train.pca2$scores))</a:t>
            </a:r>
          </a:p>
          <a:p>
            <a:pPr marL="0" indent="0">
              <a:buNone/>
            </a:pPr>
            <a:r>
              <a:rPr lang="en-US" sz="2000" dirty="0" err="1"/>
              <a:t>colnames</a:t>
            </a:r>
            <a:r>
              <a:rPr lang="en-US" sz="2000" dirty="0"/>
              <a:t>(</a:t>
            </a:r>
            <a:r>
              <a:rPr lang="en-US" sz="2000" dirty="0" err="1"/>
              <a:t>newtrain.pca</a:t>
            </a:r>
            <a:r>
              <a:rPr lang="en-US" sz="2000" dirty="0"/>
              <a:t>)[1] &lt;- "</a:t>
            </a:r>
            <a:r>
              <a:rPr lang="en-US" sz="2000" dirty="0" err="1"/>
              <a:t>LogHousingValue</a:t>
            </a:r>
            <a:r>
              <a:rPr lang="en-US" sz="2000" dirty="0"/>
              <a:t>"</a:t>
            </a:r>
          </a:p>
          <a:p>
            <a:pPr marL="0" indent="0">
              <a:buNone/>
            </a:pPr>
            <a:r>
              <a:rPr lang="en-US" sz="2000" dirty="0"/>
              <a:t>head(</a:t>
            </a:r>
            <a:r>
              <a:rPr lang="en-US" sz="2000" dirty="0" err="1"/>
              <a:t>newtrain.pca</a:t>
            </a:r>
            <a:r>
              <a:rPr lang="en-US" sz="2000" dirty="0"/>
              <a:t>)</a:t>
            </a:r>
          </a:p>
        </p:txBody>
      </p:sp>
      <p:pic>
        <p:nvPicPr>
          <p:cNvPr id="5" name="Picture 4"/>
          <p:cNvPicPr>
            <a:picLocks noChangeAspect="1"/>
          </p:cNvPicPr>
          <p:nvPr/>
        </p:nvPicPr>
        <p:blipFill>
          <a:blip r:embed="rId2"/>
          <a:stretch>
            <a:fillRect/>
          </a:stretch>
        </p:blipFill>
        <p:spPr>
          <a:xfrm>
            <a:off x="838200" y="3903407"/>
            <a:ext cx="8658225" cy="1676400"/>
          </a:xfrm>
          <a:prstGeom prst="rect">
            <a:avLst/>
          </a:prstGeom>
        </p:spPr>
      </p:pic>
    </p:spTree>
    <p:extLst>
      <p:ext uri="{BB962C8B-B14F-4D97-AF65-F5344CB8AC3E}">
        <p14:creationId xmlns:p14="http://schemas.microsoft.com/office/powerpoint/2010/main" val="13588129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a:t>
            </a:r>
            <a:r>
              <a:rPr lang="en-US" sz="2800" dirty="0"/>
              <a:t>Regression Analysis with the 4 factors</a:t>
            </a:r>
          </a:p>
        </p:txBody>
      </p:sp>
      <p:sp>
        <p:nvSpPr>
          <p:cNvPr id="3" name="Content Placeholder 2"/>
          <p:cNvSpPr>
            <a:spLocks noGrp="1"/>
          </p:cNvSpPr>
          <p:nvPr>
            <p:ph idx="1"/>
          </p:nvPr>
        </p:nvSpPr>
        <p:spPr/>
        <p:txBody>
          <a:bodyPr>
            <a:normAutofit/>
          </a:bodyPr>
          <a:lstStyle/>
          <a:p>
            <a:pPr marL="0" indent="0">
              <a:buNone/>
            </a:pPr>
            <a:r>
              <a:rPr lang="en-US" sz="2000" dirty="0"/>
              <a:t># Let's compute a full model</a:t>
            </a:r>
          </a:p>
          <a:p>
            <a:pPr marL="0" indent="0">
              <a:buNone/>
            </a:pPr>
            <a:r>
              <a:rPr lang="en-US" sz="2000" dirty="0"/>
              <a:t>newtrain.pcr1 &lt;- lm(</a:t>
            </a:r>
            <a:r>
              <a:rPr lang="en-US" sz="2000" dirty="0" err="1"/>
              <a:t>LogHousingValue</a:t>
            </a:r>
            <a:r>
              <a:rPr lang="en-US" sz="2000" dirty="0"/>
              <a:t> ~., data = </a:t>
            </a:r>
            <a:r>
              <a:rPr lang="en-US" sz="2000" dirty="0" err="1"/>
              <a:t>newtrain.pca</a:t>
            </a:r>
            <a:r>
              <a:rPr lang="en-US" sz="2000" dirty="0"/>
              <a:t>)</a:t>
            </a:r>
          </a:p>
          <a:p>
            <a:pPr marL="0" indent="0">
              <a:buNone/>
            </a:pPr>
            <a:r>
              <a:rPr lang="en-US" sz="2000"/>
              <a:t>summary(newtrain.pcr1) </a:t>
            </a:r>
            <a:r>
              <a:rPr lang="en-US" sz="2000" smtClean="0"/>
              <a:t>……48</a:t>
            </a:r>
            <a:r>
              <a:rPr lang="en-US" sz="2000" dirty="0" smtClean="0"/>
              <a:t>% variability in the data explained by the 4 factors</a:t>
            </a:r>
          </a:p>
          <a:p>
            <a:pPr marL="0" indent="0">
              <a:buNone/>
            </a:pPr>
            <a:endParaRPr lang="en-US" sz="2000" dirty="0"/>
          </a:p>
        </p:txBody>
      </p:sp>
      <p:pic>
        <p:nvPicPr>
          <p:cNvPr id="5" name="Picture 4"/>
          <p:cNvPicPr>
            <a:picLocks noChangeAspect="1"/>
          </p:cNvPicPr>
          <p:nvPr/>
        </p:nvPicPr>
        <p:blipFill>
          <a:blip r:embed="rId2"/>
          <a:stretch>
            <a:fillRect/>
          </a:stretch>
        </p:blipFill>
        <p:spPr>
          <a:xfrm>
            <a:off x="923004" y="3185958"/>
            <a:ext cx="10565990" cy="3672042"/>
          </a:xfrm>
          <a:prstGeom prst="rect">
            <a:avLst/>
          </a:prstGeom>
        </p:spPr>
      </p:pic>
    </p:spTree>
    <p:extLst>
      <p:ext uri="{BB962C8B-B14F-4D97-AF65-F5344CB8AC3E}">
        <p14:creationId xmlns:p14="http://schemas.microsoft.com/office/powerpoint/2010/main" val="2881136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Greens Franchise and </a:t>
            </a:r>
            <a:r>
              <a:rPr lang="en-US" sz="2800" dirty="0" smtClean="0"/>
              <a:t>Correlation Conclusion</a:t>
            </a:r>
            <a:endParaRPr lang="en-US" sz="2800" dirty="0"/>
          </a:p>
        </p:txBody>
      </p:sp>
      <p:sp>
        <p:nvSpPr>
          <p:cNvPr id="3" name="Content Placeholder 2"/>
          <p:cNvSpPr>
            <a:spLocks noGrp="1"/>
          </p:cNvSpPr>
          <p:nvPr>
            <p:ph idx="1"/>
          </p:nvPr>
        </p:nvSpPr>
        <p:spPr/>
        <p:txBody>
          <a:bodyPr>
            <a:normAutofit/>
          </a:bodyPr>
          <a:lstStyle/>
          <a:p>
            <a:r>
              <a:rPr lang="en-US" sz="2000" dirty="0" smtClean="0"/>
              <a:t>All variables are highly correlated to each </a:t>
            </a:r>
            <a:r>
              <a:rPr lang="en-US" sz="2000" dirty="0" smtClean="0"/>
              <a:t>other</a:t>
            </a:r>
          </a:p>
          <a:p>
            <a:r>
              <a:rPr lang="en-US" sz="2000" dirty="0"/>
              <a:t>X1 renamed as </a:t>
            </a:r>
            <a:r>
              <a:rPr lang="en-US" sz="2000" dirty="0" err="1" smtClean="0"/>
              <a:t>AnnualNetSales</a:t>
            </a:r>
            <a:r>
              <a:rPr lang="en-US" sz="2000" dirty="0" smtClean="0"/>
              <a:t>, X2 renamed </a:t>
            </a:r>
            <a:r>
              <a:rPr lang="en-US" sz="2000" dirty="0"/>
              <a:t>as </a:t>
            </a:r>
            <a:r>
              <a:rPr lang="en-US" sz="2000" dirty="0" err="1" smtClean="0"/>
              <a:t>SquareFootage</a:t>
            </a:r>
            <a:r>
              <a:rPr lang="en-US" sz="2000" dirty="0" smtClean="0"/>
              <a:t>, </a:t>
            </a:r>
            <a:r>
              <a:rPr lang="en-US" sz="2000" dirty="0"/>
              <a:t>X3 renamed as </a:t>
            </a:r>
            <a:r>
              <a:rPr lang="en-US" sz="2000" dirty="0" smtClean="0"/>
              <a:t>Inventory,</a:t>
            </a:r>
          </a:p>
          <a:p>
            <a:r>
              <a:rPr lang="en-US" sz="2000" dirty="0"/>
              <a:t>X4 renamed as </a:t>
            </a:r>
            <a:r>
              <a:rPr lang="en-US" sz="2000" dirty="0" err="1" smtClean="0"/>
              <a:t>AmtSpentonAdvertizing</a:t>
            </a:r>
            <a:r>
              <a:rPr lang="en-US" sz="2000" dirty="0" smtClean="0"/>
              <a:t>, </a:t>
            </a:r>
            <a:r>
              <a:rPr lang="en-US" sz="2000" dirty="0"/>
              <a:t>X5 renamed as </a:t>
            </a:r>
            <a:r>
              <a:rPr lang="en-US" sz="2000" dirty="0" err="1" smtClean="0"/>
              <a:t>SizeofSalesDistrict</a:t>
            </a:r>
            <a:endParaRPr lang="en-US" sz="2000" dirty="0" smtClean="0"/>
          </a:p>
          <a:p>
            <a:r>
              <a:rPr lang="en-US" sz="2000" dirty="0"/>
              <a:t>X6 renamed as </a:t>
            </a:r>
            <a:r>
              <a:rPr lang="en-US" sz="2000" dirty="0" err="1" smtClean="0"/>
              <a:t>NumberofCompetingStores</a:t>
            </a:r>
            <a:endParaRPr lang="en-US" sz="2000" dirty="0" smtClean="0"/>
          </a:p>
          <a:p>
            <a:r>
              <a:rPr lang="en-US" sz="2000" dirty="0" err="1" smtClean="0"/>
              <a:t>AnnualNetSales</a:t>
            </a:r>
            <a:r>
              <a:rPr lang="en-US" sz="2000" dirty="0" smtClean="0"/>
              <a:t> is highly positively correlated with </a:t>
            </a:r>
            <a:r>
              <a:rPr lang="en-US" sz="2000" dirty="0" err="1" smtClean="0"/>
              <a:t>SquareFootage</a:t>
            </a:r>
            <a:r>
              <a:rPr lang="en-US" sz="2000" dirty="0" smtClean="0"/>
              <a:t>, Inventory, </a:t>
            </a:r>
            <a:r>
              <a:rPr lang="en-US" sz="2000" dirty="0" err="1" smtClean="0"/>
              <a:t>AmtSpentonAdvertizing</a:t>
            </a:r>
            <a:r>
              <a:rPr lang="en-US" sz="2000" dirty="0" smtClean="0"/>
              <a:t>, </a:t>
            </a:r>
            <a:r>
              <a:rPr lang="en-US" sz="2000" dirty="0" err="1" smtClean="0"/>
              <a:t>SizeofSalesDistrict</a:t>
            </a:r>
            <a:endParaRPr lang="en-US" sz="2000" dirty="0" smtClean="0"/>
          </a:p>
          <a:p>
            <a:r>
              <a:rPr lang="en-US" sz="2000" dirty="0" err="1"/>
              <a:t>AnnualNetSales</a:t>
            </a:r>
            <a:r>
              <a:rPr lang="en-US" sz="2000" dirty="0"/>
              <a:t> is highly </a:t>
            </a:r>
            <a:r>
              <a:rPr lang="en-US" sz="2000" dirty="0" smtClean="0"/>
              <a:t>negatively </a:t>
            </a:r>
            <a:r>
              <a:rPr lang="en-US" sz="2000" dirty="0"/>
              <a:t>correlated </a:t>
            </a:r>
            <a:r>
              <a:rPr lang="en-US" sz="2000" dirty="0" smtClean="0"/>
              <a:t>with </a:t>
            </a:r>
            <a:r>
              <a:rPr lang="en-US" sz="2000" dirty="0" err="1"/>
              <a:t>NumberofCompetingStores</a:t>
            </a:r>
            <a:endParaRPr lang="en-US" sz="2000" dirty="0" smtClean="0"/>
          </a:p>
          <a:p>
            <a:r>
              <a:rPr lang="en-US" sz="2000" dirty="0" err="1" smtClean="0"/>
              <a:t>NumberofCompetingStores</a:t>
            </a:r>
            <a:r>
              <a:rPr lang="en-US" sz="2000" dirty="0" smtClean="0"/>
              <a:t> is negatively correlated to all the remaining variables</a:t>
            </a:r>
          </a:p>
          <a:p>
            <a:r>
              <a:rPr lang="en-US" sz="2000" dirty="0" smtClean="0"/>
              <a:t>The response variable is the </a:t>
            </a:r>
            <a:r>
              <a:rPr lang="en-US" sz="2000" dirty="0" err="1" smtClean="0"/>
              <a:t>AnnualNetSales</a:t>
            </a:r>
            <a:endParaRPr lang="en-US" sz="2000" dirty="0" smtClean="0"/>
          </a:p>
          <a:p>
            <a:r>
              <a:rPr lang="en-US" sz="2000" dirty="0" smtClean="0"/>
              <a:t>The predictor variables are SquareFootage,Inventory,AmtSpentonAdvertizing,SizeofSalesDistrict,NumberofCompetingStores</a:t>
            </a:r>
            <a:endParaRPr lang="en-US" sz="2000" dirty="0"/>
          </a:p>
        </p:txBody>
      </p:sp>
    </p:spTree>
    <p:extLst>
      <p:ext uri="{BB962C8B-B14F-4D97-AF65-F5344CB8AC3E}">
        <p14:creationId xmlns:p14="http://schemas.microsoft.com/office/powerpoint/2010/main" val="10283351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a:t>
            </a:r>
            <a:r>
              <a:rPr lang="en-US" sz="2800" dirty="0"/>
              <a:t>Regression Analysis with the 4 factors</a:t>
            </a:r>
          </a:p>
        </p:txBody>
      </p:sp>
      <p:sp>
        <p:nvSpPr>
          <p:cNvPr id="3" name="Content Placeholder 2"/>
          <p:cNvSpPr>
            <a:spLocks noGrp="1"/>
          </p:cNvSpPr>
          <p:nvPr>
            <p:ph idx="1"/>
          </p:nvPr>
        </p:nvSpPr>
        <p:spPr/>
        <p:txBody>
          <a:bodyPr>
            <a:normAutofit/>
          </a:bodyPr>
          <a:lstStyle/>
          <a:p>
            <a:pPr marL="0" indent="0">
              <a:buNone/>
            </a:pPr>
            <a:r>
              <a:rPr lang="en-US" sz="2000" dirty="0" err="1"/>
              <a:t>newtrain.pca$predictedvalues</a:t>
            </a:r>
            <a:r>
              <a:rPr lang="en-US" sz="2000" dirty="0"/>
              <a:t>&lt;- newtrain.pcr1$fitted.values</a:t>
            </a:r>
          </a:p>
          <a:p>
            <a:pPr marL="0" indent="0">
              <a:buNone/>
            </a:pPr>
            <a:r>
              <a:rPr lang="en-US" sz="2000" dirty="0" err="1"/>
              <a:t>newtrain.pca$residuals</a:t>
            </a:r>
            <a:r>
              <a:rPr lang="en-US" sz="2000" dirty="0"/>
              <a:t> &lt;- newtrain.pcr1$residuals</a:t>
            </a:r>
          </a:p>
          <a:p>
            <a:pPr marL="0" indent="0">
              <a:buNone/>
            </a:pPr>
            <a:r>
              <a:rPr lang="en-US" sz="2000" dirty="0"/>
              <a:t>head(</a:t>
            </a:r>
            <a:r>
              <a:rPr lang="en-US" sz="2000" dirty="0" err="1"/>
              <a:t>newtrain.pca</a:t>
            </a:r>
            <a:r>
              <a:rPr lang="en-US" sz="2000" dirty="0" smtClean="0"/>
              <a:t>)</a:t>
            </a:r>
          </a:p>
          <a:p>
            <a:pPr marL="0" indent="0">
              <a:buNone/>
            </a:pPr>
            <a:endParaRPr lang="en-US" sz="2000" dirty="0"/>
          </a:p>
        </p:txBody>
      </p:sp>
      <p:pic>
        <p:nvPicPr>
          <p:cNvPr id="5" name="Picture 4"/>
          <p:cNvPicPr>
            <a:picLocks noChangeAspect="1"/>
          </p:cNvPicPr>
          <p:nvPr/>
        </p:nvPicPr>
        <p:blipFill>
          <a:blip r:embed="rId2"/>
          <a:stretch>
            <a:fillRect/>
          </a:stretch>
        </p:blipFill>
        <p:spPr>
          <a:xfrm>
            <a:off x="838201" y="3099158"/>
            <a:ext cx="11353800" cy="1647825"/>
          </a:xfrm>
          <a:prstGeom prst="rect">
            <a:avLst/>
          </a:prstGeom>
        </p:spPr>
      </p:pic>
    </p:spTree>
    <p:extLst>
      <p:ext uri="{BB962C8B-B14F-4D97-AF65-F5344CB8AC3E}">
        <p14:creationId xmlns:p14="http://schemas.microsoft.com/office/powerpoint/2010/main" val="2832951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a:t>
            </a:r>
            <a:r>
              <a:rPr lang="en-US" sz="2800" dirty="0"/>
              <a:t>Regression Analysis with the 4 factors</a:t>
            </a:r>
          </a:p>
        </p:txBody>
      </p:sp>
      <p:sp>
        <p:nvSpPr>
          <p:cNvPr id="3" name="Content Placeholder 2"/>
          <p:cNvSpPr>
            <a:spLocks noGrp="1"/>
          </p:cNvSpPr>
          <p:nvPr>
            <p:ph idx="1"/>
          </p:nvPr>
        </p:nvSpPr>
        <p:spPr/>
        <p:txBody>
          <a:bodyPr>
            <a:normAutofit/>
          </a:bodyPr>
          <a:lstStyle/>
          <a:p>
            <a:pPr marL="0" indent="0">
              <a:buNone/>
            </a:pPr>
            <a:r>
              <a:rPr lang="en-US" sz="2000" dirty="0"/>
              <a:t># Let's make a data frame with </a:t>
            </a:r>
            <a:r>
              <a:rPr lang="en-US" sz="2000" dirty="0" err="1"/>
              <a:t>with</a:t>
            </a:r>
            <a:r>
              <a:rPr lang="en-US" sz="2000" dirty="0"/>
              <a:t> the log of the house </a:t>
            </a:r>
            <a:r>
              <a:rPr lang="en-US" sz="2000" dirty="0" smtClean="0"/>
              <a:t>value in the first column, and the </a:t>
            </a:r>
            <a:r>
              <a:rPr lang="en-US" sz="2000" dirty="0"/>
              <a:t>principal components in the rest of the columns</a:t>
            </a:r>
          </a:p>
          <a:p>
            <a:pPr marL="0" indent="0">
              <a:buNone/>
            </a:pPr>
            <a:r>
              <a:rPr lang="en-US" sz="2000" dirty="0" err="1"/>
              <a:t>newtest.pca</a:t>
            </a:r>
            <a:r>
              <a:rPr lang="en-US" sz="2000" dirty="0"/>
              <a:t> = </a:t>
            </a:r>
            <a:r>
              <a:rPr lang="en-US" sz="2000" dirty="0" err="1"/>
              <a:t>cbind</a:t>
            </a:r>
            <a:r>
              <a:rPr lang="en-US" sz="2000" dirty="0"/>
              <a:t>(log(</a:t>
            </a:r>
            <a:r>
              <a:rPr lang="en-US" sz="2000" dirty="0" err="1"/>
              <a:t>test.housing.df</a:t>
            </a:r>
            <a:r>
              <a:rPr lang="en-US" sz="2000" dirty="0"/>
              <a:t>[,1]),</a:t>
            </a:r>
            <a:r>
              <a:rPr lang="en-US" sz="2000" dirty="0" err="1"/>
              <a:t>data.frame</a:t>
            </a:r>
            <a:r>
              <a:rPr lang="en-US" sz="2000" dirty="0"/>
              <a:t>(test.pca2$scores))</a:t>
            </a:r>
          </a:p>
          <a:p>
            <a:pPr marL="0" indent="0">
              <a:buNone/>
            </a:pPr>
            <a:r>
              <a:rPr lang="en-US" sz="2000" dirty="0" err="1"/>
              <a:t>colnames</a:t>
            </a:r>
            <a:r>
              <a:rPr lang="en-US" sz="2000" dirty="0"/>
              <a:t>(</a:t>
            </a:r>
            <a:r>
              <a:rPr lang="en-US" sz="2000" dirty="0" err="1"/>
              <a:t>newtest.pca</a:t>
            </a:r>
            <a:r>
              <a:rPr lang="en-US" sz="2000" dirty="0"/>
              <a:t>)[1] &lt;- "</a:t>
            </a:r>
            <a:r>
              <a:rPr lang="en-US" sz="2000" dirty="0" err="1"/>
              <a:t>LogHousingValue</a:t>
            </a:r>
            <a:r>
              <a:rPr lang="en-US" sz="2000" dirty="0"/>
              <a:t>" </a:t>
            </a:r>
            <a:endParaRPr lang="en-US" sz="2000" dirty="0" smtClean="0"/>
          </a:p>
          <a:p>
            <a:pPr marL="0" indent="0">
              <a:buNone/>
            </a:pPr>
            <a:r>
              <a:rPr lang="en-US" sz="2000" dirty="0" err="1" smtClean="0"/>
              <a:t>test.predict</a:t>
            </a:r>
            <a:r>
              <a:rPr lang="en-US" sz="2000" dirty="0" smtClean="0"/>
              <a:t> </a:t>
            </a:r>
            <a:r>
              <a:rPr lang="en-US" sz="2000" dirty="0"/>
              <a:t>&lt;- </a:t>
            </a:r>
            <a:r>
              <a:rPr lang="en-US" sz="2000" dirty="0" err="1"/>
              <a:t>predict.lm</a:t>
            </a:r>
            <a:r>
              <a:rPr lang="en-US" sz="2000" dirty="0"/>
              <a:t>(newtrain.pcr1,newdata = </a:t>
            </a:r>
            <a:r>
              <a:rPr lang="en-US" sz="2000" dirty="0" err="1"/>
              <a:t>newtest.pca</a:t>
            </a:r>
            <a:r>
              <a:rPr lang="en-US" sz="2000" dirty="0"/>
              <a:t>[,-1])</a:t>
            </a:r>
          </a:p>
          <a:p>
            <a:pPr marL="0" indent="0">
              <a:buNone/>
            </a:pPr>
            <a:r>
              <a:rPr lang="en-US" sz="2000" dirty="0" err="1" smtClean="0"/>
              <a:t>newtest.pca$fitted_values</a:t>
            </a:r>
            <a:r>
              <a:rPr lang="en-US" sz="2000" dirty="0"/>
              <a:t>&lt;- </a:t>
            </a:r>
            <a:r>
              <a:rPr lang="en-US" sz="2000" dirty="0" err="1"/>
              <a:t>test.predict</a:t>
            </a:r>
            <a:endParaRPr lang="en-US" sz="2000" dirty="0"/>
          </a:p>
          <a:p>
            <a:pPr marL="0" indent="0">
              <a:buNone/>
            </a:pPr>
            <a:r>
              <a:rPr lang="en-US" sz="2000" dirty="0" err="1"/>
              <a:t>newtest.pca$residuals</a:t>
            </a:r>
            <a:r>
              <a:rPr lang="en-US" sz="2000" dirty="0"/>
              <a:t> &lt;- </a:t>
            </a:r>
            <a:r>
              <a:rPr lang="en-US" sz="2000" dirty="0" err="1"/>
              <a:t>newtest.pca$HousingPrice-newtest.pca$fitted_values</a:t>
            </a:r>
            <a:endParaRPr lang="en-US" sz="2000" dirty="0"/>
          </a:p>
          <a:p>
            <a:pPr marL="0" indent="0">
              <a:buNone/>
            </a:pPr>
            <a:r>
              <a:rPr lang="en-US" sz="2000" dirty="0" smtClean="0"/>
              <a:t>head(</a:t>
            </a:r>
            <a:r>
              <a:rPr lang="en-US" sz="2000" dirty="0" err="1" smtClean="0"/>
              <a:t>newtest.pca</a:t>
            </a:r>
            <a:r>
              <a:rPr lang="en-US" sz="2000" dirty="0" smtClean="0"/>
              <a:t>)</a:t>
            </a:r>
          </a:p>
          <a:p>
            <a:pPr marL="0" indent="0">
              <a:buNone/>
            </a:pPr>
            <a:endParaRPr lang="en-US" sz="2000" dirty="0"/>
          </a:p>
        </p:txBody>
      </p:sp>
      <p:pic>
        <p:nvPicPr>
          <p:cNvPr id="5" name="Picture 4"/>
          <p:cNvPicPr>
            <a:picLocks noChangeAspect="1"/>
          </p:cNvPicPr>
          <p:nvPr/>
        </p:nvPicPr>
        <p:blipFill>
          <a:blip r:embed="rId2"/>
          <a:stretch>
            <a:fillRect/>
          </a:stretch>
        </p:blipFill>
        <p:spPr>
          <a:xfrm>
            <a:off x="876300" y="4897694"/>
            <a:ext cx="10439400" cy="1752600"/>
          </a:xfrm>
          <a:prstGeom prst="rect">
            <a:avLst/>
          </a:prstGeom>
        </p:spPr>
      </p:pic>
    </p:spTree>
    <p:extLst>
      <p:ext uri="{BB962C8B-B14F-4D97-AF65-F5344CB8AC3E}">
        <p14:creationId xmlns:p14="http://schemas.microsoft.com/office/powerpoint/2010/main" val="53351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Regression and Residual Analysis</a:t>
            </a:r>
            <a:endParaRPr lang="en-US" sz="2800" dirty="0"/>
          </a:p>
        </p:txBody>
      </p:sp>
      <p:pic>
        <p:nvPicPr>
          <p:cNvPr id="4" name="Content Placeholder 3"/>
          <p:cNvPicPr>
            <a:picLocks noGrp="1" noChangeAspect="1"/>
          </p:cNvPicPr>
          <p:nvPr>
            <p:ph idx="1"/>
          </p:nvPr>
        </p:nvPicPr>
        <p:blipFill>
          <a:blip r:embed="rId2"/>
          <a:stretch>
            <a:fillRect/>
          </a:stretch>
        </p:blipFill>
        <p:spPr>
          <a:xfrm>
            <a:off x="891552" y="1818251"/>
            <a:ext cx="11172629" cy="4351338"/>
          </a:xfrm>
          <a:prstGeom prst="rect">
            <a:avLst/>
          </a:prstGeom>
        </p:spPr>
      </p:pic>
    </p:spTree>
    <p:extLst>
      <p:ext uri="{BB962C8B-B14F-4D97-AF65-F5344CB8AC3E}">
        <p14:creationId xmlns:p14="http://schemas.microsoft.com/office/powerpoint/2010/main" val="1883206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House Data and </a:t>
            </a:r>
            <a:r>
              <a:rPr lang="en-US" sz="2800"/>
              <a:t>Regression </a:t>
            </a:r>
            <a:r>
              <a:rPr lang="en-US" sz="2800" smtClean="0"/>
              <a:t>and </a:t>
            </a:r>
            <a:r>
              <a:rPr lang="en-US" sz="2800" dirty="0" smtClean="0"/>
              <a:t>Residual Analysis</a:t>
            </a:r>
            <a:endParaRPr lang="en-US" sz="2800" dirty="0"/>
          </a:p>
        </p:txBody>
      </p:sp>
      <p:sp>
        <p:nvSpPr>
          <p:cNvPr id="3" name="Content Placeholder 2"/>
          <p:cNvSpPr>
            <a:spLocks noGrp="1"/>
          </p:cNvSpPr>
          <p:nvPr>
            <p:ph idx="1"/>
          </p:nvPr>
        </p:nvSpPr>
        <p:spPr/>
        <p:txBody>
          <a:bodyPr/>
          <a:lstStyle/>
          <a:p>
            <a:pPr marL="0" indent="0">
              <a:buNone/>
            </a:pPr>
            <a:r>
              <a:rPr lang="en-US" sz="2000" dirty="0" smtClean="0"/>
              <a:t>Though we can see some rough pattern but overall </a:t>
            </a:r>
            <a:r>
              <a:rPr lang="en-US" sz="2000" smtClean="0"/>
              <a:t>the data points </a:t>
            </a:r>
            <a:r>
              <a:rPr lang="en-US" sz="2000" dirty="0" smtClean="0"/>
              <a:t>are scattered without displaying any obvious patter hence our assumptions of regression like holds true</a:t>
            </a:r>
          </a:p>
          <a:p>
            <a:pPr marL="0" indent="0">
              <a:buNone/>
            </a:pPr>
            <a:endParaRPr lang="en-US" dirty="0"/>
          </a:p>
        </p:txBody>
      </p:sp>
      <p:pic>
        <p:nvPicPr>
          <p:cNvPr id="5" name="Picture 4"/>
          <p:cNvPicPr>
            <a:picLocks noChangeAspect="1"/>
          </p:cNvPicPr>
          <p:nvPr/>
        </p:nvPicPr>
        <p:blipFill>
          <a:blip r:embed="rId2"/>
          <a:stretch>
            <a:fillRect/>
          </a:stretch>
        </p:blipFill>
        <p:spPr>
          <a:xfrm>
            <a:off x="924539" y="2632434"/>
            <a:ext cx="11154390" cy="4225566"/>
          </a:xfrm>
          <a:prstGeom prst="rect">
            <a:avLst/>
          </a:prstGeom>
        </p:spPr>
      </p:pic>
    </p:spTree>
    <p:extLst>
      <p:ext uri="{BB962C8B-B14F-4D97-AF65-F5344CB8AC3E}">
        <p14:creationId xmlns:p14="http://schemas.microsoft.com/office/powerpoint/2010/main" val="255268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Problem#4</a:t>
            </a:r>
            <a:endParaRPr lang="en-US" dirty="0"/>
          </a:p>
        </p:txBody>
      </p:sp>
      <p:sp>
        <p:nvSpPr>
          <p:cNvPr id="3" name="Subtitle 2"/>
          <p:cNvSpPr>
            <a:spLocks noGrp="1"/>
          </p:cNvSpPr>
          <p:nvPr>
            <p:ph type="subTitle" idx="1"/>
          </p:nvPr>
        </p:nvSpPr>
        <p:spPr/>
        <p:txBody>
          <a:bodyPr/>
          <a:lstStyle/>
          <a:p>
            <a:r>
              <a:rPr lang="en-US" dirty="0" smtClean="0"/>
              <a:t>IPL Batting and Bowling Data</a:t>
            </a:r>
            <a:endParaRPr lang="en-US" dirty="0"/>
          </a:p>
        </p:txBody>
      </p:sp>
    </p:spTree>
    <p:extLst>
      <p:ext uri="{BB962C8B-B14F-4D97-AF65-F5344CB8AC3E}">
        <p14:creationId xmlns:p14="http://schemas.microsoft.com/office/powerpoint/2010/main" val="248452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Data</a:t>
            </a:r>
            <a:endParaRPr lang="en-US" sz="2800" dirty="0"/>
          </a:p>
        </p:txBody>
      </p:sp>
      <p:pic>
        <p:nvPicPr>
          <p:cNvPr id="4" name="Content Placeholder 3"/>
          <p:cNvPicPr>
            <a:picLocks noGrp="1" noChangeAspect="1"/>
          </p:cNvPicPr>
          <p:nvPr>
            <p:ph idx="1"/>
          </p:nvPr>
        </p:nvPicPr>
        <p:blipFill>
          <a:blip r:embed="rId2"/>
          <a:stretch>
            <a:fillRect/>
          </a:stretch>
        </p:blipFill>
        <p:spPr>
          <a:xfrm>
            <a:off x="66368" y="1781380"/>
            <a:ext cx="12125632" cy="5017626"/>
          </a:xfrm>
          <a:prstGeom prst="rect">
            <a:avLst/>
          </a:prstGeom>
        </p:spPr>
      </p:pic>
    </p:spTree>
    <p:extLst>
      <p:ext uri="{BB962C8B-B14F-4D97-AF65-F5344CB8AC3E}">
        <p14:creationId xmlns:p14="http://schemas.microsoft.com/office/powerpoint/2010/main" val="30721054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2800" dirty="0" smtClean="0"/>
              <a:t>IPL Bowling Data</a:t>
            </a:r>
            <a:endParaRPr lang="en-US" sz="2800" dirty="0"/>
          </a:p>
        </p:txBody>
      </p:sp>
      <p:pic>
        <p:nvPicPr>
          <p:cNvPr id="4" name="Content Placeholder 3"/>
          <p:cNvPicPr>
            <a:picLocks noGrp="1" noChangeAspect="1"/>
          </p:cNvPicPr>
          <p:nvPr>
            <p:ph idx="1"/>
          </p:nvPr>
        </p:nvPicPr>
        <p:blipFill>
          <a:blip r:embed="rId2"/>
          <a:stretch>
            <a:fillRect/>
          </a:stretch>
        </p:blipFill>
        <p:spPr>
          <a:xfrm>
            <a:off x="147484" y="1774006"/>
            <a:ext cx="12044516" cy="4936510"/>
          </a:xfrm>
          <a:prstGeom prst="rect">
            <a:avLst/>
          </a:prstGeom>
        </p:spPr>
      </p:pic>
    </p:spTree>
    <p:extLst>
      <p:ext uri="{BB962C8B-B14F-4D97-AF65-F5344CB8AC3E}">
        <p14:creationId xmlns:p14="http://schemas.microsoft.com/office/powerpoint/2010/main" val="16045836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Data Scatterplot</a:t>
            </a:r>
            <a:endParaRPr lang="en-US" sz="2800" dirty="0"/>
          </a:p>
        </p:txBody>
      </p:sp>
      <p:sp>
        <p:nvSpPr>
          <p:cNvPr id="5" name="Content Placeholder 4"/>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61472" y="1298602"/>
            <a:ext cx="12186878" cy="5624711"/>
          </a:xfrm>
          <a:prstGeom prst="rect">
            <a:avLst/>
          </a:prstGeom>
        </p:spPr>
      </p:pic>
    </p:spTree>
    <p:extLst>
      <p:ext uri="{BB962C8B-B14F-4D97-AF65-F5344CB8AC3E}">
        <p14:creationId xmlns:p14="http://schemas.microsoft.com/office/powerpoint/2010/main" val="2048123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Bowling Data Correlation Matrix</a:t>
            </a:r>
            <a:endParaRPr lang="en-US" sz="2800" dirty="0"/>
          </a:p>
        </p:txBody>
      </p:sp>
      <p:pic>
        <p:nvPicPr>
          <p:cNvPr id="4" name="Content Placeholder 3"/>
          <p:cNvPicPr>
            <a:picLocks noGrp="1" noChangeAspect="1"/>
          </p:cNvPicPr>
          <p:nvPr>
            <p:ph idx="1"/>
          </p:nvPr>
        </p:nvPicPr>
        <p:blipFill>
          <a:blip r:embed="rId2"/>
          <a:stretch>
            <a:fillRect/>
          </a:stretch>
        </p:blipFill>
        <p:spPr>
          <a:xfrm>
            <a:off x="838199" y="1825625"/>
            <a:ext cx="11174361" cy="4840646"/>
          </a:xfrm>
          <a:prstGeom prst="rect">
            <a:avLst/>
          </a:prstGeom>
        </p:spPr>
      </p:pic>
    </p:spTree>
    <p:extLst>
      <p:ext uri="{BB962C8B-B14F-4D97-AF65-F5344CB8AC3E}">
        <p14:creationId xmlns:p14="http://schemas.microsoft.com/office/powerpoint/2010/main" val="9849776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and Bowling Data Correlation Observations</a:t>
            </a:r>
            <a:endParaRPr lang="en-US" sz="2800" dirty="0"/>
          </a:p>
        </p:txBody>
      </p:sp>
      <p:sp>
        <p:nvSpPr>
          <p:cNvPr id="3" name="Content Placeholder 2"/>
          <p:cNvSpPr>
            <a:spLocks noGrp="1"/>
          </p:cNvSpPr>
          <p:nvPr>
            <p:ph idx="1"/>
          </p:nvPr>
        </p:nvSpPr>
        <p:spPr/>
        <p:txBody>
          <a:bodyPr>
            <a:normAutofit lnSpcReduction="10000"/>
          </a:bodyPr>
          <a:lstStyle/>
          <a:p>
            <a:r>
              <a:rPr lang="en-US" sz="2000" dirty="0" smtClean="0"/>
              <a:t>Runs correlated with Ave</a:t>
            </a:r>
          </a:p>
          <a:p>
            <a:r>
              <a:rPr lang="en-US" sz="2000" dirty="0" smtClean="0"/>
              <a:t>Runs correlated with SR</a:t>
            </a:r>
          </a:p>
          <a:p>
            <a:r>
              <a:rPr lang="en-US" sz="2000" dirty="0" smtClean="0"/>
              <a:t>Runs correlated with Fours</a:t>
            </a:r>
          </a:p>
          <a:p>
            <a:r>
              <a:rPr lang="en-US" sz="2000" dirty="0" smtClean="0"/>
              <a:t>Runs correlated with Sixes</a:t>
            </a:r>
          </a:p>
          <a:p>
            <a:r>
              <a:rPr lang="en-US" sz="2000" dirty="0" smtClean="0"/>
              <a:t>Runs correlated with HF</a:t>
            </a:r>
          </a:p>
          <a:p>
            <a:r>
              <a:rPr lang="en-US" sz="2000" dirty="0" smtClean="0"/>
              <a:t>Ave correlated with SR</a:t>
            </a:r>
          </a:p>
          <a:p>
            <a:r>
              <a:rPr lang="en-US" sz="2000" dirty="0" smtClean="0"/>
              <a:t>Ave correlated with Fours</a:t>
            </a:r>
          </a:p>
          <a:p>
            <a:r>
              <a:rPr lang="en-US" sz="2000" dirty="0" smtClean="0"/>
              <a:t>Ave correlated with Sixes</a:t>
            </a:r>
          </a:p>
          <a:p>
            <a:r>
              <a:rPr lang="en-US" sz="2000" dirty="0" smtClean="0"/>
              <a:t>Ave correlated with HF</a:t>
            </a:r>
          </a:p>
          <a:p>
            <a:r>
              <a:rPr lang="en-US" sz="2000" dirty="0" smtClean="0"/>
              <a:t>SR correlated with Fours</a:t>
            </a:r>
          </a:p>
          <a:p>
            <a:r>
              <a:rPr lang="en-US" sz="2000" dirty="0" smtClean="0"/>
              <a:t>SR correlated with Sixes</a:t>
            </a:r>
            <a:endParaRPr lang="en-US" sz="2000" dirty="0"/>
          </a:p>
        </p:txBody>
      </p:sp>
    </p:spTree>
    <p:extLst>
      <p:ext uri="{BB962C8B-B14F-4D97-AF65-F5344CB8AC3E}">
        <p14:creationId xmlns:p14="http://schemas.microsoft.com/office/powerpoint/2010/main" val="123847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Greens Franchise and Scatterplots</a:t>
            </a:r>
            <a:endParaRPr lang="en-US" sz="2800" dirty="0"/>
          </a:p>
        </p:txBody>
      </p:sp>
      <p:pic>
        <p:nvPicPr>
          <p:cNvPr id="4" name="Content Placeholder 3"/>
          <p:cNvPicPr>
            <a:picLocks noGrp="1" noChangeAspect="1"/>
          </p:cNvPicPr>
          <p:nvPr>
            <p:ph idx="1"/>
          </p:nvPr>
        </p:nvPicPr>
        <p:blipFill>
          <a:blip r:embed="rId2"/>
          <a:stretch>
            <a:fillRect/>
          </a:stretch>
        </p:blipFill>
        <p:spPr>
          <a:xfrm>
            <a:off x="626806" y="1349477"/>
            <a:ext cx="10817942" cy="5412658"/>
          </a:xfrm>
          <a:prstGeom prst="rect">
            <a:avLst/>
          </a:prstGeom>
        </p:spPr>
      </p:pic>
    </p:spTree>
    <p:extLst>
      <p:ext uri="{BB962C8B-B14F-4D97-AF65-F5344CB8AC3E}">
        <p14:creationId xmlns:p14="http://schemas.microsoft.com/office/powerpoint/2010/main" val="15162180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and Bowling Data Correlation Observations</a:t>
            </a:r>
            <a:endParaRPr lang="en-US" sz="2800" dirty="0"/>
          </a:p>
        </p:txBody>
      </p:sp>
      <p:sp>
        <p:nvSpPr>
          <p:cNvPr id="3" name="Content Placeholder 2"/>
          <p:cNvSpPr>
            <a:spLocks noGrp="1"/>
          </p:cNvSpPr>
          <p:nvPr>
            <p:ph idx="1"/>
          </p:nvPr>
        </p:nvSpPr>
        <p:spPr/>
        <p:txBody>
          <a:bodyPr>
            <a:normAutofit/>
          </a:bodyPr>
          <a:lstStyle/>
          <a:p>
            <a:r>
              <a:rPr lang="en-US" sz="2000" dirty="0" smtClean="0"/>
              <a:t>SR correlated with HF</a:t>
            </a:r>
          </a:p>
          <a:p>
            <a:r>
              <a:rPr lang="en-US" sz="2000" dirty="0" smtClean="0"/>
              <a:t>Fours and Sixes correlated</a:t>
            </a:r>
          </a:p>
          <a:p>
            <a:r>
              <a:rPr lang="en-US" sz="2000" dirty="0" smtClean="0"/>
              <a:t>Fours and HF correlated</a:t>
            </a:r>
          </a:p>
          <a:p>
            <a:r>
              <a:rPr lang="en-US" sz="2000" dirty="0" smtClean="0"/>
              <a:t>Sixes and HF correlated</a:t>
            </a:r>
          </a:p>
          <a:p>
            <a:r>
              <a:rPr lang="en-US" sz="2000" dirty="0" err="1" smtClean="0"/>
              <a:t>Wkts</a:t>
            </a:r>
            <a:r>
              <a:rPr lang="en-US" sz="2000" dirty="0" smtClean="0"/>
              <a:t> and AVE negatively correlated</a:t>
            </a:r>
          </a:p>
          <a:p>
            <a:r>
              <a:rPr lang="en-US" sz="2000" dirty="0" smtClean="0"/>
              <a:t>Ave and Economy positively correlated</a:t>
            </a:r>
          </a:p>
          <a:p>
            <a:r>
              <a:rPr lang="en-US" sz="2000" dirty="0" err="1" smtClean="0"/>
              <a:t>Wkts</a:t>
            </a:r>
            <a:r>
              <a:rPr lang="en-US" sz="2000" dirty="0" smtClean="0"/>
              <a:t> and SR negatively correlated</a:t>
            </a:r>
          </a:p>
          <a:p>
            <a:r>
              <a:rPr lang="en-US" sz="2000" dirty="0" smtClean="0"/>
              <a:t>Ave and SR positive high correlation</a:t>
            </a:r>
          </a:p>
          <a:p>
            <a:pPr marL="0" indent="0">
              <a:buNone/>
            </a:pPr>
            <a:endParaRPr lang="en-US" sz="2000" dirty="0"/>
          </a:p>
          <a:p>
            <a:pPr marL="0" indent="0">
              <a:buNone/>
            </a:pPr>
            <a:r>
              <a:rPr lang="en-US" sz="2000" dirty="0" smtClean="0"/>
              <a:t>KMO </a:t>
            </a:r>
            <a:r>
              <a:rPr lang="en-US" sz="2000" smtClean="0"/>
              <a:t>and Bartlett </a:t>
            </a:r>
            <a:r>
              <a:rPr lang="en-US" sz="2000" dirty="0" smtClean="0"/>
              <a:t>test holds for performing the PCA analysis</a:t>
            </a:r>
            <a:endParaRPr lang="en-US" sz="2000" dirty="0"/>
          </a:p>
        </p:txBody>
      </p:sp>
    </p:spTree>
    <p:extLst>
      <p:ext uri="{BB962C8B-B14F-4D97-AF65-F5344CB8AC3E}">
        <p14:creationId xmlns:p14="http://schemas.microsoft.com/office/powerpoint/2010/main" val="4465156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Bowling Data Scatterplot</a:t>
            </a:r>
            <a:endParaRPr lang="en-US" sz="2800" dirty="0"/>
          </a:p>
        </p:txBody>
      </p:sp>
      <p:pic>
        <p:nvPicPr>
          <p:cNvPr id="4" name="Content Placeholder 3"/>
          <p:cNvPicPr>
            <a:picLocks noGrp="1" noChangeAspect="1"/>
          </p:cNvPicPr>
          <p:nvPr>
            <p:ph idx="1"/>
          </p:nvPr>
        </p:nvPicPr>
        <p:blipFill>
          <a:blip r:embed="rId2"/>
          <a:stretch>
            <a:fillRect/>
          </a:stretch>
        </p:blipFill>
        <p:spPr>
          <a:xfrm>
            <a:off x="162232" y="1290484"/>
            <a:ext cx="11975691" cy="5420032"/>
          </a:xfrm>
          <a:prstGeom prst="rect">
            <a:avLst/>
          </a:prstGeom>
        </p:spPr>
      </p:pic>
    </p:spTree>
    <p:extLst>
      <p:ext uri="{BB962C8B-B14F-4D97-AF65-F5344CB8AC3E}">
        <p14:creationId xmlns:p14="http://schemas.microsoft.com/office/powerpoint/2010/main" val="23565046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Bowling Data Correlation Matrix</a:t>
            </a:r>
            <a:endParaRPr lang="en-US" sz="2800" dirty="0"/>
          </a:p>
        </p:txBody>
      </p:sp>
      <p:pic>
        <p:nvPicPr>
          <p:cNvPr id="4" name="Content Placeholder 3"/>
          <p:cNvPicPr>
            <a:picLocks noGrp="1" noChangeAspect="1"/>
          </p:cNvPicPr>
          <p:nvPr>
            <p:ph idx="1"/>
          </p:nvPr>
        </p:nvPicPr>
        <p:blipFill>
          <a:blip r:embed="rId2"/>
          <a:stretch>
            <a:fillRect/>
          </a:stretch>
        </p:blipFill>
        <p:spPr>
          <a:xfrm>
            <a:off x="486697" y="1622323"/>
            <a:ext cx="11562735" cy="5139812"/>
          </a:xfrm>
          <a:prstGeom prst="rect">
            <a:avLst/>
          </a:prstGeom>
        </p:spPr>
      </p:pic>
    </p:spTree>
    <p:extLst>
      <p:ext uri="{BB962C8B-B14F-4D97-AF65-F5344CB8AC3E}">
        <p14:creationId xmlns:p14="http://schemas.microsoft.com/office/powerpoint/2010/main" val="29094492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Data and PCA analysis</a:t>
            </a:r>
            <a:endParaRPr lang="en-US" sz="2800" dirty="0"/>
          </a:p>
        </p:txBody>
      </p:sp>
      <p:sp>
        <p:nvSpPr>
          <p:cNvPr id="3" name="Content Placeholder 2"/>
          <p:cNvSpPr>
            <a:spLocks noGrp="1"/>
          </p:cNvSpPr>
          <p:nvPr>
            <p:ph idx="1"/>
          </p:nvPr>
        </p:nvSpPr>
        <p:spPr>
          <a:xfrm>
            <a:off x="838200" y="1541206"/>
            <a:ext cx="10515600" cy="4635757"/>
          </a:xfrm>
        </p:spPr>
        <p:txBody>
          <a:bodyPr>
            <a:normAutofit/>
          </a:bodyPr>
          <a:lstStyle/>
          <a:p>
            <a:pPr marL="0" indent="0">
              <a:buNone/>
            </a:pPr>
            <a:r>
              <a:rPr lang="en-US" sz="2000" dirty="0"/>
              <a:t># Perform Principal Component Analysis</a:t>
            </a:r>
          </a:p>
          <a:p>
            <a:pPr marL="0" indent="0">
              <a:buNone/>
            </a:pPr>
            <a:r>
              <a:rPr lang="en-US" sz="2000" dirty="0" err="1"/>
              <a:t>batting.pca.data</a:t>
            </a:r>
            <a:r>
              <a:rPr lang="en-US" sz="2000" dirty="0"/>
              <a:t> &lt;- scale(batting.csv[,-1]) </a:t>
            </a:r>
            <a:r>
              <a:rPr lang="en-US" sz="2000" b="1" i="1" dirty="0"/>
              <a:t>#will exclude the name of the batsman and scale the data</a:t>
            </a:r>
          </a:p>
          <a:p>
            <a:pPr marL="0" indent="0">
              <a:buNone/>
            </a:pPr>
            <a:r>
              <a:rPr lang="en-US" sz="2000" dirty="0" err="1"/>
              <a:t>batting.pca</a:t>
            </a:r>
            <a:r>
              <a:rPr lang="en-US" sz="2000" dirty="0"/>
              <a:t> &lt;- </a:t>
            </a:r>
            <a:r>
              <a:rPr lang="en-US" sz="2000" dirty="0" err="1"/>
              <a:t>prcomp</a:t>
            </a:r>
            <a:r>
              <a:rPr lang="en-US" sz="2000" dirty="0"/>
              <a:t>(</a:t>
            </a:r>
            <a:r>
              <a:rPr lang="en-US" sz="2000" dirty="0" err="1"/>
              <a:t>batting.pca.data</a:t>
            </a:r>
            <a:r>
              <a:rPr lang="en-US" sz="2000" dirty="0"/>
              <a:t>) </a:t>
            </a:r>
          </a:p>
          <a:p>
            <a:pPr marL="0" indent="0">
              <a:buNone/>
            </a:pPr>
            <a:endParaRPr lang="en-US" sz="2000" dirty="0"/>
          </a:p>
          <a:p>
            <a:pPr marL="0" indent="0">
              <a:buNone/>
            </a:pPr>
            <a:r>
              <a:rPr lang="en-US" sz="2000" dirty="0"/>
              <a:t>batting.pca$sdev^2  </a:t>
            </a:r>
            <a:r>
              <a:rPr lang="en-US" sz="2000" b="1" i="1" dirty="0" smtClean="0"/>
              <a:t>#</a:t>
            </a:r>
            <a:r>
              <a:rPr lang="en-US" sz="2000" b="1" i="1" dirty="0"/>
              <a:t>The Eigenvalue</a:t>
            </a:r>
          </a:p>
          <a:p>
            <a:pPr marL="0" indent="0">
              <a:buNone/>
            </a:pPr>
            <a:endParaRPr lang="en-US" sz="2000" dirty="0"/>
          </a:p>
          <a:p>
            <a:pPr marL="0" indent="0">
              <a:buNone/>
            </a:pPr>
            <a:r>
              <a:rPr lang="en-US" sz="2000" dirty="0"/>
              <a:t>summary(</a:t>
            </a:r>
            <a:r>
              <a:rPr lang="en-US" sz="2000" dirty="0" err="1"/>
              <a:t>batting.pca</a:t>
            </a:r>
            <a:r>
              <a:rPr lang="en-US" sz="2000" dirty="0" smtClean="0"/>
              <a:t>)</a:t>
            </a:r>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3554284"/>
            <a:ext cx="8039100" cy="304800"/>
          </a:xfrm>
          <a:prstGeom prst="rect">
            <a:avLst/>
          </a:prstGeom>
        </p:spPr>
      </p:pic>
      <p:pic>
        <p:nvPicPr>
          <p:cNvPr id="5" name="Picture 4"/>
          <p:cNvPicPr>
            <a:picLocks noChangeAspect="1"/>
          </p:cNvPicPr>
          <p:nvPr/>
        </p:nvPicPr>
        <p:blipFill>
          <a:blip r:embed="rId3"/>
          <a:stretch>
            <a:fillRect/>
          </a:stretch>
        </p:blipFill>
        <p:spPr>
          <a:xfrm>
            <a:off x="838200" y="4336334"/>
            <a:ext cx="7915275" cy="1238250"/>
          </a:xfrm>
          <a:prstGeom prst="rect">
            <a:avLst/>
          </a:prstGeom>
        </p:spPr>
      </p:pic>
    </p:spTree>
    <p:extLst>
      <p:ext uri="{BB962C8B-B14F-4D97-AF65-F5344CB8AC3E}">
        <p14:creationId xmlns:p14="http://schemas.microsoft.com/office/powerpoint/2010/main" val="30506692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Data and Top 10 Batsmen</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Since </a:t>
            </a:r>
            <a:r>
              <a:rPr lang="en-US" sz="2000" dirty="0"/>
              <a:t>only </a:t>
            </a:r>
            <a:r>
              <a:rPr lang="en-US" sz="2000" dirty="0" smtClean="0"/>
              <a:t>the first principal </a:t>
            </a:r>
            <a:r>
              <a:rPr lang="en-US" sz="2000" dirty="0"/>
              <a:t>component has </a:t>
            </a:r>
            <a:r>
              <a:rPr lang="en-US" sz="2000" dirty="0" smtClean="0"/>
              <a:t>Eigen </a:t>
            </a:r>
            <a:r>
              <a:rPr lang="en-US" sz="2000" dirty="0"/>
              <a:t>value greater </a:t>
            </a:r>
            <a:r>
              <a:rPr lang="en-US" sz="2000" dirty="0" smtClean="0"/>
              <a:t>than </a:t>
            </a:r>
            <a:r>
              <a:rPr lang="en-US" sz="2000" dirty="0"/>
              <a:t>1 so we will extract the first principal </a:t>
            </a:r>
            <a:r>
              <a:rPr lang="en-US" sz="2000" dirty="0" smtClean="0"/>
              <a:t>component that also explains </a:t>
            </a:r>
            <a:r>
              <a:rPr lang="en-US" sz="2000" dirty="0"/>
              <a:t>71% of the </a:t>
            </a:r>
            <a:r>
              <a:rPr lang="en-US" sz="2000" dirty="0" smtClean="0"/>
              <a:t>data</a:t>
            </a:r>
          </a:p>
          <a:p>
            <a:pPr marL="0" indent="0">
              <a:buNone/>
            </a:pPr>
            <a:endParaRPr lang="en-US" sz="2000" dirty="0"/>
          </a:p>
          <a:p>
            <a:pPr marL="0" indent="0">
              <a:buNone/>
            </a:pPr>
            <a:r>
              <a:rPr lang="en-US" sz="2000" dirty="0" smtClean="0"/>
              <a:t>We will create a </a:t>
            </a:r>
            <a:r>
              <a:rPr lang="en-US" sz="2000" dirty="0"/>
              <a:t>new data frame that will have the batsman name in the first column and the first principal component </a:t>
            </a:r>
            <a:r>
              <a:rPr lang="en-US" sz="2000" dirty="0" smtClean="0"/>
              <a:t>scores in </a:t>
            </a:r>
            <a:r>
              <a:rPr lang="en-US" sz="2000" dirty="0"/>
              <a:t>the second </a:t>
            </a:r>
            <a:r>
              <a:rPr lang="en-US" sz="2000" dirty="0" smtClean="0"/>
              <a:t>column</a:t>
            </a:r>
          </a:p>
          <a:p>
            <a:pPr marL="0" indent="0">
              <a:buNone/>
            </a:pPr>
            <a:endParaRPr lang="en-US" sz="2000" dirty="0"/>
          </a:p>
          <a:p>
            <a:pPr marL="0" indent="0">
              <a:buNone/>
            </a:pPr>
            <a:r>
              <a:rPr lang="en-US" sz="2000" dirty="0" err="1"/>
              <a:t>batting.new.data</a:t>
            </a:r>
            <a:r>
              <a:rPr lang="en-US" sz="2000" dirty="0"/>
              <a:t>&lt;- </a:t>
            </a:r>
            <a:r>
              <a:rPr lang="en-US" sz="2000" dirty="0" smtClean="0"/>
              <a:t>NULL  </a:t>
            </a:r>
            <a:r>
              <a:rPr lang="en-US" sz="2000" b="1" i="1" dirty="0" smtClean="0"/>
              <a:t>#Empty data frame</a:t>
            </a:r>
            <a:endParaRPr lang="en-US" sz="2000" b="1" i="1" dirty="0"/>
          </a:p>
          <a:p>
            <a:pPr marL="0" indent="0">
              <a:buNone/>
            </a:pPr>
            <a:r>
              <a:rPr lang="en-US" sz="2000" dirty="0" err="1" smtClean="0"/>
              <a:t>batting.new.data$Batsmanname</a:t>
            </a:r>
            <a:r>
              <a:rPr lang="en-US" sz="2000" dirty="0" smtClean="0"/>
              <a:t>&lt;- </a:t>
            </a:r>
            <a:r>
              <a:rPr lang="en-US" sz="2000" dirty="0"/>
              <a:t>batting.csv[,1</a:t>
            </a:r>
            <a:r>
              <a:rPr lang="en-US" sz="2000" dirty="0" smtClean="0"/>
              <a:t>] </a:t>
            </a:r>
            <a:r>
              <a:rPr lang="en-US" sz="2000" b="1" i="1" dirty="0" smtClean="0"/>
              <a:t>#The batsman name</a:t>
            </a:r>
            <a:endParaRPr lang="en-US" sz="2000" b="1" i="1" dirty="0"/>
          </a:p>
          <a:p>
            <a:pPr marL="0" indent="0">
              <a:buNone/>
            </a:pPr>
            <a:r>
              <a:rPr lang="en-US" sz="2000" dirty="0"/>
              <a:t>batting.new.data$PC1&lt;-</a:t>
            </a:r>
            <a:r>
              <a:rPr lang="en-US" sz="2000" dirty="0" err="1"/>
              <a:t>batting.pca$x</a:t>
            </a:r>
            <a:r>
              <a:rPr lang="en-US" sz="2000" dirty="0"/>
              <a:t>[,1</a:t>
            </a:r>
            <a:r>
              <a:rPr lang="en-US" sz="2000" dirty="0" smtClean="0"/>
              <a:t>]  </a:t>
            </a:r>
            <a:r>
              <a:rPr lang="en-US" sz="2000" b="1" i="1" dirty="0" smtClean="0"/>
              <a:t>#The first Principal Component Scores</a:t>
            </a:r>
            <a:endParaRPr lang="en-US" sz="2000" b="1" i="1" dirty="0"/>
          </a:p>
          <a:p>
            <a:pPr marL="0" indent="0">
              <a:buNone/>
            </a:pPr>
            <a:r>
              <a:rPr lang="en-US" sz="2000" dirty="0" err="1"/>
              <a:t>batting.new.data</a:t>
            </a:r>
            <a:r>
              <a:rPr lang="en-US" sz="2000" dirty="0"/>
              <a:t>&lt;- </a:t>
            </a:r>
            <a:r>
              <a:rPr lang="en-US" sz="2000" dirty="0" err="1"/>
              <a:t>as.data.frame</a:t>
            </a:r>
            <a:r>
              <a:rPr lang="en-US" sz="2000" dirty="0"/>
              <a:t>(</a:t>
            </a:r>
            <a:r>
              <a:rPr lang="en-US" sz="2000" dirty="0" err="1"/>
              <a:t>batting.new.data</a:t>
            </a:r>
            <a:r>
              <a:rPr lang="en-US" sz="2000" dirty="0" smtClean="0"/>
              <a:t>)</a:t>
            </a:r>
          </a:p>
          <a:p>
            <a:pPr marL="0" indent="0">
              <a:buNone/>
            </a:pPr>
            <a:endParaRPr lang="en-US" sz="2000" dirty="0"/>
          </a:p>
        </p:txBody>
      </p:sp>
    </p:spTree>
    <p:extLst>
      <p:ext uri="{BB962C8B-B14F-4D97-AF65-F5344CB8AC3E}">
        <p14:creationId xmlns:p14="http://schemas.microsoft.com/office/powerpoint/2010/main" val="27049447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Batting Data and Top 10 Batsmen</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b="1" i="1" dirty="0"/>
              <a:t>#The top 10 batsmen using the first principal component</a:t>
            </a:r>
          </a:p>
          <a:p>
            <a:pPr marL="0" indent="0">
              <a:buNone/>
            </a:pPr>
            <a:r>
              <a:rPr lang="en-US" sz="2000" dirty="0"/>
              <a:t>head(arrange(batting.new.data,PC1), n = 10)</a:t>
            </a:r>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2847052"/>
            <a:ext cx="6285271" cy="3464847"/>
          </a:xfrm>
          <a:prstGeom prst="rect">
            <a:avLst/>
          </a:prstGeom>
        </p:spPr>
      </p:pic>
    </p:spTree>
    <p:extLst>
      <p:ext uri="{BB962C8B-B14F-4D97-AF65-F5344CB8AC3E}">
        <p14:creationId xmlns:p14="http://schemas.microsoft.com/office/powerpoint/2010/main" val="1866351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Bowling Data and PCA analysis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b="1" i="1" dirty="0"/>
              <a:t># Perform Principal Component Analysis</a:t>
            </a:r>
          </a:p>
          <a:p>
            <a:pPr marL="0" indent="0">
              <a:buNone/>
            </a:pPr>
            <a:r>
              <a:rPr lang="en-US" sz="2000" dirty="0" err="1"/>
              <a:t>bowling.pca.data</a:t>
            </a:r>
            <a:r>
              <a:rPr lang="en-US" sz="2000" dirty="0"/>
              <a:t> &lt;- scale(bowling.csv[,-1]) </a:t>
            </a:r>
            <a:r>
              <a:rPr lang="en-US" sz="2000" b="1" i="1" dirty="0"/>
              <a:t>#will exclude the name of the batsman</a:t>
            </a:r>
          </a:p>
          <a:p>
            <a:pPr marL="0" indent="0">
              <a:buNone/>
            </a:pPr>
            <a:r>
              <a:rPr lang="en-US" sz="2000" dirty="0" err="1" smtClean="0"/>
              <a:t>bowling.pca</a:t>
            </a:r>
            <a:r>
              <a:rPr lang="en-US" sz="2000" dirty="0" smtClean="0"/>
              <a:t> </a:t>
            </a:r>
            <a:r>
              <a:rPr lang="en-US" sz="2000" dirty="0"/>
              <a:t>&lt;- </a:t>
            </a:r>
            <a:r>
              <a:rPr lang="en-US" sz="2000" dirty="0" err="1"/>
              <a:t>prcomp</a:t>
            </a:r>
            <a:r>
              <a:rPr lang="en-US" sz="2000" dirty="0"/>
              <a:t>(</a:t>
            </a:r>
            <a:r>
              <a:rPr lang="en-US" sz="2000" dirty="0" err="1"/>
              <a:t>bowling.pca.data</a:t>
            </a:r>
            <a:r>
              <a:rPr lang="en-US" sz="2000" dirty="0"/>
              <a:t>) </a:t>
            </a:r>
            <a:endParaRPr lang="en-US" sz="2000" dirty="0" smtClean="0"/>
          </a:p>
          <a:p>
            <a:pPr marL="0" indent="0">
              <a:buNone/>
            </a:pPr>
            <a:endParaRPr lang="en-US" sz="2000" dirty="0"/>
          </a:p>
          <a:p>
            <a:pPr marL="0" indent="0">
              <a:buNone/>
            </a:pPr>
            <a:r>
              <a:rPr lang="en-US" sz="2000" dirty="0"/>
              <a:t>bowling.pca$sdev^2 </a:t>
            </a:r>
            <a:r>
              <a:rPr lang="en-US" sz="2000" b="1" i="1" dirty="0"/>
              <a:t>#The Eigen </a:t>
            </a:r>
            <a:r>
              <a:rPr lang="en-US" sz="2000" b="1" i="1" dirty="0" smtClean="0"/>
              <a:t>Value</a:t>
            </a:r>
          </a:p>
          <a:p>
            <a:pPr marL="0" indent="0">
              <a:buNone/>
            </a:pPr>
            <a:endParaRPr lang="en-US" sz="2000" b="1" i="1" dirty="0"/>
          </a:p>
          <a:p>
            <a:pPr marL="0" indent="0">
              <a:buNone/>
            </a:pPr>
            <a:r>
              <a:rPr lang="en-US" sz="2000" dirty="0" smtClean="0"/>
              <a:t>summary(</a:t>
            </a:r>
            <a:r>
              <a:rPr lang="en-US" sz="2000" dirty="0" err="1" smtClean="0"/>
              <a:t>bowling.pca</a:t>
            </a:r>
            <a:r>
              <a:rPr lang="en-US" sz="2000" dirty="0" smtClean="0"/>
              <a:t>)</a:t>
            </a:r>
          </a:p>
          <a:p>
            <a:pPr marL="0" indent="0">
              <a:buNone/>
            </a:pPr>
            <a:endParaRPr lang="en-US" sz="2000" dirty="0"/>
          </a:p>
        </p:txBody>
      </p:sp>
      <p:pic>
        <p:nvPicPr>
          <p:cNvPr id="5" name="Picture 4"/>
          <p:cNvPicPr>
            <a:picLocks noChangeAspect="1"/>
          </p:cNvPicPr>
          <p:nvPr/>
        </p:nvPicPr>
        <p:blipFill>
          <a:blip r:embed="rId2"/>
          <a:stretch>
            <a:fillRect/>
          </a:stretch>
        </p:blipFill>
        <p:spPr>
          <a:xfrm>
            <a:off x="838200" y="3815556"/>
            <a:ext cx="5629275" cy="371475"/>
          </a:xfrm>
          <a:prstGeom prst="rect">
            <a:avLst/>
          </a:prstGeom>
        </p:spPr>
      </p:pic>
      <p:pic>
        <p:nvPicPr>
          <p:cNvPr id="6" name="Picture 5"/>
          <p:cNvPicPr>
            <a:picLocks noChangeAspect="1"/>
          </p:cNvPicPr>
          <p:nvPr/>
        </p:nvPicPr>
        <p:blipFill>
          <a:blip r:embed="rId3"/>
          <a:stretch>
            <a:fillRect/>
          </a:stretch>
        </p:blipFill>
        <p:spPr>
          <a:xfrm>
            <a:off x="891970" y="4686761"/>
            <a:ext cx="5924550" cy="1171575"/>
          </a:xfrm>
          <a:prstGeom prst="rect">
            <a:avLst/>
          </a:prstGeom>
        </p:spPr>
      </p:pic>
    </p:spTree>
    <p:extLst>
      <p:ext uri="{BB962C8B-B14F-4D97-AF65-F5344CB8AC3E}">
        <p14:creationId xmlns:p14="http://schemas.microsoft.com/office/powerpoint/2010/main" val="3890498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IPL Bowling Data and Top 10 Bowlers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Since </a:t>
            </a:r>
            <a:r>
              <a:rPr lang="en-US" sz="2000" dirty="0"/>
              <a:t>only the first principal component has Eigen value greater than 1 so we will extract </a:t>
            </a:r>
            <a:r>
              <a:rPr lang="en-US" sz="2000" dirty="0" smtClean="0"/>
              <a:t>the </a:t>
            </a:r>
            <a:r>
              <a:rPr lang="en-US" sz="2000" dirty="0"/>
              <a:t>first principal component that also explains 65% of the data</a:t>
            </a:r>
          </a:p>
          <a:p>
            <a:pPr marL="0" indent="0">
              <a:buNone/>
            </a:pPr>
            <a:endParaRPr lang="en-US" sz="2000" dirty="0"/>
          </a:p>
          <a:p>
            <a:pPr marL="0" indent="0">
              <a:buNone/>
            </a:pPr>
            <a:r>
              <a:rPr lang="en-US" sz="2000" dirty="0" smtClean="0"/>
              <a:t>We </a:t>
            </a:r>
            <a:r>
              <a:rPr lang="en-US" sz="2000" dirty="0"/>
              <a:t>will create a new data frame that will have the bowler name in the first column and </a:t>
            </a:r>
            <a:r>
              <a:rPr lang="en-US" sz="2000" dirty="0" smtClean="0"/>
              <a:t>the </a:t>
            </a:r>
            <a:r>
              <a:rPr lang="en-US" sz="2000" dirty="0"/>
              <a:t>first principal component scores in the second column</a:t>
            </a:r>
          </a:p>
          <a:p>
            <a:pPr marL="0" indent="0">
              <a:buNone/>
            </a:pPr>
            <a:endParaRPr lang="en-US" sz="2000" dirty="0"/>
          </a:p>
          <a:p>
            <a:pPr marL="0" indent="0">
              <a:buNone/>
            </a:pPr>
            <a:r>
              <a:rPr lang="en-US" sz="2000" dirty="0" err="1"/>
              <a:t>bowling.new.data</a:t>
            </a:r>
            <a:r>
              <a:rPr lang="en-US" sz="2000" dirty="0"/>
              <a:t>&lt;- </a:t>
            </a:r>
            <a:r>
              <a:rPr lang="en-US" sz="2000" dirty="0" smtClean="0"/>
              <a:t>NULL </a:t>
            </a:r>
            <a:r>
              <a:rPr lang="en-US" sz="2000" b="1" i="1" dirty="0" smtClean="0"/>
              <a:t>#Empty Data Frame</a:t>
            </a:r>
            <a:endParaRPr lang="en-US" sz="2000" b="1" i="1" dirty="0"/>
          </a:p>
          <a:p>
            <a:pPr marL="0" indent="0">
              <a:buNone/>
            </a:pPr>
            <a:r>
              <a:rPr lang="en-US" sz="2000" dirty="0" err="1"/>
              <a:t>bowling.new.data$bowlers</a:t>
            </a:r>
            <a:r>
              <a:rPr lang="en-US" sz="2000" dirty="0"/>
              <a:t>&lt;- bowling.csv[,1</a:t>
            </a:r>
            <a:r>
              <a:rPr lang="en-US" sz="2000" dirty="0" smtClean="0"/>
              <a:t>] </a:t>
            </a:r>
            <a:r>
              <a:rPr lang="en-US" sz="2000" b="1" i="1" dirty="0" smtClean="0"/>
              <a:t>#The bowler name</a:t>
            </a:r>
            <a:endParaRPr lang="en-US" sz="2000" b="1" i="1" dirty="0"/>
          </a:p>
          <a:p>
            <a:pPr marL="0" indent="0">
              <a:buNone/>
            </a:pPr>
            <a:r>
              <a:rPr lang="en-US" sz="2000" dirty="0"/>
              <a:t>bowling.new.data$PC1&lt;-</a:t>
            </a:r>
            <a:r>
              <a:rPr lang="en-US" sz="2000" dirty="0" err="1"/>
              <a:t>bowling.pca$x</a:t>
            </a:r>
            <a:r>
              <a:rPr lang="en-US" sz="2000" dirty="0"/>
              <a:t>[,1</a:t>
            </a:r>
            <a:r>
              <a:rPr lang="en-US" sz="2000" dirty="0" smtClean="0"/>
              <a:t>] </a:t>
            </a:r>
            <a:r>
              <a:rPr lang="en-US" sz="2000" b="1" i="1" dirty="0" smtClean="0"/>
              <a:t>#</a:t>
            </a:r>
            <a:r>
              <a:rPr lang="en-US" sz="2000" b="1" i="1" dirty="0"/>
              <a:t>S</a:t>
            </a:r>
            <a:r>
              <a:rPr lang="en-US" sz="2000" b="1" i="1" dirty="0" smtClean="0"/>
              <a:t>cores with respect to the first Principal Component</a:t>
            </a:r>
            <a:endParaRPr lang="en-US" sz="2000" b="1" i="1" dirty="0"/>
          </a:p>
          <a:p>
            <a:pPr marL="0" indent="0">
              <a:buNone/>
            </a:pPr>
            <a:r>
              <a:rPr lang="en-US" sz="2000" dirty="0" err="1"/>
              <a:t>bowling.new.data</a:t>
            </a:r>
            <a:r>
              <a:rPr lang="en-US" sz="2000" dirty="0"/>
              <a:t>&lt;- </a:t>
            </a:r>
            <a:r>
              <a:rPr lang="en-US" sz="2000" dirty="0" err="1"/>
              <a:t>as.data.frame</a:t>
            </a:r>
            <a:r>
              <a:rPr lang="en-US" sz="2000" dirty="0"/>
              <a:t>(</a:t>
            </a:r>
            <a:r>
              <a:rPr lang="en-US" sz="2000" dirty="0" err="1"/>
              <a:t>bowling.new.data</a:t>
            </a:r>
            <a:r>
              <a:rPr lang="en-US" sz="2000" dirty="0"/>
              <a:t>)</a:t>
            </a:r>
          </a:p>
        </p:txBody>
      </p:sp>
    </p:spTree>
    <p:extLst>
      <p:ext uri="{BB962C8B-B14F-4D97-AF65-F5344CB8AC3E}">
        <p14:creationId xmlns:p14="http://schemas.microsoft.com/office/powerpoint/2010/main" val="27374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IPL Bowling Data and Top 10 Bowlers</a:t>
            </a:r>
          </a:p>
        </p:txBody>
      </p:sp>
      <p:sp>
        <p:nvSpPr>
          <p:cNvPr id="3" name="Content Placeholder 2"/>
          <p:cNvSpPr>
            <a:spLocks noGrp="1"/>
          </p:cNvSpPr>
          <p:nvPr>
            <p:ph idx="1"/>
          </p:nvPr>
        </p:nvSpPr>
        <p:spPr/>
        <p:txBody>
          <a:bodyPr>
            <a:normAutofit/>
          </a:bodyPr>
          <a:lstStyle/>
          <a:p>
            <a:pPr marL="0" indent="0">
              <a:buNone/>
            </a:pPr>
            <a:r>
              <a:rPr lang="en-US" sz="2000" dirty="0" smtClean="0"/>
              <a:t>Top </a:t>
            </a:r>
            <a:r>
              <a:rPr lang="en-US" sz="2000" dirty="0"/>
              <a:t>ten </a:t>
            </a:r>
            <a:r>
              <a:rPr lang="en-US" sz="2000" dirty="0" smtClean="0"/>
              <a:t>bowlers</a:t>
            </a:r>
          </a:p>
          <a:p>
            <a:pPr marL="0" indent="0">
              <a:buNone/>
            </a:pPr>
            <a:r>
              <a:rPr lang="en-US" sz="2000" dirty="0" smtClean="0"/>
              <a:t>Unlike </a:t>
            </a:r>
            <a:r>
              <a:rPr lang="en-US" sz="2000" dirty="0"/>
              <a:t>the analysis for batsmen, where the coefficients in L1 of that discussion are all positive, the</a:t>
            </a:r>
          </a:p>
          <a:p>
            <a:pPr marL="0" indent="0">
              <a:buNone/>
            </a:pPr>
            <a:r>
              <a:rPr lang="en-US" sz="2000" dirty="0" smtClean="0"/>
              <a:t>coefficient </a:t>
            </a:r>
            <a:r>
              <a:rPr lang="en-US" sz="2000" dirty="0"/>
              <a:t>of </a:t>
            </a:r>
            <a:r>
              <a:rPr lang="en-US" sz="2000" dirty="0" err="1"/>
              <a:t>Wkts</a:t>
            </a:r>
            <a:r>
              <a:rPr lang="en-US" sz="2000" dirty="0"/>
              <a:t> here is negative while the remainder are positive. This makes sense since better</a:t>
            </a:r>
          </a:p>
          <a:p>
            <a:pPr marL="0" indent="0">
              <a:buNone/>
            </a:pPr>
            <a:r>
              <a:rPr lang="en-US" sz="2000" dirty="0" smtClean="0"/>
              <a:t>bowler </a:t>
            </a:r>
            <a:r>
              <a:rPr lang="en-US" sz="2000" dirty="0"/>
              <a:t>performance is naturally associated with higher numbers of wickets taken from batsmen</a:t>
            </a:r>
          </a:p>
          <a:p>
            <a:pPr marL="0" indent="0">
              <a:buNone/>
            </a:pPr>
            <a:r>
              <a:rPr lang="en-US" sz="2000" dirty="0" smtClean="0"/>
              <a:t>head(arrange(bowling.new.data,PC1</a:t>
            </a:r>
            <a:r>
              <a:rPr lang="en-US" sz="2000" dirty="0"/>
              <a:t>), n = 10)</a:t>
            </a:r>
          </a:p>
        </p:txBody>
      </p:sp>
      <p:pic>
        <p:nvPicPr>
          <p:cNvPr id="4" name="Picture 3"/>
          <p:cNvPicPr>
            <a:picLocks noChangeAspect="1"/>
          </p:cNvPicPr>
          <p:nvPr/>
        </p:nvPicPr>
        <p:blipFill>
          <a:blip r:embed="rId2"/>
          <a:stretch>
            <a:fillRect/>
          </a:stretch>
        </p:blipFill>
        <p:spPr>
          <a:xfrm>
            <a:off x="974775" y="3886506"/>
            <a:ext cx="6856619" cy="2883003"/>
          </a:xfrm>
          <a:prstGeom prst="rect">
            <a:avLst/>
          </a:prstGeom>
        </p:spPr>
      </p:pic>
    </p:spTree>
    <p:extLst>
      <p:ext uri="{BB962C8B-B14F-4D97-AF65-F5344CB8AC3E}">
        <p14:creationId xmlns:p14="http://schemas.microsoft.com/office/powerpoint/2010/main" val="316908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Greens Franchise and Regression model</a:t>
            </a:r>
            <a:endParaRPr lang="en-US" sz="2800" dirty="0"/>
          </a:p>
        </p:txBody>
      </p:sp>
      <p:sp>
        <p:nvSpPr>
          <p:cNvPr id="3" name="Content Placeholder 2"/>
          <p:cNvSpPr>
            <a:spLocks noGrp="1"/>
          </p:cNvSpPr>
          <p:nvPr>
            <p:ph idx="1"/>
          </p:nvPr>
        </p:nvSpPr>
        <p:spPr/>
        <p:txBody>
          <a:bodyPr/>
          <a:lstStyle/>
          <a:p>
            <a:pPr marL="0" indent="0">
              <a:buNone/>
            </a:pPr>
            <a:r>
              <a:rPr lang="en-US" sz="2000" dirty="0" smtClean="0"/>
              <a:t>Regression Model with all the predictor variables</a:t>
            </a:r>
          </a:p>
          <a:p>
            <a:pPr marL="0" indent="0">
              <a:buNone/>
            </a:pPr>
            <a:r>
              <a:rPr lang="en-US" sz="2000" dirty="0" err="1" smtClean="0"/>
              <a:t>lmstat</a:t>
            </a:r>
            <a:r>
              <a:rPr lang="en-US" sz="2000" dirty="0" smtClean="0"/>
              <a:t>&lt;- lm(</a:t>
            </a:r>
            <a:r>
              <a:rPr lang="en-US" sz="2000" dirty="0" err="1" smtClean="0"/>
              <a:t>AnnualNetSales</a:t>
            </a:r>
            <a:r>
              <a:rPr lang="en-US" sz="2000" dirty="0" smtClean="0"/>
              <a:t>~.,data = </a:t>
            </a:r>
            <a:r>
              <a:rPr lang="en-US" sz="2000" dirty="0" err="1" smtClean="0"/>
              <a:t>data.df</a:t>
            </a:r>
            <a:r>
              <a:rPr lang="en-US" sz="2000" dirty="0" smtClean="0"/>
              <a:t>)</a:t>
            </a:r>
          </a:p>
          <a:p>
            <a:pPr marL="0" indent="0">
              <a:buNone/>
            </a:pPr>
            <a:r>
              <a:rPr lang="en-US" sz="2000" dirty="0" smtClean="0"/>
              <a:t>summary(</a:t>
            </a:r>
            <a:r>
              <a:rPr lang="en-US" sz="2000" dirty="0" err="1" smtClean="0"/>
              <a:t>lmstat</a:t>
            </a:r>
            <a:r>
              <a:rPr lang="en-US" sz="2000" dirty="0" smtClean="0"/>
              <a:t>)</a:t>
            </a:r>
          </a:p>
          <a:p>
            <a:endParaRPr lang="en-US" dirty="0"/>
          </a:p>
        </p:txBody>
      </p:sp>
      <p:pic>
        <p:nvPicPr>
          <p:cNvPr id="4" name="Picture 3"/>
          <p:cNvPicPr>
            <a:picLocks noChangeAspect="1"/>
          </p:cNvPicPr>
          <p:nvPr/>
        </p:nvPicPr>
        <p:blipFill>
          <a:blip r:embed="rId2"/>
          <a:stretch>
            <a:fillRect/>
          </a:stretch>
        </p:blipFill>
        <p:spPr>
          <a:xfrm>
            <a:off x="933450" y="2912810"/>
            <a:ext cx="10325100" cy="3886196"/>
          </a:xfrm>
          <a:prstGeom prst="rect">
            <a:avLst/>
          </a:prstGeom>
        </p:spPr>
      </p:pic>
    </p:spTree>
    <p:extLst>
      <p:ext uri="{BB962C8B-B14F-4D97-AF65-F5344CB8AC3E}">
        <p14:creationId xmlns:p14="http://schemas.microsoft.com/office/powerpoint/2010/main" val="530089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All Greens Franchise and Regression </a:t>
            </a:r>
            <a:r>
              <a:rPr lang="en-US" sz="2800" dirty="0" smtClean="0"/>
              <a:t>model and </a:t>
            </a:r>
            <a:r>
              <a:rPr lang="en-US" sz="2800" dirty="0" err="1" smtClean="0"/>
              <a:t>Anova</a:t>
            </a:r>
            <a:endParaRPr lang="en-US" sz="2800" dirty="0"/>
          </a:p>
        </p:txBody>
      </p:sp>
      <p:sp>
        <p:nvSpPr>
          <p:cNvPr id="3" name="Content Placeholder 2"/>
          <p:cNvSpPr>
            <a:spLocks noGrp="1"/>
          </p:cNvSpPr>
          <p:nvPr>
            <p:ph idx="1"/>
          </p:nvPr>
        </p:nvSpPr>
        <p:spPr/>
        <p:txBody>
          <a:bodyPr/>
          <a:lstStyle/>
          <a:p>
            <a:pPr marL="0" indent="0">
              <a:buNone/>
            </a:pPr>
            <a:r>
              <a:rPr lang="en-US" sz="2000" dirty="0" smtClean="0"/>
              <a:t>In the regression model, we see 99% variability explained by all the independent variables. We find all the variables significant based on the t statistics and </a:t>
            </a:r>
            <a:r>
              <a:rPr lang="en-US" sz="2000" dirty="0" err="1"/>
              <a:t>a</a:t>
            </a:r>
            <a:r>
              <a:rPr lang="en-US" sz="2000" dirty="0" err="1" smtClean="0"/>
              <a:t>nova</a:t>
            </a:r>
            <a:endParaRPr lang="en-US" sz="2000" dirty="0" smtClean="0"/>
          </a:p>
          <a:p>
            <a:pPr marL="0" indent="0">
              <a:buNone/>
            </a:pPr>
            <a:r>
              <a:rPr lang="en-US" sz="2000" dirty="0" err="1" smtClean="0"/>
              <a:t>anova</a:t>
            </a:r>
            <a:r>
              <a:rPr lang="en-US" sz="2000" dirty="0" smtClean="0"/>
              <a:t>(</a:t>
            </a:r>
            <a:r>
              <a:rPr lang="en-US" sz="2000" dirty="0" err="1" smtClean="0"/>
              <a:t>lmstat</a:t>
            </a:r>
            <a:r>
              <a:rPr lang="en-US" sz="2000"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38200" y="3030794"/>
            <a:ext cx="9854381" cy="3451122"/>
          </a:xfrm>
          <a:prstGeom prst="rect">
            <a:avLst/>
          </a:prstGeom>
        </p:spPr>
      </p:pic>
    </p:spTree>
    <p:extLst>
      <p:ext uri="{BB962C8B-B14F-4D97-AF65-F5344CB8AC3E}">
        <p14:creationId xmlns:p14="http://schemas.microsoft.com/office/powerpoint/2010/main" val="4277749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All Greens Franchise and Regression model</a:t>
            </a:r>
          </a:p>
        </p:txBody>
      </p:sp>
      <p:pic>
        <p:nvPicPr>
          <p:cNvPr id="4" name="Content Placeholder 3"/>
          <p:cNvPicPr>
            <a:picLocks noGrp="1" noChangeAspect="1"/>
          </p:cNvPicPr>
          <p:nvPr>
            <p:ph idx="1"/>
          </p:nvPr>
        </p:nvPicPr>
        <p:blipFill>
          <a:blip r:embed="rId2"/>
          <a:stretch>
            <a:fillRect/>
          </a:stretch>
        </p:blipFill>
        <p:spPr>
          <a:xfrm>
            <a:off x="1678242" y="4064742"/>
            <a:ext cx="5753100" cy="1952625"/>
          </a:xfrm>
          <a:prstGeom prst="rect">
            <a:avLst/>
          </a:prstGeom>
        </p:spPr>
      </p:pic>
      <p:sp>
        <p:nvSpPr>
          <p:cNvPr id="3" name="Rectangle 2"/>
          <p:cNvSpPr/>
          <p:nvPr/>
        </p:nvSpPr>
        <p:spPr>
          <a:xfrm>
            <a:off x="1592827" y="2323237"/>
            <a:ext cx="7514303" cy="1477328"/>
          </a:xfrm>
          <a:prstGeom prst="rect">
            <a:avLst/>
          </a:prstGeom>
        </p:spPr>
        <p:txBody>
          <a:bodyPr wrap="square">
            <a:spAutoFit/>
          </a:bodyPr>
          <a:lstStyle/>
          <a:p>
            <a:r>
              <a:rPr lang="en-US" dirty="0" err="1" smtClean="0"/>
              <a:t>Confint</a:t>
            </a:r>
            <a:r>
              <a:rPr lang="en-US" dirty="0" smtClean="0"/>
              <a:t>(</a:t>
            </a:r>
            <a:r>
              <a:rPr lang="en-US" dirty="0" err="1" smtClean="0"/>
              <a:t>lmstat</a:t>
            </a:r>
            <a:r>
              <a:rPr lang="en-US" dirty="0" smtClean="0"/>
              <a:t>)</a:t>
            </a:r>
          </a:p>
          <a:p>
            <a:r>
              <a:rPr lang="en-US" dirty="0" smtClean="0"/>
              <a:t>All the predictor variables are significant having </a:t>
            </a:r>
            <a:r>
              <a:rPr lang="en-US" dirty="0" err="1" smtClean="0"/>
              <a:t>pvalue</a:t>
            </a:r>
            <a:r>
              <a:rPr lang="en-US" dirty="0" smtClean="0"/>
              <a:t> for the corresponding t statistics less then 0.05</a:t>
            </a:r>
          </a:p>
          <a:p>
            <a:r>
              <a:rPr lang="en-US" dirty="0" smtClean="0"/>
              <a:t>The confidence intervals for all the predictor variables does not include 0 hence it proves the </a:t>
            </a:r>
            <a:r>
              <a:rPr lang="en-US" dirty="0" err="1" smtClean="0"/>
              <a:t>po</a:t>
            </a:r>
            <a:r>
              <a:rPr lang="en-US" dirty="0" smtClean="0"/>
              <a:t>  </a:t>
            </a:r>
            <a:r>
              <a:rPr lang="en-US" dirty="0" err="1" smtClean="0"/>
              <a:t>int</a:t>
            </a:r>
            <a:r>
              <a:rPr lang="en-US" dirty="0" smtClean="0"/>
              <a:t> </a:t>
            </a:r>
            <a:r>
              <a:rPr lang="en-US" dirty="0" smtClean="0"/>
              <a:t>that all the predictor variables are significant.</a:t>
            </a:r>
            <a:endParaRPr lang="en-US" dirty="0"/>
          </a:p>
        </p:txBody>
      </p:sp>
    </p:spTree>
    <p:extLst>
      <p:ext uri="{BB962C8B-B14F-4D97-AF65-F5344CB8AC3E}">
        <p14:creationId xmlns:p14="http://schemas.microsoft.com/office/powerpoint/2010/main" val="142574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2073</Words>
  <Application>Microsoft Office PowerPoint</Application>
  <PresentationFormat>Widescreen</PresentationFormat>
  <Paragraphs>317</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Problem#1</vt:lpstr>
      <vt:lpstr>All Greens Franchise and Sample Data </vt:lpstr>
      <vt:lpstr>All Greens Franchise and Variables Data Type</vt:lpstr>
      <vt:lpstr>All Greens Franchise and Correlation</vt:lpstr>
      <vt:lpstr>All Greens Franchise and Correlation Conclusion</vt:lpstr>
      <vt:lpstr>All Greens Franchise and Scatterplots</vt:lpstr>
      <vt:lpstr>All Greens Franchise and Regression model</vt:lpstr>
      <vt:lpstr>All Greens Franchise and Regression model and Anova</vt:lpstr>
      <vt:lpstr>All Greens Franchise and Regression model</vt:lpstr>
      <vt:lpstr>All Greens Franchise and Regression model and Coefficients </vt:lpstr>
      <vt:lpstr>All Greens Franchise and Residual Analysis</vt:lpstr>
      <vt:lpstr>All Greens Franchise and Residual Analysis</vt:lpstr>
      <vt:lpstr>All Greens Franchise and Residuals Analysis</vt:lpstr>
      <vt:lpstr>All Greens Franchise and Regression model</vt:lpstr>
      <vt:lpstr>Problem#2</vt:lpstr>
      <vt:lpstr>Leslie Salt Sample Data</vt:lpstr>
      <vt:lpstr>Leslie Salt Data and Data Types</vt:lpstr>
      <vt:lpstr>Leslie Salt Data and The Price response variable</vt:lpstr>
      <vt:lpstr>Leslie Salt Data and The Independent Variables </vt:lpstr>
      <vt:lpstr>Leslie Salt Data and Correlation Plot</vt:lpstr>
      <vt:lpstr>Leslie Salt Data and Correlation Observations</vt:lpstr>
      <vt:lpstr>Leslie Salt Data and the Regression model</vt:lpstr>
      <vt:lpstr>Leslie Salt Data and Different Models </vt:lpstr>
      <vt:lpstr>Leslie Salt Data and Different Models </vt:lpstr>
      <vt:lpstr>Leslie Sale Data and Regression Model with Interaction Effect</vt:lpstr>
      <vt:lpstr>Leslie Salt Data and Scatterplot to display the Interaction Effect</vt:lpstr>
      <vt:lpstr>Leslie Salt Data and Residual Analysis</vt:lpstr>
      <vt:lpstr>Leslie Salt Data and Residual Analysis</vt:lpstr>
      <vt:lpstr>Leslie Salt Data and PCA and Regression</vt:lpstr>
      <vt:lpstr>Leslie Salt Data and PCA and Regression</vt:lpstr>
      <vt:lpstr>Leslie Salt Data and PCA and Regression</vt:lpstr>
      <vt:lpstr>Leslie Salt Data and PCA and Regression</vt:lpstr>
      <vt:lpstr>Leslie Salt Data and PCA and Regression</vt:lpstr>
      <vt:lpstr>Leslie Salt Data and Regression Model without transformation on Price</vt:lpstr>
      <vt:lpstr>Problem#3</vt:lpstr>
      <vt:lpstr>House Dataset and Sample Data</vt:lpstr>
      <vt:lpstr>House Data and Variables Data Type and Five Point Summary</vt:lpstr>
      <vt:lpstr>House Data and Correlation</vt:lpstr>
      <vt:lpstr>House Data and Correlation Observations</vt:lpstr>
      <vt:lpstr>House Data and Training data set/Test Data Set</vt:lpstr>
      <vt:lpstr>House Data and PCA and Factor Analysis </vt:lpstr>
      <vt:lpstr>House Data and PCA and Factor Analysis</vt:lpstr>
      <vt:lpstr>House Data and PCA and Factor Analysis</vt:lpstr>
      <vt:lpstr>House Data and PCA and Factor Analysis </vt:lpstr>
      <vt:lpstr>House Data and PCA and Factor Analysis</vt:lpstr>
      <vt:lpstr>House Data and PCA and Factor Analysis</vt:lpstr>
      <vt:lpstr>House Data and PCA and Factor Analysis and our final conclusion</vt:lpstr>
      <vt:lpstr>House Data and Regression Analysis with the 4 factors </vt:lpstr>
      <vt:lpstr>House Data and Regression Analysis with the 4 factors</vt:lpstr>
      <vt:lpstr>House Data and Regression Analysis with the 4 factors</vt:lpstr>
      <vt:lpstr>House Data and Regression Analysis with the 4 factors</vt:lpstr>
      <vt:lpstr>House Data and Regression and Residual Analysis</vt:lpstr>
      <vt:lpstr>House Data and Regression and Residual Analysis</vt:lpstr>
      <vt:lpstr>Problem#4</vt:lpstr>
      <vt:lpstr>IPL Batting Data</vt:lpstr>
      <vt:lpstr>IPL Bowling Data</vt:lpstr>
      <vt:lpstr>IPL Batting Data Scatterplot</vt:lpstr>
      <vt:lpstr>IPL Bowling Data Correlation Matrix</vt:lpstr>
      <vt:lpstr>IPL Batting and Bowling Data Correlation Observations</vt:lpstr>
      <vt:lpstr>IPL Batting and Bowling Data Correlation Observations</vt:lpstr>
      <vt:lpstr>IPL Bowling Data Scatterplot</vt:lpstr>
      <vt:lpstr>IPL Bowling Data Correlation Matrix</vt:lpstr>
      <vt:lpstr>IPL Batting Data and PCA analysis</vt:lpstr>
      <vt:lpstr>IPL Batting Data and Top 10 Batsmen</vt:lpstr>
      <vt:lpstr>IPL Batting Data and Top 10 Batsmen</vt:lpstr>
      <vt:lpstr>IPL Bowling Data and PCA analysis</vt:lpstr>
      <vt:lpstr>IPL Bowling Data and Top 10 Bowlers</vt:lpstr>
      <vt:lpstr>IPL Bowling Data and Top 10 Bowlers</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Problem#1</dc:title>
  <dc:creator>Ruma Sinha (rumsinha)</dc:creator>
  <cp:lastModifiedBy>Ruma Sinha (rumsinha)</cp:lastModifiedBy>
  <cp:revision>176</cp:revision>
  <dcterms:created xsi:type="dcterms:W3CDTF">2017-05-19T09:11:59Z</dcterms:created>
  <dcterms:modified xsi:type="dcterms:W3CDTF">2017-05-30T16:31:25Z</dcterms:modified>
</cp:coreProperties>
</file>