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57" r:id="rId3"/>
    <p:sldId id="258" r:id="rId4"/>
    <p:sldId id="262" r:id="rId5"/>
    <p:sldId id="325" r:id="rId6"/>
    <p:sldId id="326" r:id="rId7"/>
    <p:sldId id="327"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37" r:id="rId54"/>
    <p:sldId id="338" r:id="rId55"/>
    <p:sldId id="339" r:id="rId56"/>
    <p:sldId id="340" r:id="rId57"/>
    <p:sldId id="341" r:id="rId58"/>
    <p:sldId id="342"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8" r:id="rId72"/>
    <p:sldId id="321" r:id="rId73"/>
    <p:sldId id="322" r:id="rId74"/>
    <p:sldId id="323" r:id="rId75"/>
    <p:sldId id="324" r:id="rId76"/>
    <p:sldId id="329" r:id="rId77"/>
    <p:sldId id="330" r:id="rId78"/>
    <p:sldId id="331" r:id="rId79"/>
    <p:sldId id="332" r:id="rId80"/>
    <p:sldId id="333" r:id="rId81"/>
    <p:sldId id="334" r:id="rId82"/>
    <p:sldId id="335" r:id="rId83"/>
    <p:sldId id="336" r:id="rId84"/>
    <p:sldId id="345" r:id="rId85"/>
    <p:sldId id="261" r:id="rId86"/>
    <p:sldId id="343" r:id="rId87"/>
    <p:sldId id="344"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64" autoAdjust="0"/>
  </p:normalViewPr>
  <p:slideViewPr>
    <p:cSldViewPr snapToGrid="0">
      <p:cViewPr varScale="1">
        <p:scale>
          <a:sx n="73" d="100"/>
          <a:sy n="73" d="100"/>
        </p:scale>
        <p:origin x="381"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26312A-2506-4E7C-8192-10C7E02AA5A9}" type="datetimeFigureOut">
              <a:rPr lang="en-US" smtClean="0"/>
              <a:t>10/1/2017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8F432F-B74E-49C2-805D-24F59E762A7A}" type="slidenum">
              <a:rPr lang="en-US" smtClean="0"/>
              <a:t>‹#›</a:t>
            </a:fld>
            <a:endParaRPr lang="en-US"/>
          </a:p>
        </p:txBody>
      </p:sp>
    </p:spTree>
    <p:extLst>
      <p:ext uri="{BB962C8B-B14F-4D97-AF65-F5344CB8AC3E}">
        <p14:creationId xmlns:p14="http://schemas.microsoft.com/office/powerpoint/2010/main" val="3806481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1</a:t>
            </a:fld>
            <a:endParaRPr lang="en-US"/>
          </a:p>
        </p:txBody>
      </p:sp>
    </p:spTree>
    <p:extLst>
      <p:ext uri="{BB962C8B-B14F-4D97-AF65-F5344CB8AC3E}">
        <p14:creationId xmlns:p14="http://schemas.microsoft.com/office/powerpoint/2010/main" val="2418587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15</a:t>
            </a:fld>
            <a:endParaRPr lang="en-US"/>
          </a:p>
        </p:txBody>
      </p:sp>
    </p:spTree>
    <p:extLst>
      <p:ext uri="{BB962C8B-B14F-4D97-AF65-F5344CB8AC3E}">
        <p14:creationId xmlns:p14="http://schemas.microsoft.com/office/powerpoint/2010/main" val="614420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16</a:t>
            </a:fld>
            <a:endParaRPr lang="en-US"/>
          </a:p>
        </p:txBody>
      </p:sp>
    </p:spTree>
    <p:extLst>
      <p:ext uri="{BB962C8B-B14F-4D97-AF65-F5344CB8AC3E}">
        <p14:creationId xmlns:p14="http://schemas.microsoft.com/office/powerpoint/2010/main" val="3043789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17</a:t>
            </a:fld>
            <a:endParaRPr lang="en-US"/>
          </a:p>
        </p:txBody>
      </p:sp>
    </p:spTree>
    <p:extLst>
      <p:ext uri="{BB962C8B-B14F-4D97-AF65-F5344CB8AC3E}">
        <p14:creationId xmlns:p14="http://schemas.microsoft.com/office/powerpoint/2010/main" val="1091724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18</a:t>
            </a:fld>
            <a:endParaRPr lang="en-US"/>
          </a:p>
        </p:txBody>
      </p:sp>
    </p:spTree>
    <p:extLst>
      <p:ext uri="{BB962C8B-B14F-4D97-AF65-F5344CB8AC3E}">
        <p14:creationId xmlns:p14="http://schemas.microsoft.com/office/powerpoint/2010/main" val="3511926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19</a:t>
            </a:fld>
            <a:endParaRPr lang="en-US"/>
          </a:p>
        </p:txBody>
      </p:sp>
    </p:spTree>
    <p:extLst>
      <p:ext uri="{BB962C8B-B14F-4D97-AF65-F5344CB8AC3E}">
        <p14:creationId xmlns:p14="http://schemas.microsoft.com/office/powerpoint/2010/main" val="1469544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20</a:t>
            </a:fld>
            <a:endParaRPr lang="en-US"/>
          </a:p>
        </p:txBody>
      </p:sp>
    </p:spTree>
    <p:extLst>
      <p:ext uri="{BB962C8B-B14F-4D97-AF65-F5344CB8AC3E}">
        <p14:creationId xmlns:p14="http://schemas.microsoft.com/office/powerpoint/2010/main" val="909754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21</a:t>
            </a:fld>
            <a:endParaRPr lang="en-US"/>
          </a:p>
        </p:txBody>
      </p:sp>
    </p:spTree>
    <p:extLst>
      <p:ext uri="{BB962C8B-B14F-4D97-AF65-F5344CB8AC3E}">
        <p14:creationId xmlns:p14="http://schemas.microsoft.com/office/powerpoint/2010/main" val="528714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22</a:t>
            </a:fld>
            <a:endParaRPr lang="en-US"/>
          </a:p>
        </p:txBody>
      </p:sp>
    </p:spTree>
    <p:extLst>
      <p:ext uri="{BB962C8B-B14F-4D97-AF65-F5344CB8AC3E}">
        <p14:creationId xmlns:p14="http://schemas.microsoft.com/office/powerpoint/2010/main" val="1024646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23</a:t>
            </a:fld>
            <a:endParaRPr lang="en-US"/>
          </a:p>
        </p:txBody>
      </p:sp>
    </p:spTree>
    <p:extLst>
      <p:ext uri="{BB962C8B-B14F-4D97-AF65-F5344CB8AC3E}">
        <p14:creationId xmlns:p14="http://schemas.microsoft.com/office/powerpoint/2010/main" val="709883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24</a:t>
            </a:fld>
            <a:endParaRPr lang="en-US"/>
          </a:p>
        </p:txBody>
      </p:sp>
    </p:spTree>
    <p:extLst>
      <p:ext uri="{BB962C8B-B14F-4D97-AF65-F5344CB8AC3E}">
        <p14:creationId xmlns:p14="http://schemas.microsoft.com/office/powerpoint/2010/main" val="3193960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2</a:t>
            </a:fld>
            <a:endParaRPr lang="en-US"/>
          </a:p>
        </p:txBody>
      </p:sp>
    </p:spTree>
    <p:extLst>
      <p:ext uri="{BB962C8B-B14F-4D97-AF65-F5344CB8AC3E}">
        <p14:creationId xmlns:p14="http://schemas.microsoft.com/office/powerpoint/2010/main" val="3468724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25</a:t>
            </a:fld>
            <a:endParaRPr lang="en-US"/>
          </a:p>
        </p:txBody>
      </p:sp>
    </p:spTree>
    <p:extLst>
      <p:ext uri="{BB962C8B-B14F-4D97-AF65-F5344CB8AC3E}">
        <p14:creationId xmlns:p14="http://schemas.microsoft.com/office/powerpoint/2010/main" val="630195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26</a:t>
            </a:fld>
            <a:endParaRPr lang="en-US"/>
          </a:p>
        </p:txBody>
      </p:sp>
    </p:spTree>
    <p:extLst>
      <p:ext uri="{BB962C8B-B14F-4D97-AF65-F5344CB8AC3E}">
        <p14:creationId xmlns:p14="http://schemas.microsoft.com/office/powerpoint/2010/main" val="492826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27</a:t>
            </a:fld>
            <a:endParaRPr lang="en-US"/>
          </a:p>
        </p:txBody>
      </p:sp>
    </p:spTree>
    <p:extLst>
      <p:ext uri="{BB962C8B-B14F-4D97-AF65-F5344CB8AC3E}">
        <p14:creationId xmlns:p14="http://schemas.microsoft.com/office/powerpoint/2010/main" val="742895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28</a:t>
            </a:fld>
            <a:endParaRPr lang="en-US"/>
          </a:p>
        </p:txBody>
      </p:sp>
    </p:spTree>
    <p:extLst>
      <p:ext uri="{BB962C8B-B14F-4D97-AF65-F5344CB8AC3E}">
        <p14:creationId xmlns:p14="http://schemas.microsoft.com/office/powerpoint/2010/main" val="2112146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29</a:t>
            </a:fld>
            <a:endParaRPr lang="en-US"/>
          </a:p>
        </p:txBody>
      </p:sp>
    </p:spTree>
    <p:extLst>
      <p:ext uri="{BB962C8B-B14F-4D97-AF65-F5344CB8AC3E}">
        <p14:creationId xmlns:p14="http://schemas.microsoft.com/office/powerpoint/2010/main" val="3117804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30</a:t>
            </a:fld>
            <a:endParaRPr lang="en-US"/>
          </a:p>
        </p:txBody>
      </p:sp>
    </p:spTree>
    <p:extLst>
      <p:ext uri="{BB962C8B-B14F-4D97-AF65-F5344CB8AC3E}">
        <p14:creationId xmlns:p14="http://schemas.microsoft.com/office/powerpoint/2010/main" val="1656846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31</a:t>
            </a:fld>
            <a:endParaRPr lang="en-US"/>
          </a:p>
        </p:txBody>
      </p:sp>
    </p:spTree>
    <p:extLst>
      <p:ext uri="{BB962C8B-B14F-4D97-AF65-F5344CB8AC3E}">
        <p14:creationId xmlns:p14="http://schemas.microsoft.com/office/powerpoint/2010/main" val="32548444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32</a:t>
            </a:fld>
            <a:endParaRPr lang="en-US"/>
          </a:p>
        </p:txBody>
      </p:sp>
    </p:spTree>
    <p:extLst>
      <p:ext uri="{BB962C8B-B14F-4D97-AF65-F5344CB8AC3E}">
        <p14:creationId xmlns:p14="http://schemas.microsoft.com/office/powerpoint/2010/main" val="4247667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33</a:t>
            </a:fld>
            <a:endParaRPr lang="en-US"/>
          </a:p>
        </p:txBody>
      </p:sp>
    </p:spTree>
    <p:extLst>
      <p:ext uri="{BB962C8B-B14F-4D97-AF65-F5344CB8AC3E}">
        <p14:creationId xmlns:p14="http://schemas.microsoft.com/office/powerpoint/2010/main" val="35633471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34</a:t>
            </a:fld>
            <a:endParaRPr lang="en-US"/>
          </a:p>
        </p:txBody>
      </p:sp>
    </p:spTree>
    <p:extLst>
      <p:ext uri="{BB962C8B-B14F-4D97-AF65-F5344CB8AC3E}">
        <p14:creationId xmlns:p14="http://schemas.microsoft.com/office/powerpoint/2010/main" val="3372180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8</a:t>
            </a:fld>
            <a:endParaRPr lang="en-US"/>
          </a:p>
        </p:txBody>
      </p:sp>
    </p:spTree>
    <p:extLst>
      <p:ext uri="{BB962C8B-B14F-4D97-AF65-F5344CB8AC3E}">
        <p14:creationId xmlns:p14="http://schemas.microsoft.com/office/powerpoint/2010/main" val="4237339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35</a:t>
            </a:fld>
            <a:endParaRPr lang="en-US"/>
          </a:p>
        </p:txBody>
      </p:sp>
    </p:spTree>
    <p:extLst>
      <p:ext uri="{BB962C8B-B14F-4D97-AF65-F5344CB8AC3E}">
        <p14:creationId xmlns:p14="http://schemas.microsoft.com/office/powerpoint/2010/main" val="1565028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36</a:t>
            </a:fld>
            <a:endParaRPr lang="en-US"/>
          </a:p>
        </p:txBody>
      </p:sp>
    </p:spTree>
    <p:extLst>
      <p:ext uri="{BB962C8B-B14F-4D97-AF65-F5344CB8AC3E}">
        <p14:creationId xmlns:p14="http://schemas.microsoft.com/office/powerpoint/2010/main" val="22019420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37</a:t>
            </a:fld>
            <a:endParaRPr lang="en-US"/>
          </a:p>
        </p:txBody>
      </p:sp>
    </p:spTree>
    <p:extLst>
      <p:ext uri="{BB962C8B-B14F-4D97-AF65-F5344CB8AC3E}">
        <p14:creationId xmlns:p14="http://schemas.microsoft.com/office/powerpoint/2010/main" val="40988920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38</a:t>
            </a:fld>
            <a:endParaRPr lang="en-US"/>
          </a:p>
        </p:txBody>
      </p:sp>
    </p:spTree>
    <p:extLst>
      <p:ext uri="{BB962C8B-B14F-4D97-AF65-F5344CB8AC3E}">
        <p14:creationId xmlns:p14="http://schemas.microsoft.com/office/powerpoint/2010/main" val="3439139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39</a:t>
            </a:fld>
            <a:endParaRPr lang="en-US"/>
          </a:p>
        </p:txBody>
      </p:sp>
    </p:spTree>
    <p:extLst>
      <p:ext uri="{BB962C8B-B14F-4D97-AF65-F5344CB8AC3E}">
        <p14:creationId xmlns:p14="http://schemas.microsoft.com/office/powerpoint/2010/main" val="28428387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40</a:t>
            </a:fld>
            <a:endParaRPr lang="en-US"/>
          </a:p>
        </p:txBody>
      </p:sp>
    </p:spTree>
    <p:extLst>
      <p:ext uri="{BB962C8B-B14F-4D97-AF65-F5344CB8AC3E}">
        <p14:creationId xmlns:p14="http://schemas.microsoft.com/office/powerpoint/2010/main" val="195473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41</a:t>
            </a:fld>
            <a:endParaRPr lang="en-US"/>
          </a:p>
        </p:txBody>
      </p:sp>
    </p:spTree>
    <p:extLst>
      <p:ext uri="{BB962C8B-B14F-4D97-AF65-F5344CB8AC3E}">
        <p14:creationId xmlns:p14="http://schemas.microsoft.com/office/powerpoint/2010/main" val="24252708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42</a:t>
            </a:fld>
            <a:endParaRPr lang="en-US"/>
          </a:p>
        </p:txBody>
      </p:sp>
    </p:spTree>
    <p:extLst>
      <p:ext uri="{BB962C8B-B14F-4D97-AF65-F5344CB8AC3E}">
        <p14:creationId xmlns:p14="http://schemas.microsoft.com/office/powerpoint/2010/main" val="29110594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43</a:t>
            </a:fld>
            <a:endParaRPr lang="en-US"/>
          </a:p>
        </p:txBody>
      </p:sp>
    </p:spTree>
    <p:extLst>
      <p:ext uri="{BB962C8B-B14F-4D97-AF65-F5344CB8AC3E}">
        <p14:creationId xmlns:p14="http://schemas.microsoft.com/office/powerpoint/2010/main" val="37597778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44</a:t>
            </a:fld>
            <a:endParaRPr lang="en-US"/>
          </a:p>
        </p:txBody>
      </p:sp>
    </p:spTree>
    <p:extLst>
      <p:ext uri="{BB962C8B-B14F-4D97-AF65-F5344CB8AC3E}">
        <p14:creationId xmlns:p14="http://schemas.microsoft.com/office/powerpoint/2010/main" val="383984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9</a:t>
            </a:fld>
            <a:endParaRPr lang="en-US"/>
          </a:p>
        </p:txBody>
      </p:sp>
    </p:spTree>
    <p:extLst>
      <p:ext uri="{BB962C8B-B14F-4D97-AF65-F5344CB8AC3E}">
        <p14:creationId xmlns:p14="http://schemas.microsoft.com/office/powerpoint/2010/main" val="17437200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45</a:t>
            </a:fld>
            <a:endParaRPr lang="en-US"/>
          </a:p>
        </p:txBody>
      </p:sp>
    </p:spTree>
    <p:extLst>
      <p:ext uri="{BB962C8B-B14F-4D97-AF65-F5344CB8AC3E}">
        <p14:creationId xmlns:p14="http://schemas.microsoft.com/office/powerpoint/2010/main" val="40668301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46</a:t>
            </a:fld>
            <a:endParaRPr lang="en-US"/>
          </a:p>
        </p:txBody>
      </p:sp>
    </p:spTree>
    <p:extLst>
      <p:ext uri="{BB962C8B-B14F-4D97-AF65-F5344CB8AC3E}">
        <p14:creationId xmlns:p14="http://schemas.microsoft.com/office/powerpoint/2010/main" val="16882778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47</a:t>
            </a:fld>
            <a:endParaRPr lang="en-US"/>
          </a:p>
        </p:txBody>
      </p:sp>
    </p:spTree>
    <p:extLst>
      <p:ext uri="{BB962C8B-B14F-4D97-AF65-F5344CB8AC3E}">
        <p14:creationId xmlns:p14="http://schemas.microsoft.com/office/powerpoint/2010/main" val="37105197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48</a:t>
            </a:fld>
            <a:endParaRPr lang="en-US"/>
          </a:p>
        </p:txBody>
      </p:sp>
    </p:spTree>
    <p:extLst>
      <p:ext uri="{BB962C8B-B14F-4D97-AF65-F5344CB8AC3E}">
        <p14:creationId xmlns:p14="http://schemas.microsoft.com/office/powerpoint/2010/main" val="8945780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49</a:t>
            </a:fld>
            <a:endParaRPr lang="en-US"/>
          </a:p>
        </p:txBody>
      </p:sp>
    </p:spTree>
    <p:extLst>
      <p:ext uri="{BB962C8B-B14F-4D97-AF65-F5344CB8AC3E}">
        <p14:creationId xmlns:p14="http://schemas.microsoft.com/office/powerpoint/2010/main" val="31377860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50</a:t>
            </a:fld>
            <a:endParaRPr lang="en-US"/>
          </a:p>
        </p:txBody>
      </p:sp>
    </p:spTree>
    <p:extLst>
      <p:ext uri="{BB962C8B-B14F-4D97-AF65-F5344CB8AC3E}">
        <p14:creationId xmlns:p14="http://schemas.microsoft.com/office/powerpoint/2010/main" val="16458954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51</a:t>
            </a:fld>
            <a:endParaRPr lang="en-US"/>
          </a:p>
        </p:txBody>
      </p:sp>
    </p:spTree>
    <p:extLst>
      <p:ext uri="{BB962C8B-B14F-4D97-AF65-F5344CB8AC3E}">
        <p14:creationId xmlns:p14="http://schemas.microsoft.com/office/powerpoint/2010/main" val="11713863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52</a:t>
            </a:fld>
            <a:endParaRPr lang="en-US"/>
          </a:p>
        </p:txBody>
      </p:sp>
    </p:spTree>
    <p:extLst>
      <p:ext uri="{BB962C8B-B14F-4D97-AF65-F5344CB8AC3E}">
        <p14:creationId xmlns:p14="http://schemas.microsoft.com/office/powerpoint/2010/main" val="39162621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53</a:t>
            </a:fld>
            <a:endParaRPr lang="en-US"/>
          </a:p>
        </p:txBody>
      </p:sp>
    </p:spTree>
    <p:extLst>
      <p:ext uri="{BB962C8B-B14F-4D97-AF65-F5344CB8AC3E}">
        <p14:creationId xmlns:p14="http://schemas.microsoft.com/office/powerpoint/2010/main" val="19493569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54</a:t>
            </a:fld>
            <a:endParaRPr lang="en-US"/>
          </a:p>
        </p:txBody>
      </p:sp>
    </p:spTree>
    <p:extLst>
      <p:ext uri="{BB962C8B-B14F-4D97-AF65-F5344CB8AC3E}">
        <p14:creationId xmlns:p14="http://schemas.microsoft.com/office/powerpoint/2010/main" val="4000179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10</a:t>
            </a:fld>
            <a:endParaRPr lang="en-US"/>
          </a:p>
        </p:txBody>
      </p:sp>
    </p:spTree>
    <p:extLst>
      <p:ext uri="{BB962C8B-B14F-4D97-AF65-F5344CB8AC3E}">
        <p14:creationId xmlns:p14="http://schemas.microsoft.com/office/powerpoint/2010/main" val="17671346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55</a:t>
            </a:fld>
            <a:endParaRPr lang="en-US"/>
          </a:p>
        </p:txBody>
      </p:sp>
    </p:spTree>
    <p:extLst>
      <p:ext uri="{BB962C8B-B14F-4D97-AF65-F5344CB8AC3E}">
        <p14:creationId xmlns:p14="http://schemas.microsoft.com/office/powerpoint/2010/main" val="8749213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56</a:t>
            </a:fld>
            <a:endParaRPr lang="en-US"/>
          </a:p>
        </p:txBody>
      </p:sp>
    </p:spTree>
    <p:extLst>
      <p:ext uri="{BB962C8B-B14F-4D97-AF65-F5344CB8AC3E}">
        <p14:creationId xmlns:p14="http://schemas.microsoft.com/office/powerpoint/2010/main" val="26897046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57</a:t>
            </a:fld>
            <a:endParaRPr lang="en-US"/>
          </a:p>
        </p:txBody>
      </p:sp>
    </p:spTree>
    <p:extLst>
      <p:ext uri="{BB962C8B-B14F-4D97-AF65-F5344CB8AC3E}">
        <p14:creationId xmlns:p14="http://schemas.microsoft.com/office/powerpoint/2010/main" val="2605079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58</a:t>
            </a:fld>
            <a:endParaRPr lang="en-US"/>
          </a:p>
        </p:txBody>
      </p:sp>
    </p:spTree>
    <p:extLst>
      <p:ext uri="{BB962C8B-B14F-4D97-AF65-F5344CB8AC3E}">
        <p14:creationId xmlns:p14="http://schemas.microsoft.com/office/powerpoint/2010/main" val="20037193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59</a:t>
            </a:fld>
            <a:endParaRPr lang="en-US"/>
          </a:p>
        </p:txBody>
      </p:sp>
    </p:spTree>
    <p:extLst>
      <p:ext uri="{BB962C8B-B14F-4D97-AF65-F5344CB8AC3E}">
        <p14:creationId xmlns:p14="http://schemas.microsoft.com/office/powerpoint/2010/main" val="4271057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60</a:t>
            </a:fld>
            <a:endParaRPr lang="en-US"/>
          </a:p>
        </p:txBody>
      </p:sp>
    </p:spTree>
    <p:extLst>
      <p:ext uri="{BB962C8B-B14F-4D97-AF65-F5344CB8AC3E}">
        <p14:creationId xmlns:p14="http://schemas.microsoft.com/office/powerpoint/2010/main" val="30237580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61</a:t>
            </a:fld>
            <a:endParaRPr lang="en-US"/>
          </a:p>
        </p:txBody>
      </p:sp>
    </p:spTree>
    <p:extLst>
      <p:ext uri="{BB962C8B-B14F-4D97-AF65-F5344CB8AC3E}">
        <p14:creationId xmlns:p14="http://schemas.microsoft.com/office/powerpoint/2010/main" val="22152976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62</a:t>
            </a:fld>
            <a:endParaRPr lang="en-US"/>
          </a:p>
        </p:txBody>
      </p:sp>
    </p:spTree>
    <p:extLst>
      <p:ext uri="{BB962C8B-B14F-4D97-AF65-F5344CB8AC3E}">
        <p14:creationId xmlns:p14="http://schemas.microsoft.com/office/powerpoint/2010/main" val="18864676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63</a:t>
            </a:fld>
            <a:endParaRPr lang="en-US"/>
          </a:p>
        </p:txBody>
      </p:sp>
    </p:spTree>
    <p:extLst>
      <p:ext uri="{BB962C8B-B14F-4D97-AF65-F5344CB8AC3E}">
        <p14:creationId xmlns:p14="http://schemas.microsoft.com/office/powerpoint/2010/main" val="35711805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64</a:t>
            </a:fld>
            <a:endParaRPr lang="en-US"/>
          </a:p>
        </p:txBody>
      </p:sp>
    </p:spTree>
    <p:extLst>
      <p:ext uri="{BB962C8B-B14F-4D97-AF65-F5344CB8AC3E}">
        <p14:creationId xmlns:p14="http://schemas.microsoft.com/office/powerpoint/2010/main" val="752190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11</a:t>
            </a:fld>
            <a:endParaRPr lang="en-US"/>
          </a:p>
        </p:txBody>
      </p:sp>
    </p:spTree>
    <p:extLst>
      <p:ext uri="{BB962C8B-B14F-4D97-AF65-F5344CB8AC3E}">
        <p14:creationId xmlns:p14="http://schemas.microsoft.com/office/powerpoint/2010/main" val="258550552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65</a:t>
            </a:fld>
            <a:endParaRPr lang="en-US"/>
          </a:p>
        </p:txBody>
      </p:sp>
    </p:spTree>
    <p:extLst>
      <p:ext uri="{BB962C8B-B14F-4D97-AF65-F5344CB8AC3E}">
        <p14:creationId xmlns:p14="http://schemas.microsoft.com/office/powerpoint/2010/main" val="36944614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66</a:t>
            </a:fld>
            <a:endParaRPr lang="en-US"/>
          </a:p>
        </p:txBody>
      </p:sp>
    </p:spTree>
    <p:extLst>
      <p:ext uri="{BB962C8B-B14F-4D97-AF65-F5344CB8AC3E}">
        <p14:creationId xmlns:p14="http://schemas.microsoft.com/office/powerpoint/2010/main" val="10910406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67</a:t>
            </a:fld>
            <a:endParaRPr lang="en-US"/>
          </a:p>
        </p:txBody>
      </p:sp>
    </p:spTree>
    <p:extLst>
      <p:ext uri="{BB962C8B-B14F-4D97-AF65-F5344CB8AC3E}">
        <p14:creationId xmlns:p14="http://schemas.microsoft.com/office/powerpoint/2010/main" val="38390248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68</a:t>
            </a:fld>
            <a:endParaRPr lang="en-US"/>
          </a:p>
        </p:txBody>
      </p:sp>
    </p:spTree>
    <p:extLst>
      <p:ext uri="{BB962C8B-B14F-4D97-AF65-F5344CB8AC3E}">
        <p14:creationId xmlns:p14="http://schemas.microsoft.com/office/powerpoint/2010/main" val="20227404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69</a:t>
            </a:fld>
            <a:endParaRPr lang="en-US"/>
          </a:p>
        </p:txBody>
      </p:sp>
    </p:spTree>
    <p:extLst>
      <p:ext uri="{BB962C8B-B14F-4D97-AF65-F5344CB8AC3E}">
        <p14:creationId xmlns:p14="http://schemas.microsoft.com/office/powerpoint/2010/main" val="149007041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70</a:t>
            </a:fld>
            <a:endParaRPr lang="en-US"/>
          </a:p>
        </p:txBody>
      </p:sp>
    </p:spTree>
    <p:extLst>
      <p:ext uri="{BB962C8B-B14F-4D97-AF65-F5344CB8AC3E}">
        <p14:creationId xmlns:p14="http://schemas.microsoft.com/office/powerpoint/2010/main" val="34577643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71</a:t>
            </a:fld>
            <a:endParaRPr lang="en-US"/>
          </a:p>
        </p:txBody>
      </p:sp>
    </p:spTree>
    <p:extLst>
      <p:ext uri="{BB962C8B-B14F-4D97-AF65-F5344CB8AC3E}">
        <p14:creationId xmlns:p14="http://schemas.microsoft.com/office/powerpoint/2010/main" val="1463301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72</a:t>
            </a:fld>
            <a:endParaRPr lang="en-US"/>
          </a:p>
        </p:txBody>
      </p:sp>
    </p:spTree>
    <p:extLst>
      <p:ext uri="{BB962C8B-B14F-4D97-AF65-F5344CB8AC3E}">
        <p14:creationId xmlns:p14="http://schemas.microsoft.com/office/powerpoint/2010/main" val="40314589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73</a:t>
            </a:fld>
            <a:endParaRPr lang="en-US"/>
          </a:p>
        </p:txBody>
      </p:sp>
    </p:spTree>
    <p:extLst>
      <p:ext uri="{BB962C8B-B14F-4D97-AF65-F5344CB8AC3E}">
        <p14:creationId xmlns:p14="http://schemas.microsoft.com/office/powerpoint/2010/main" val="16041434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74</a:t>
            </a:fld>
            <a:endParaRPr lang="en-US"/>
          </a:p>
        </p:txBody>
      </p:sp>
    </p:spTree>
    <p:extLst>
      <p:ext uri="{BB962C8B-B14F-4D97-AF65-F5344CB8AC3E}">
        <p14:creationId xmlns:p14="http://schemas.microsoft.com/office/powerpoint/2010/main" val="1400419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12</a:t>
            </a:fld>
            <a:endParaRPr lang="en-US"/>
          </a:p>
        </p:txBody>
      </p:sp>
    </p:spTree>
    <p:extLst>
      <p:ext uri="{BB962C8B-B14F-4D97-AF65-F5344CB8AC3E}">
        <p14:creationId xmlns:p14="http://schemas.microsoft.com/office/powerpoint/2010/main" val="27266436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75</a:t>
            </a:fld>
            <a:endParaRPr lang="en-US"/>
          </a:p>
        </p:txBody>
      </p:sp>
    </p:spTree>
    <p:extLst>
      <p:ext uri="{BB962C8B-B14F-4D97-AF65-F5344CB8AC3E}">
        <p14:creationId xmlns:p14="http://schemas.microsoft.com/office/powerpoint/2010/main" val="7115676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76</a:t>
            </a:fld>
            <a:endParaRPr lang="en-US"/>
          </a:p>
        </p:txBody>
      </p:sp>
    </p:spTree>
    <p:extLst>
      <p:ext uri="{BB962C8B-B14F-4D97-AF65-F5344CB8AC3E}">
        <p14:creationId xmlns:p14="http://schemas.microsoft.com/office/powerpoint/2010/main" val="39978370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77</a:t>
            </a:fld>
            <a:endParaRPr lang="en-US"/>
          </a:p>
        </p:txBody>
      </p:sp>
    </p:spTree>
    <p:extLst>
      <p:ext uri="{BB962C8B-B14F-4D97-AF65-F5344CB8AC3E}">
        <p14:creationId xmlns:p14="http://schemas.microsoft.com/office/powerpoint/2010/main" val="2096917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78</a:t>
            </a:fld>
            <a:endParaRPr lang="en-US"/>
          </a:p>
        </p:txBody>
      </p:sp>
    </p:spTree>
    <p:extLst>
      <p:ext uri="{BB962C8B-B14F-4D97-AF65-F5344CB8AC3E}">
        <p14:creationId xmlns:p14="http://schemas.microsoft.com/office/powerpoint/2010/main" val="10212528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79</a:t>
            </a:fld>
            <a:endParaRPr lang="en-US"/>
          </a:p>
        </p:txBody>
      </p:sp>
    </p:spTree>
    <p:extLst>
      <p:ext uri="{BB962C8B-B14F-4D97-AF65-F5344CB8AC3E}">
        <p14:creationId xmlns:p14="http://schemas.microsoft.com/office/powerpoint/2010/main" val="146624280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80</a:t>
            </a:fld>
            <a:endParaRPr lang="en-US"/>
          </a:p>
        </p:txBody>
      </p:sp>
    </p:spTree>
    <p:extLst>
      <p:ext uri="{BB962C8B-B14F-4D97-AF65-F5344CB8AC3E}">
        <p14:creationId xmlns:p14="http://schemas.microsoft.com/office/powerpoint/2010/main" val="17958986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81</a:t>
            </a:fld>
            <a:endParaRPr lang="en-US"/>
          </a:p>
        </p:txBody>
      </p:sp>
    </p:spTree>
    <p:extLst>
      <p:ext uri="{BB962C8B-B14F-4D97-AF65-F5344CB8AC3E}">
        <p14:creationId xmlns:p14="http://schemas.microsoft.com/office/powerpoint/2010/main" val="5737356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82</a:t>
            </a:fld>
            <a:endParaRPr lang="en-US"/>
          </a:p>
        </p:txBody>
      </p:sp>
    </p:spTree>
    <p:extLst>
      <p:ext uri="{BB962C8B-B14F-4D97-AF65-F5344CB8AC3E}">
        <p14:creationId xmlns:p14="http://schemas.microsoft.com/office/powerpoint/2010/main" val="140370999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83</a:t>
            </a:fld>
            <a:endParaRPr lang="en-US"/>
          </a:p>
        </p:txBody>
      </p:sp>
    </p:spTree>
    <p:extLst>
      <p:ext uri="{BB962C8B-B14F-4D97-AF65-F5344CB8AC3E}">
        <p14:creationId xmlns:p14="http://schemas.microsoft.com/office/powerpoint/2010/main" val="267977379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84</a:t>
            </a:fld>
            <a:endParaRPr lang="en-US"/>
          </a:p>
        </p:txBody>
      </p:sp>
    </p:spTree>
    <p:extLst>
      <p:ext uri="{BB962C8B-B14F-4D97-AF65-F5344CB8AC3E}">
        <p14:creationId xmlns:p14="http://schemas.microsoft.com/office/powerpoint/2010/main" val="2938643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13</a:t>
            </a:fld>
            <a:endParaRPr lang="en-US"/>
          </a:p>
        </p:txBody>
      </p:sp>
    </p:spTree>
    <p:extLst>
      <p:ext uri="{BB962C8B-B14F-4D97-AF65-F5344CB8AC3E}">
        <p14:creationId xmlns:p14="http://schemas.microsoft.com/office/powerpoint/2010/main" val="2257422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8F432F-B74E-49C2-805D-24F59E762A7A}" type="slidenum">
              <a:rPr lang="en-US" smtClean="0"/>
              <a:t>14</a:t>
            </a:fld>
            <a:endParaRPr lang="en-US"/>
          </a:p>
        </p:txBody>
      </p:sp>
    </p:spTree>
    <p:extLst>
      <p:ext uri="{BB962C8B-B14F-4D97-AF65-F5344CB8AC3E}">
        <p14:creationId xmlns:p14="http://schemas.microsoft.com/office/powerpoint/2010/main" val="14674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78A05-6029-4F78-A07E-E2C685B0AD34}"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19615-E266-4FB6-B4FA-F1282BCE9497}" type="slidenum">
              <a:rPr lang="en-US" smtClean="0"/>
              <a:t>‹#›</a:t>
            </a:fld>
            <a:endParaRPr lang="en-US"/>
          </a:p>
        </p:txBody>
      </p:sp>
    </p:spTree>
    <p:extLst>
      <p:ext uri="{BB962C8B-B14F-4D97-AF65-F5344CB8AC3E}">
        <p14:creationId xmlns:p14="http://schemas.microsoft.com/office/powerpoint/2010/main" val="2412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78A05-6029-4F78-A07E-E2C685B0AD34}"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19615-E266-4FB6-B4FA-F1282BCE9497}" type="slidenum">
              <a:rPr lang="en-US" smtClean="0"/>
              <a:t>‹#›</a:t>
            </a:fld>
            <a:endParaRPr lang="en-US"/>
          </a:p>
        </p:txBody>
      </p:sp>
    </p:spTree>
    <p:extLst>
      <p:ext uri="{BB962C8B-B14F-4D97-AF65-F5344CB8AC3E}">
        <p14:creationId xmlns:p14="http://schemas.microsoft.com/office/powerpoint/2010/main" val="3968891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78A05-6029-4F78-A07E-E2C685B0AD34}"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19615-E266-4FB6-B4FA-F1282BCE9497}" type="slidenum">
              <a:rPr lang="en-US" smtClean="0"/>
              <a:t>‹#›</a:t>
            </a:fld>
            <a:endParaRPr lang="en-US"/>
          </a:p>
        </p:txBody>
      </p:sp>
    </p:spTree>
    <p:extLst>
      <p:ext uri="{BB962C8B-B14F-4D97-AF65-F5344CB8AC3E}">
        <p14:creationId xmlns:p14="http://schemas.microsoft.com/office/powerpoint/2010/main" val="306462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78A05-6029-4F78-A07E-E2C685B0AD34}"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19615-E266-4FB6-B4FA-F1282BCE9497}" type="slidenum">
              <a:rPr lang="en-US" smtClean="0"/>
              <a:t>‹#›</a:t>
            </a:fld>
            <a:endParaRPr lang="en-US"/>
          </a:p>
        </p:txBody>
      </p:sp>
    </p:spTree>
    <p:extLst>
      <p:ext uri="{BB962C8B-B14F-4D97-AF65-F5344CB8AC3E}">
        <p14:creationId xmlns:p14="http://schemas.microsoft.com/office/powerpoint/2010/main" val="186667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478A05-6029-4F78-A07E-E2C685B0AD34}"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19615-E266-4FB6-B4FA-F1282BCE9497}" type="slidenum">
              <a:rPr lang="en-US" smtClean="0"/>
              <a:t>‹#›</a:t>
            </a:fld>
            <a:endParaRPr lang="en-US"/>
          </a:p>
        </p:txBody>
      </p:sp>
    </p:spTree>
    <p:extLst>
      <p:ext uri="{BB962C8B-B14F-4D97-AF65-F5344CB8AC3E}">
        <p14:creationId xmlns:p14="http://schemas.microsoft.com/office/powerpoint/2010/main" val="2698280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478A05-6029-4F78-A07E-E2C685B0AD34}" type="datetimeFigureOut">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19615-E266-4FB6-B4FA-F1282BCE9497}" type="slidenum">
              <a:rPr lang="en-US" smtClean="0"/>
              <a:t>‹#›</a:t>
            </a:fld>
            <a:endParaRPr lang="en-US"/>
          </a:p>
        </p:txBody>
      </p:sp>
    </p:spTree>
    <p:extLst>
      <p:ext uri="{BB962C8B-B14F-4D97-AF65-F5344CB8AC3E}">
        <p14:creationId xmlns:p14="http://schemas.microsoft.com/office/powerpoint/2010/main" val="133004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478A05-6029-4F78-A07E-E2C685B0AD34}" type="datetimeFigureOut">
              <a:rPr lang="en-US" smtClean="0"/>
              <a:t>10/1/2017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919615-E266-4FB6-B4FA-F1282BCE9497}" type="slidenum">
              <a:rPr lang="en-US" smtClean="0"/>
              <a:t>‹#›</a:t>
            </a:fld>
            <a:endParaRPr lang="en-US"/>
          </a:p>
        </p:txBody>
      </p:sp>
    </p:spTree>
    <p:extLst>
      <p:ext uri="{BB962C8B-B14F-4D97-AF65-F5344CB8AC3E}">
        <p14:creationId xmlns:p14="http://schemas.microsoft.com/office/powerpoint/2010/main" val="1874698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478A05-6029-4F78-A07E-E2C685B0AD34}" type="datetimeFigureOut">
              <a:rPr lang="en-US" smtClean="0"/>
              <a:t>10/1/2017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19615-E266-4FB6-B4FA-F1282BCE9497}" type="slidenum">
              <a:rPr lang="en-US" smtClean="0"/>
              <a:t>‹#›</a:t>
            </a:fld>
            <a:endParaRPr lang="en-US"/>
          </a:p>
        </p:txBody>
      </p:sp>
    </p:spTree>
    <p:extLst>
      <p:ext uri="{BB962C8B-B14F-4D97-AF65-F5344CB8AC3E}">
        <p14:creationId xmlns:p14="http://schemas.microsoft.com/office/powerpoint/2010/main" val="3493839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78A05-6029-4F78-A07E-E2C685B0AD34}" type="datetimeFigureOut">
              <a:rPr lang="en-US" smtClean="0"/>
              <a:t>10/1/2017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919615-E266-4FB6-B4FA-F1282BCE9497}" type="slidenum">
              <a:rPr lang="en-US" smtClean="0"/>
              <a:t>‹#›</a:t>
            </a:fld>
            <a:endParaRPr lang="en-US"/>
          </a:p>
        </p:txBody>
      </p:sp>
    </p:spTree>
    <p:extLst>
      <p:ext uri="{BB962C8B-B14F-4D97-AF65-F5344CB8AC3E}">
        <p14:creationId xmlns:p14="http://schemas.microsoft.com/office/powerpoint/2010/main" val="338603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478A05-6029-4F78-A07E-E2C685B0AD34}" type="datetimeFigureOut">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19615-E266-4FB6-B4FA-F1282BCE9497}" type="slidenum">
              <a:rPr lang="en-US" smtClean="0"/>
              <a:t>‹#›</a:t>
            </a:fld>
            <a:endParaRPr lang="en-US"/>
          </a:p>
        </p:txBody>
      </p:sp>
    </p:spTree>
    <p:extLst>
      <p:ext uri="{BB962C8B-B14F-4D97-AF65-F5344CB8AC3E}">
        <p14:creationId xmlns:p14="http://schemas.microsoft.com/office/powerpoint/2010/main" val="109839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478A05-6029-4F78-A07E-E2C685B0AD34}" type="datetimeFigureOut">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19615-E266-4FB6-B4FA-F1282BCE9497}" type="slidenum">
              <a:rPr lang="en-US" smtClean="0"/>
              <a:t>‹#›</a:t>
            </a:fld>
            <a:endParaRPr lang="en-US"/>
          </a:p>
        </p:txBody>
      </p:sp>
    </p:spTree>
    <p:extLst>
      <p:ext uri="{BB962C8B-B14F-4D97-AF65-F5344CB8AC3E}">
        <p14:creationId xmlns:p14="http://schemas.microsoft.com/office/powerpoint/2010/main" val="61856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478A05-6029-4F78-A07E-E2C685B0AD34}" type="datetimeFigureOut">
              <a:rPr lang="en-US" smtClean="0"/>
              <a:t>10/1/2017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919615-E266-4FB6-B4FA-F1282BCE9497}" type="slidenum">
              <a:rPr lang="en-US" smtClean="0"/>
              <a:t>‹#›</a:t>
            </a:fld>
            <a:endParaRPr lang="en-US"/>
          </a:p>
        </p:txBody>
      </p:sp>
    </p:spTree>
    <p:extLst>
      <p:ext uri="{BB962C8B-B14F-4D97-AF65-F5344CB8AC3E}">
        <p14:creationId xmlns:p14="http://schemas.microsoft.com/office/powerpoint/2010/main" val="3662334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7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7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Churn Analysis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5369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200" y="1825624"/>
            <a:ext cx="11353800" cy="5032375"/>
          </a:xfrm>
        </p:spPr>
        <p:txBody>
          <a:bodyPr>
            <a:normAutofit/>
          </a:bodyPr>
          <a:lstStyle/>
          <a:p>
            <a:r>
              <a:rPr lang="en-US" sz="2000" dirty="0" smtClean="0"/>
              <a:t>Non Churners having more Partners. Churners having less Partners.</a:t>
            </a:r>
            <a:endParaRPr lang="en-US" sz="2000" dirty="0"/>
          </a:p>
        </p:txBody>
      </p:sp>
      <p:pic>
        <p:nvPicPr>
          <p:cNvPr id="5" name="Picture 4"/>
          <p:cNvPicPr>
            <a:picLocks noChangeAspect="1"/>
          </p:cNvPicPr>
          <p:nvPr/>
        </p:nvPicPr>
        <p:blipFill>
          <a:blip r:embed="rId3"/>
          <a:stretch>
            <a:fillRect/>
          </a:stretch>
        </p:blipFill>
        <p:spPr>
          <a:xfrm>
            <a:off x="932155" y="2168434"/>
            <a:ext cx="11194742" cy="4689566"/>
          </a:xfrm>
          <a:prstGeom prst="rect">
            <a:avLst/>
          </a:prstGeom>
        </p:spPr>
      </p:pic>
    </p:spTree>
    <p:extLst>
      <p:ext uri="{BB962C8B-B14F-4D97-AF65-F5344CB8AC3E}">
        <p14:creationId xmlns:p14="http://schemas.microsoft.com/office/powerpoint/2010/main" val="2575561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200" y="1825624"/>
            <a:ext cx="11353800" cy="5032375"/>
          </a:xfrm>
        </p:spPr>
        <p:txBody>
          <a:bodyPr>
            <a:normAutofit/>
          </a:bodyPr>
          <a:lstStyle/>
          <a:p>
            <a:r>
              <a:rPr lang="en-US" sz="2000" dirty="0" smtClean="0"/>
              <a:t>Non Churners having relatively more Dependents. Churners having relatively very less Dependents.</a:t>
            </a:r>
            <a:endParaRPr lang="en-US" sz="2000" dirty="0"/>
          </a:p>
        </p:txBody>
      </p:sp>
      <p:pic>
        <p:nvPicPr>
          <p:cNvPr id="4" name="Picture 3"/>
          <p:cNvPicPr>
            <a:picLocks noChangeAspect="1"/>
          </p:cNvPicPr>
          <p:nvPr/>
        </p:nvPicPr>
        <p:blipFill>
          <a:blip r:embed="rId3"/>
          <a:stretch>
            <a:fillRect/>
          </a:stretch>
        </p:blipFill>
        <p:spPr>
          <a:xfrm>
            <a:off x="838200" y="2157274"/>
            <a:ext cx="11353799" cy="4700726"/>
          </a:xfrm>
          <a:prstGeom prst="rect">
            <a:avLst/>
          </a:prstGeom>
        </p:spPr>
      </p:pic>
    </p:spTree>
    <p:extLst>
      <p:ext uri="{BB962C8B-B14F-4D97-AF65-F5344CB8AC3E}">
        <p14:creationId xmlns:p14="http://schemas.microsoft.com/office/powerpoint/2010/main" val="3784112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200" y="1825624"/>
            <a:ext cx="11353800" cy="5032375"/>
          </a:xfrm>
        </p:spPr>
        <p:txBody>
          <a:bodyPr>
            <a:normAutofit/>
          </a:bodyPr>
          <a:lstStyle/>
          <a:p>
            <a:r>
              <a:rPr lang="en-US" sz="2000" dirty="0" smtClean="0"/>
              <a:t>Non Churners on the higher side of tenure. Churners on the lower side of tenure.</a:t>
            </a:r>
            <a:endParaRPr lang="en-US" sz="2000" dirty="0"/>
          </a:p>
        </p:txBody>
      </p:sp>
      <p:pic>
        <p:nvPicPr>
          <p:cNvPr id="5" name="Picture 4"/>
          <p:cNvPicPr>
            <a:picLocks noChangeAspect="1"/>
          </p:cNvPicPr>
          <p:nvPr/>
        </p:nvPicPr>
        <p:blipFill>
          <a:blip r:embed="rId3"/>
          <a:stretch>
            <a:fillRect/>
          </a:stretch>
        </p:blipFill>
        <p:spPr>
          <a:xfrm>
            <a:off x="838200" y="2201091"/>
            <a:ext cx="10960223" cy="4656908"/>
          </a:xfrm>
          <a:prstGeom prst="rect">
            <a:avLst/>
          </a:prstGeom>
        </p:spPr>
      </p:pic>
    </p:spTree>
    <p:extLst>
      <p:ext uri="{BB962C8B-B14F-4D97-AF65-F5344CB8AC3E}">
        <p14:creationId xmlns:p14="http://schemas.microsoft.com/office/powerpoint/2010/main" val="581260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200" y="1825624"/>
            <a:ext cx="11353800" cy="5032375"/>
          </a:xfrm>
        </p:spPr>
        <p:txBody>
          <a:bodyPr>
            <a:normAutofit/>
          </a:bodyPr>
          <a:lstStyle/>
          <a:p>
            <a:r>
              <a:rPr lang="en-US" sz="2000" dirty="0" smtClean="0"/>
              <a:t>Non Churners on the higher side of tenure. Churners on the lower side of tenure.</a:t>
            </a:r>
            <a:endParaRPr lang="en-US" sz="2000" dirty="0"/>
          </a:p>
        </p:txBody>
      </p:sp>
      <p:pic>
        <p:nvPicPr>
          <p:cNvPr id="4" name="Picture 3"/>
          <p:cNvPicPr>
            <a:picLocks noChangeAspect="1"/>
          </p:cNvPicPr>
          <p:nvPr/>
        </p:nvPicPr>
        <p:blipFill>
          <a:blip r:embed="rId3"/>
          <a:stretch>
            <a:fillRect/>
          </a:stretch>
        </p:blipFill>
        <p:spPr>
          <a:xfrm>
            <a:off x="923279" y="2130641"/>
            <a:ext cx="10759735" cy="4727358"/>
          </a:xfrm>
          <a:prstGeom prst="rect">
            <a:avLst/>
          </a:prstGeom>
        </p:spPr>
      </p:pic>
    </p:spTree>
    <p:extLst>
      <p:ext uri="{BB962C8B-B14F-4D97-AF65-F5344CB8AC3E}">
        <p14:creationId xmlns:p14="http://schemas.microsoft.com/office/powerpoint/2010/main" val="310333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200" y="1825624"/>
            <a:ext cx="11353800" cy="5032375"/>
          </a:xfrm>
        </p:spPr>
        <p:txBody>
          <a:bodyPr>
            <a:normAutofit/>
          </a:bodyPr>
          <a:lstStyle/>
          <a:p>
            <a:r>
              <a:rPr lang="en-US" sz="2000" smtClean="0"/>
              <a:t>PhoneService has higher representation in both Churn and No Churn</a:t>
            </a:r>
            <a:endParaRPr lang="en-US" sz="2000" dirty="0"/>
          </a:p>
        </p:txBody>
      </p:sp>
      <p:pic>
        <p:nvPicPr>
          <p:cNvPr id="4" name="Picture 3"/>
          <p:cNvPicPr>
            <a:picLocks noChangeAspect="1"/>
          </p:cNvPicPr>
          <p:nvPr/>
        </p:nvPicPr>
        <p:blipFill>
          <a:blip r:embed="rId3"/>
          <a:stretch>
            <a:fillRect/>
          </a:stretch>
        </p:blipFill>
        <p:spPr>
          <a:xfrm>
            <a:off x="941033" y="2166152"/>
            <a:ext cx="11114843" cy="4691848"/>
          </a:xfrm>
          <a:prstGeom prst="rect">
            <a:avLst/>
          </a:prstGeom>
        </p:spPr>
      </p:pic>
    </p:spTree>
    <p:extLst>
      <p:ext uri="{BB962C8B-B14F-4D97-AF65-F5344CB8AC3E}">
        <p14:creationId xmlns:p14="http://schemas.microsoft.com/office/powerpoint/2010/main" val="2158275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200" y="1825624"/>
            <a:ext cx="11353800" cy="5107836"/>
          </a:xfrm>
        </p:spPr>
        <p:txBody>
          <a:bodyPr>
            <a:normAutofit/>
          </a:bodyPr>
          <a:lstStyle/>
          <a:p>
            <a:r>
              <a:rPr lang="en-US" sz="2000" dirty="0" smtClean="0"/>
              <a:t>Churners and Non Churners having relatively higher proportion of No/Yes Multiple Lines</a:t>
            </a:r>
            <a:endParaRPr lang="en-US" sz="2000" dirty="0"/>
          </a:p>
        </p:txBody>
      </p:sp>
      <p:pic>
        <p:nvPicPr>
          <p:cNvPr id="5" name="Picture 4"/>
          <p:cNvPicPr>
            <a:picLocks noChangeAspect="1"/>
          </p:cNvPicPr>
          <p:nvPr/>
        </p:nvPicPr>
        <p:blipFill>
          <a:blip r:embed="rId3"/>
          <a:stretch>
            <a:fillRect/>
          </a:stretch>
        </p:blipFill>
        <p:spPr>
          <a:xfrm>
            <a:off x="967665" y="2210540"/>
            <a:ext cx="11224335" cy="4722920"/>
          </a:xfrm>
          <a:prstGeom prst="rect">
            <a:avLst/>
          </a:prstGeom>
        </p:spPr>
      </p:pic>
    </p:spTree>
    <p:extLst>
      <p:ext uri="{BB962C8B-B14F-4D97-AF65-F5344CB8AC3E}">
        <p14:creationId xmlns:p14="http://schemas.microsoft.com/office/powerpoint/2010/main" val="2645771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200" y="1825624"/>
            <a:ext cx="11353800" cy="5032375"/>
          </a:xfrm>
        </p:spPr>
        <p:txBody>
          <a:bodyPr>
            <a:normAutofit/>
          </a:bodyPr>
          <a:lstStyle/>
          <a:p>
            <a:r>
              <a:rPr lang="en-US" sz="2000" dirty="0" smtClean="0"/>
              <a:t>Churners and Non Churners having relatively higher proportion of Fiber optic. Churners low on DSL and No </a:t>
            </a:r>
            <a:r>
              <a:rPr lang="en-US" sz="2000" dirty="0" err="1" smtClean="0"/>
              <a:t>InternetService</a:t>
            </a:r>
            <a:r>
              <a:rPr lang="en-US" sz="2000" dirty="0" smtClean="0"/>
              <a:t>. Non Churners high on DSL and high on No Internet Service.</a:t>
            </a:r>
            <a:endParaRPr lang="en-US" sz="2000" dirty="0"/>
          </a:p>
        </p:txBody>
      </p:sp>
      <p:pic>
        <p:nvPicPr>
          <p:cNvPr id="4" name="Picture 3"/>
          <p:cNvPicPr>
            <a:picLocks noChangeAspect="1"/>
          </p:cNvPicPr>
          <p:nvPr/>
        </p:nvPicPr>
        <p:blipFill>
          <a:blip r:embed="rId3"/>
          <a:stretch>
            <a:fillRect/>
          </a:stretch>
        </p:blipFill>
        <p:spPr>
          <a:xfrm>
            <a:off x="838201" y="2521258"/>
            <a:ext cx="11353800" cy="4336742"/>
          </a:xfrm>
          <a:prstGeom prst="rect">
            <a:avLst/>
          </a:prstGeom>
        </p:spPr>
      </p:pic>
    </p:spTree>
    <p:extLst>
      <p:ext uri="{BB962C8B-B14F-4D97-AF65-F5344CB8AC3E}">
        <p14:creationId xmlns:p14="http://schemas.microsoft.com/office/powerpoint/2010/main" val="4169936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pic>
        <p:nvPicPr>
          <p:cNvPr id="5" name="Content Placeholder 4"/>
          <p:cNvPicPr>
            <a:picLocks noGrp="1" noChangeAspect="1"/>
          </p:cNvPicPr>
          <p:nvPr>
            <p:ph idx="1"/>
          </p:nvPr>
        </p:nvPicPr>
        <p:blipFill>
          <a:blip r:embed="rId3"/>
          <a:stretch>
            <a:fillRect/>
          </a:stretch>
        </p:blipFill>
        <p:spPr>
          <a:xfrm>
            <a:off x="929936" y="1421180"/>
            <a:ext cx="11262064" cy="1366919"/>
          </a:xfrm>
          <a:prstGeom prst="rect">
            <a:avLst/>
          </a:prstGeom>
        </p:spPr>
      </p:pic>
    </p:spTree>
    <p:extLst>
      <p:ext uri="{BB962C8B-B14F-4D97-AF65-F5344CB8AC3E}">
        <p14:creationId xmlns:p14="http://schemas.microsoft.com/office/powerpoint/2010/main" val="33301137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200" y="1825624"/>
            <a:ext cx="11235432" cy="5032375"/>
          </a:xfrm>
        </p:spPr>
        <p:txBody>
          <a:bodyPr/>
          <a:lstStyle/>
          <a:p>
            <a:r>
              <a:rPr lang="en-US" sz="2000" dirty="0" smtClean="0"/>
              <a:t>Churners low on </a:t>
            </a:r>
            <a:r>
              <a:rPr lang="en-US" sz="2000" dirty="0" err="1" smtClean="0"/>
              <a:t>OnlineSecurity</a:t>
            </a:r>
            <a:r>
              <a:rPr lang="en-US" sz="2000" dirty="0" smtClean="0"/>
              <a:t>. Non Churners high on </a:t>
            </a:r>
            <a:r>
              <a:rPr lang="en-US" sz="2000" dirty="0" err="1" smtClean="0"/>
              <a:t>OnlineSecurity</a:t>
            </a:r>
            <a:r>
              <a:rPr lang="en-US" sz="2000" dirty="0" smtClean="0"/>
              <a:t>.</a:t>
            </a:r>
          </a:p>
          <a:p>
            <a:pPr marL="0" indent="0">
              <a:buNone/>
            </a:pPr>
            <a:endParaRPr lang="en-US" dirty="0"/>
          </a:p>
        </p:txBody>
      </p:sp>
      <p:pic>
        <p:nvPicPr>
          <p:cNvPr id="4" name="Picture 3"/>
          <p:cNvPicPr>
            <a:picLocks noChangeAspect="1"/>
          </p:cNvPicPr>
          <p:nvPr/>
        </p:nvPicPr>
        <p:blipFill>
          <a:blip r:embed="rId3"/>
          <a:stretch>
            <a:fillRect/>
          </a:stretch>
        </p:blipFill>
        <p:spPr>
          <a:xfrm>
            <a:off x="1003178" y="2228295"/>
            <a:ext cx="11070454" cy="4629705"/>
          </a:xfrm>
          <a:prstGeom prst="rect">
            <a:avLst/>
          </a:prstGeom>
        </p:spPr>
      </p:pic>
    </p:spTree>
    <p:extLst>
      <p:ext uri="{BB962C8B-B14F-4D97-AF65-F5344CB8AC3E}">
        <p14:creationId xmlns:p14="http://schemas.microsoft.com/office/powerpoint/2010/main" val="4210457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p:txBody>
          <a:bodyPr/>
          <a:lstStyle/>
          <a:p>
            <a:r>
              <a:rPr lang="en-US" sz="2000" dirty="0" smtClean="0"/>
              <a:t>Churn and </a:t>
            </a:r>
            <a:r>
              <a:rPr lang="en-US" sz="2000" dirty="0" err="1" smtClean="0"/>
              <a:t>OnlineSecurity</a:t>
            </a:r>
            <a:endParaRPr lang="en-US" sz="2000" dirty="0" smtClean="0"/>
          </a:p>
          <a:p>
            <a:pPr marL="0" indent="0">
              <a:buNone/>
            </a:pPr>
            <a:endParaRPr lang="en-US" dirty="0"/>
          </a:p>
        </p:txBody>
      </p:sp>
      <p:pic>
        <p:nvPicPr>
          <p:cNvPr id="5" name="Picture 4"/>
          <p:cNvPicPr>
            <a:picLocks noChangeAspect="1"/>
          </p:cNvPicPr>
          <p:nvPr/>
        </p:nvPicPr>
        <p:blipFill>
          <a:blip r:embed="rId3"/>
          <a:stretch>
            <a:fillRect/>
          </a:stretch>
        </p:blipFill>
        <p:spPr>
          <a:xfrm>
            <a:off x="1032722" y="2537534"/>
            <a:ext cx="9363075" cy="1676400"/>
          </a:xfrm>
          <a:prstGeom prst="rect">
            <a:avLst/>
          </a:prstGeom>
        </p:spPr>
      </p:pic>
    </p:spTree>
    <p:extLst>
      <p:ext uri="{BB962C8B-B14F-4D97-AF65-F5344CB8AC3E}">
        <p14:creationId xmlns:p14="http://schemas.microsoft.com/office/powerpoint/2010/main" val="894147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What is Churn? </a:t>
            </a:r>
            <a:endParaRPr lang="en-US" sz="2800" dirty="0"/>
          </a:p>
        </p:txBody>
      </p:sp>
      <p:sp>
        <p:nvSpPr>
          <p:cNvPr id="3" name="Content Placeholder 2"/>
          <p:cNvSpPr>
            <a:spLocks noGrp="1"/>
          </p:cNvSpPr>
          <p:nvPr>
            <p:ph idx="1"/>
          </p:nvPr>
        </p:nvSpPr>
        <p:spPr/>
        <p:txBody>
          <a:bodyPr>
            <a:normAutofit/>
          </a:bodyPr>
          <a:lstStyle/>
          <a:p>
            <a:pPr marL="0" indent="0">
              <a:buNone/>
            </a:pPr>
            <a:r>
              <a:rPr lang="en-US" sz="2000" dirty="0" smtClean="0"/>
              <a:t>In a business environment, the term, customer attrition simply refers to the customers leaving one business service to another. Customer churn or subscriber churn is also similar to attrition, which is the process of customers switching from one service provider to another anonymously. </a:t>
            </a:r>
            <a:endParaRPr lang="en-US" sz="2000" dirty="0"/>
          </a:p>
        </p:txBody>
      </p:sp>
    </p:spTree>
    <p:extLst>
      <p:ext uri="{BB962C8B-B14F-4D97-AF65-F5344CB8AC3E}">
        <p14:creationId xmlns:p14="http://schemas.microsoft.com/office/powerpoint/2010/main" val="32658604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200" y="1825624"/>
            <a:ext cx="11353800" cy="5032375"/>
          </a:xfrm>
        </p:spPr>
        <p:txBody>
          <a:bodyPr/>
          <a:lstStyle/>
          <a:p>
            <a:r>
              <a:rPr lang="en-US" sz="2000" dirty="0" smtClean="0"/>
              <a:t>Churners low on </a:t>
            </a:r>
            <a:r>
              <a:rPr lang="en-US" sz="2000" dirty="0" err="1" smtClean="0"/>
              <a:t>OnlineBackup</a:t>
            </a:r>
            <a:r>
              <a:rPr lang="en-US" sz="2000" dirty="0" smtClean="0"/>
              <a:t>. Non Churners high on </a:t>
            </a:r>
            <a:r>
              <a:rPr lang="en-US" sz="2000" dirty="0" err="1" smtClean="0"/>
              <a:t>OnlineBackup</a:t>
            </a:r>
            <a:r>
              <a:rPr lang="en-US" sz="2000" dirty="0" smtClean="0"/>
              <a:t>.</a:t>
            </a:r>
          </a:p>
          <a:p>
            <a:pPr marL="0" indent="0">
              <a:buNone/>
            </a:pPr>
            <a:endParaRPr lang="en-US" dirty="0"/>
          </a:p>
        </p:txBody>
      </p:sp>
      <p:pic>
        <p:nvPicPr>
          <p:cNvPr id="4" name="Picture 3"/>
          <p:cNvPicPr>
            <a:picLocks noChangeAspect="1"/>
          </p:cNvPicPr>
          <p:nvPr/>
        </p:nvPicPr>
        <p:blipFill>
          <a:blip r:embed="rId3"/>
          <a:stretch>
            <a:fillRect/>
          </a:stretch>
        </p:blipFill>
        <p:spPr>
          <a:xfrm>
            <a:off x="914401" y="2201662"/>
            <a:ext cx="11277600" cy="4656338"/>
          </a:xfrm>
          <a:prstGeom prst="rect">
            <a:avLst/>
          </a:prstGeom>
        </p:spPr>
      </p:pic>
    </p:spTree>
    <p:extLst>
      <p:ext uri="{BB962C8B-B14F-4D97-AF65-F5344CB8AC3E}">
        <p14:creationId xmlns:p14="http://schemas.microsoft.com/office/powerpoint/2010/main" val="3034491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p:txBody>
          <a:bodyPr>
            <a:normAutofit/>
          </a:bodyPr>
          <a:lstStyle/>
          <a:p>
            <a:r>
              <a:rPr lang="en-US" sz="2000" dirty="0" smtClean="0"/>
              <a:t>Churn and </a:t>
            </a:r>
            <a:r>
              <a:rPr lang="en-US" sz="2000" dirty="0" err="1" smtClean="0"/>
              <a:t>OnlineBackup</a:t>
            </a:r>
            <a:endParaRPr lang="en-US" sz="2000" dirty="0"/>
          </a:p>
        </p:txBody>
      </p:sp>
      <p:pic>
        <p:nvPicPr>
          <p:cNvPr id="5" name="Picture 4"/>
          <p:cNvPicPr>
            <a:picLocks noChangeAspect="1"/>
          </p:cNvPicPr>
          <p:nvPr/>
        </p:nvPicPr>
        <p:blipFill>
          <a:blip r:embed="rId3"/>
          <a:stretch>
            <a:fillRect/>
          </a:stretch>
        </p:blipFill>
        <p:spPr>
          <a:xfrm>
            <a:off x="1100137" y="2562225"/>
            <a:ext cx="9991725" cy="1733550"/>
          </a:xfrm>
          <a:prstGeom prst="rect">
            <a:avLst/>
          </a:prstGeom>
        </p:spPr>
      </p:pic>
    </p:spTree>
    <p:extLst>
      <p:ext uri="{BB962C8B-B14F-4D97-AF65-F5344CB8AC3E}">
        <p14:creationId xmlns:p14="http://schemas.microsoft.com/office/powerpoint/2010/main" val="12558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200" y="1825624"/>
            <a:ext cx="11353800" cy="5032375"/>
          </a:xfrm>
        </p:spPr>
        <p:txBody>
          <a:bodyPr/>
          <a:lstStyle/>
          <a:p>
            <a:r>
              <a:rPr lang="en-US" sz="2000" dirty="0" smtClean="0"/>
              <a:t>Churners high on No </a:t>
            </a:r>
            <a:r>
              <a:rPr lang="en-US" sz="2000" dirty="0" err="1" smtClean="0"/>
              <a:t>DeviceProtection</a:t>
            </a:r>
            <a:r>
              <a:rPr lang="en-US" sz="2000" dirty="0" smtClean="0"/>
              <a:t>. Non Churners high on </a:t>
            </a:r>
            <a:r>
              <a:rPr lang="en-US" sz="2000" dirty="0" err="1" smtClean="0"/>
              <a:t>DeviceProtection</a:t>
            </a:r>
            <a:r>
              <a:rPr lang="en-US" sz="2000" dirty="0" smtClean="0"/>
              <a:t> and no </a:t>
            </a:r>
            <a:r>
              <a:rPr lang="en-US" sz="2000" dirty="0" err="1" smtClean="0"/>
              <a:t>DeviceProtection</a:t>
            </a:r>
            <a:endParaRPr lang="en-US" sz="2000" dirty="0" smtClean="0"/>
          </a:p>
          <a:p>
            <a:pPr marL="0" indent="0">
              <a:buNone/>
            </a:pPr>
            <a:endParaRPr lang="en-US" dirty="0"/>
          </a:p>
        </p:txBody>
      </p:sp>
      <p:pic>
        <p:nvPicPr>
          <p:cNvPr id="4" name="Picture 3"/>
          <p:cNvPicPr>
            <a:picLocks noChangeAspect="1"/>
          </p:cNvPicPr>
          <p:nvPr/>
        </p:nvPicPr>
        <p:blipFill>
          <a:blip r:embed="rId3"/>
          <a:stretch>
            <a:fillRect/>
          </a:stretch>
        </p:blipFill>
        <p:spPr>
          <a:xfrm>
            <a:off x="949911" y="2281561"/>
            <a:ext cx="11242089" cy="4576439"/>
          </a:xfrm>
          <a:prstGeom prst="rect">
            <a:avLst/>
          </a:prstGeom>
        </p:spPr>
      </p:pic>
    </p:spTree>
    <p:extLst>
      <p:ext uri="{BB962C8B-B14F-4D97-AF65-F5344CB8AC3E}">
        <p14:creationId xmlns:p14="http://schemas.microsoft.com/office/powerpoint/2010/main" val="19840288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p:txBody>
          <a:bodyPr/>
          <a:lstStyle/>
          <a:p>
            <a:r>
              <a:rPr lang="en-US" sz="2000" dirty="0" smtClean="0"/>
              <a:t>Churn and </a:t>
            </a:r>
            <a:r>
              <a:rPr lang="en-US" sz="2000" dirty="0" err="1" smtClean="0"/>
              <a:t>DeviceProtection</a:t>
            </a:r>
            <a:endParaRPr lang="en-US" sz="2000" dirty="0" smtClean="0"/>
          </a:p>
          <a:p>
            <a:pPr marL="0" indent="0">
              <a:buNone/>
            </a:pPr>
            <a:endParaRPr lang="en-US" dirty="0"/>
          </a:p>
        </p:txBody>
      </p:sp>
      <p:pic>
        <p:nvPicPr>
          <p:cNvPr id="5" name="Picture 4"/>
          <p:cNvPicPr>
            <a:picLocks noChangeAspect="1"/>
          </p:cNvPicPr>
          <p:nvPr/>
        </p:nvPicPr>
        <p:blipFill>
          <a:blip r:embed="rId3"/>
          <a:stretch>
            <a:fillRect/>
          </a:stretch>
        </p:blipFill>
        <p:spPr>
          <a:xfrm>
            <a:off x="1100137" y="2705100"/>
            <a:ext cx="9991725" cy="1447800"/>
          </a:xfrm>
          <a:prstGeom prst="rect">
            <a:avLst/>
          </a:prstGeom>
        </p:spPr>
      </p:pic>
    </p:spTree>
    <p:extLst>
      <p:ext uri="{BB962C8B-B14F-4D97-AF65-F5344CB8AC3E}">
        <p14:creationId xmlns:p14="http://schemas.microsoft.com/office/powerpoint/2010/main" val="29629304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p:txBody>
          <a:bodyPr/>
          <a:lstStyle/>
          <a:p>
            <a:r>
              <a:rPr lang="en-US" sz="2000" dirty="0" smtClean="0"/>
              <a:t>Churners low on No </a:t>
            </a:r>
            <a:r>
              <a:rPr lang="en-US" sz="2000" dirty="0" err="1" smtClean="0"/>
              <a:t>TechSupport</a:t>
            </a:r>
            <a:r>
              <a:rPr lang="en-US" sz="2000" dirty="0" smtClean="0"/>
              <a:t>. Non Churners high on </a:t>
            </a:r>
            <a:r>
              <a:rPr lang="en-US" sz="2000" dirty="0" err="1" smtClean="0"/>
              <a:t>TechSupport</a:t>
            </a:r>
            <a:endParaRPr lang="en-US" sz="2000" dirty="0" smtClean="0"/>
          </a:p>
          <a:p>
            <a:pPr marL="0" indent="0">
              <a:buNone/>
            </a:pPr>
            <a:endParaRPr lang="en-US" dirty="0"/>
          </a:p>
        </p:txBody>
      </p:sp>
      <p:pic>
        <p:nvPicPr>
          <p:cNvPr id="7" name="Picture 6"/>
          <p:cNvPicPr>
            <a:picLocks noChangeAspect="1"/>
          </p:cNvPicPr>
          <p:nvPr/>
        </p:nvPicPr>
        <p:blipFill>
          <a:blip r:embed="rId3"/>
          <a:stretch>
            <a:fillRect/>
          </a:stretch>
        </p:blipFill>
        <p:spPr>
          <a:xfrm>
            <a:off x="838200" y="2326341"/>
            <a:ext cx="11353800" cy="4531660"/>
          </a:xfrm>
          <a:prstGeom prst="rect">
            <a:avLst/>
          </a:prstGeom>
        </p:spPr>
      </p:pic>
    </p:spTree>
    <p:extLst>
      <p:ext uri="{BB962C8B-B14F-4D97-AF65-F5344CB8AC3E}">
        <p14:creationId xmlns:p14="http://schemas.microsoft.com/office/powerpoint/2010/main" val="26357563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p:txBody>
          <a:bodyPr/>
          <a:lstStyle/>
          <a:p>
            <a:r>
              <a:rPr lang="en-US" sz="2000" dirty="0" smtClean="0"/>
              <a:t>Churn and </a:t>
            </a:r>
            <a:r>
              <a:rPr lang="en-US" sz="2000" dirty="0" err="1" smtClean="0"/>
              <a:t>TechSupport</a:t>
            </a:r>
            <a:endParaRPr lang="en-US" sz="2000" dirty="0" smtClean="0"/>
          </a:p>
          <a:p>
            <a:pPr marL="0" indent="0">
              <a:buNone/>
            </a:pPr>
            <a:endParaRPr lang="en-US" dirty="0"/>
          </a:p>
        </p:txBody>
      </p:sp>
      <p:pic>
        <p:nvPicPr>
          <p:cNvPr id="4" name="Picture 3"/>
          <p:cNvPicPr>
            <a:picLocks noChangeAspect="1"/>
          </p:cNvPicPr>
          <p:nvPr/>
        </p:nvPicPr>
        <p:blipFill>
          <a:blip r:embed="rId3"/>
          <a:stretch>
            <a:fillRect/>
          </a:stretch>
        </p:blipFill>
        <p:spPr>
          <a:xfrm>
            <a:off x="871537" y="2705100"/>
            <a:ext cx="10448925" cy="1447800"/>
          </a:xfrm>
          <a:prstGeom prst="rect">
            <a:avLst/>
          </a:prstGeom>
        </p:spPr>
      </p:pic>
    </p:spTree>
    <p:extLst>
      <p:ext uri="{BB962C8B-B14F-4D97-AF65-F5344CB8AC3E}">
        <p14:creationId xmlns:p14="http://schemas.microsoft.com/office/powerpoint/2010/main" val="24951339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4"/>
            <a:ext cx="11179629" cy="5032375"/>
          </a:xfrm>
        </p:spPr>
        <p:txBody>
          <a:bodyPr/>
          <a:lstStyle/>
          <a:p>
            <a:r>
              <a:rPr lang="en-US" sz="2000" dirty="0" smtClean="0"/>
              <a:t>Churners low on No/Yes </a:t>
            </a:r>
            <a:r>
              <a:rPr lang="en-US" sz="2000" dirty="0" err="1" smtClean="0"/>
              <a:t>StreamingTV</a:t>
            </a:r>
            <a:r>
              <a:rPr lang="en-US" sz="2000" dirty="0" smtClean="0"/>
              <a:t>. Non Churners high on No/Yes </a:t>
            </a:r>
            <a:r>
              <a:rPr lang="en-US" sz="2000" dirty="0" err="1" smtClean="0"/>
              <a:t>StreamingTV</a:t>
            </a:r>
            <a:endParaRPr lang="en-US" sz="2000" dirty="0" smtClean="0"/>
          </a:p>
          <a:p>
            <a:pPr marL="0" indent="0">
              <a:buNone/>
            </a:pPr>
            <a:endParaRPr lang="en-US" dirty="0"/>
          </a:p>
        </p:txBody>
      </p:sp>
      <p:pic>
        <p:nvPicPr>
          <p:cNvPr id="5" name="Picture 4"/>
          <p:cNvPicPr>
            <a:picLocks noChangeAspect="1"/>
          </p:cNvPicPr>
          <p:nvPr/>
        </p:nvPicPr>
        <p:blipFill>
          <a:blip r:embed="rId3"/>
          <a:stretch>
            <a:fillRect/>
          </a:stretch>
        </p:blipFill>
        <p:spPr>
          <a:xfrm>
            <a:off x="888274" y="2339788"/>
            <a:ext cx="11129555" cy="4518212"/>
          </a:xfrm>
          <a:prstGeom prst="rect">
            <a:avLst/>
          </a:prstGeom>
        </p:spPr>
      </p:pic>
    </p:spTree>
    <p:extLst>
      <p:ext uri="{BB962C8B-B14F-4D97-AF65-F5344CB8AC3E}">
        <p14:creationId xmlns:p14="http://schemas.microsoft.com/office/powerpoint/2010/main" val="27410707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p:txBody>
          <a:bodyPr>
            <a:normAutofit/>
          </a:bodyPr>
          <a:lstStyle/>
          <a:p>
            <a:r>
              <a:rPr lang="en-US" sz="2000" dirty="0" smtClean="0"/>
              <a:t>Churn and </a:t>
            </a:r>
            <a:r>
              <a:rPr lang="en-US" sz="2000" dirty="0" err="1" smtClean="0"/>
              <a:t>StreamingTV</a:t>
            </a:r>
            <a:endParaRPr lang="en-US" sz="2000" dirty="0"/>
          </a:p>
        </p:txBody>
      </p:sp>
      <p:pic>
        <p:nvPicPr>
          <p:cNvPr id="4" name="Picture 3"/>
          <p:cNvPicPr>
            <a:picLocks noChangeAspect="1"/>
          </p:cNvPicPr>
          <p:nvPr/>
        </p:nvPicPr>
        <p:blipFill>
          <a:blip r:embed="rId3"/>
          <a:stretch>
            <a:fillRect/>
          </a:stretch>
        </p:blipFill>
        <p:spPr>
          <a:xfrm>
            <a:off x="1065302" y="2683736"/>
            <a:ext cx="11210925" cy="1438275"/>
          </a:xfrm>
          <a:prstGeom prst="rect">
            <a:avLst/>
          </a:prstGeom>
        </p:spPr>
      </p:pic>
    </p:spTree>
    <p:extLst>
      <p:ext uri="{BB962C8B-B14F-4D97-AF65-F5344CB8AC3E}">
        <p14:creationId xmlns:p14="http://schemas.microsoft.com/office/powerpoint/2010/main" val="3204816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200" y="1825624"/>
            <a:ext cx="11353800" cy="5032375"/>
          </a:xfrm>
        </p:spPr>
        <p:txBody>
          <a:bodyPr/>
          <a:lstStyle/>
          <a:p>
            <a:r>
              <a:rPr lang="en-US" sz="2000" dirty="0" smtClean="0"/>
              <a:t>Churners low on No/Yes </a:t>
            </a:r>
            <a:r>
              <a:rPr lang="en-US" sz="2000" dirty="0" err="1" smtClean="0"/>
              <a:t>StreamingMovies</a:t>
            </a:r>
            <a:r>
              <a:rPr lang="en-US" sz="2000" dirty="0" smtClean="0"/>
              <a:t>. Non Churners high on No/Yes </a:t>
            </a:r>
            <a:r>
              <a:rPr lang="en-US" sz="2000" dirty="0" err="1" smtClean="0"/>
              <a:t>StreamingMovies</a:t>
            </a:r>
            <a:r>
              <a:rPr lang="en-US" sz="2000" dirty="0" smtClean="0"/>
              <a:t>.</a:t>
            </a:r>
          </a:p>
          <a:p>
            <a:pPr marL="0" indent="0">
              <a:buNone/>
            </a:pPr>
            <a:endParaRPr lang="en-US" dirty="0"/>
          </a:p>
        </p:txBody>
      </p:sp>
      <p:pic>
        <p:nvPicPr>
          <p:cNvPr id="5" name="Picture 4"/>
          <p:cNvPicPr>
            <a:picLocks noChangeAspect="1"/>
          </p:cNvPicPr>
          <p:nvPr/>
        </p:nvPicPr>
        <p:blipFill>
          <a:blip r:embed="rId3"/>
          <a:stretch>
            <a:fillRect/>
          </a:stretch>
        </p:blipFill>
        <p:spPr>
          <a:xfrm>
            <a:off x="1015252" y="2265829"/>
            <a:ext cx="11176747" cy="4592171"/>
          </a:xfrm>
          <a:prstGeom prst="rect">
            <a:avLst/>
          </a:prstGeom>
        </p:spPr>
      </p:pic>
    </p:spTree>
    <p:extLst>
      <p:ext uri="{BB962C8B-B14F-4D97-AF65-F5344CB8AC3E}">
        <p14:creationId xmlns:p14="http://schemas.microsoft.com/office/powerpoint/2010/main" val="979423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p:txBody>
          <a:bodyPr>
            <a:normAutofit/>
          </a:bodyPr>
          <a:lstStyle/>
          <a:p>
            <a:r>
              <a:rPr lang="en-US" sz="2000" dirty="0" smtClean="0"/>
              <a:t>Churn and </a:t>
            </a:r>
            <a:r>
              <a:rPr lang="en-US" sz="2000" dirty="0" err="1" smtClean="0"/>
              <a:t>StreamingMovies</a:t>
            </a:r>
            <a:endParaRPr lang="en-US" sz="2000" dirty="0"/>
          </a:p>
        </p:txBody>
      </p:sp>
      <p:pic>
        <p:nvPicPr>
          <p:cNvPr id="4" name="Picture 3"/>
          <p:cNvPicPr>
            <a:picLocks noChangeAspect="1"/>
          </p:cNvPicPr>
          <p:nvPr/>
        </p:nvPicPr>
        <p:blipFill>
          <a:blip r:embed="rId3"/>
          <a:stretch>
            <a:fillRect/>
          </a:stretch>
        </p:blipFill>
        <p:spPr>
          <a:xfrm>
            <a:off x="1238250" y="2700337"/>
            <a:ext cx="9715500" cy="1457325"/>
          </a:xfrm>
          <a:prstGeom prst="rect">
            <a:avLst/>
          </a:prstGeom>
        </p:spPr>
      </p:pic>
    </p:spTree>
    <p:extLst>
      <p:ext uri="{BB962C8B-B14F-4D97-AF65-F5344CB8AC3E}">
        <p14:creationId xmlns:p14="http://schemas.microsoft.com/office/powerpoint/2010/main" val="1435831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Why it is a problem?</a:t>
            </a:r>
            <a:endParaRPr lang="en-US" sz="2800" dirty="0"/>
          </a:p>
        </p:txBody>
      </p:sp>
      <p:sp>
        <p:nvSpPr>
          <p:cNvPr id="3" name="Content Placeholder 2"/>
          <p:cNvSpPr>
            <a:spLocks noGrp="1"/>
          </p:cNvSpPr>
          <p:nvPr>
            <p:ph idx="1"/>
          </p:nvPr>
        </p:nvSpPr>
        <p:spPr/>
        <p:txBody>
          <a:bodyPr>
            <a:normAutofit/>
          </a:bodyPr>
          <a:lstStyle/>
          <a:p>
            <a:r>
              <a:rPr lang="en-US" sz="2000" dirty="0" smtClean="0"/>
              <a:t>One of the key aspirations of any telecommunication company is to maintain a loyal customer base but since the customers have been provided with facility of switching from one service provider to another, telecommunication companies‘ are facing more problems. </a:t>
            </a:r>
          </a:p>
          <a:p>
            <a:r>
              <a:rPr lang="en-US" sz="2000" dirty="0" smtClean="0"/>
              <a:t>According to a study, acquiring a new customer is about 5-6 times costlier as compared to retaining an old one. </a:t>
            </a:r>
          </a:p>
          <a:p>
            <a:r>
              <a:rPr lang="en-US" sz="2000" dirty="0" smtClean="0"/>
              <a:t>Customer churn is one of the major issues that the telecom industry is facing today. Hence customer churn may prove to be a costly risk if not managed carefully. </a:t>
            </a:r>
          </a:p>
          <a:p>
            <a:r>
              <a:rPr lang="en-US" sz="2000" dirty="0" smtClean="0"/>
              <a:t>Various costs are associated with customer churn and include loss of revenue, costs of customer retention and reacquisition, advertisement costs, organizational as well as planning and budgeting chaos. </a:t>
            </a:r>
          </a:p>
          <a:p>
            <a:r>
              <a:rPr lang="en-US" sz="2000" dirty="0" smtClean="0"/>
              <a:t>Therefore it becomes quite necessary to identify the possible churning customers so that the losses can be prevented. </a:t>
            </a:r>
            <a:endParaRPr lang="en-US" sz="2000" dirty="0"/>
          </a:p>
        </p:txBody>
      </p:sp>
    </p:spTree>
    <p:extLst>
      <p:ext uri="{BB962C8B-B14F-4D97-AF65-F5344CB8AC3E}">
        <p14:creationId xmlns:p14="http://schemas.microsoft.com/office/powerpoint/2010/main" val="21809062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200" y="1825624"/>
            <a:ext cx="11353800" cy="5032375"/>
          </a:xfrm>
        </p:spPr>
        <p:txBody>
          <a:bodyPr>
            <a:normAutofit/>
          </a:bodyPr>
          <a:lstStyle/>
          <a:p>
            <a:r>
              <a:rPr lang="en-US" sz="2000" dirty="0" smtClean="0"/>
              <a:t>Non Churners High on Month to month/One Year/ Two Year Contract. Churners are high on the Month to Month Contract. </a:t>
            </a:r>
            <a:endParaRPr lang="en-US" sz="2000" dirty="0"/>
          </a:p>
        </p:txBody>
      </p:sp>
      <p:pic>
        <p:nvPicPr>
          <p:cNvPr id="5" name="Picture 4"/>
          <p:cNvPicPr>
            <a:picLocks noChangeAspect="1"/>
          </p:cNvPicPr>
          <p:nvPr/>
        </p:nvPicPr>
        <p:blipFill>
          <a:blip r:embed="rId3"/>
          <a:stretch>
            <a:fillRect/>
          </a:stretch>
        </p:blipFill>
        <p:spPr>
          <a:xfrm>
            <a:off x="927847" y="2455816"/>
            <a:ext cx="11264153" cy="4402183"/>
          </a:xfrm>
          <a:prstGeom prst="rect">
            <a:avLst/>
          </a:prstGeom>
        </p:spPr>
      </p:pic>
    </p:spTree>
    <p:extLst>
      <p:ext uri="{BB962C8B-B14F-4D97-AF65-F5344CB8AC3E}">
        <p14:creationId xmlns:p14="http://schemas.microsoft.com/office/powerpoint/2010/main" val="19623344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p:txBody>
          <a:bodyPr/>
          <a:lstStyle/>
          <a:p>
            <a:r>
              <a:rPr lang="en-US" sz="2000" dirty="0" smtClean="0"/>
              <a:t>Churn and Contract</a:t>
            </a:r>
          </a:p>
          <a:p>
            <a:pPr marL="0" indent="0">
              <a:buNone/>
            </a:pPr>
            <a:endParaRPr lang="en-US" dirty="0"/>
          </a:p>
        </p:txBody>
      </p:sp>
      <p:pic>
        <p:nvPicPr>
          <p:cNvPr id="4" name="Picture 3"/>
          <p:cNvPicPr>
            <a:picLocks noChangeAspect="1"/>
          </p:cNvPicPr>
          <p:nvPr/>
        </p:nvPicPr>
        <p:blipFill>
          <a:blip r:embed="rId3"/>
          <a:stretch>
            <a:fillRect/>
          </a:stretch>
        </p:blipFill>
        <p:spPr>
          <a:xfrm>
            <a:off x="1533525" y="2743200"/>
            <a:ext cx="9124950" cy="1371600"/>
          </a:xfrm>
          <a:prstGeom prst="rect">
            <a:avLst/>
          </a:prstGeom>
        </p:spPr>
      </p:pic>
    </p:spTree>
    <p:extLst>
      <p:ext uri="{BB962C8B-B14F-4D97-AF65-F5344CB8AC3E}">
        <p14:creationId xmlns:p14="http://schemas.microsoft.com/office/powerpoint/2010/main" val="19482927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r>
              <a:rPr lang="en-US" sz="2000" dirty="0" smtClean="0"/>
              <a:t>Churn rate higher for "Yes: </a:t>
            </a:r>
            <a:r>
              <a:rPr lang="en-US" sz="2000" dirty="0" err="1" smtClean="0"/>
              <a:t>PaperlessBilling</a:t>
            </a:r>
            <a:endParaRPr lang="en-US" sz="2000" dirty="0"/>
          </a:p>
        </p:txBody>
      </p:sp>
      <p:pic>
        <p:nvPicPr>
          <p:cNvPr id="5" name="Picture 4"/>
          <p:cNvPicPr>
            <a:picLocks noChangeAspect="1"/>
          </p:cNvPicPr>
          <p:nvPr/>
        </p:nvPicPr>
        <p:blipFill>
          <a:blip r:embed="rId3"/>
          <a:stretch>
            <a:fillRect/>
          </a:stretch>
        </p:blipFill>
        <p:spPr>
          <a:xfrm>
            <a:off x="979714" y="2245658"/>
            <a:ext cx="11212286" cy="4612341"/>
          </a:xfrm>
          <a:prstGeom prst="rect">
            <a:avLst/>
          </a:prstGeom>
        </p:spPr>
      </p:pic>
    </p:spTree>
    <p:extLst>
      <p:ext uri="{BB962C8B-B14F-4D97-AF65-F5344CB8AC3E}">
        <p14:creationId xmlns:p14="http://schemas.microsoft.com/office/powerpoint/2010/main" val="19196037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r>
              <a:rPr lang="en-US" sz="2000" dirty="0" smtClean="0"/>
              <a:t>Churn rate higher for “Electronic check: </a:t>
            </a:r>
            <a:r>
              <a:rPr lang="en-US" sz="2000" dirty="0" err="1" smtClean="0"/>
              <a:t>PaymentMethod</a:t>
            </a:r>
            <a:r>
              <a:rPr lang="en-US" sz="2000" dirty="0" smtClean="0"/>
              <a:t>”</a:t>
            </a:r>
            <a:endParaRPr lang="en-US" sz="2000" dirty="0"/>
          </a:p>
        </p:txBody>
      </p:sp>
      <p:pic>
        <p:nvPicPr>
          <p:cNvPr id="4" name="Picture 3"/>
          <p:cNvPicPr>
            <a:picLocks noChangeAspect="1"/>
          </p:cNvPicPr>
          <p:nvPr/>
        </p:nvPicPr>
        <p:blipFill>
          <a:blip r:embed="rId3"/>
          <a:stretch>
            <a:fillRect/>
          </a:stretch>
        </p:blipFill>
        <p:spPr>
          <a:xfrm>
            <a:off x="665629" y="2138082"/>
            <a:ext cx="11526372" cy="4719917"/>
          </a:xfrm>
          <a:prstGeom prst="rect">
            <a:avLst/>
          </a:prstGeom>
        </p:spPr>
      </p:pic>
    </p:spTree>
    <p:extLst>
      <p:ext uri="{BB962C8B-B14F-4D97-AF65-F5344CB8AC3E}">
        <p14:creationId xmlns:p14="http://schemas.microsoft.com/office/powerpoint/2010/main" val="15174197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r>
              <a:rPr lang="en-US" sz="2000" dirty="0" smtClean="0"/>
              <a:t>Churn and </a:t>
            </a:r>
            <a:r>
              <a:rPr lang="en-US" sz="2000" dirty="0" err="1" smtClean="0"/>
              <a:t>PaymentMethod</a:t>
            </a:r>
            <a:endParaRPr lang="en-US" sz="2000" dirty="0"/>
          </a:p>
        </p:txBody>
      </p:sp>
      <p:pic>
        <p:nvPicPr>
          <p:cNvPr id="5" name="Picture 4"/>
          <p:cNvPicPr>
            <a:picLocks noChangeAspect="1"/>
          </p:cNvPicPr>
          <p:nvPr/>
        </p:nvPicPr>
        <p:blipFill>
          <a:blip r:embed="rId3"/>
          <a:stretch>
            <a:fillRect/>
          </a:stretch>
        </p:blipFill>
        <p:spPr>
          <a:xfrm>
            <a:off x="642937" y="2638425"/>
            <a:ext cx="10906125" cy="1581150"/>
          </a:xfrm>
          <a:prstGeom prst="rect">
            <a:avLst/>
          </a:prstGeom>
        </p:spPr>
      </p:pic>
    </p:spTree>
    <p:extLst>
      <p:ext uri="{BB962C8B-B14F-4D97-AF65-F5344CB8AC3E}">
        <p14:creationId xmlns:p14="http://schemas.microsoft.com/office/powerpoint/2010/main" val="33625742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r>
              <a:rPr lang="en-US" sz="2000" dirty="0" smtClean="0"/>
              <a:t>Churn rate higher for high Monthly Charges</a:t>
            </a:r>
            <a:endParaRPr lang="en-US" sz="2000" dirty="0"/>
          </a:p>
        </p:txBody>
      </p:sp>
      <p:pic>
        <p:nvPicPr>
          <p:cNvPr id="4" name="Picture 3"/>
          <p:cNvPicPr>
            <a:picLocks noChangeAspect="1"/>
          </p:cNvPicPr>
          <p:nvPr/>
        </p:nvPicPr>
        <p:blipFill>
          <a:blip r:embed="rId3"/>
          <a:stretch>
            <a:fillRect/>
          </a:stretch>
        </p:blipFill>
        <p:spPr>
          <a:xfrm>
            <a:off x="961465" y="2178424"/>
            <a:ext cx="11230535" cy="4594667"/>
          </a:xfrm>
          <a:prstGeom prst="rect">
            <a:avLst/>
          </a:prstGeom>
        </p:spPr>
      </p:pic>
    </p:spTree>
    <p:extLst>
      <p:ext uri="{BB962C8B-B14F-4D97-AF65-F5344CB8AC3E}">
        <p14:creationId xmlns:p14="http://schemas.microsoft.com/office/powerpoint/2010/main" val="39775801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r>
              <a:rPr lang="en-US" sz="2000" dirty="0" smtClean="0"/>
              <a:t>Churn rate higher for low </a:t>
            </a:r>
            <a:r>
              <a:rPr lang="en-US" sz="2000" dirty="0" err="1" smtClean="0"/>
              <a:t>TotalCharges</a:t>
            </a:r>
            <a:endParaRPr lang="en-US" sz="2000" dirty="0"/>
          </a:p>
        </p:txBody>
      </p:sp>
      <p:pic>
        <p:nvPicPr>
          <p:cNvPr id="5" name="Picture 4"/>
          <p:cNvPicPr>
            <a:picLocks noChangeAspect="1"/>
          </p:cNvPicPr>
          <p:nvPr/>
        </p:nvPicPr>
        <p:blipFill>
          <a:blip r:embed="rId3"/>
          <a:stretch>
            <a:fillRect/>
          </a:stretch>
        </p:blipFill>
        <p:spPr>
          <a:xfrm>
            <a:off x="981635" y="2164976"/>
            <a:ext cx="11210365" cy="4693023"/>
          </a:xfrm>
          <a:prstGeom prst="rect">
            <a:avLst/>
          </a:prstGeom>
        </p:spPr>
      </p:pic>
    </p:spTree>
    <p:extLst>
      <p:ext uri="{BB962C8B-B14F-4D97-AF65-F5344CB8AC3E}">
        <p14:creationId xmlns:p14="http://schemas.microsoft.com/office/powerpoint/2010/main" val="39650555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r>
              <a:rPr lang="en-US" sz="2000" dirty="0" smtClean="0"/>
              <a:t>Correlation between </a:t>
            </a:r>
            <a:r>
              <a:rPr lang="en-US" sz="2000" dirty="0" err="1" smtClean="0"/>
              <a:t>monthlycharges</a:t>
            </a:r>
            <a:r>
              <a:rPr lang="en-US" sz="2000" dirty="0" smtClean="0"/>
              <a:t> and </a:t>
            </a:r>
            <a:r>
              <a:rPr lang="en-US" sz="2000" dirty="0" err="1" smtClean="0"/>
              <a:t>totalcharges</a:t>
            </a:r>
            <a:endParaRPr lang="en-US" sz="2000" dirty="0" smtClean="0"/>
          </a:p>
          <a:p>
            <a:pPr marL="0" indent="0">
              <a:buNone/>
            </a:pPr>
            <a:endParaRPr lang="en-US" sz="2000" dirty="0"/>
          </a:p>
        </p:txBody>
      </p:sp>
      <p:pic>
        <p:nvPicPr>
          <p:cNvPr id="4" name="Picture 3"/>
          <p:cNvPicPr>
            <a:picLocks noChangeAspect="1"/>
          </p:cNvPicPr>
          <p:nvPr/>
        </p:nvPicPr>
        <p:blipFill>
          <a:blip r:embed="rId3"/>
          <a:stretch>
            <a:fillRect/>
          </a:stretch>
        </p:blipFill>
        <p:spPr>
          <a:xfrm>
            <a:off x="1023937" y="2281233"/>
            <a:ext cx="10144125" cy="466725"/>
          </a:xfrm>
          <a:prstGeom prst="rect">
            <a:avLst/>
          </a:prstGeom>
        </p:spPr>
      </p:pic>
    </p:spTree>
    <p:extLst>
      <p:ext uri="{BB962C8B-B14F-4D97-AF65-F5344CB8AC3E}">
        <p14:creationId xmlns:p14="http://schemas.microsoft.com/office/powerpoint/2010/main" val="30506117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353800" cy="5032374"/>
          </a:xfrm>
        </p:spPr>
        <p:txBody>
          <a:bodyPr>
            <a:normAutofit/>
          </a:bodyPr>
          <a:lstStyle/>
          <a:p>
            <a:r>
              <a:rPr lang="en-US" sz="2000" dirty="0" smtClean="0"/>
              <a:t>Churners are more concentrated on low total charges and high monthly charges</a:t>
            </a:r>
          </a:p>
          <a:p>
            <a:pPr marL="0" indent="0">
              <a:buNone/>
            </a:pPr>
            <a:endParaRPr lang="en-US" sz="2000" dirty="0"/>
          </a:p>
        </p:txBody>
      </p:sp>
      <p:pic>
        <p:nvPicPr>
          <p:cNvPr id="5" name="Picture 4"/>
          <p:cNvPicPr>
            <a:picLocks noChangeAspect="1"/>
          </p:cNvPicPr>
          <p:nvPr/>
        </p:nvPicPr>
        <p:blipFill>
          <a:blip r:embed="rId3"/>
          <a:stretch>
            <a:fillRect/>
          </a:stretch>
        </p:blipFill>
        <p:spPr>
          <a:xfrm>
            <a:off x="838198" y="2259106"/>
            <a:ext cx="11353801" cy="4598894"/>
          </a:xfrm>
          <a:prstGeom prst="rect">
            <a:avLst/>
          </a:prstGeom>
        </p:spPr>
      </p:pic>
    </p:spTree>
    <p:extLst>
      <p:ext uri="{BB962C8B-B14F-4D97-AF65-F5344CB8AC3E}">
        <p14:creationId xmlns:p14="http://schemas.microsoft.com/office/powerpoint/2010/main" val="38120046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353801" cy="5032374"/>
          </a:xfrm>
        </p:spPr>
        <p:txBody>
          <a:bodyPr>
            <a:normAutofit/>
          </a:bodyPr>
          <a:lstStyle/>
          <a:p>
            <a:r>
              <a:rPr lang="en-US" sz="2000" dirty="0" smtClean="0"/>
              <a:t>Churn rate high for higher monthly charges across the 3 payment methods Bank Transfer/Credit Card/ Electronic Check</a:t>
            </a:r>
          </a:p>
          <a:p>
            <a:pPr marL="0" indent="0">
              <a:buNone/>
            </a:pPr>
            <a:endParaRPr lang="en-US" sz="2000" dirty="0"/>
          </a:p>
        </p:txBody>
      </p:sp>
      <p:pic>
        <p:nvPicPr>
          <p:cNvPr id="4" name="Picture 3"/>
          <p:cNvPicPr>
            <a:picLocks noChangeAspect="1"/>
          </p:cNvPicPr>
          <p:nvPr/>
        </p:nvPicPr>
        <p:blipFill>
          <a:blip r:embed="rId3"/>
          <a:stretch>
            <a:fillRect/>
          </a:stretch>
        </p:blipFill>
        <p:spPr>
          <a:xfrm>
            <a:off x="738051" y="2462349"/>
            <a:ext cx="11453949" cy="4395650"/>
          </a:xfrm>
          <a:prstGeom prst="rect">
            <a:avLst/>
          </a:prstGeom>
        </p:spPr>
      </p:pic>
    </p:spTree>
    <p:extLst>
      <p:ext uri="{BB962C8B-B14F-4D97-AF65-F5344CB8AC3E}">
        <p14:creationId xmlns:p14="http://schemas.microsoft.com/office/powerpoint/2010/main" val="1307374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Hypothesis</a:t>
            </a:r>
            <a:endParaRPr lang="en-US" sz="2800" dirty="0"/>
          </a:p>
        </p:txBody>
      </p:sp>
      <p:sp>
        <p:nvSpPr>
          <p:cNvPr id="3" name="Content Placeholder 2"/>
          <p:cNvSpPr>
            <a:spLocks noGrp="1"/>
          </p:cNvSpPr>
          <p:nvPr>
            <p:ph idx="1"/>
          </p:nvPr>
        </p:nvSpPr>
        <p:spPr/>
        <p:txBody>
          <a:bodyPr>
            <a:normAutofit/>
          </a:bodyPr>
          <a:lstStyle/>
          <a:p>
            <a:pPr marL="0" indent="0">
              <a:buNone/>
            </a:pPr>
            <a:r>
              <a:rPr lang="en-US" sz="2000" dirty="0"/>
              <a:t>H0: There is no relationship between </a:t>
            </a:r>
            <a:r>
              <a:rPr lang="en-US" sz="2000" dirty="0" smtClean="0"/>
              <a:t>Gender and </a:t>
            </a:r>
            <a:r>
              <a:rPr lang="en-US" sz="2000" dirty="0"/>
              <a:t>customer churn </a:t>
            </a:r>
          </a:p>
          <a:p>
            <a:pPr marL="0" indent="0">
              <a:buNone/>
            </a:pPr>
            <a:r>
              <a:rPr lang="en-US" sz="2000" dirty="0" smtClean="0"/>
              <a:t>Ha</a:t>
            </a:r>
            <a:r>
              <a:rPr lang="en-US" sz="2000" dirty="0"/>
              <a:t>: There is a relationship between </a:t>
            </a:r>
            <a:r>
              <a:rPr lang="en-US" sz="2000" dirty="0" smtClean="0"/>
              <a:t>Gender and </a:t>
            </a:r>
            <a:r>
              <a:rPr lang="en-US" sz="2000" dirty="0"/>
              <a:t>customer </a:t>
            </a:r>
            <a:r>
              <a:rPr lang="en-US" sz="2000" dirty="0" smtClean="0"/>
              <a:t>churn</a:t>
            </a:r>
          </a:p>
          <a:p>
            <a:pPr marL="0" indent="0">
              <a:buNone/>
            </a:pPr>
            <a:r>
              <a:rPr lang="en-US" sz="2000" dirty="0"/>
              <a:t>H0: There is no relationship between </a:t>
            </a:r>
            <a:r>
              <a:rPr lang="en-US" sz="2000" dirty="0" err="1" smtClean="0"/>
              <a:t>SeniorCitizen</a:t>
            </a:r>
            <a:r>
              <a:rPr lang="en-US" sz="2000" dirty="0" smtClean="0"/>
              <a:t> </a:t>
            </a:r>
            <a:r>
              <a:rPr lang="en-US" sz="2000" dirty="0"/>
              <a:t>and customer churn </a:t>
            </a:r>
          </a:p>
          <a:p>
            <a:pPr marL="0" indent="0">
              <a:buNone/>
            </a:pPr>
            <a:r>
              <a:rPr lang="en-US" sz="2000" dirty="0"/>
              <a:t>Ha: There is a relationship between </a:t>
            </a:r>
            <a:r>
              <a:rPr lang="en-US" sz="2000" dirty="0" err="1"/>
              <a:t>SeniorCitizen</a:t>
            </a:r>
            <a:r>
              <a:rPr lang="en-US" sz="2000" dirty="0" smtClean="0"/>
              <a:t> </a:t>
            </a:r>
            <a:r>
              <a:rPr lang="en-US" sz="2000" dirty="0"/>
              <a:t>and customer churn</a:t>
            </a:r>
          </a:p>
          <a:p>
            <a:pPr marL="0" indent="0">
              <a:buNone/>
            </a:pPr>
            <a:r>
              <a:rPr lang="en-US" sz="2000" dirty="0"/>
              <a:t>H0: There is no relationship between </a:t>
            </a:r>
            <a:r>
              <a:rPr lang="en-US" sz="2000" dirty="0" smtClean="0"/>
              <a:t>Partner </a:t>
            </a:r>
            <a:r>
              <a:rPr lang="en-US" sz="2000" dirty="0"/>
              <a:t>and customer churn </a:t>
            </a:r>
          </a:p>
          <a:p>
            <a:pPr marL="0" indent="0">
              <a:buNone/>
            </a:pPr>
            <a:r>
              <a:rPr lang="en-US" sz="2000" dirty="0"/>
              <a:t>Ha: There is a relationship between </a:t>
            </a:r>
            <a:r>
              <a:rPr lang="en-US" sz="2000" dirty="0" smtClean="0"/>
              <a:t>Partner </a:t>
            </a:r>
            <a:r>
              <a:rPr lang="en-US" sz="2000" dirty="0"/>
              <a:t>and customer churn</a:t>
            </a:r>
          </a:p>
          <a:p>
            <a:pPr marL="0" indent="0">
              <a:buNone/>
            </a:pPr>
            <a:r>
              <a:rPr lang="en-US" sz="2000" dirty="0"/>
              <a:t>H0: There is no relationship between </a:t>
            </a:r>
            <a:r>
              <a:rPr lang="en-US" sz="2000" dirty="0" smtClean="0"/>
              <a:t>Dependents </a:t>
            </a:r>
            <a:r>
              <a:rPr lang="en-US" sz="2000" dirty="0"/>
              <a:t>and customer churn </a:t>
            </a:r>
          </a:p>
          <a:p>
            <a:pPr marL="0" indent="0">
              <a:buNone/>
            </a:pPr>
            <a:r>
              <a:rPr lang="en-US" sz="2000" dirty="0"/>
              <a:t>Ha: There is a relationship between Dependents</a:t>
            </a:r>
            <a:r>
              <a:rPr lang="en-US" sz="2000" dirty="0" smtClean="0"/>
              <a:t> </a:t>
            </a:r>
            <a:r>
              <a:rPr lang="en-US" sz="2000" dirty="0"/>
              <a:t>and customer churn</a:t>
            </a:r>
          </a:p>
          <a:p>
            <a:pPr marL="0" indent="0">
              <a:buNone/>
            </a:pPr>
            <a:r>
              <a:rPr lang="en-US" sz="2000" dirty="0"/>
              <a:t>H0: There is no relationship between T</a:t>
            </a:r>
            <a:r>
              <a:rPr lang="en-US" sz="2000" dirty="0" smtClean="0"/>
              <a:t>enure </a:t>
            </a:r>
            <a:r>
              <a:rPr lang="en-US" sz="2000" dirty="0"/>
              <a:t>and customer churn </a:t>
            </a:r>
          </a:p>
          <a:p>
            <a:pPr marL="0" indent="0">
              <a:buNone/>
            </a:pPr>
            <a:r>
              <a:rPr lang="en-US" sz="2000" dirty="0"/>
              <a:t>Ha: There is a relationship between </a:t>
            </a:r>
            <a:r>
              <a:rPr lang="en-US" sz="2000" dirty="0" smtClean="0"/>
              <a:t>Tenure </a:t>
            </a:r>
            <a:r>
              <a:rPr lang="en-US" sz="2000" dirty="0"/>
              <a:t>and customer churn</a:t>
            </a:r>
          </a:p>
          <a:p>
            <a:pPr marL="0" indent="0">
              <a:buNone/>
            </a:pPr>
            <a:endParaRPr lang="en-US" sz="2000" dirty="0"/>
          </a:p>
        </p:txBody>
      </p:sp>
    </p:spTree>
    <p:extLst>
      <p:ext uri="{BB962C8B-B14F-4D97-AF65-F5344CB8AC3E}">
        <p14:creationId xmlns:p14="http://schemas.microsoft.com/office/powerpoint/2010/main" val="19798984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87506" y="1825625"/>
            <a:ext cx="11304494" cy="5032374"/>
          </a:xfrm>
        </p:spPr>
        <p:txBody>
          <a:bodyPr>
            <a:normAutofit/>
          </a:bodyPr>
          <a:lstStyle/>
          <a:p>
            <a:r>
              <a:rPr lang="en-US" sz="2000" dirty="0" smtClean="0"/>
              <a:t>Churn rate higher for high </a:t>
            </a:r>
            <a:r>
              <a:rPr lang="en-US" sz="2000" dirty="0" err="1" smtClean="0"/>
              <a:t>monthlycharges</a:t>
            </a:r>
            <a:endParaRPr lang="en-US" sz="2000" dirty="0" smtClean="0"/>
          </a:p>
          <a:p>
            <a:pPr marL="0" indent="0">
              <a:buNone/>
            </a:pPr>
            <a:endParaRPr lang="en-US" sz="2000" dirty="0"/>
          </a:p>
        </p:txBody>
      </p:sp>
      <p:pic>
        <p:nvPicPr>
          <p:cNvPr id="5" name="Picture 4"/>
          <p:cNvPicPr>
            <a:picLocks noChangeAspect="1"/>
          </p:cNvPicPr>
          <p:nvPr/>
        </p:nvPicPr>
        <p:blipFill>
          <a:blip r:embed="rId3"/>
          <a:stretch>
            <a:fillRect/>
          </a:stretch>
        </p:blipFill>
        <p:spPr>
          <a:xfrm>
            <a:off x="887506" y="2433918"/>
            <a:ext cx="11304494" cy="4424082"/>
          </a:xfrm>
          <a:prstGeom prst="rect">
            <a:avLst/>
          </a:prstGeom>
        </p:spPr>
      </p:pic>
    </p:spTree>
    <p:extLst>
      <p:ext uri="{BB962C8B-B14F-4D97-AF65-F5344CB8AC3E}">
        <p14:creationId xmlns:p14="http://schemas.microsoft.com/office/powerpoint/2010/main" val="1490331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pPr marL="0" indent="0">
              <a:buNone/>
            </a:pPr>
            <a:r>
              <a:rPr lang="en-US" sz="2000" dirty="0" smtClean="0"/>
              <a:t>Chi Square test</a:t>
            </a:r>
          </a:p>
          <a:p>
            <a:r>
              <a:rPr lang="en-US" sz="2000" dirty="0" smtClean="0"/>
              <a:t>Gender and Churn not significant</a:t>
            </a:r>
          </a:p>
          <a:p>
            <a:r>
              <a:rPr lang="en-US" sz="2000" dirty="0" err="1" smtClean="0"/>
              <a:t>SeniorCitizen</a:t>
            </a:r>
            <a:r>
              <a:rPr lang="en-US" sz="2000" dirty="0" smtClean="0"/>
              <a:t> and Churn significant</a:t>
            </a:r>
          </a:p>
          <a:p>
            <a:r>
              <a:rPr lang="en-US" sz="2000" dirty="0" smtClean="0"/>
              <a:t>Partner and Churn significant</a:t>
            </a:r>
          </a:p>
          <a:p>
            <a:r>
              <a:rPr lang="en-US" sz="2000" dirty="0" smtClean="0"/>
              <a:t>Dependents and Churn significant</a:t>
            </a:r>
          </a:p>
          <a:p>
            <a:r>
              <a:rPr lang="en-US" sz="2000" dirty="0" err="1" smtClean="0"/>
              <a:t>PhoneService</a:t>
            </a:r>
            <a:r>
              <a:rPr lang="en-US" sz="2000" dirty="0" smtClean="0"/>
              <a:t> and Churn not significant</a:t>
            </a:r>
          </a:p>
          <a:p>
            <a:r>
              <a:rPr lang="en-US" sz="2000" dirty="0" err="1" smtClean="0"/>
              <a:t>MultipleLines</a:t>
            </a:r>
            <a:r>
              <a:rPr lang="en-US" sz="2000" dirty="0" smtClean="0"/>
              <a:t> and Churn significant</a:t>
            </a:r>
          </a:p>
          <a:p>
            <a:r>
              <a:rPr lang="en-US" sz="2000" dirty="0" err="1" smtClean="0"/>
              <a:t>InternetService</a:t>
            </a:r>
            <a:r>
              <a:rPr lang="en-US" sz="2000" dirty="0" smtClean="0"/>
              <a:t> and Churn significant</a:t>
            </a:r>
          </a:p>
          <a:p>
            <a:r>
              <a:rPr lang="en-US" sz="2000" dirty="0" err="1" smtClean="0"/>
              <a:t>OnlineSecurity</a:t>
            </a:r>
            <a:r>
              <a:rPr lang="en-US" sz="2000" dirty="0" smtClean="0"/>
              <a:t> and Churn significant</a:t>
            </a:r>
          </a:p>
          <a:p>
            <a:r>
              <a:rPr lang="en-US" sz="2000" dirty="0" err="1" smtClean="0"/>
              <a:t>OnlineBackup</a:t>
            </a:r>
            <a:r>
              <a:rPr lang="en-US" sz="2000" dirty="0" smtClean="0"/>
              <a:t> and Churn significant</a:t>
            </a:r>
          </a:p>
          <a:p>
            <a:r>
              <a:rPr lang="en-US" sz="2000" dirty="0" err="1" smtClean="0"/>
              <a:t>DeviceProtection</a:t>
            </a:r>
            <a:r>
              <a:rPr lang="en-US" sz="2000" dirty="0" smtClean="0"/>
              <a:t> and Churn significant</a:t>
            </a:r>
          </a:p>
          <a:p>
            <a:r>
              <a:rPr lang="en-US" sz="2000" dirty="0" err="1" smtClean="0"/>
              <a:t>TechSupport</a:t>
            </a:r>
            <a:r>
              <a:rPr lang="en-US" sz="2000" dirty="0" smtClean="0"/>
              <a:t> and Churn significant</a:t>
            </a:r>
          </a:p>
          <a:p>
            <a:endParaRPr lang="en-US" sz="2000" dirty="0"/>
          </a:p>
        </p:txBody>
      </p:sp>
    </p:spTree>
    <p:extLst>
      <p:ext uri="{BB962C8B-B14F-4D97-AF65-F5344CB8AC3E}">
        <p14:creationId xmlns:p14="http://schemas.microsoft.com/office/powerpoint/2010/main" val="16649672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pPr marL="0" indent="0">
              <a:buNone/>
            </a:pPr>
            <a:r>
              <a:rPr lang="en-US" sz="2000" dirty="0" smtClean="0"/>
              <a:t>Chi Square test</a:t>
            </a:r>
          </a:p>
          <a:p>
            <a:r>
              <a:rPr lang="en-US" sz="2000" dirty="0" err="1" smtClean="0"/>
              <a:t>TechSupport</a:t>
            </a:r>
            <a:r>
              <a:rPr lang="en-US" sz="2000" dirty="0" smtClean="0"/>
              <a:t> and Churn significant</a:t>
            </a:r>
          </a:p>
          <a:p>
            <a:r>
              <a:rPr lang="en-US" sz="2000" dirty="0" err="1" smtClean="0"/>
              <a:t>StreamingTV</a:t>
            </a:r>
            <a:r>
              <a:rPr lang="en-US" sz="2000" dirty="0" smtClean="0"/>
              <a:t> and Churn significant</a:t>
            </a:r>
          </a:p>
          <a:p>
            <a:r>
              <a:rPr lang="en-US" sz="2000" dirty="0" err="1" smtClean="0"/>
              <a:t>StreamingMovies</a:t>
            </a:r>
            <a:r>
              <a:rPr lang="en-US" sz="2000" dirty="0" smtClean="0"/>
              <a:t> and Churn significant</a:t>
            </a:r>
          </a:p>
          <a:p>
            <a:r>
              <a:rPr lang="en-US" sz="2000" dirty="0" smtClean="0"/>
              <a:t>Contract and Churn significant</a:t>
            </a:r>
          </a:p>
          <a:p>
            <a:r>
              <a:rPr lang="en-US" sz="2000" dirty="0" err="1" smtClean="0"/>
              <a:t>PaperlessBilling</a:t>
            </a:r>
            <a:r>
              <a:rPr lang="en-US" sz="2000" dirty="0" smtClean="0"/>
              <a:t> and Churn not significant</a:t>
            </a:r>
          </a:p>
          <a:p>
            <a:r>
              <a:rPr lang="en-US" sz="2000" dirty="0" err="1" smtClean="0"/>
              <a:t>PaymentMethod</a:t>
            </a:r>
            <a:r>
              <a:rPr lang="en-US" sz="2000" dirty="0" smtClean="0"/>
              <a:t> and Churn significant</a:t>
            </a:r>
          </a:p>
          <a:p>
            <a:r>
              <a:rPr lang="en-US" sz="2000" dirty="0" err="1" smtClean="0"/>
              <a:t>tenureCategory</a:t>
            </a:r>
            <a:r>
              <a:rPr lang="en-US" sz="2000" dirty="0" smtClean="0"/>
              <a:t> and Churn significant</a:t>
            </a:r>
          </a:p>
          <a:p>
            <a:r>
              <a:rPr lang="en-US" sz="2000" dirty="0" err="1" smtClean="0"/>
              <a:t>MonthlyChargesCategory</a:t>
            </a:r>
            <a:r>
              <a:rPr lang="en-US" sz="2000" dirty="0" smtClean="0"/>
              <a:t> and Churn significant</a:t>
            </a:r>
          </a:p>
          <a:p>
            <a:r>
              <a:rPr lang="en-US" sz="2000" dirty="0" err="1" smtClean="0"/>
              <a:t>TotalChargesCategory</a:t>
            </a:r>
            <a:r>
              <a:rPr lang="en-US" sz="2000" dirty="0" smtClean="0"/>
              <a:t> and Churn significant</a:t>
            </a:r>
            <a:endParaRPr lang="en-US" sz="2000" dirty="0"/>
          </a:p>
        </p:txBody>
      </p:sp>
    </p:spTree>
    <p:extLst>
      <p:ext uri="{BB962C8B-B14F-4D97-AF65-F5344CB8AC3E}">
        <p14:creationId xmlns:p14="http://schemas.microsoft.com/office/powerpoint/2010/main" val="6140059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r>
              <a:rPr lang="en-US" sz="2000" dirty="0" err="1" smtClean="0"/>
              <a:t>Anova</a:t>
            </a:r>
            <a:r>
              <a:rPr lang="en-US" sz="2000" dirty="0" smtClean="0"/>
              <a:t> test for Churn and </a:t>
            </a:r>
            <a:r>
              <a:rPr lang="en-US" sz="2000" dirty="0" err="1" smtClean="0"/>
              <a:t>TotalCharges</a:t>
            </a:r>
            <a:r>
              <a:rPr lang="en-US" sz="2000" dirty="0" smtClean="0"/>
              <a:t> significant</a:t>
            </a:r>
          </a:p>
          <a:p>
            <a:r>
              <a:rPr lang="en-US" sz="2000" dirty="0" err="1" smtClean="0"/>
              <a:t>Anova</a:t>
            </a:r>
            <a:r>
              <a:rPr lang="en-US" sz="2000" dirty="0" smtClean="0"/>
              <a:t> test for Churn and tenure significant</a:t>
            </a:r>
          </a:p>
          <a:p>
            <a:r>
              <a:rPr lang="en-US" sz="2000" dirty="0" err="1" smtClean="0"/>
              <a:t>Anova</a:t>
            </a:r>
            <a:r>
              <a:rPr lang="en-US" sz="2000" dirty="0" smtClean="0"/>
              <a:t> test for Churn and </a:t>
            </a:r>
            <a:r>
              <a:rPr lang="en-US" sz="2000" dirty="0" err="1" smtClean="0"/>
              <a:t>MonthlyCharges</a:t>
            </a:r>
            <a:r>
              <a:rPr lang="en-US" sz="2000" dirty="0" smtClean="0"/>
              <a:t> significant</a:t>
            </a:r>
          </a:p>
          <a:p>
            <a:endParaRPr lang="en-US" sz="2000" dirty="0"/>
          </a:p>
        </p:txBody>
      </p:sp>
    </p:spTree>
    <p:extLst>
      <p:ext uri="{BB962C8B-B14F-4D97-AF65-F5344CB8AC3E}">
        <p14:creationId xmlns:p14="http://schemas.microsoft.com/office/powerpoint/2010/main" val="8448822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r>
              <a:rPr lang="en-US" sz="2000" dirty="0" err="1" smtClean="0"/>
              <a:t>Kmeans</a:t>
            </a:r>
            <a:r>
              <a:rPr lang="en-US" sz="2000" dirty="0" smtClean="0"/>
              <a:t> clustering with 4 clusters. Fourth cluster has more Churners.</a:t>
            </a:r>
          </a:p>
          <a:p>
            <a:pPr marL="0" indent="0">
              <a:buNone/>
            </a:pPr>
            <a:endParaRPr lang="en-US" sz="2000" dirty="0"/>
          </a:p>
        </p:txBody>
      </p:sp>
      <p:pic>
        <p:nvPicPr>
          <p:cNvPr id="4" name="Picture 3"/>
          <p:cNvPicPr>
            <a:picLocks noChangeAspect="1"/>
          </p:cNvPicPr>
          <p:nvPr/>
        </p:nvPicPr>
        <p:blipFill>
          <a:blip r:embed="rId3"/>
          <a:stretch>
            <a:fillRect/>
          </a:stretch>
        </p:blipFill>
        <p:spPr>
          <a:xfrm>
            <a:off x="884192" y="2320290"/>
            <a:ext cx="10763250" cy="3771900"/>
          </a:xfrm>
          <a:prstGeom prst="rect">
            <a:avLst/>
          </a:prstGeom>
        </p:spPr>
      </p:pic>
    </p:spTree>
    <p:extLst>
      <p:ext uri="{BB962C8B-B14F-4D97-AF65-F5344CB8AC3E}">
        <p14:creationId xmlns:p14="http://schemas.microsoft.com/office/powerpoint/2010/main" val="38868275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r>
              <a:rPr lang="en-US" sz="2000" dirty="0" smtClean="0"/>
              <a:t>The fourth cluster which has more churners has more “non” Partners</a:t>
            </a:r>
          </a:p>
          <a:p>
            <a:endParaRPr lang="en-US" sz="2000" dirty="0" smtClean="0"/>
          </a:p>
          <a:p>
            <a:pPr marL="0" indent="0">
              <a:buNone/>
            </a:pPr>
            <a:endParaRPr lang="en-US" sz="2000" dirty="0"/>
          </a:p>
        </p:txBody>
      </p:sp>
      <p:pic>
        <p:nvPicPr>
          <p:cNvPr id="5" name="Picture 4"/>
          <p:cNvPicPr>
            <a:picLocks noChangeAspect="1"/>
          </p:cNvPicPr>
          <p:nvPr/>
        </p:nvPicPr>
        <p:blipFill>
          <a:blip r:embed="rId3"/>
          <a:stretch>
            <a:fillRect/>
          </a:stretch>
        </p:blipFill>
        <p:spPr>
          <a:xfrm>
            <a:off x="838199" y="2295388"/>
            <a:ext cx="10896600" cy="3743325"/>
          </a:xfrm>
          <a:prstGeom prst="rect">
            <a:avLst/>
          </a:prstGeom>
        </p:spPr>
      </p:pic>
    </p:spTree>
    <p:extLst>
      <p:ext uri="{BB962C8B-B14F-4D97-AF65-F5344CB8AC3E}">
        <p14:creationId xmlns:p14="http://schemas.microsoft.com/office/powerpoint/2010/main" val="42002649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r>
              <a:rPr lang="en-US" sz="2000" dirty="0" smtClean="0"/>
              <a:t>The fourth cluster which has more Churners has higher number of “Fiber optic” </a:t>
            </a:r>
            <a:r>
              <a:rPr lang="en-US" sz="2000" dirty="0" err="1" smtClean="0"/>
              <a:t>InternetService</a:t>
            </a:r>
            <a:endParaRPr lang="en-US" sz="2000" dirty="0" smtClean="0"/>
          </a:p>
          <a:p>
            <a:endParaRPr lang="en-US" sz="2000" dirty="0" smtClean="0"/>
          </a:p>
          <a:p>
            <a:pPr marL="0" indent="0">
              <a:buNone/>
            </a:pPr>
            <a:endParaRPr lang="en-US" sz="2000" dirty="0"/>
          </a:p>
        </p:txBody>
      </p:sp>
      <p:pic>
        <p:nvPicPr>
          <p:cNvPr id="4" name="Picture 3"/>
          <p:cNvPicPr>
            <a:picLocks noChangeAspect="1"/>
          </p:cNvPicPr>
          <p:nvPr/>
        </p:nvPicPr>
        <p:blipFill>
          <a:blip r:embed="rId3"/>
          <a:stretch>
            <a:fillRect/>
          </a:stretch>
        </p:blipFill>
        <p:spPr>
          <a:xfrm>
            <a:off x="912631" y="2159998"/>
            <a:ext cx="10810875" cy="3752850"/>
          </a:xfrm>
          <a:prstGeom prst="rect">
            <a:avLst/>
          </a:prstGeom>
        </p:spPr>
      </p:pic>
    </p:spTree>
    <p:extLst>
      <p:ext uri="{BB962C8B-B14F-4D97-AF65-F5344CB8AC3E}">
        <p14:creationId xmlns:p14="http://schemas.microsoft.com/office/powerpoint/2010/main" val="24829202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r>
              <a:rPr lang="en-US" sz="2000" dirty="0" smtClean="0"/>
              <a:t>The fourth cluster having more number of Churners has higher number of “No” </a:t>
            </a:r>
            <a:r>
              <a:rPr lang="en-US" sz="2000" dirty="0" err="1" smtClean="0"/>
              <a:t>TechSupport</a:t>
            </a:r>
            <a:endParaRPr lang="en-US" sz="2000" dirty="0" smtClean="0"/>
          </a:p>
          <a:p>
            <a:endParaRPr lang="en-US" sz="2000" dirty="0" smtClean="0"/>
          </a:p>
          <a:p>
            <a:pPr marL="0" indent="0">
              <a:buNone/>
            </a:pPr>
            <a:endParaRPr lang="en-US" sz="2000" dirty="0"/>
          </a:p>
        </p:txBody>
      </p:sp>
      <p:pic>
        <p:nvPicPr>
          <p:cNvPr id="5" name="Picture 4"/>
          <p:cNvPicPr>
            <a:picLocks noChangeAspect="1"/>
          </p:cNvPicPr>
          <p:nvPr/>
        </p:nvPicPr>
        <p:blipFill>
          <a:blip r:embed="rId3"/>
          <a:stretch>
            <a:fillRect/>
          </a:stretch>
        </p:blipFill>
        <p:spPr>
          <a:xfrm>
            <a:off x="838199" y="2238919"/>
            <a:ext cx="10763250" cy="3790950"/>
          </a:xfrm>
          <a:prstGeom prst="rect">
            <a:avLst/>
          </a:prstGeom>
        </p:spPr>
      </p:pic>
    </p:spTree>
    <p:extLst>
      <p:ext uri="{BB962C8B-B14F-4D97-AF65-F5344CB8AC3E}">
        <p14:creationId xmlns:p14="http://schemas.microsoft.com/office/powerpoint/2010/main" val="32083346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r>
              <a:rPr lang="en-US" sz="2000" dirty="0"/>
              <a:t>The fourth cluster having more number of Churners has higher number of </a:t>
            </a:r>
            <a:r>
              <a:rPr lang="en-US" sz="2000" dirty="0" smtClean="0"/>
              <a:t>“Month-to-month” Contract</a:t>
            </a:r>
            <a:endParaRPr lang="en-US" sz="2000" dirty="0"/>
          </a:p>
          <a:p>
            <a:endParaRPr lang="en-US" sz="2000" dirty="0" smtClean="0"/>
          </a:p>
          <a:p>
            <a:pPr marL="0" indent="0">
              <a:buNone/>
            </a:pPr>
            <a:endParaRPr lang="en-US" sz="2000" dirty="0"/>
          </a:p>
        </p:txBody>
      </p:sp>
      <p:pic>
        <p:nvPicPr>
          <p:cNvPr id="4" name="Picture 3"/>
          <p:cNvPicPr>
            <a:picLocks noChangeAspect="1"/>
          </p:cNvPicPr>
          <p:nvPr/>
        </p:nvPicPr>
        <p:blipFill>
          <a:blip r:embed="rId3"/>
          <a:stretch>
            <a:fillRect/>
          </a:stretch>
        </p:blipFill>
        <p:spPr>
          <a:xfrm>
            <a:off x="991145" y="2295389"/>
            <a:ext cx="10706100" cy="3743325"/>
          </a:xfrm>
          <a:prstGeom prst="rect">
            <a:avLst/>
          </a:prstGeom>
        </p:spPr>
      </p:pic>
    </p:spTree>
    <p:extLst>
      <p:ext uri="{BB962C8B-B14F-4D97-AF65-F5344CB8AC3E}">
        <p14:creationId xmlns:p14="http://schemas.microsoft.com/office/powerpoint/2010/main" val="20419340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r>
              <a:rPr lang="en-US" sz="2000" dirty="0"/>
              <a:t>The fourth cluster having more number of Churners has higher number of </a:t>
            </a:r>
            <a:r>
              <a:rPr lang="en-US" sz="2000" dirty="0" smtClean="0"/>
              <a:t>“Yes” </a:t>
            </a:r>
            <a:r>
              <a:rPr lang="en-US" sz="2000" dirty="0" err="1" smtClean="0"/>
              <a:t>PaperlessBilling</a:t>
            </a:r>
            <a:endParaRPr lang="en-US" sz="2000" dirty="0"/>
          </a:p>
          <a:p>
            <a:endParaRPr lang="en-US" sz="2000" dirty="0" smtClean="0"/>
          </a:p>
          <a:p>
            <a:pPr marL="0" indent="0">
              <a:buNone/>
            </a:pPr>
            <a:endParaRPr lang="en-US" sz="2000" dirty="0"/>
          </a:p>
        </p:txBody>
      </p:sp>
      <p:pic>
        <p:nvPicPr>
          <p:cNvPr id="6" name="Picture 5"/>
          <p:cNvPicPr>
            <a:picLocks noChangeAspect="1"/>
          </p:cNvPicPr>
          <p:nvPr/>
        </p:nvPicPr>
        <p:blipFill>
          <a:blip r:embed="rId3"/>
          <a:stretch>
            <a:fillRect/>
          </a:stretch>
        </p:blipFill>
        <p:spPr>
          <a:xfrm>
            <a:off x="954405" y="2293620"/>
            <a:ext cx="10648950" cy="3733800"/>
          </a:xfrm>
          <a:prstGeom prst="rect">
            <a:avLst/>
          </a:prstGeom>
        </p:spPr>
      </p:pic>
    </p:spTree>
    <p:extLst>
      <p:ext uri="{BB962C8B-B14F-4D97-AF65-F5344CB8AC3E}">
        <p14:creationId xmlns:p14="http://schemas.microsoft.com/office/powerpoint/2010/main" val="2259428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Hypothesis</a:t>
            </a:r>
            <a:endParaRPr lang="en-US" sz="2800" dirty="0"/>
          </a:p>
        </p:txBody>
      </p:sp>
      <p:sp>
        <p:nvSpPr>
          <p:cNvPr id="3" name="Content Placeholder 2"/>
          <p:cNvSpPr>
            <a:spLocks noGrp="1"/>
          </p:cNvSpPr>
          <p:nvPr>
            <p:ph idx="1"/>
          </p:nvPr>
        </p:nvSpPr>
        <p:spPr/>
        <p:txBody>
          <a:bodyPr>
            <a:normAutofit/>
          </a:bodyPr>
          <a:lstStyle/>
          <a:p>
            <a:pPr marL="0" indent="0">
              <a:buNone/>
            </a:pPr>
            <a:r>
              <a:rPr lang="en-US" sz="2000" dirty="0"/>
              <a:t>H0: There is no relationship between </a:t>
            </a:r>
            <a:r>
              <a:rPr lang="en-US" sz="2000" dirty="0" err="1" smtClean="0"/>
              <a:t>PhoneService</a:t>
            </a:r>
            <a:r>
              <a:rPr lang="en-US" sz="2000" dirty="0" smtClean="0"/>
              <a:t> and </a:t>
            </a:r>
            <a:r>
              <a:rPr lang="en-US" sz="2000" dirty="0"/>
              <a:t>customer churn </a:t>
            </a:r>
          </a:p>
          <a:p>
            <a:pPr marL="0" indent="0">
              <a:buNone/>
            </a:pPr>
            <a:r>
              <a:rPr lang="en-US" sz="2000" dirty="0" smtClean="0"/>
              <a:t>Ha</a:t>
            </a:r>
            <a:r>
              <a:rPr lang="en-US" sz="2000" dirty="0"/>
              <a:t>: There is a relationship between </a:t>
            </a:r>
            <a:r>
              <a:rPr lang="en-US" sz="2000" dirty="0" err="1"/>
              <a:t>PhoneService</a:t>
            </a:r>
            <a:r>
              <a:rPr lang="en-US" sz="2000" dirty="0" smtClean="0"/>
              <a:t> and </a:t>
            </a:r>
            <a:r>
              <a:rPr lang="en-US" sz="2000" dirty="0"/>
              <a:t>customer </a:t>
            </a:r>
            <a:r>
              <a:rPr lang="en-US" sz="2000" dirty="0" smtClean="0"/>
              <a:t>churn</a:t>
            </a:r>
          </a:p>
          <a:p>
            <a:pPr marL="0" indent="0">
              <a:buNone/>
            </a:pPr>
            <a:r>
              <a:rPr lang="en-US" sz="2000" dirty="0"/>
              <a:t>H0: There is no relationship between </a:t>
            </a:r>
            <a:r>
              <a:rPr lang="en-US" sz="2000" dirty="0" err="1" smtClean="0"/>
              <a:t>OnlineSecurity</a:t>
            </a:r>
            <a:r>
              <a:rPr lang="en-US" sz="2000" dirty="0" smtClean="0"/>
              <a:t> </a:t>
            </a:r>
            <a:r>
              <a:rPr lang="en-US" sz="2000" dirty="0"/>
              <a:t>and customer churn </a:t>
            </a:r>
          </a:p>
          <a:p>
            <a:pPr marL="0" indent="0">
              <a:buNone/>
            </a:pPr>
            <a:r>
              <a:rPr lang="en-US" sz="2000" dirty="0"/>
              <a:t>Ha: There is a relationship between </a:t>
            </a:r>
            <a:r>
              <a:rPr lang="en-US" sz="2000" dirty="0" err="1"/>
              <a:t>OnlineSecurity</a:t>
            </a:r>
            <a:r>
              <a:rPr lang="en-US" sz="2000" dirty="0" smtClean="0"/>
              <a:t> </a:t>
            </a:r>
            <a:r>
              <a:rPr lang="en-US" sz="2000" dirty="0"/>
              <a:t>and customer churn</a:t>
            </a:r>
          </a:p>
          <a:p>
            <a:pPr marL="0" indent="0">
              <a:buNone/>
            </a:pPr>
            <a:r>
              <a:rPr lang="en-US" sz="2000" dirty="0"/>
              <a:t>H0: There is no relationship between </a:t>
            </a:r>
            <a:r>
              <a:rPr lang="en-US" sz="2000" dirty="0" err="1" smtClean="0"/>
              <a:t>OnlineBackup</a:t>
            </a:r>
            <a:r>
              <a:rPr lang="en-US" sz="2000" dirty="0" smtClean="0"/>
              <a:t> </a:t>
            </a:r>
            <a:r>
              <a:rPr lang="en-US" sz="2000" dirty="0"/>
              <a:t>and customer churn </a:t>
            </a:r>
          </a:p>
          <a:p>
            <a:pPr marL="0" indent="0">
              <a:buNone/>
            </a:pPr>
            <a:r>
              <a:rPr lang="en-US" sz="2000" dirty="0"/>
              <a:t>Ha: There is a relationship between </a:t>
            </a:r>
            <a:r>
              <a:rPr lang="en-US" sz="2000" dirty="0" err="1"/>
              <a:t>OnlineBackup</a:t>
            </a:r>
            <a:r>
              <a:rPr lang="en-US" sz="2000" dirty="0"/>
              <a:t> </a:t>
            </a:r>
            <a:r>
              <a:rPr lang="en-US" sz="2000" dirty="0" smtClean="0"/>
              <a:t>and </a:t>
            </a:r>
            <a:r>
              <a:rPr lang="en-US" sz="2000" dirty="0"/>
              <a:t>customer churn</a:t>
            </a:r>
          </a:p>
          <a:p>
            <a:pPr marL="0" indent="0">
              <a:buNone/>
            </a:pPr>
            <a:r>
              <a:rPr lang="en-US" sz="2000" dirty="0"/>
              <a:t>H0: There is no relationship between </a:t>
            </a:r>
            <a:r>
              <a:rPr lang="en-US" sz="2000" dirty="0" err="1" smtClean="0"/>
              <a:t>DeviceProtection</a:t>
            </a:r>
            <a:r>
              <a:rPr lang="en-US" sz="2000" dirty="0" smtClean="0"/>
              <a:t> </a:t>
            </a:r>
            <a:r>
              <a:rPr lang="en-US" sz="2000" dirty="0"/>
              <a:t>and customer churn </a:t>
            </a:r>
          </a:p>
          <a:p>
            <a:pPr marL="0" indent="0">
              <a:buNone/>
            </a:pPr>
            <a:r>
              <a:rPr lang="en-US" sz="2000" dirty="0"/>
              <a:t>Ha: There is a relationship between </a:t>
            </a:r>
            <a:r>
              <a:rPr lang="en-US" sz="2000" dirty="0" err="1"/>
              <a:t>DeviceProtection</a:t>
            </a:r>
            <a:r>
              <a:rPr lang="en-US" sz="2000" dirty="0" smtClean="0"/>
              <a:t> </a:t>
            </a:r>
            <a:r>
              <a:rPr lang="en-US" sz="2000" dirty="0"/>
              <a:t>and customer churn</a:t>
            </a:r>
          </a:p>
          <a:p>
            <a:pPr marL="0" indent="0">
              <a:buNone/>
            </a:pPr>
            <a:r>
              <a:rPr lang="en-US" sz="2000" dirty="0"/>
              <a:t>H0: There is no relationship between </a:t>
            </a:r>
            <a:r>
              <a:rPr lang="en-US" sz="2000" dirty="0" err="1" smtClean="0"/>
              <a:t>TechSupport</a:t>
            </a:r>
            <a:r>
              <a:rPr lang="en-US" sz="2000" dirty="0" smtClean="0"/>
              <a:t> </a:t>
            </a:r>
            <a:r>
              <a:rPr lang="en-US" sz="2000" dirty="0"/>
              <a:t>and customer churn </a:t>
            </a:r>
          </a:p>
          <a:p>
            <a:pPr marL="0" indent="0">
              <a:buNone/>
            </a:pPr>
            <a:r>
              <a:rPr lang="en-US" sz="2000" dirty="0"/>
              <a:t>Ha: There is a relationship between </a:t>
            </a:r>
            <a:r>
              <a:rPr lang="en-US" sz="2000" dirty="0" err="1"/>
              <a:t>TechSupport</a:t>
            </a:r>
            <a:r>
              <a:rPr lang="en-US" sz="2000" dirty="0" smtClean="0"/>
              <a:t> </a:t>
            </a:r>
            <a:r>
              <a:rPr lang="en-US" sz="2000" dirty="0"/>
              <a:t>and customer churn</a:t>
            </a:r>
          </a:p>
          <a:p>
            <a:pPr marL="0" indent="0">
              <a:buNone/>
            </a:pPr>
            <a:endParaRPr lang="en-US" sz="2000" dirty="0"/>
          </a:p>
        </p:txBody>
      </p:sp>
    </p:spTree>
    <p:extLst>
      <p:ext uri="{BB962C8B-B14F-4D97-AF65-F5344CB8AC3E}">
        <p14:creationId xmlns:p14="http://schemas.microsoft.com/office/powerpoint/2010/main" val="32640372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r>
              <a:rPr lang="en-US" sz="2000" dirty="0"/>
              <a:t>The fourth cluster having more number of Churners has higher number of </a:t>
            </a:r>
            <a:r>
              <a:rPr lang="en-US" sz="2000" dirty="0" smtClean="0"/>
              <a:t>“0-5” </a:t>
            </a:r>
            <a:r>
              <a:rPr lang="en-US" sz="2000" dirty="0" err="1" smtClean="0"/>
              <a:t>tenureCategory</a:t>
            </a:r>
            <a:endParaRPr lang="en-US" sz="2000" dirty="0"/>
          </a:p>
          <a:p>
            <a:endParaRPr lang="en-US" sz="2000" dirty="0" smtClean="0"/>
          </a:p>
          <a:p>
            <a:pPr marL="0" indent="0">
              <a:buNone/>
            </a:pPr>
            <a:endParaRPr lang="en-US" sz="2000" dirty="0"/>
          </a:p>
        </p:txBody>
      </p:sp>
      <p:pic>
        <p:nvPicPr>
          <p:cNvPr id="4" name="Picture 3"/>
          <p:cNvPicPr>
            <a:picLocks noChangeAspect="1"/>
          </p:cNvPicPr>
          <p:nvPr/>
        </p:nvPicPr>
        <p:blipFill>
          <a:blip r:embed="rId3"/>
          <a:stretch>
            <a:fillRect/>
          </a:stretch>
        </p:blipFill>
        <p:spPr>
          <a:xfrm>
            <a:off x="672353" y="2171699"/>
            <a:ext cx="11519648" cy="4686301"/>
          </a:xfrm>
          <a:prstGeom prst="rect">
            <a:avLst/>
          </a:prstGeom>
        </p:spPr>
      </p:pic>
    </p:spTree>
    <p:extLst>
      <p:ext uri="{BB962C8B-B14F-4D97-AF65-F5344CB8AC3E}">
        <p14:creationId xmlns:p14="http://schemas.microsoft.com/office/powerpoint/2010/main" val="5023313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r>
              <a:rPr lang="en-US" sz="2000" dirty="0"/>
              <a:t>The fourth cluster having more number of Churners has higher number of </a:t>
            </a:r>
            <a:r>
              <a:rPr lang="en-US" sz="2000" dirty="0" smtClean="0"/>
              <a:t>“60-80”/”80-100” </a:t>
            </a:r>
            <a:r>
              <a:rPr lang="en-US" sz="2000" dirty="0" err="1" smtClean="0"/>
              <a:t>MonthlyChargesCategory</a:t>
            </a:r>
            <a:endParaRPr lang="en-US" sz="2000" dirty="0"/>
          </a:p>
          <a:p>
            <a:endParaRPr lang="en-US" sz="2000" dirty="0" smtClean="0"/>
          </a:p>
          <a:p>
            <a:pPr marL="0" indent="0">
              <a:buNone/>
            </a:pPr>
            <a:endParaRPr lang="en-US" sz="2000" dirty="0"/>
          </a:p>
        </p:txBody>
      </p:sp>
      <p:pic>
        <p:nvPicPr>
          <p:cNvPr id="5" name="Picture 4"/>
          <p:cNvPicPr>
            <a:picLocks noChangeAspect="1"/>
          </p:cNvPicPr>
          <p:nvPr/>
        </p:nvPicPr>
        <p:blipFill>
          <a:blip r:embed="rId3"/>
          <a:stretch>
            <a:fillRect/>
          </a:stretch>
        </p:blipFill>
        <p:spPr>
          <a:xfrm>
            <a:off x="598394" y="2553788"/>
            <a:ext cx="11593606" cy="4304211"/>
          </a:xfrm>
          <a:prstGeom prst="rect">
            <a:avLst/>
          </a:prstGeom>
        </p:spPr>
      </p:pic>
    </p:spTree>
    <p:extLst>
      <p:ext uri="{BB962C8B-B14F-4D97-AF65-F5344CB8AC3E}">
        <p14:creationId xmlns:p14="http://schemas.microsoft.com/office/powerpoint/2010/main" val="24304597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353801" cy="5032374"/>
          </a:xfrm>
        </p:spPr>
        <p:txBody>
          <a:bodyPr>
            <a:normAutofit/>
          </a:bodyPr>
          <a:lstStyle/>
          <a:p>
            <a:r>
              <a:rPr lang="en-US" sz="2000" dirty="0"/>
              <a:t>The fourth cluster having more number of Churners has higher number of </a:t>
            </a:r>
            <a:r>
              <a:rPr lang="en-US" sz="2000" dirty="0" smtClean="0"/>
              <a:t>“lower” </a:t>
            </a:r>
            <a:r>
              <a:rPr lang="en-US" sz="2000" dirty="0" err="1" smtClean="0"/>
              <a:t>totalchargescategory</a:t>
            </a:r>
            <a:endParaRPr lang="en-US" sz="2000" dirty="0"/>
          </a:p>
          <a:p>
            <a:endParaRPr lang="en-US" sz="2000" dirty="0" smtClean="0"/>
          </a:p>
          <a:p>
            <a:pPr marL="0" indent="0">
              <a:buNone/>
            </a:pPr>
            <a:endParaRPr lang="en-US" sz="2000" dirty="0"/>
          </a:p>
        </p:txBody>
      </p:sp>
      <p:pic>
        <p:nvPicPr>
          <p:cNvPr id="4" name="Picture 3"/>
          <p:cNvPicPr>
            <a:picLocks noChangeAspect="1"/>
          </p:cNvPicPr>
          <p:nvPr/>
        </p:nvPicPr>
        <p:blipFill>
          <a:blip r:embed="rId3"/>
          <a:stretch>
            <a:fillRect/>
          </a:stretch>
        </p:blipFill>
        <p:spPr>
          <a:xfrm>
            <a:off x="739588" y="2201091"/>
            <a:ext cx="11452412" cy="4582950"/>
          </a:xfrm>
          <a:prstGeom prst="rect">
            <a:avLst/>
          </a:prstGeom>
        </p:spPr>
      </p:pic>
    </p:spTree>
    <p:extLst>
      <p:ext uri="{BB962C8B-B14F-4D97-AF65-F5344CB8AC3E}">
        <p14:creationId xmlns:p14="http://schemas.microsoft.com/office/powerpoint/2010/main" val="32682755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353801" cy="5032374"/>
          </a:xfrm>
        </p:spPr>
        <p:txBody>
          <a:bodyPr>
            <a:normAutofit/>
          </a:bodyPr>
          <a:lstStyle/>
          <a:p>
            <a:r>
              <a:rPr lang="en-US" sz="2000" dirty="0" smtClean="0"/>
              <a:t>Association Rule mining for Churn and Non Churn</a:t>
            </a:r>
            <a:endParaRPr lang="en-US" sz="2000" dirty="0"/>
          </a:p>
          <a:p>
            <a:endParaRPr lang="en-US" sz="2000" dirty="0" smtClean="0"/>
          </a:p>
          <a:p>
            <a:pPr marL="0" indent="0">
              <a:buNone/>
            </a:pPr>
            <a:endParaRPr lang="en-US" sz="2000" dirty="0"/>
          </a:p>
        </p:txBody>
      </p:sp>
      <p:pic>
        <p:nvPicPr>
          <p:cNvPr id="5" name="Picture 4"/>
          <p:cNvPicPr>
            <a:picLocks noChangeAspect="1"/>
          </p:cNvPicPr>
          <p:nvPr/>
        </p:nvPicPr>
        <p:blipFill>
          <a:blip r:embed="rId3"/>
          <a:stretch>
            <a:fillRect/>
          </a:stretch>
        </p:blipFill>
        <p:spPr>
          <a:xfrm>
            <a:off x="58783" y="2158253"/>
            <a:ext cx="12133217" cy="4699747"/>
          </a:xfrm>
          <a:prstGeom prst="rect">
            <a:avLst/>
          </a:prstGeom>
        </p:spPr>
      </p:pic>
    </p:spTree>
    <p:extLst>
      <p:ext uri="{BB962C8B-B14F-4D97-AF65-F5344CB8AC3E}">
        <p14:creationId xmlns:p14="http://schemas.microsoft.com/office/powerpoint/2010/main" val="33792622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353801" cy="5032374"/>
          </a:xfrm>
        </p:spPr>
        <p:txBody>
          <a:bodyPr>
            <a:normAutofit/>
          </a:bodyPr>
          <a:lstStyle/>
          <a:p>
            <a:r>
              <a:rPr lang="en-US" sz="2000" dirty="0" smtClean="0"/>
              <a:t>The top 30 rules</a:t>
            </a:r>
          </a:p>
          <a:p>
            <a:pPr marL="0" indent="0">
              <a:buNone/>
            </a:pPr>
            <a:endParaRPr lang="en-US" sz="2000" dirty="0"/>
          </a:p>
          <a:p>
            <a:endParaRPr lang="en-US" sz="2000" dirty="0" smtClean="0"/>
          </a:p>
          <a:p>
            <a:pPr marL="0" indent="0">
              <a:buNone/>
            </a:pPr>
            <a:endParaRPr lang="en-US" sz="2000" dirty="0"/>
          </a:p>
        </p:txBody>
      </p:sp>
      <p:pic>
        <p:nvPicPr>
          <p:cNvPr id="4" name="Picture 3"/>
          <p:cNvPicPr>
            <a:picLocks noChangeAspect="1"/>
          </p:cNvPicPr>
          <p:nvPr/>
        </p:nvPicPr>
        <p:blipFill>
          <a:blip r:embed="rId3"/>
          <a:stretch>
            <a:fillRect/>
          </a:stretch>
        </p:blipFill>
        <p:spPr>
          <a:xfrm>
            <a:off x="514350" y="2109650"/>
            <a:ext cx="11163300" cy="4748349"/>
          </a:xfrm>
          <a:prstGeom prst="rect">
            <a:avLst/>
          </a:prstGeom>
        </p:spPr>
      </p:pic>
    </p:spTree>
    <p:extLst>
      <p:ext uri="{BB962C8B-B14F-4D97-AF65-F5344CB8AC3E}">
        <p14:creationId xmlns:p14="http://schemas.microsoft.com/office/powerpoint/2010/main" val="18028774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353801" cy="5032374"/>
          </a:xfrm>
        </p:spPr>
        <p:txBody>
          <a:bodyPr>
            <a:normAutofit/>
          </a:bodyPr>
          <a:lstStyle/>
          <a:p>
            <a:r>
              <a:rPr lang="en-US" sz="2000" dirty="0" smtClean="0"/>
              <a:t>The top 30 rules</a:t>
            </a:r>
          </a:p>
          <a:p>
            <a:pPr marL="0" indent="0">
              <a:buNone/>
            </a:pPr>
            <a:endParaRPr lang="en-US" sz="2000" dirty="0"/>
          </a:p>
          <a:p>
            <a:endParaRPr lang="en-US" sz="2000" dirty="0" smtClean="0"/>
          </a:p>
          <a:p>
            <a:pPr marL="0" indent="0">
              <a:buNone/>
            </a:pPr>
            <a:endParaRPr lang="en-US" sz="2000" dirty="0"/>
          </a:p>
        </p:txBody>
      </p:sp>
      <p:pic>
        <p:nvPicPr>
          <p:cNvPr id="5" name="Picture 4"/>
          <p:cNvPicPr>
            <a:picLocks noChangeAspect="1"/>
          </p:cNvPicPr>
          <p:nvPr/>
        </p:nvPicPr>
        <p:blipFill>
          <a:blip r:embed="rId3"/>
          <a:stretch>
            <a:fillRect/>
          </a:stretch>
        </p:blipFill>
        <p:spPr>
          <a:xfrm>
            <a:off x="500062" y="2129246"/>
            <a:ext cx="11191875" cy="4728753"/>
          </a:xfrm>
          <a:prstGeom prst="rect">
            <a:avLst/>
          </a:prstGeom>
        </p:spPr>
      </p:pic>
    </p:spTree>
    <p:extLst>
      <p:ext uri="{BB962C8B-B14F-4D97-AF65-F5344CB8AC3E}">
        <p14:creationId xmlns:p14="http://schemas.microsoft.com/office/powerpoint/2010/main" val="3405685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353801" cy="5032374"/>
          </a:xfrm>
        </p:spPr>
        <p:txBody>
          <a:bodyPr>
            <a:normAutofit/>
          </a:bodyPr>
          <a:lstStyle/>
          <a:p>
            <a:r>
              <a:rPr lang="en-US" sz="2000" dirty="0" smtClean="0"/>
              <a:t>The top 30 rules</a:t>
            </a:r>
          </a:p>
          <a:p>
            <a:pPr marL="0" indent="0">
              <a:buNone/>
            </a:pPr>
            <a:endParaRPr lang="en-US" sz="2000" dirty="0"/>
          </a:p>
          <a:p>
            <a:endParaRPr lang="en-US" sz="2000" dirty="0" smtClean="0"/>
          </a:p>
          <a:p>
            <a:pPr marL="0" indent="0">
              <a:buNone/>
            </a:pPr>
            <a:endParaRPr lang="en-US" sz="2000" dirty="0"/>
          </a:p>
        </p:txBody>
      </p:sp>
      <p:pic>
        <p:nvPicPr>
          <p:cNvPr id="4" name="Picture 3"/>
          <p:cNvPicPr>
            <a:picLocks noChangeAspect="1"/>
          </p:cNvPicPr>
          <p:nvPr/>
        </p:nvPicPr>
        <p:blipFill>
          <a:blip r:embed="rId3"/>
          <a:stretch>
            <a:fillRect/>
          </a:stretch>
        </p:blipFill>
        <p:spPr>
          <a:xfrm>
            <a:off x="376237" y="1293223"/>
            <a:ext cx="11439525" cy="5564776"/>
          </a:xfrm>
          <a:prstGeom prst="rect">
            <a:avLst/>
          </a:prstGeom>
        </p:spPr>
      </p:pic>
    </p:spTree>
    <p:extLst>
      <p:ext uri="{BB962C8B-B14F-4D97-AF65-F5344CB8AC3E}">
        <p14:creationId xmlns:p14="http://schemas.microsoft.com/office/powerpoint/2010/main" val="24653402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353801" cy="5032374"/>
          </a:xfrm>
        </p:spPr>
        <p:txBody>
          <a:bodyPr>
            <a:normAutofit/>
          </a:bodyPr>
          <a:lstStyle/>
          <a:p>
            <a:r>
              <a:rPr lang="en-US" sz="2000" dirty="0" smtClean="0"/>
              <a:t>The top 30 rules</a:t>
            </a:r>
          </a:p>
          <a:p>
            <a:pPr marL="0" indent="0">
              <a:buNone/>
            </a:pPr>
            <a:endParaRPr lang="en-US" sz="2000" dirty="0"/>
          </a:p>
          <a:p>
            <a:endParaRPr lang="en-US" sz="2000" dirty="0" smtClean="0"/>
          </a:p>
          <a:p>
            <a:pPr marL="0" indent="0">
              <a:buNone/>
            </a:pPr>
            <a:endParaRPr lang="en-US" sz="2000" dirty="0"/>
          </a:p>
        </p:txBody>
      </p:sp>
      <p:pic>
        <p:nvPicPr>
          <p:cNvPr id="5" name="Picture 4"/>
          <p:cNvPicPr>
            <a:picLocks noChangeAspect="1"/>
          </p:cNvPicPr>
          <p:nvPr/>
        </p:nvPicPr>
        <p:blipFill>
          <a:blip r:embed="rId3"/>
          <a:stretch>
            <a:fillRect/>
          </a:stretch>
        </p:blipFill>
        <p:spPr>
          <a:xfrm>
            <a:off x="157162" y="2135777"/>
            <a:ext cx="11877675" cy="4598126"/>
          </a:xfrm>
          <a:prstGeom prst="rect">
            <a:avLst/>
          </a:prstGeom>
        </p:spPr>
      </p:pic>
    </p:spTree>
    <p:extLst>
      <p:ext uri="{BB962C8B-B14F-4D97-AF65-F5344CB8AC3E}">
        <p14:creationId xmlns:p14="http://schemas.microsoft.com/office/powerpoint/2010/main" val="26514884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199" y="1825625"/>
            <a:ext cx="11353801" cy="5032374"/>
          </a:xfrm>
        </p:spPr>
        <p:txBody>
          <a:bodyPr>
            <a:normAutofit/>
          </a:bodyPr>
          <a:lstStyle/>
          <a:p>
            <a:r>
              <a:rPr lang="en-US" sz="2000" dirty="0" smtClean="0"/>
              <a:t>The top 30 rules</a:t>
            </a:r>
          </a:p>
          <a:p>
            <a:pPr marL="0" indent="0">
              <a:buNone/>
            </a:pPr>
            <a:endParaRPr lang="en-US" sz="2000" dirty="0"/>
          </a:p>
          <a:p>
            <a:endParaRPr lang="en-US" sz="2000" dirty="0" smtClean="0"/>
          </a:p>
          <a:p>
            <a:pPr marL="0" indent="0">
              <a:buNone/>
            </a:pPr>
            <a:endParaRPr lang="en-US" sz="2000" dirty="0"/>
          </a:p>
        </p:txBody>
      </p:sp>
      <p:pic>
        <p:nvPicPr>
          <p:cNvPr id="4" name="Picture 3"/>
          <p:cNvPicPr>
            <a:picLocks noChangeAspect="1"/>
          </p:cNvPicPr>
          <p:nvPr/>
        </p:nvPicPr>
        <p:blipFill>
          <a:blip r:embed="rId3"/>
          <a:stretch>
            <a:fillRect/>
          </a:stretch>
        </p:blipFill>
        <p:spPr>
          <a:xfrm>
            <a:off x="585787" y="2174966"/>
            <a:ext cx="11020425" cy="4630783"/>
          </a:xfrm>
          <a:prstGeom prst="rect">
            <a:avLst/>
          </a:prstGeom>
        </p:spPr>
      </p:pic>
    </p:spTree>
    <p:extLst>
      <p:ext uri="{BB962C8B-B14F-4D97-AF65-F5344CB8AC3E}">
        <p14:creationId xmlns:p14="http://schemas.microsoft.com/office/powerpoint/2010/main" val="11856636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Model Development and Validation</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r>
              <a:rPr lang="en-US" sz="2000" dirty="0" smtClean="0"/>
              <a:t>Except Tenure, </a:t>
            </a:r>
            <a:r>
              <a:rPr lang="en-US" sz="2000" dirty="0" err="1" smtClean="0"/>
              <a:t>MonthlyCharges</a:t>
            </a:r>
            <a:r>
              <a:rPr lang="en-US" sz="2000" dirty="0" smtClean="0"/>
              <a:t> and </a:t>
            </a:r>
            <a:r>
              <a:rPr lang="en-US" sz="2000" dirty="0" err="1" smtClean="0"/>
              <a:t>TotalCharges</a:t>
            </a:r>
            <a:r>
              <a:rPr lang="en-US" sz="2000" dirty="0" smtClean="0"/>
              <a:t>, all other variables are categorical.</a:t>
            </a:r>
          </a:p>
          <a:p>
            <a:r>
              <a:rPr lang="en-US" sz="2000" dirty="0" smtClean="0"/>
              <a:t>We are binning the continuous variable Tenure into 5 units bucket</a:t>
            </a:r>
          </a:p>
          <a:p>
            <a:r>
              <a:rPr lang="en-US" sz="2000" dirty="0" smtClean="0"/>
              <a:t>For all the categorical variables, we will create dummy variables using one hot encoding</a:t>
            </a:r>
          </a:p>
          <a:p>
            <a:r>
              <a:rPr lang="en-US" sz="2000" dirty="0" smtClean="0"/>
              <a:t>With </a:t>
            </a:r>
            <a:r>
              <a:rPr lang="en-US" sz="2000" dirty="0" err="1" smtClean="0"/>
              <a:t>findLinearCombos</a:t>
            </a:r>
            <a:r>
              <a:rPr lang="en-US" sz="2000" dirty="0" smtClean="0"/>
              <a:t> function from the Caret package, we will find which variables are linear combinations so that we can drop one variable and keep the other variable</a:t>
            </a:r>
          </a:p>
          <a:p>
            <a:pPr marL="0" indent="0">
              <a:buNone/>
            </a:pPr>
            <a:endParaRPr lang="en-US" sz="2000" dirty="0" smtClean="0"/>
          </a:p>
          <a:p>
            <a:endParaRPr lang="en-US" sz="2000" dirty="0" smtClean="0"/>
          </a:p>
          <a:p>
            <a:pPr marL="0" indent="0">
              <a:buNone/>
            </a:pPr>
            <a:endParaRPr lang="en-US" sz="2000" dirty="0"/>
          </a:p>
        </p:txBody>
      </p:sp>
    </p:spTree>
    <p:extLst>
      <p:ext uri="{BB962C8B-B14F-4D97-AF65-F5344CB8AC3E}">
        <p14:creationId xmlns:p14="http://schemas.microsoft.com/office/powerpoint/2010/main" val="2341479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Hypothesis</a:t>
            </a:r>
            <a:endParaRPr lang="en-US" sz="2800" dirty="0"/>
          </a:p>
        </p:txBody>
      </p:sp>
      <p:sp>
        <p:nvSpPr>
          <p:cNvPr id="3" name="Content Placeholder 2"/>
          <p:cNvSpPr>
            <a:spLocks noGrp="1"/>
          </p:cNvSpPr>
          <p:nvPr>
            <p:ph idx="1"/>
          </p:nvPr>
        </p:nvSpPr>
        <p:spPr/>
        <p:txBody>
          <a:bodyPr>
            <a:normAutofit/>
          </a:bodyPr>
          <a:lstStyle/>
          <a:p>
            <a:pPr marL="0" indent="0">
              <a:buNone/>
            </a:pPr>
            <a:r>
              <a:rPr lang="en-US" sz="2000" dirty="0"/>
              <a:t>H0: There is no relationship between </a:t>
            </a:r>
            <a:r>
              <a:rPr lang="en-US" sz="2000" dirty="0" err="1" smtClean="0"/>
              <a:t>StreamingTV</a:t>
            </a:r>
            <a:r>
              <a:rPr lang="en-US" sz="2000" dirty="0" smtClean="0"/>
              <a:t> and </a:t>
            </a:r>
            <a:r>
              <a:rPr lang="en-US" sz="2000" dirty="0"/>
              <a:t>customer churn </a:t>
            </a:r>
          </a:p>
          <a:p>
            <a:pPr marL="0" indent="0">
              <a:buNone/>
            </a:pPr>
            <a:r>
              <a:rPr lang="en-US" sz="2000" dirty="0" smtClean="0"/>
              <a:t>Ha</a:t>
            </a:r>
            <a:r>
              <a:rPr lang="en-US" sz="2000" dirty="0"/>
              <a:t>: There is a relationship between </a:t>
            </a:r>
            <a:r>
              <a:rPr lang="en-US" sz="2000" dirty="0" err="1"/>
              <a:t>StreamingTV</a:t>
            </a:r>
            <a:r>
              <a:rPr lang="en-US" sz="2000" dirty="0" smtClean="0"/>
              <a:t> and </a:t>
            </a:r>
            <a:r>
              <a:rPr lang="en-US" sz="2000" dirty="0"/>
              <a:t>customer </a:t>
            </a:r>
            <a:r>
              <a:rPr lang="en-US" sz="2000" dirty="0" smtClean="0"/>
              <a:t>churn</a:t>
            </a:r>
          </a:p>
          <a:p>
            <a:pPr marL="0" indent="0">
              <a:buNone/>
            </a:pPr>
            <a:r>
              <a:rPr lang="en-US" sz="2000" dirty="0"/>
              <a:t>H0: There is no relationship between </a:t>
            </a:r>
            <a:r>
              <a:rPr lang="en-US" sz="2000" dirty="0" err="1" smtClean="0"/>
              <a:t>StreamingMovies</a:t>
            </a:r>
            <a:r>
              <a:rPr lang="en-US" sz="2000" dirty="0" smtClean="0"/>
              <a:t> </a:t>
            </a:r>
            <a:r>
              <a:rPr lang="en-US" sz="2000" dirty="0"/>
              <a:t>and customer churn </a:t>
            </a:r>
          </a:p>
          <a:p>
            <a:pPr marL="0" indent="0">
              <a:buNone/>
            </a:pPr>
            <a:r>
              <a:rPr lang="en-US" sz="2000" dirty="0"/>
              <a:t>Ha: There is a relationship between </a:t>
            </a:r>
            <a:r>
              <a:rPr lang="en-US" sz="2000" dirty="0" err="1"/>
              <a:t>StreamingMovies</a:t>
            </a:r>
            <a:r>
              <a:rPr lang="en-US" sz="2000" dirty="0" smtClean="0"/>
              <a:t> </a:t>
            </a:r>
            <a:r>
              <a:rPr lang="en-US" sz="2000" dirty="0"/>
              <a:t>and customer churn</a:t>
            </a:r>
          </a:p>
          <a:p>
            <a:pPr marL="0" indent="0">
              <a:buNone/>
            </a:pPr>
            <a:r>
              <a:rPr lang="en-US" sz="2000" dirty="0"/>
              <a:t>H0: There is no relationship between </a:t>
            </a:r>
            <a:r>
              <a:rPr lang="en-US" sz="2000" dirty="0" smtClean="0"/>
              <a:t>Contract </a:t>
            </a:r>
            <a:r>
              <a:rPr lang="en-US" sz="2000" dirty="0"/>
              <a:t>and customer churn </a:t>
            </a:r>
          </a:p>
          <a:p>
            <a:pPr marL="0" indent="0">
              <a:buNone/>
            </a:pPr>
            <a:r>
              <a:rPr lang="en-US" sz="2000" dirty="0"/>
              <a:t>Ha: There is a relationship between </a:t>
            </a:r>
            <a:r>
              <a:rPr lang="en-US" sz="2000" dirty="0" smtClean="0"/>
              <a:t>Contract and </a:t>
            </a:r>
            <a:r>
              <a:rPr lang="en-US" sz="2000" dirty="0"/>
              <a:t>customer churn</a:t>
            </a:r>
          </a:p>
          <a:p>
            <a:pPr marL="0" indent="0">
              <a:buNone/>
            </a:pPr>
            <a:r>
              <a:rPr lang="en-US" sz="2000" dirty="0"/>
              <a:t>H0: There is no relationship between </a:t>
            </a:r>
            <a:r>
              <a:rPr lang="en-US" sz="2000" dirty="0" err="1" smtClean="0"/>
              <a:t>PaperlessBilling</a:t>
            </a:r>
            <a:r>
              <a:rPr lang="en-US" sz="2000" dirty="0" smtClean="0"/>
              <a:t> </a:t>
            </a:r>
            <a:r>
              <a:rPr lang="en-US" sz="2000" dirty="0"/>
              <a:t>and customer churn </a:t>
            </a:r>
          </a:p>
          <a:p>
            <a:pPr marL="0" indent="0">
              <a:buNone/>
            </a:pPr>
            <a:r>
              <a:rPr lang="en-US" sz="2000" dirty="0"/>
              <a:t>Ha: There is a relationship between </a:t>
            </a:r>
            <a:r>
              <a:rPr lang="en-US" sz="2000" dirty="0" err="1"/>
              <a:t>PaperlessBilling</a:t>
            </a:r>
            <a:r>
              <a:rPr lang="en-US" sz="2000" dirty="0" smtClean="0"/>
              <a:t> </a:t>
            </a:r>
            <a:r>
              <a:rPr lang="en-US" sz="2000" dirty="0"/>
              <a:t>and customer churn</a:t>
            </a:r>
          </a:p>
          <a:p>
            <a:pPr marL="0" indent="0">
              <a:buNone/>
            </a:pPr>
            <a:r>
              <a:rPr lang="en-US" sz="2000" dirty="0"/>
              <a:t>H0: There is no relationship between </a:t>
            </a:r>
            <a:r>
              <a:rPr lang="en-US" sz="2000" dirty="0" err="1" smtClean="0"/>
              <a:t>PaymentMethod</a:t>
            </a:r>
            <a:r>
              <a:rPr lang="en-US" sz="2000" dirty="0" smtClean="0"/>
              <a:t> </a:t>
            </a:r>
            <a:r>
              <a:rPr lang="en-US" sz="2000" dirty="0"/>
              <a:t>and customer churn </a:t>
            </a:r>
          </a:p>
          <a:p>
            <a:pPr marL="0" indent="0">
              <a:buNone/>
            </a:pPr>
            <a:r>
              <a:rPr lang="en-US" sz="2000" dirty="0"/>
              <a:t>Ha: There is a relationship between </a:t>
            </a:r>
            <a:r>
              <a:rPr lang="en-US" sz="2000" dirty="0" err="1"/>
              <a:t>PaymentMethod</a:t>
            </a:r>
            <a:r>
              <a:rPr lang="en-US" sz="2000" dirty="0" smtClean="0"/>
              <a:t> </a:t>
            </a:r>
            <a:r>
              <a:rPr lang="en-US" sz="2000" dirty="0"/>
              <a:t>and customer churn</a:t>
            </a:r>
          </a:p>
          <a:p>
            <a:pPr marL="0" indent="0">
              <a:buNone/>
            </a:pPr>
            <a:endParaRPr lang="en-US" sz="2000" dirty="0"/>
          </a:p>
        </p:txBody>
      </p:sp>
    </p:spTree>
    <p:extLst>
      <p:ext uri="{BB962C8B-B14F-4D97-AF65-F5344CB8AC3E}">
        <p14:creationId xmlns:p14="http://schemas.microsoft.com/office/powerpoint/2010/main" val="7753747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Model Development and Validation</a:t>
            </a:r>
          </a:p>
        </p:txBody>
      </p:sp>
      <p:sp>
        <p:nvSpPr>
          <p:cNvPr id="3" name="Content Placeholder 2"/>
          <p:cNvSpPr>
            <a:spLocks noGrp="1"/>
          </p:cNvSpPr>
          <p:nvPr>
            <p:ph idx="1"/>
          </p:nvPr>
        </p:nvSpPr>
        <p:spPr>
          <a:xfrm>
            <a:off x="838199" y="1825625"/>
            <a:ext cx="11244943" cy="5032374"/>
          </a:xfrm>
        </p:spPr>
        <p:txBody>
          <a:bodyPr>
            <a:normAutofit fontScale="55000" lnSpcReduction="20000"/>
          </a:bodyPr>
          <a:lstStyle/>
          <a:p>
            <a:pPr marL="0" indent="0">
              <a:buNone/>
            </a:pPr>
            <a:r>
              <a:rPr lang="en-US" sz="2000" dirty="0" err="1" smtClean="0"/>
              <a:t>findLinearCombos</a:t>
            </a:r>
            <a:r>
              <a:rPr lang="en-US" sz="2000" dirty="0" smtClean="0"/>
              <a:t>(</a:t>
            </a:r>
            <a:r>
              <a:rPr lang="en-US" sz="2000" dirty="0" err="1" smtClean="0"/>
              <a:t>customer_churn_transformed</a:t>
            </a:r>
            <a:r>
              <a:rPr lang="en-US" sz="2000" dirty="0" smtClean="0"/>
              <a:t>)</a:t>
            </a:r>
          </a:p>
          <a:p>
            <a:pPr marL="0" indent="0">
              <a:buNone/>
            </a:pPr>
            <a:r>
              <a:rPr lang="en-US" sz="2000" dirty="0" smtClean="0"/>
              <a:t># "</a:t>
            </a:r>
            <a:r>
              <a:rPr lang="en-US" sz="2000" dirty="0" err="1" smtClean="0"/>
              <a:t>InternetServiceNo</a:t>
            </a:r>
            <a:r>
              <a:rPr lang="en-US" sz="2000" dirty="0" smtClean="0"/>
              <a:t>"                                    "</a:t>
            </a:r>
            <a:r>
              <a:rPr lang="en-US" sz="2000" dirty="0" err="1" smtClean="0"/>
              <a:t>OnlineSecurityNo.internet.service</a:t>
            </a:r>
            <a:r>
              <a:rPr lang="en-US" sz="2000" dirty="0" smtClean="0"/>
              <a:t>"  Linear Combos</a:t>
            </a:r>
          </a:p>
          <a:p>
            <a:pPr marL="0" indent="0">
              <a:buNone/>
            </a:pPr>
            <a:r>
              <a:rPr lang="en-US" sz="2000" dirty="0" smtClean="0"/>
              <a:t># "</a:t>
            </a:r>
            <a:r>
              <a:rPr lang="en-US" sz="2000" dirty="0" err="1" smtClean="0"/>
              <a:t>OnlineBackupNo.internet.service</a:t>
            </a:r>
            <a:r>
              <a:rPr lang="en-US" sz="2000" dirty="0" smtClean="0"/>
              <a:t>"          "</a:t>
            </a:r>
            <a:r>
              <a:rPr lang="en-US" sz="2000" dirty="0" err="1" smtClean="0"/>
              <a:t>InternetServiceNo</a:t>
            </a:r>
            <a:r>
              <a:rPr lang="en-US" sz="2000" dirty="0" smtClean="0"/>
              <a:t>"</a:t>
            </a:r>
          </a:p>
          <a:p>
            <a:pPr marL="0" indent="0">
              <a:buNone/>
            </a:pPr>
            <a:r>
              <a:rPr lang="en-US" sz="2000" dirty="0" smtClean="0"/>
              <a:t># "</a:t>
            </a:r>
            <a:r>
              <a:rPr lang="en-US" sz="2000" dirty="0" err="1" smtClean="0"/>
              <a:t>DeviceProtectionNo.internet.service</a:t>
            </a:r>
            <a:r>
              <a:rPr lang="en-US" sz="2000" dirty="0" smtClean="0"/>
              <a:t>"    "</a:t>
            </a:r>
            <a:r>
              <a:rPr lang="en-US" sz="2000" dirty="0" err="1" smtClean="0"/>
              <a:t>InternetServiceNo</a:t>
            </a:r>
            <a:r>
              <a:rPr lang="en-US" sz="2000" dirty="0" smtClean="0"/>
              <a:t>"</a:t>
            </a:r>
          </a:p>
          <a:p>
            <a:pPr marL="0" indent="0">
              <a:buNone/>
            </a:pPr>
            <a:r>
              <a:rPr lang="en-US" sz="2000" dirty="0" smtClean="0"/>
              <a:t># "</a:t>
            </a:r>
            <a:r>
              <a:rPr lang="en-US" sz="2000" dirty="0" err="1" smtClean="0"/>
              <a:t>TechSupportNo.internet.service</a:t>
            </a:r>
            <a:r>
              <a:rPr lang="en-US" sz="2000" dirty="0" smtClean="0"/>
              <a:t>"            "</a:t>
            </a:r>
            <a:r>
              <a:rPr lang="en-US" sz="2000" dirty="0" err="1" smtClean="0"/>
              <a:t>InternetServiceNo</a:t>
            </a:r>
            <a:r>
              <a:rPr lang="en-US" sz="2000" dirty="0" smtClean="0"/>
              <a:t>"</a:t>
            </a:r>
          </a:p>
          <a:p>
            <a:pPr marL="0" indent="0">
              <a:buNone/>
            </a:pPr>
            <a:r>
              <a:rPr lang="en-US" sz="2000" dirty="0" smtClean="0"/>
              <a:t># "</a:t>
            </a:r>
            <a:r>
              <a:rPr lang="en-US" sz="2000" dirty="0" err="1" smtClean="0"/>
              <a:t>StreamingTVNo.internet.service</a:t>
            </a:r>
            <a:r>
              <a:rPr lang="en-US" sz="2000" dirty="0" smtClean="0"/>
              <a:t>"            "</a:t>
            </a:r>
            <a:r>
              <a:rPr lang="en-US" sz="2000" dirty="0" err="1" smtClean="0"/>
              <a:t>InternetServiceNo</a:t>
            </a:r>
            <a:r>
              <a:rPr lang="en-US" sz="2000" dirty="0" smtClean="0"/>
              <a:t>"</a:t>
            </a:r>
          </a:p>
          <a:p>
            <a:pPr marL="0" indent="0">
              <a:buNone/>
            </a:pPr>
            <a:r>
              <a:rPr lang="en-US" sz="2000" dirty="0" smtClean="0"/>
              <a:t># "</a:t>
            </a:r>
            <a:r>
              <a:rPr lang="en-US" sz="2000" dirty="0" err="1" smtClean="0"/>
              <a:t>StreamingMoviesNo.internet.service</a:t>
            </a:r>
            <a:r>
              <a:rPr lang="en-US" sz="2000" dirty="0" smtClean="0"/>
              <a:t>"   "</a:t>
            </a:r>
            <a:r>
              <a:rPr lang="en-US" sz="2000" dirty="0" err="1" smtClean="0"/>
              <a:t>InternetServiceNo</a:t>
            </a:r>
            <a:r>
              <a:rPr lang="en-US" sz="2000" dirty="0" smtClean="0"/>
              <a:t>"</a:t>
            </a:r>
          </a:p>
          <a:p>
            <a:pPr marL="0" indent="0">
              <a:buNone/>
            </a:pPr>
            <a:r>
              <a:rPr lang="en-US" sz="2000" dirty="0" smtClean="0"/>
              <a:t>#</a:t>
            </a:r>
          </a:p>
          <a:p>
            <a:pPr marL="0" indent="0">
              <a:buNone/>
            </a:pPr>
            <a:r>
              <a:rPr lang="en-US" sz="2000" dirty="0" smtClean="0"/>
              <a:t># Because of Linear Combination we will not include the below columns:</a:t>
            </a:r>
          </a:p>
          <a:p>
            <a:pPr marL="0" indent="0">
              <a:buNone/>
            </a:pPr>
            <a:r>
              <a:rPr lang="en-US" sz="2000" dirty="0" smtClean="0"/>
              <a:t>#</a:t>
            </a:r>
          </a:p>
          <a:p>
            <a:pPr marL="0" indent="0">
              <a:buNone/>
            </a:pPr>
            <a:r>
              <a:rPr lang="en-US" sz="2000" dirty="0" smtClean="0"/>
              <a:t># </a:t>
            </a:r>
            <a:r>
              <a:rPr lang="en-US" sz="2000" dirty="0" err="1" smtClean="0"/>
              <a:t>OnlineSecurityNo.internet.service</a:t>
            </a:r>
            <a:r>
              <a:rPr lang="en-US" sz="2000" dirty="0" smtClean="0"/>
              <a:t>,       </a:t>
            </a:r>
            <a:r>
              <a:rPr lang="en-US" sz="2000" dirty="0" err="1" smtClean="0"/>
              <a:t>OnlineBackupNo.internet.service</a:t>
            </a:r>
            <a:r>
              <a:rPr lang="en-US" sz="2000" dirty="0" smtClean="0"/>
              <a:t>,</a:t>
            </a:r>
          </a:p>
          <a:p>
            <a:pPr marL="0" indent="0">
              <a:buNone/>
            </a:pPr>
            <a:r>
              <a:rPr lang="en-US" sz="2000" dirty="0" smtClean="0"/>
              <a:t># </a:t>
            </a:r>
            <a:r>
              <a:rPr lang="en-US" sz="2000" dirty="0" err="1" smtClean="0"/>
              <a:t>DeviceProtectionNo.internet.service</a:t>
            </a:r>
            <a:r>
              <a:rPr lang="en-US" sz="2000" dirty="0" smtClean="0"/>
              <a:t>,   </a:t>
            </a:r>
            <a:r>
              <a:rPr lang="en-US" sz="2000" dirty="0" err="1" smtClean="0"/>
              <a:t>TechSupportNo.internet.service</a:t>
            </a:r>
            <a:endParaRPr lang="en-US" sz="2000" dirty="0" smtClean="0"/>
          </a:p>
          <a:p>
            <a:pPr marL="0" indent="0">
              <a:buNone/>
            </a:pPr>
            <a:r>
              <a:rPr lang="en-US" sz="2000" dirty="0" smtClean="0"/>
              <a:t># </a:t>
            </a:r>
            <a:r>
              <a:rPr lang="en-US" sz="2000" dirty="0" err="1" smtClean="0"/>
              <a:t>StreamingTVNo.internet.service</a:t>
            </a:r>
            <a:r>
              <a:rPr lang="en-US" sz="2000" dirty="0" smtClean="0"/>
              <a:t>,           </a:t>
            </a:r>
            <a:r>
              <a:rPr lang="en-US" sz="2000" dirty="0" err="1" smtClean="0"/>
              <a:t>StreamingMoviesNo.internet.service</a:t>
            </a:r>
            <a:endParaRPr lang="en-US" sz="2000" dirty="0" smtClean="0"/>
          </a:p>
          <a:p>
            <a:pPr marL="0" indent="0">
              <a:buNone/>
            </a:pPr>
            <a:r>
              <a:rPr lang="en-US" sz="2000" dirty="0" smtClean="0"/>
              <a:t># "tenureCategoryLabels.2"                        "tenureCategoryLabels.3"</a:t>
            </a:r>
          </a:p>
          <a:p>
            <a:pPr marL="0" indent="0">
              <a:buNone/>
            </a:pPr>
            <a:r>
              <a:rPr lang="en-US" sz="2000" dirty="0" smtClean="0"/>
              <a:t># "tenureCategoryLabels.4"                        "tenureCategoryLabels.5"</a:t>
            </a:r>
          </a:p>
          <a:p>
            <a:pPr marL="0" indent="0">
              <a:buNone/>
            </a:pPr>
            <a:r>
              <a:rPr lang="en-US" sz="2000" dirty="0" smtClean="0"/>
              <a:t># "tenureCategoryLabels.6"                        "tenureCategoryLabels.7"</a:t>
            </a:r>
          </a:p>
          <a:p>
            <a:pPr marL="0" indent="0">
              <a:buNone/>
            </a:pPr>
            <a:r>
              <a:rPr lang="en-US" sz="2000" dirty="0" smtClean="0"/>
              <a:t># "tenureCategoryLabels.8"                        "tenureCategoryLabels.9"</a:t>
            </a:r>
          </a:p>
          <a:p>
            <a:pPr marL="0" indent="0">
              <a:buNone/>
            </a:pPr>
            <a:r>
              <a:rPr lang="en-US" sz="2000" dirty="0" smtClean="0"/>
              <a:t># "tenureCategoryLabels.10"                       "tenureCategoryLabels.11"</a:t>
            </a:r>
          </a:p>
          <a:p>
            <a:pPr marL="0" indent="0">
              <a:buNone/>
            </a:pPr>
            <a:r>
              <a:rPr lang="en-US" sz="2000" dirty="0" smtClean="0"/>
              <a:t># "tenureCategoryLabels.12"                       "tenureCategoryLabels.13"</a:t>
            </a:r>
          </a:p>
          <a:p>
            <a:pPr marL="0" indent="0">
              <a:buNone/>
            </a:pPr>
            <a:r>
              <a:rPr lang="en-US" sz="2000" dirty="0" smtClean="0"/>
              <a:t># "tenureCategoryLabels.14"                      "tenureCategoryLabels.15" </a:t>
            </a:r>
          </a:p>
          <a:p>
            <a:endParaRPr lang="en-US" sz="2000" dirty="0" smtClean="0"/>
          </a:p>
          <a:p>
            <a:pPr marL="0" indent="0">
              <a:buNone/>
            </a:pPr>
            <a:endParaRPr lang="en-US" sz="2000" dirty="0"/>
          </a:p>
        </p:txBody>
      </p:sp>
    </p:spTree>
    <p:extLst>
      <p:ext uri="{BB962C8B-B14F-4D97-AF65-F5344CB8AC3E}">
        <p14:creationId xmlns:p14="http://schemas.microsoft.com/office/powerpoint/2010/main" val="22800751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Building GLM model with top 5 predictors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r>
              <a:rPr lang="en-US" sz="2000" dirty="0" smtClean="0"/>
              <a:t>Using </a:t>
            </a:r>
            <a:r>
              <a:rPr lang="en-US" sz="2000" dirty="0" err="1" smtClean="0"/>
              <a:t>rfe</a:t>
            </a:r>
            <a:r>
              <a:rPr lang="en-US" sz="2000" dirty="0" smtClean="0"/>
              <a:t> function from caret package, we have the below top 5 predictors:</a:t>
            </a:r>
          </a:p>
          <a:p>
            <a:pPr marL="0" indent="0">
              <a:buNone/>
            </a:pPr>
            <a:endParaRPr lang="en-US" sz="2000" dirty="0" smtClean="0"/>
          </a:p>
          <a:p>
            <a:pPr marL="0" indent="0">
              <a:buNone/>
            </a:pPr>
            <a:endParaRPr lang="en-US" sz="2000" dirty="0"/>
          </a:p>
        </p:txBody>
      </p:sp>
      <p:pic>
        <p:nvPicPr>
          <p:cNvPr id="5" name="Picture 4"/>
          <p:cNvPicPr>
            <a:picLocks noChangeAspect="1"/>
          </p:cNvPicPr>
          <p:nvPr/>
        </p:nvPicPr>
        <p:blipFill>
          <a:blip r:embed="rId3"/>
          <a:stretch>
            <a:fillRect/>
          </a:stretch>
        </p:blipFill>
        <p:spPr>
          <a:xfrm>
            <a:off x="973183" y="2181497"/>
            <a:ext cx="11109959" cy="633549"/>
          </a:xfrm>
          <a:prstGeom prst="rect">
            <a:avLst/>
          </a:prstGeom>
        </p:spPr>
      </p:pic>
      <p:sp>
        <p:nvSpPr>
          <p:cNvPr id="6" name="Rectangle 5"/>
          <p:cNvSpPr/>
          <p:nvPr/>
        </p:nvSpPr>
        <p:spPr>
          <a:xfrm>
            <a:off x="1049389" y="2743591"/>
            <a:ext cx="6096000" cy="3970318"/>
          </a:xfrm>
          <a:prstGeom prst="rect">
            <a:avLst/>
          </a:prstGeom>
        </p:spPr>
        <p:txBody>
          <a:bodyPr>
            <a:spAutoFit/>
          </a:bodyPr>
          <a:lstStyle/>
          <a:p>
            <a:r>
              <a:rPr lang="en-US" dirty="0" smtClean="0"/>
              <a:t>#Taking only the top 5 predictors</a:t>
            </a:r>
          </a:p>
          <a:p>
            <a:r>
              <a:rPr lang="en-US" dirty="0" smtClean="0"/>
              <a:t>predictors &lt;-</a:t>
            </a:r>
          </a:p>
          <a:p>
            <a:r>
              <a:rPr lang="en-US" dirty="0" smtClean="0"/>
              <a:t>  c(</a:t>
            </a:r>
          </a:p>
          <a:p>
            <a:r>
              <a:rPr lang="en-US" dirty="0" smtClean="0"/>
              <a:t>    "</a:t>
            </a:r>
            <a:r>
              <a:rPr lang="en-US" dirty="0" err="1" smtClean="0"/>
              <a:t>ContractOne.year</a:t>
            </a:r>
            <a:r>
              <a:rPr lang="en-US" dirty="0" smtClean="0"/>
              <a:t>",</a:t>
            </a:r>
          </a:p>
          <a:p>
            <a:r>
              <a:rPr lang="en-US" dirty="0" smtClean="0"/>
              <a:t>    "</a:t>
            </a:r>
            <a:r>
              <a:rPr lang="en-US" dirty="0" err="1" smtClean="0"/>
              <a:t>ContractTwo.year</a:t>
            </a:r>
            <a:r>
              <a:rPr lang="en-US" dirty="0" smtClean="0"/>
              <a:t>",</a:t>
            </a:r>
          </a:p>
          <a:p>
            <a:r>
              <a:rPr lang="en-US" dirty="0" smtClean="0"/>
              <a:t>    "</a:t>
            </a:r>
            <a:r>
              <a:rPr lang="en-US" dirty="0" err="1" smtClean="0"/>
              <a:t>MonthlyCharges</a:t>
            </a:r>
            <a:r>
              <a:rPr lang="en-US" dirty="0" smtClean="0"/>
              <a:t>",</a:t>
            </a:r>
          </a:p>
          <a:p>
            <a:r>
              <a:rPr lang="en-US" dirty="0" smtClean="0"/>
              <a:t>    "</a:t>
            </a:r>
            <a:r>
              <a:rPr lang="en-US" dirty="0" err="1" smtClean="0"/>
              <a:t>TechSupportYes</a:t>
            </a:r>
            <a:r>
              <a:rPr lang="en-US" dirty="0" smtClean="0"/>
              <a:t>",</a:t>
            </a:r>
          </a:p>
          <a:p>
            <a:r>
              <a:rPr lang="en-US" dirty="0" smtClean="0"/>
              <a:t>    "</a:t>
            </a:r>
            <a:r>
              <a:rPr lang="en-US" dirty="0" err="1" smtClean="0"/>
              <a:t>InternetServiceFiber.optic</a:t>
            </a:r>
            <a:r>
              <a:rPr lang="en-US" dirty="0" smtClean="0"/>
              <a:t>"</a:t>
            </a:r>
          </a:p>
          <a:p>
            <a:r>
              <a:rPr lang="en-US" dirty="0" smtClean="0"/>
              <a:t>  )</a:t>
            </a:r>
          </a:p>
          <a:p>
            <a:endParaRPr lang="en-US" dirty="0" smtClean="0"/>
          </a:p>
          <a:p>
            <a:r>
              <a:rPr lang="en-US" dirty="0" err="1" smtClean="0"/>
              <a:t>model_glm</a:t>
            </a:r>
            <a:r>
              <a:rPr lang="en-US" dirty="0" smtClean="0"/>
              <a:t> &lt;-</a:t>
            </a:r>
          </a:p>
          <a:p>
            <a:r>
              <a:rPr lang="en-US" dirty="0" smtClean="0"/>
              <a:t>  train(</a:t>
            </a:r>
            <a:r>
              <a:rPr lang="en-US" dirty="0" err="1" smtClean="0"/>
              <a:t>trainSet</a:t>
            </a:r>
            <a:r>
              <a:rPr lang="en-US" dirty="0" smtClean="0"/>
              <a:t>[, names(</a:t>
            </a:r>
            <a:r>
              <a:rPr lang="en-US" dirty="0" err="1" smtClean="0"/>
              <a:t>trainSet</a:t>
            </a:r>
            <a:r>
              <a:rPr lang="en-US" dirty="0" smtClean="0"/>
              <a:t>) %in% c(predictors)], </a:t>
            </a:r>
            <a:r>
              <a:rPr lang="en-US" dirty="0" err="1" smtClean="0"/>
              <a:t>trainSet</a:t>
            </a:r>
            <a:r>
              <a:rPr lang="en-US" dirty="0" smtClean="0"/>
              <a:t>[, </a:t>
            </a:r>
            <a:r>
              <a:rPr lang="en-US" dirty="0" err="1" smtClean="0"/>
              <a:t>outcomeName</a:t>
            </a:r>
            <a:r>
              <a:rPr lang="en-US" dirty="0" smtClean="0"/>
              <a:t>], method =</a:t>
            </a:r>
          </a:p>
          <a:p>
            <a:r>
              <a:rPr lang="en-US" dirty="0" smtClean="0"/>
              <a:t>          '</a:t>
            </a:r>
            <a:r>
              <a:rPr lang="en-US" dirty="0" err="1" smtClean="0"/>
              <a:t>glm</a:t>
            </a:r>
            <a:r>
              <a:rPr lang="en-US" dirty="0" smtClean="0"/>
              <a:t>')</a:t>
            </a:r>
            <a:endParaRPr lang="en-US" dirty="0"/>
          </a:p>
        </p:txBody>
      </p:sp>
    </p:spTree>
    <p:extLst>
      <p:ext uri="{BB962C8B-B14F-4D97-AF65-F5344CB8AC3E}">
        <p14:creationId xmlns:p14="http://schemas.microsoft.com/office/powerpoint/2010/main" val="25634340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Building GLM model with top 5 predictors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pPr marL="0" indent="0">
              <a:buNone/>
            </a:pPr>
            <a:r>
              <a:rPr lang="en-US" sz="2000" dirty="0" smtClean="0"/>
              <a:t>#Predictions</a:t>
            </a:r>
          </a:p>
          <a:p>
            <a:pPr marL="0" indent="0">
              <a:buNone/>
            </a:pPr>
            <a:r>
              <a:rPr lang="en-US" sz="2000" dirty="0" smtClean="0"/>
              <a:t>predictions &lt;-</a:t>
            </a:r>
          </a:p>
          <a:p>
            <a:pPr marL="0" indent="0">
              <a:buNone/>
            </a:pPr>
            <a:r>
              <a:rPr lang="en-US" sz="2000" dirty="0" smtClean="0"/>
              <a:t>  </a:t>
            </a:r>
            <a:r>
              <a:rPr lang="en-US" sz="2000" dirty="0" err="1" smtClean="0"/>
              <a:t>predict.train</a:t>
            </a:r>
            <a:r>
              <a:rPr lang="en-US" sz="2000" dirty="0" smtClean="0"/>
              <a:t>(object = </a:t>
            </a:r>
            <a:r>
              <a:rPr lang="en-US" sz="2000" dirty="0" err="1" smtClean="0"/>
              <a:t>model_glm</a:t>
            </a:r>
            <a:r>
              <a:rPr lang="en-US" sz="2000" dirty="0" smtClean="0"/>
              <a:t>, </a:t>
            </a:r>
            <a:r>
              <a:rPr lang="en-US" sz="2000" dirty="0" err="1" smtClean="0"/>
              <a:t>testSet</a:t>
            </a:r>
            <a:r>
              <a:rPr lang="en-US" sz="2000" dirty="0" smtClean="0"/>
              <a:t>[, names(</a:t>
            </a:r>
            <a:r>
              <a:rPr lang="en-US" sz="2000" dirty="0" err="1" smtClean="0"/>
              <a:t>trainSet</a:t>
            </a:r>
            <a:r>
              <a:rPr lang="en-US" sz="2000" dirty="0" smtClean="0"/>
              <a:t>) %in% c(predictors)], type =</a:t>
            </a:r>
          </a:p>
          <a:p>
            <a:pPr marL="0" indent="0">
              <a:buNone/>
            </a:pPr>
            <a:r>
              <a:rPr lang="en-US" sz="2000" dirty="0" smtClean="0"/>
              <a:t>                  "raw")</a:t>
            </a:r>
          </a:p>
          <a:p>
            <a:pPr marL="0" indent="0">
              <a:buNone/>
            </a:pPr>
            <a:r>
              <a:rPr lang="en-US" sz="2000" dirty="0" err="1" smtClean="0"/>
              <a:t>confusionMatrix</a:t>
            </a:r>
            <a:r>
              <a:rPr lang="en-US" sz="2000" dirty="0" smtClean="0"/>
              <a:t>(predictions, </a:t>
            </a:r>
            <a:r>
              <a:rPr lang="en-US" sz="2000" dirty="0" err="1" smtClean="0"/>
              <a:t>testSet</a:t>
            </a:r>
            <a:r>
              <a:rPr lang="en-US" sz="2000" dirty="0" smtClean="0"/>
              <a:t>[, </a:t>
            </a:r>
            <a:r>
              <a:rPr lang="en-US" sz="2000" dirty="0" err="1" smtClean="0"/>
              <a:t>outcomeName</a:t>
            </a:r>
            <a:r>
              <a:rPr lang="en-US" sz="2000" dirty="0" smtClean="0"/>
              <a:t>])</a:t>
            </a:r>
          </a:p>
          <a:p>
            <a:pPr marL="0" indent="0">
              <a:buNone/>
            </a:pPr>
            <a:endParaRPr lang="en-US" sz="2000" dirty="0" smtClean="0"/>
          </a:p>
          <a:p>
            <a:pPr marL="0" indent="0">
              <a:buNone/>
            </a:pPr>
            <a:endParaRPr lang="en-US" sz="2000" dirty="0"/>
          </a:p>
        </p:txBody>
      </p:sp>
      <p:pic>
        <p:nvPicPr>
          <p:cNvPr id="4" name="Picture 3"/>
          <p:cNvPicPr>
            <a:picLocks noChangeAspect="1"/>
          </p:cNvPicPr>
          <p:nvPr/>
        </p:nvPicPr>
        <p:blipFill>
          <a:blip r:embed="rId3"/>
          <a:stretch>
            <a:fillRect/>
          </a:stretch>
        </p:blipFill>
        <p:spPr>
          <a:xfrm>
            <a:off x="950055" y="3772167"/>
            <a:ext cx="5314950" cy="1847850"/>
          </a:xfrm>
          <a:prstGeom prst="rect">
            <a:avLst/>
          </a:prstGeom>
        </p:spPr>
      </p:pic>
      <p:pic>
        <p:nvPicPr>
          <p:cNvPr id="7" name="Picture 6"/>
          <p:cNvPicPr>
            <a:picLocks noChangeAspect="1"/>
          </p:cNvPicPr>
          <p:nvPr/>
        </p:nvPicPr>
        <p:blipFill>
          <a:blip r:embed="rId4"/>
          <a:stretch>
            <a:fillRect/>
          </a:stretch>
        </p:blipFill>
        <p:spPr>
          <a:xfrm>
            <a:off x="1088451" y="5724923"/>
            <a:ext cx="2543175" cy="581025"/>
          </a:xfrm>
          <a:prstGeom prst="rect">
            <a:avLst/>
          </a:prstGeom>
        </p:spPr>
      </p:pic>
      <p:pic>
        <p:nvPicPr>
          <p:cNvPr id="8" name="Picture 7"/>
          <p:cNvPicPr>
            <a:picLocks noChangeAspect="1"/>
          </p:cNvPicPr>
          <p:nvPr/>
        </p:nvPicPr>
        <p:blipFill>
          <a:blip r:embed="rId5"/>
          <a:stretch>
            <a:fillRect/>
          </a:stretch>
        </p:blipFill>
        <p:spPr>
          <a:xfrm>
            <a:off x="5187313" y="5673215"/>
            <a:ext cx="3371850" cy="619125"/>
          </a:xfrm>
          <a:prstGeom prst="rect">
            <a:avLst/>
          </a:prstGeom>
        </p:spPr>
      </p:pic>
    </p:spTree>
    <p:extLst>
      <p:ext uri="{BB962C8B-B14F-4D97-AF65-F5344CB8AC3E}">
        <p14:creationId xmlns:p14="http://schemas.microsoft.com/office/powerpoint/2010/main" val="22028717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Building GLM model with the below predictors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pPr marL="0" indent="0">
              <a:buNone/>
            </a:pPr>
            <a:r>
              <a:rPr lang="en-US" sz="2000" dirty="0" smtClean="0"/>
              <a:t>Predictors: </a:t>
            </a:r>
          </a:p>
          <a:p>
            <a:pPr marL="0" indent="0">
              <a:buNone/>
            </a:pPr>
            <a:r>
              <a:rPr lang="en-US" sz="2000" dirty="0" err="1" smtClean="0"/>
              <a:t>genderMale</a:t>
            </a:r>
            <a:r>
              <a:rPr lang="en-US" sz="2000" dirty="0" smtClean="0"/>
              <a:t>,  </a:t>
            </a:r>
            <a:r>
              <a:rPr lang="en-US" sz="2000" dirty="0" err="1" smtClean="0"/>
              <a:t>SeniorCitizen,PartnerYes</a:t>
            </a:r>
            <a:r>
              <a:rPr lang="en-US" sz="2000" dirty="0" smtClean="0"/>
              <a:t>, </a:t>
            </a:r>
            <a:r>
              <a:rPr lang="en-US" sz="2000" dirty="0" err="1" smtClean="0"/>
              <a:t>DependentsYes</a:t>
            </a:r>
            <a:r>
              <a:rPr lang="en-US" sz="2000" dirty="0" smtClean="0"/>
              <a:t>, </a:t>
            </a:r>
            <a:r>
              <a:rPr lang="en-US" sz="2000" dirty="0" err="1" smtClean="0"/>
              <a:t>PhoneServiceYes</a:t>
            </a:r>
            <a:r>
              <a:rPr lang="en-US" sz="2000" dirty="0" smtClean="0"/>
              <a:t>,</a:t>
            </a:r>
          </a:p>
          <a:p>
            <a:pPr marL="0" indent="0">
              <a:buNone/>
            </a:pPr>
            <a:r>
              <a:rPr lang="en-US" sz="2000" dirty="0" err="1" smtClean="0"/>
              <a:t>InternetServiceFiber.optic</a:t>
            </a:r>
            <a:r>
              <a:rPr lang="en-US" sz="2000" dirty="0" smtClean="0"/>
              <a:t>, </a:t>
            </a:r>
            <a:r>
              <a:rPr lang="en-US" sz="2000" dirty="0" err="1" smtClean="0"/>
              <a:t>InternetServiceNo</a:t>
            </a:r>
            <a:r>
              <a:rPr lang="en-US" sz="2000" dirty="0" smtClean="0"/>
              <a:t>,  </a:t>
            </a:r>
            <a:r>
              <a:rPr lang="en-US" sz="2000" dirty="0" err="1" smtClean="0"/>
              <a:t>DeviceProtectionYes</a:t>
            </a:r>
            <a:r>
              <a:rPr lang="en-US" sz="2000" dirty="0" smtClean="0"/>
              <a:t>,  </a:t>
            </a:r>
            <a:r>
              <a:rPr lang="en-US" sz="2000" dirty="0" err="1" smtClean="0"/>
              <a:t>TechSupportYes</a:t>
            </a:r>
            <a:r>
              <a:rPr lang="en-US" sz="2000" dirty="0" smtClean="0"/>
              <a:t>, </a:t>
            </a:r>
          </a:p>
          <a:p>
            <a:pPr marL="0" indent="0">
              <a:buNone/>
            </a:pPr>
            <a:r>
              <a:rPr lang="en-US" sz="2000" dirty="0" err="1" smtClean="0"/>
              <a:t>StreamingTVYes</a:t>
            </a:r>
            <a:r>
              <a:rPr lang="en-US" sz="2000" dirty="0" smtClean="0"/>
              <a:t>, </a:t>
            </a:r>
            <a:r>
              <a:rPr lang="en-US" sz="2000" dirty="0" err="1" smtClean="0"/>
              <a:t>StreamingMoviesYes</a:t>
            </a:r>
            <a:r>
              <a:rPr lang="en-US" sz="2000" dirty="0" smtClean="0"/>
              <a:t>,  </a:t>
            </a:r>
            <a:r>
              <a:rPr lang="en-US" sz="2000" dirty="0" err="1" smtClean="0"/>
              <a:t>ContractOne.year</a:t>
            </a:r>
            <a:r>
              <a:rPr lang="en-US" sz="2000" dirty="0" smtClean="0"/>
              <a:t>,  </a:t>
            </a:r>
            <a:r>
              <a:rPr lang="en-US" sz="2000" dirty="0" err="1" smtClean="0"/>
              <a:t>ContractTwo.year</a:t>
            </a:r>
            <a:r>
              <a:rPr lang="en-US" sz="2000" dirty="0" smtClean="0"/>
              <a:t>, </a:t>
            </a:r>
          </a:p>
          <a:p>
            <a:pPr marL="0" indent="0">
              <a:buNone/>
            </a:pPr>
            <a:r>
              <a:rPr lang="en-US" sz="2000" dirty="0" err="1" smtClean="0"/>
              <a:t>PaperlessBillingYes</a:t>
            </a:r>
            <a:r>
              <a:rPr lang="en-US" sz="2000" dirty="0" smtClean="0"/>
              <a:t>, </a:t>
            </a:r>
            <a:r>
              <a:rPr lang="en-US" sz="2000" dirty="0" err="1" smtClean="0"/>
              <a:t>PaymentMethodCredit.card..automatic</a:t>
            </a:r>
            <a:r>
              <a:rPr lang="en-US" sz="2000" dirty="0" smtClean="0"/>
              <a:t>.,</a:t>
            </a:r>
          </a:p>
          <a:p>
            <a:pPr marL="0" indent="0">
              <a:buNone/>
            </a:pPr>
            <a:r>
              <a:rPr lang="en-US" sz="2000" dirty="0" err="1" smtClean="0"/>
              <a:t>PaymentMethodElectronic.check</a:t>
            </a:r>
            <a:r>
              <a:rPr lang="en-US" sz="2000" dirty="0" smtClean="0"/>
              <a:t>, tenureCategory..5.10.,  tenureCategory..10.15.,</a:t>
            </a:r>
          </a:p>
          <a:p>
            <a:pPr marL="0" indent="0">
              <a:buNone/>
            </a:pPr>
            <a:r>
              <a:rPr lang="en-US" sz="2000" dirty="0" smtClean="0"/>
              <a:t>tenureCategory..15.20., tenureCategory..20.25., tenureCategory..25.30., </a:t>
            </a:r>
          </a:p>
          <a:p>
            <a:pPr marL="0" indent="0">
              <a:buNone/>
            </a:pPr>
            <a:r>
              <a:rPr lang="en-US" sz="2000" dirty="0" smtClean="0"/>
              <a:t>tenureCategory..30.35., tenureCategory..35.40. ,  tenureCategory..40.45. , </a:t>
            </a:r>
          </a:p>
          <a:p>
            <a:pPr marL="0" indent="0">
              <a:buNone/>
            </a:pPr>
            <a:r>
              <a:rPr lang="en-US" sz="2000" dirty="0" smtClean="0"/>
              <a:t>tenureCategory..45.50. , tenureCategory..50.55., tenureCategory..55.60. ,</a:t>
            </a:r>
          </a:p>
          <a:p>
            <a:pPr marL="0" indent="0">
              <a:buNone/>
            </a:pPr>
            <a:r>
              <a:rPr lang="en-US" sz="2000" dirty="0" smtClean="0"/>
              <a:t>tenureCategory..60.65. , tenureCategory..65.70. , tenureCategory..70.75., </a:t>
            </a:r>
          </a:p>
          <a:p>
            <a:pPr marL="0" indent="0">
              <a:buNone/>
            </a:pPr>
            <a:r>
              <a:rPr lang="en-US" sz="2000" dirty="0" err="1" smtClean="0"/>
              <a:t>MonthlyCharges</a:t>
            </a:r>
            <a:endParaRPr lang="en-US" sz="2000" dirty="0"/>
          </a:p>
        </p:txBody>
      </p:sp>
    </p:spTree>
    <p:extLst>
      <p:ext uri="{BB962C8B-B14F-4D97-AF65-F5344CB8AC3E}">
        <p14:creationId xmlns:p14="http://schemas.microsoft.com/office/powerpoint/2010/main" val="10816697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Building GLM model with the mentioned set of predictors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pPr marL="0" indent="0">
              <a:buNone/>
            </a:pPr>
            <a:r>
              <a:rPr lang="en-US" sz="2000" dirty="0" err="1" smtClean="0"/>
              <a:t>model_glm</a:t>
            </a:r>
            <a:r>
              <a:rPr lang="en-US" sz="2000" dirty="0" smtClean="0"/>
              <a:t> &lt;-</a:t>
            </a:r>
          </a:p>
          <a:p>
            <a:pPr marL="0" indent="0">
              <a:buNone/>
            </a:pPr>
            <a:r>
              <a:rPr lang="en-US" sz="2000" dirty="0" smtClean="0"/>
              <a:t>  train(</a:t>
            </a:r>
            <a:r>
              <a:rPr lang="en-US" sz="2000" dirty="0" err="1" smtClean="0"/>
              <a:t>trainSet</a:t>
            </a:r>
            <a:r>
              <a:rPr lang="en-US" sz="2000" dirty="0" smtClean="0"/>
              <a:t>[, names(</a:t>
            </a:r>
            <a:r>
              <a:rPr lang="en-US" sz="2000" dirty="0" err="1" smtClean="0"/>
              <a:t>trainSet</a:t>
            </a:r>
            <a:r>
              <a:rPr lang="en-US" sz="2000" dirty="0" smtClean="0"/>
              <a:t>) %in% c(predictors)], </a:t>
            </a:r>
            <a:r>
              <a:rPr lang="en-US" sz="2000" dirty="0" err="1" smtClean="0"/>
              <a:t>trainSet</a:t>
            </a:r>
            <a:r>
              <a:rPr lang="en-US" sz="2000" dirty="0" smtClean="0"/>
              <a:t>[, </a:t>
            </a:r>
            <a:r>
              <a:rPr lang="en-US" sz="2000" dirty="0" err="1" smtClean="0"/>
              <a:t>outcomeName</a:t>
            </a:r>
            <a:r>
              <a:rPr lang="en-US" sz="2000" dirty="0" smtClean="0"/>
              <a:t>], method =</a:t>
            </a:r>
          </a:p>
          <a:p>
            <a:pPr marL="0" indent="0">
              <a:buNone/>
            </a:pPr>
            <a:r>
              <a:rPr lang="en-US" sz="2000" dirty="0" smtClean="0"/>
              <a:t>          '</a:t>
            </a:r>
            <a:r>
              <a:rPr lang="en-US" sz="2000" dirty="0" err="1" smtClean="0"/>
              <a:t>glm</a:t>
            </a:r>
            <a:r>
              <a:rPr lang="en-US" sz="2000" dirty="0" smtClean="0"/>
              <a:t>')</a:t>
            </a:r>
          </a:p>
          <a:p>
            <a:pPr marL="0" indent="0">
              <a:buNone/>
            </a:pPr>
            <a:r>
              <a:rPr lang="en-US" sz="2000" dirty="0" smtClean="0"/>
              <a:t>#Predictions</a:t>
            </a:r>
          </a:p>
          <a:p>
            <a:pPr marL="0" indent="0">
              <a:buNone/>
            </a:pPr>
            <a:r>
              <a:rPr lang="en-US" sz="2000" dirty="0" smtClean="0"/>
              <a:t>predictions &lt;-</a:t>
            </a:r>
          </a:p>
          <a:p>
            <a:pPr marL="0" indent="0">
              <a:buNone/>
            </a:pPr>
            <a:r>
              <a:rPr lang="en-US" sz="2000" dirty="0" smtClean="0"/>
              <a:t>  </a:t>
            </a:r>
            <a:r>
              <a:rPr lang="en-US" sz="2000" dirty="0" err="1" smtClean="0"/>
              <a:t>predict.train</a:t>
            </a:r>
            <a:r>
              <a:rPr lang="en-US" sz="2000" dirty="0" smtClean="0"/>
              <a:t>(object = </a:t>
            </a:r>
            <a:r>
              <a:rPr lang="en-US" sz="2000" dirty="0" err="1" smtClean="0"/>
              <a:t>model_glm</a:t>
            </a:r>
            <a:r>
              <a:rPr lang="en-US" sz="2000" dirty="0" smtClean="0"/>
              <a:t>, </a:t>
            </a:r>
            <a:r>
              <a:rPr lang="en-US" sz="2000" dirty="0" err="1" smtClean="0"/>
              <a:t>testSet</a:t>
            </a:r>
            <a:r>
              <a:rPr lang="en-US" sz="2000" dirty="0" smtClean="0"/>
              <a:t>[, names(</a:t>
            </a:r>
            <a:r>
              <a:rPr lang="en-US" sz="2000" dirty="0" err="1" smtClean="0"/>
              <a:t>testSet</a:t>
            </a:r>
            <a:r>
              <a:rPr lang="en-US" sz="2000" dirty="0" smtClean="0"/>
              <a:t>) %in% c(predictors)], type =</a:t>
            </a:r>
          </a:p>
          <a:p>
            <a:pPr marL="0" indent="0">
              <a:buNone/>
            </a:pPr>
            <a:r>
              <a:rPr lang="en-US" sz="2000" dirty="0" smtClean="0"/>
              <a:t>                  "raw")</a:t>
            </a:r>
          </a:p>
          <a:p>
            <a:pPr marL="0" indent="0">
              <a:buNone/>
            </a:pPr>
            <a:endParaRPr lang="en-US" sz="2000" dirty="0" smtClean="0"/>
          </a:p>
          <a:p>
            <a:pPr marL="0" indent="0">
              <a:buNone/>
            </a:pPr>
            <a:r>
              <a:rPr lang="en-US" sz="2000" dirty="0" err="1" smtClean="0"/>
              <a:t>confusionMatrix</a:t>
            </a:r>
            <a:r>
              <a:rPr lang="en-US" sz="2000" dirty="0" smtClean="0"/>
              <a:t>(predictions, </a:t>
            </a:r>
            <a:r>
              <a:rPr lang="en-US" sz="2000" dirty="0" err="1" smtClean="0"/>
              <a:t>testSet</a:t>
            </a:r>
            <a:r>
              <a:rPr lang="en-US" sz="2000" dirty="0" smtClean="0"/>
              <a:t>[, </a:t>
            </a:r>
            <a:r>
              <a:rPr lang="en-US" sz="2000" dirty="0" err="1" smtClean="0"/>
              <a:t>outcomeName</a:t>
            </a:r>
            <a:r>
              <a:rPr lang="en-US" sz="2000" dirty="0" smtClean="0"/>
              <a:t>])</a:t>
            </a:r>
            <a:endParaRPr lang="en-US" sz="2000" dirty="0"/>
          </a:p>
        </p:txBody>
      </p:sp>
    </p:spTree>
    <p:extLst>
      <p:ext uri="{BB962C8B-B14F-4D97-AF65-F5344CB8AC3E}">
        <p14:creationId xmlns:p14="http://schemas.microsoft.com/office/powerpoint/2010/main" val="768161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Building CART model with the same set of predictors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pPr marL="0" indent="0">
              <a:buNone/>
            </a:pPr>
            <a:r>
              <a:rPr lang="en-US" sz="2000" dirty="0" smtClean="0"/>
              <a:t>#CART</a:t>
            </a:r>
          </a:p>
          <a:p>
            <a:pPr marL="0" indent="0">
              <a:buNone/>
            </a:pPr>
            <a:r>
              <a:rPr lang="en-US" sz="2000" dirty="0" err="1" smtClean="0"/>
              <a:t>model_rpart</a:t>
            </a:r>
            <a:r>
              <a:rPr lang="en-US" sz="2000" dirty="0" smtClean="0"/>
              <a:t> &lt;-</a:t>
            </a:r>
          </a:p>
          <a:p>
            <a:pPr marL="0" indent="0">
              <a:buNone/>
            </a:pPr>
            <a:r>
              <a:rPr lang="en-US" sz="2000" dirty="0" smtClean="0"/>
              <a:t>  train(</a:t>
            </a:r>
            <a:r>
              <a:rPr lang="en-US" sz="2000" dirty="0" err="1" smtClean="0"/>
              <a:t>trainSet</a:t>
            </a:r>
            <a:r>
              <a:rPr lang="en-US" sz="2000" dirty="0" smtClean="0"/>
              <a:t>[, names(</a:t>
            </a:r>
            <a:r>
              <a:rPr lang="en-US" sz="2000" dirty="0" err="1" smtClean="0"/>
              <a:t>trainSet</a:t>
            </a:r>
            <a:r>
              <a:rPr lang="en-US" sz="2000" dirty="0" smtClean="0"/>
              <a:t>) %in% c(predictors)], </a:t>
            </a:r>
            <a:r>
              <a:rPr lang="en-US" sz="2000" dirty="0" err="1" smtClean="0"/>
              <a:t>trainSet</a:t>
            </a:r>
            <a:r>
              <a:rPr lang="en-US" sz="2000" dirty="0" smtClean="0"/>
              <a:t>[, </a:t>
            </a:r>
            <a:r>
              <a:rPr lang="en-US" sz="2000" dirty="0" err="1" smtClean="0"/>
              <a:t>outcomeName</a:t>
            </a:r>
            <a:r>
              <a:rPr lang="en-US" sz="2000" dirty="0" smtClean="0"/>
              <a:t>], method =</a:t>
            </a:r>
          </a:p>
          <a:p>
            <a:pPr marL="0" indent="0">
              <a:buNone/>
            </a:pPr>
            <a:r>
              <a:rPr lang="en-US" sz="2000" dirty="0" smtClean="0"/>
              <a:t>          '</a:t>
            </a:r>
            <a:r>
              <a:rPr lang="en-US" sz="2000" dirty="0" err="1" smtClean="0"/>
              <a:t>rpart</a:t>
            </a:r>
            <a:r>
              <a:rPr lang="en-US" sz="2000" dirty="0" smtClean="0"/>
              <a:t>')</a:t>
            </a:r>
          </a:p>
          <a:p>
            <a:pPr marL="0" indent="0">
              <a:buNone/>
            </a:pPr>
            <a:endParaRPr lang="en-US" sz="2000" dirty="0"/>
          </a:p>
        </p:txBody>
      </p:sp>
      <p:pic>
        <p:nvPicPr>
          <p:cNvPr id="8" name="Picture 7"/>
          <p:cNvPicPr>
            <a:picLocks noChangeAspect="1"/>
          </p:cNvPicPr>
          <p:nvPr/>
        </p:nvPicPr>
        <p:blipFill>
          <a:blip r:embed="rId3"/>
          <a:stretch>
            <a:fillRect/>
          </a:stretch>
        </p:blipFill>
        <p:spPr>
          <a:xfrm>
            <a:off x="739588" y="3368488"/>
            <a:ext cx="11452412" cy="3489511"/>
          </a:xfrm>
          <a:prstGeom prst="rect">
            <a:avLst/>
          </a:prstGeom>
        </p:spPr>
      </p:pic>
    </p:spTree>
    <p:extLst>
      <p:ext uri="{BB962C8B-B14F-4D97-AF65-F5344CB8AC3E}">
        <p14:creationId xmlns:p14="http://schemas.microsoft.com/office/powerpoint/2010/main" val="15668823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Building CART model with the same set of predictors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pPr marL="0" indent="0">
              <a:buNone/>
            </a:pPr>
            <a:r>
              <a:rPr lang="en-US" sz="2000" dirty="0" smtClean="0"/>
              <a:t>#Predictions</a:t>
            </a:r>
          </a:p>
          <a:p>
            <a:pPr marL="0" indent="0">
              <a:buNone/>
            </a:pPr>
            <a:r>
              <a:rPr lang="en-US" sz="2000" dirty="0" smtClean="0"/>
              <a:t>predictions &lt;- </a:t>
            </a:r>
            <a:r>
              <a:rPr lang="en-US" sz="2000" dirty="0" err="1" smtClean="0"/>
              <a:t>predict.train</a:t>
            </a:r>
            <a:r>
              <a:rPr lang="en-US" sz="2000" dirty="0" smtClean="0"/>
              <a:t>(object = </a:t>
            </a:r>
            <a:r>
              <a:rPr lang="en-US" sz="2000" dirty="0" err="1" smtClean="0"/>
              <a:t>model_rpart</a:t>
            </a:r>
            <a:r>
              <a:rPr lang="en-US" sz="2000" dirty="0" smtClean="0"/>
              <a:t>, </a:t>
            </a:r>
            <a:r>
              <a:rPr lang="en-US" sz="2000" dirty="0" err="1" smtClean="0"/>
              <a:t>testSet</a:t>
            </a:r>
            <a:r>
              <a:rPr lang="en-US" sz="2000" dirty="0" smtClean="0"/>
              <a:t>[, names(</a:t>
            </a:r>
            <a:r>
              <a:rPr lang="en-US" sz="2000" dirty="0" err="1" smtClean="0"/>
              <a:t>testSet</a:t>
            </a:r>
            <a:r>
              <a:rPr lang="en-US" sz="2000" dirty="0" smtClean="0"/>
              <a:t>) %in% c(predictors)], type =</a:t>
            </a:r>
          </a:p>
          <a:p>
            <a:pPr marL="0" indent="0">
              <a:buNone/>
            </a:pPr>
            <a:r>
              <a:rPr lang="en-US" sz="2000" dirty="0" smtClean="0"/>
              <a:t>"raw")</a:t>
            </a:r>
          </a:p>
          <a:p>
            <a:pPr marL="0" indent="0">
              <a:buNone/>
            </a:pPr>
            <a:r>
              <a:rPr lang="en-US" sz="2000" dirty="0" err="1" smtClean="0"/>
              <a:t>confusionMatrix</a:t>
            </a:r>
            <a:r>
              <a:rPr lang="en-US" sz="2000" dirty="0" smtClean="0"/>
              <a:t>(predictions, </a:t>
            </a:r>
            <a:r>
              <a:rPr lang="en-US" sz="2000" dirty="0" err="1" smtClean="0"/>
              <a:t>testSet</a:t>
            </a:r>
            <a:r>
              <a:rPr lang="en-US" sz="2000" dirty="0" smtClean="0"/>
              <a:t>[, </a:t>
            </a:r>
            <a:r>
              <a:rPr lang="en-US" sz="2000" dirty="0" err="1" smtClean="0"/>
              <a:t>outcomeName</a:t>
            </a:r>
            <a:r>
              <a:rPr lang="en-US" sz="2000" dirty="0" smtClean="0"/>
              <a:t>])</a:t>
            </a:r>
          </a:p>
          <a:p>
            <a:pPr marL="0" indent="0">
              <a:buNone/>
            </a:pPr>
            <a:endParaRPr lang="en-US" sz="2000" dirty="0"/>
          </a:p>
        </p:txBody>
      </p:sp>
      <p:pic>
        <p:nvPicPr>
          <p:cNvPr id="4" name="Picture 3"/>
          <p:cNvPicPr>
            <a:picLocks noChangeAspect="1"/>
          </p:cNvPicPr>
          <p:nvPr/>
        </p:nvPicPr>
        <p:blipFill>
          <a:blip r:embed="rId3"/>
          <a:stretch>
            <a:fillRect/>
          </a:stretch>
        </p:blipFill>
        <p:spPr>
          <a:xfrm>
            <a:off x="1044105" y="3424241"/>
            <a:ext cx="4429125" cy="1838325"/>
          </a:xfrm>
          <a:prstGeom prst="rect">
            <a:avLst/>
          </a:prstGeom>
        </p:spPr>
      </p:pic>
      <p:pic>
        <p:nvPicPr>
          <p:cNvPr id="5" name="Picture 4"/>
          <p:cNvPicPr>
            <a:picLocks noChangeAspect="1"/>
          </p:cNvPicPr>
          <p:nvPr/>
        </p:nvPicPr>
        <p:blipFill>
          <a:blip r:embed="rId4"/>
          <a:stretch>
            <a:fillRect/>
          </a:stretch>
        </p:blipFill>
        <p:spPr>
          <a:xfrm>
            <a:off x="1081936" y="5548874"/>
            <a:ext cx="2686050" cy="695325"/>
          </a:xfrm>
          <a:prstGeom prst="rect">
            <a:avLst/>
          </a:prstGeom>
        </p:spPr>
      </p:pic>
      <p:pic>
        <p:nvPicPr>
          <p:cNvPr id="6" name="Picture 5"/>
          <p:cNvPicPr>
            <a:picLocks noChangeAspect="1"/>
          </p:cNvPicPr>
          <p:nvPr/>
        </p:nvPicPr>
        <p:blipFill>
          <a:blip r:embed="rId5"/>
          <a:stretch>
            <a:fillRect/>
          </a:stretch>
        </p:blipFill>
        <p:spPr>
          <a:xfrm>
            <a:off x="4529137" y="5729564"/>
            <a:ext cx="3133725" cy="723900"/>
          </a:xfrm>
          <a:prstGeom prst="rect">
            <a:avLst/>
          </a:prstGeom>
        </p:spPr>
      </p:pic>
    </p:spTree>
    <p:extLst>
      <p:ext uri="{BB962C8B-B14F-4D97-AF65-F5344CB8AC3E}">
        <p14:creationId xmlns:p14="http://schemas.microsoft.com/office/powerpoint/2010/main" val="42902287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Building RF model with the same set of predictors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pPr marL="0" indent="0">
              <a:buNone/>
            </a:pPr>
            <a:r>
              <a:rPr lang="en-US" sz="2000" dirty="0" smtClean="0"/>
              <a:t>#Random Forest</a:t>
            </a:r>
          </a:p>
          <a:p>
            <a:pPr marL="0" indent="0">
              <a:buNone/>
            </a:pPr>
            <a:r>
              <a:rPr lang="en-US" sz="2000" dirty="0" err="1" smtClean="0"/>
              <a:t>model_rf</a:t>
            </a:r>
            <a:r>
              <a:rPr lang="en-US" sz="2000" dirty="0" smtClean="0"/>
              <a:t> &lt;- train(</a:t>
            </a:r>
            <a:r>
              <a:rPr lang="en-US" sz="2000" dirty="0" err="1" smtClean="0"/>
              <a:t>trainSet</a:t>
            </a:r>
            <a:r>
              <a:rPr lang="en-US" sz="2000" dirty="0" smtClean="0"/>
              <a:t>[, names(</a:t>
            </a:r>
            <a:r>
              <a:rPr lang="en-US" sz="2000" dirty="0" err="1" smtClean="0"/>
              <a:t>trainSet</a:t>
            </a:r>
            <a:r>
              <a:rPr lang="en-US" sz="2000" dirty="0" smtClean="0"/>
              <a:t>) %in% c(predictors)], </a:t>
            </a:r>
            <a:r>
              <a:rPr lang="en-US" sz="2000" dirty="0" err="1" smtClean="0"/>
              <a:t>trainSet</a:t>
            </a:r>
            <a:r>
              <a:rPr lang="en-US" sz="2000" dirty="0" smtClean="0"/>
              <a:t>[, </a:t>
            </a:r>
            <a:r>
              <a:rPr lang="en-US" sz="2000" dirty="0" err="1" smtClean="0"/>
              <a:t>outcomeName</a:t>
            </a:r>
            <a:r>
              <a:rPr lang="en-US" sz="2000" dirty="0" smtClean="0"/>
              <a:t>], method ='</a:t>
            </a:r>
            <a:r>
              <a:rPr lang="en-US" sz="2000" dirty="0" err="1" smtClean="0"/>
              <a:t>rf</a:t>
            </a:r>
            <a:r>
              <a:rPr lang="en-US" sz="2000" dirty="0" smtClean="0"/>
              <a:t>')</a:t>
            </a:r>
          </a:p>
          <a:p>
            <a:pPr marL="0" indent="0">
              <a:buNone/>
            </a:pPr>
            <a:endParaRPr lang="en-US" sz="2000" dirty="0"/>
          </a:p>
        </p:txBody>
      </p:sp>
      <p:pic>
        <p:nvPicPr>
          <p:cNvPr id="8" name="Picture 7"/>
          <p:cNvPicPr>
            <a:picLocks noChangeAspect="1"/>
          </p:cNvPicPr>
          <p:nvPr/>
        </p:nvPicPr>
        <p:blipFill>
          <a:blip r:embed="rId3"/>
          <a:stretch>
            <a:fillRect/>
          </a:stretch>
        </p:blipFill>
        <p:spPr>
          <a:xfrm>
            <a:off x="927847" y="2649071"/>
            <a:ext cx="11264153" cy="4255994"/>
          </a:xfrm>
          <a:prstGeom prst="rect">
            <a:avLst/>
          </a:prstGeom>
        </p:spPr>
      </p:pic>
    </p:spTree>
    <p:extLst>
      <p:ext uri="{BB962C8B-B14F-4D97-AF65-F5344CB8AC3E}">
        <p14:creationId xmlns:p14="http://schemas.microsoft.com/office/powerpoint/2010/main" val="187220606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Building RF model with the same set of predictors</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pPr marL="0" indent="0">
              <a:buNone/>
            </a:pPr>
            <a:r>
              <a:rPr lang="en-US" sz="2000" dirty="0" smtClean="0"/>
              <a:t>#Predictions</a:t>
            </a:r>
          </a:p>
          <a:p>
            <a:pPr marL="0" indent="0">
              <a:buNone/>
            </a:pPr>
            <a:r>
              <a:rPr lang="en-US" sz="2000" dirty="0" smtClean="0"/>
              <a:t>predictions &lt;- </a:t>
            </a:r>
            <a:r>
              <a:rPr lang="en-US" sz="2000" dirty="0" err="1" smtClean="0"/>
              <a:t>predict.train</a:t>
            </a:r>
            <a:r>
              <a:rPr lang="en-US" sz="2000" dirty="0" smtClean="0"/>
              <a:t>(object = </a:t>
            </a:r>
            <a:r>
              <a:rPr lang="en-US" sz="2000" dirty="0" err="1" smtClean="0"/>
              <a:t>model_rf</a:t>
            </a:r>
            <a:r>
              <a:rPr lang="en-US" sz="2000" dirty="0" smtClean="0"/>
              <a:t>, </a:t>
            </a:r>
            <a:r>
              <a:rPr lang="en-US" sz="2000" dirty="0" err="1" smtClean="0"/>
              <a:t>testSet</a:t>
            </a:r>
            <a:r>
              <a:rPr lang="en-US" sz="2000" dirty="0" smtClean="0"/>
              <a:t>[, names(</a:t>
            </a:r>
            <a:r>
              <a:rPr lang="en-US" sz="2000" dirty="0" err="1" smtClean="0"/>
              <a:t>testSet</a:t>
            </a:r>
            <a:r>
              <a:rPr lang="en-US" sz="2000" dirty="0" smtClean="0"/>
              <a:t>) %in% c(predictors)], type = "raw")</a:t>
            </a:r>
          </a:p>
          <a:p>
            <a:pPr marL="0" indent="0">
              <a:buNone/>
            </a:pPr>
            <a:r>
              <a:rPr lang="en-US" sz="2000" dirty="0" err="1" smtClean="0"/>
              <a:t>confusionMatrix</a:t>
            </a:r>
            <a:r>
              <a:rPr lang="en-US" sz="2000" dirty="0" smtClean="0"/>
              <a:t>(predictions, </a:t>
            </a:r>
            <a:r>
              <a:rPr lang="en-US" sz="2000" dirty="0" err="1" smtClean="0"/>
              <a:t>testSet</a:t>
            </a:r>
            <a:r>
              <a:rPr lang="en-US" sz="2000" dirty="0" smtClean="0"/>
              <a:t>[, </a:t>
            </a:r>
            <a:r>
              <a:rPr lang="en-US" sz="2000" dirty="0" err="1" smtClean="0"/>
              <a:t>outcomeName</a:t>
            </a:r>
            <a:r>
              <a:rPr lang="en-US" sz="2000" dirty="0" smtClean="0"/>
              <a:t>])</a:t>
            </a:r>
          </a:p>
          <a:p>
            <a:pPr marL="0" indent="0">
              <a:buNone/>
            </a:pPr>
            <a:endParaRPr lang="en-US" sz="2000" dirty="0"/>
          </a:p>
        </p:txBody>
      </p:sp>
      <p:pic>
        <p:nvPicPr>
          <p:cNvPr id="4" name="Picture 3"/>
          <p:cNvPicPr>
            <a:picLocks noChangeAspect="1"/>
          </p:cNvPicPr>
          <p:nvPr/>
        </p:nvPicPr>
        <p:blipFill>
          <a:blip r:embed="rId3"/>
          <a:stretch>
            <a:fillRect/>
          </a:stretch>
        </p:blipFill>
        <p:spPr>
          <a:xfrm>
            <a:off x="951940" y="3162019"/>
            <a:ext cx="4438650" cy="1838325"/>
          </a:xfrm>
          <a:prstGeom prst="rect">
            <a:avLst/>
          </a:prstGeom>
        </p:spPr>
      </p:pic>
      <p:pic>
        <p:nvPicPr>
          <p:cNvPr id="5" name="Picture 4"/>
          <p:cNvPicPr>
            <a:picLocks noChangeAspect="1"/>
          </p:cNvPicPr>
          <p:nvPr/>
        </p:nvPicPr>
        <p:blipFill>
          <a:blip r:embed="rId4"/>
          <a:stretch>
            <a:fillRect/>
          </a:stretch>
        </p:blipFill>
        <p:spPr>
          <a:xfrm>
            <a:off x="1076896" y="5018554"/>
            <a:ext cx="2628900" cy="666750"/>
          </a:xfrm>
          <a:prstGeom prst="rect">
            <a:avLst/>
          </a:prstGeom>
        </p:spPr>
      </p:pic>
      <p:pic>
        <p:nvPicPr>
          <p:cNvPr id="6" name="Picture 5"/>
          <p:cNvPicPr>
            <a:picLocks noChangeAspect="1"/>
          </p:cNvPicPr>
          <p:nvPr/>
        </p:nvPicPr>
        <p:blipFill>
          <a:blip r:embed="rId5"/>
          <a:stretch>
            <a:fillRect/>
          </a:stretch>
        </p:blipFill>
        <p:spPr>
          <a:xfrm>
            <a:off x="4514850" y="5157786"/>
            <a:ext cx="3162300" cy="657225"/>
          </a:xfrm>
          <a:prstGeom prst="rect">
            <a:avLst/>
          </a:prstGeom>
        </p:spPr>
      </p:pic>
    </p:spTree>
    <p:extLst>
      <p:ext uri="{BB962C8B-B14F-4D97-AF65-F5344CB8AC3E}">
        <p14:creationId xmlns:p14="http://schemas.microsoft.com/office/powerpoint/2010/main" val="19657984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Building GLM model with the top 20 predictors from the important features of the Random Forest model</a:t>
            </a:r>
            <a:endParaRPr lang="en-US" sz="2800" dirty="0"/>
          </a:p>
        </p:txBody>
      </p:sp>
      <p:sp>
        <p:nvSpPr>
          <p:cNvPr id="3" name="Content Placeholder 2"/>
          <p:cNvSpPr>
            <a:spLocks noGrp="1"/>
          </p:cNvSpPr>
          <p:nvPr>
            <p:ph idx="1"/>
          </p:nvPr>
        </p:nvSpPr>
        <p:spPr>
          <a:xfrm>
            <a:off x="838199" y="1825625"/>
            <a:ext cx="11244943" cy="5032374"/>
          </a:xfrm>
        </p:spPr>
        <p:txBody>
          <a:bodyPr>
            <a:normAutofit/>
          </a:bodyPr>
          <a:lstStyle/>
          <a:p>
            <a:pPr marL="0" indent="0">
              <a:buNone/>
            </a:pPr>
            <a:r>
              <a:rPr lang="en-US" sz="2000" dirty="0" smtClean="0"/>
              <a:t>predictors &lt;- c(  "</a:t>
            </a:r>
            <a:r>
              <a:rPr lang="en-US" sz="2000" dirty="0" err="1" smtClean="0"/>
              <a:t>MonthlyCharges</a:t>
            </a:r>
            <a:r>
              <a:rPr lang="en-US" sz="2000" dirty="0" smtClean="0"/>
              <a:t>",  "</a:t>
            </a:r>
            <a:r>
              <a:rPr lang="en-US" sz="2000" dirty="0" err="1" smtClean="0"/>
              <a:t>ContractTwo.year</a:t>
            </a:r>
            <a:r>
              <a:rPr lang="en-US" sz="2000" dirty="0" smtClean="0"/>
              <a:t>",  "</a:t>
            </a:r>
            <a:r>
              <a:rPr lang="en-US" sz="2000" dirty="0" err="1" smtClean="0"/>
              <a:t>InternetServiceFiber.optic</a:t>
            </a:r>
            <a:r>
              <a:rPr lang="en-US" sz="2000" dirty="0" smtClean="0"/>
              <a:t>",  "</a:t>
            </a:r>
            <a:r>
              <a:rPr lang="en-US" sz="2000" dirty="0" err="1" smtClean="0"/>
              <a:t>PaymentMethodElectronic.check</a:t>
            </a:r>
            <a:r>
              <a:rPr lang="en-US" sz="2000" dirty="0" smtClean="0"/>
              <a:t>",  "</a:t>
            </a:r>
            <a:r>
              <a:rPr lang="en-US" sz="2000" dirty="0" err="1" smtClean="0"/>
              <a:t>ContractOne.year</a:t>
            </a:r>
            <a:r>
              <a:rPr lang="en-US" sz="2000" dirty="0" smtClean="0"/>
              <a:t>",   "</a:t>
            </a:r>
            <a:r>
              <a:rPr lang="en-US" sz="2000" dirty="0" err="1" smtClean="0"/>
              <a:t>TechSupportYes</a:t>
            </a:r>
            <a:r>
              <a:rPr lang="en-US" sz="2000" dirty="0" smtClean="0"/>
              <a:t>",  "</a:t>
            </a:r>
            <a:r>
              <a:rPr lang="en-US" sz="2000" dirty="0" err="1" smtClean="0"/>
              <a:t>InternetServiceNo</a:t>
            </a:r>
            <a:r>
              <a:rPr lang="en-US" sz="2000" dirty="0" smtClean="0"/>
              <a:t>", "</a:t>
            </a:r>
            <a:r>
              <a:rPr lang="en-US" sz="2000" dirty="0" err="1" smtClean="0"/>
              <a:t>PaperlessBillingYes</a:t>
            </a:r>
            <a:r>
              <a:rPr lang="en-US" sz="2000" dirty="0" smtClean="0"/>
              <a:t>", "</a:t>
            </a:r>
            <a:r>
              <a:rPr lang="en-US" sz="2000" dirty="0" err="1" smtClean="0"/>
              <a:t>PartnerYes</a:t>
            </a:r>
            <a:r>
              <a:rPr lang="en-US" sz="2000" dirty="0" smtClean="0"/>
              <a:t>" ,"tenureCategory..70.75.", "</a:t>
            </a:r>
            <a:r>
              <a:rPr lang="en-US" sz="2000" dirty="0" err="1" smtClean="0"/>
              <a:t>DependentsYes</a:t>
            </a:r>
            <a:r>
              <a:rPr lang="en-US" sz="2000" dirty="0" smtClean="0"/>
              <a:t>", "</a:t>
            </a:r>
            <a:r>
              <a:rPr lang="en-US" sz="2000" dirty="0" err="1" smtClean="0"/>
              <a:t>SeniorCitizen</a:t>
            </a:r>
            <a:r>
              <a:rPr lang="en-US" sz="2000" dirty="0" smtClean="0"/>
              <a:t>" , "DeviceProtectionYes","PaymentMethodCredit.card..automatic.","tenureCategory..60.65.",</a:t>
            </a:r>
          </a:p>
          <a:p>
            <a:pPr marL="0" indent="0">
              <a:buNone/>
            </a:pPr>
            <a:r>
              <a:rPr lang="en-US" sz="2000" dirty="0" smtClean="0"/>
              <a:t>"StreamingMoviesYes","tenureCategory..5.10.", "</a:t>
            </a:r>
            <a:r>
              <a:rPr lang="en-US" sz="2000" dirty="0" err="1" smtClean="0"/>
              <a:t>StreamingTVYes</a:t>
            </a:r>
            <a:r>
              <a:rPr lang="en-US" sz="2000" dirty="0" smtClean="0"/>
              <a:t>", "tenureCategory..10.15." ,"</a:t>
            </a:r>
            <a:r>
              <a:rPr lang="en-US" sz="2000" dirty="0" err="1" smtClean="0"/>
              <a:t>genderMale</a:t>
            </a:r>
            <a:r>
              <a:rPr lang="en-US" sz="2000" dirty="0" smtClean="0"/>
              <a:t> " )</a:t>
            </a:r>
          </a:p>
          <a:p>
            <a:pPr marL="0" indent="0">
              <a:buNone/>
            </a:pPr>
            <a:endParaRPr lang="en-US" sz="2000" dirty="0" smtClean="0"/>
          </a:p>
          <a:p>
            <a:pPr marL="0" indent="0">
              <a:buNone/>
            </a:pPr>
            <a:r>
              <a:rPr lang="en-US" sz="2000" dirty="0" err="1" smtClean="0"/>
              <a:t>model_glm</a:t>
            </a:r>
            <a:r>
              <a:rPr lang="en-US" sz="2000" dirty="0" smtClean="0"/>
              <a:t> &lt;-train(</a:t>
            </a:r>
            <a:r>
              <a:rPr lang="en-US" sz="2000" dirty="0" err="1" smtClean="0"/>
              <a:t>trainSet</a:t>
            </a:r>
            <a:r>
              <a:rPr lang="en-US" sz="2000" dirty="0" smtClean="0"/>
              <a:t>[, names(</a:t>
            </a:r>
            <a:r>
              <a:rPr lang="en-US" sz="2000" dirty="0" err="1" smtClean="0"/>
              <a:t>trainSet</a:t>
            </a:r>
            <a:r>
              <a:rPr lang="en-US" sz="2000" dirty="0" smtClean="0"/>
              <a:t>) %in% c(predictors)], </a:t>
            </a:r>
            <a:r>
              <a:rPr lang="en-US" sz="2000" dirty="0" err="1" smtClean="0"/>
              <a:t>trainSet</a:t>
            </a:r>
            <a:r>
              <a:rPr lang="en-US" sz="2000" dirty="0" smtClean="0"/>
              <a:t>[, </a:t>
            </a:r>
            <a:r>
              <a:rPr lang="en-US" sz="2000" dirty="0" err="1" smtClean="0"/>
              <a:t>outcomeName</a:t>
            </a:r>
            <a:r>
              <a:rPr lang="en-US" sz="2000" dirty="0" smtClean="0"/>
              <a:t>], method = '</a:t>
            </a:r>
            <a:r>
              <a:rPr lang="en-US" sz="2000" dirty="0" err="1" smtClean="0"/>
              <a:t>glm</a:t>
            </a:r>
            <a:r>
              <a:rPr lang="en-US" sz="2000" dirty="0" smtClean="0"/>
              <a:t>')</a:t>
            </a:r>
            <a:endParaRPr lang="en-US" sz="2000" dirty="0"/>
          </a:p>
        </p:txBody>
      </p:sp>
    </p:spTree>
    <p:extLst>
      <p:ext uri="{BB962C8B-B14F-4D97-AF65-F5344CB8AC3E}">
        <p14:creationId xmlns:p14="http://schemas.microsoft.com/office/powerpoint/2010/main" val="1940006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Hypothesis</a:t>
            </a:r>
            <a:endParaRPr lang="en-US" sz="2800" dirty="0"/>
          </a:p>
        </p:txBody>
      </p:sp>
      <p:sp>
        <p:nvSpPr>
          <p:cNvPr id="3" name="Content Placeholder 2"/>
          <p:cNvSpPr>
            <a:spLocks noGrp="1"/>
          </p:cNvSpPr>
          <p:nvPr>
            <p:ph idx="1"/>
          </p:nvPr>
        </p:nvSpPr>
        <p:spPr/>
        <p:txBody>
          <a:bodyPr>
            <a:normAutofit/>
          </a:bodyPr>
          <a:lstStyle/>
          <a:p>
            <a:pPr marL="0" indent="0">
              <a:buNone/>
            </a:pPr>
            <a:r>
              <a:rPr lang="en-US" sz="2000" dirty="0"/>
              <a:t>H0: There is no relationship between </a:t>
            </a:r>
            <a:r>
              <a:rPr lang="en-US" sz="2000" dirty="0" err="1" smtClean="0"/>
              <a:t>MonthlyCharges</a:t>
            </a:r>
            <a:r>
              <a:rPr lang="en-US" sz="2000" dirty="0" smtClean="0"/>
              <a:t> and </a:t>
            </a:r>
            <a:r>
              <a:rPr lang="en-US" sz="2000" dirty="0"/>
              <a:t>customer churn </a:t>
            </a:r>
          </a:p>
          <a:p>
            <a:pPr marL="0" indent="0">
              <a:buNone/>
            </a:pPr>
            <a:r>
              <a:rPr lang="en-US" sz="2000" dirty="0" smtClean="0"/>
              <a:t>Ha</a:t>
            </a:r>
            <a:r>
              <a:rPr lang="en-US" sz="2000" dirty="0"/>
              <a:t>: There is a relationship between </a:t>
            </a:r>
            <a:r>
              <a:rPr lang="en-US" sz="2000" dirty="0" err="1"/>
              <a:t>MonthlyCharges</a:t>
            </a:r>
            <a:r>
              <a:rPr lang="en-US" sz="2000" dirty="0" smtClean="0"/>
              <a:t> and </a:t>
            </a:r>
            <a:r>
              <a:rPr lang="en-US" sz="2000" dirty="0"/>
              <a:t>customer </a:t>
            </a:r>
            <a:r>
              <a:rPr lang="en-US" sz="2000" dirty="0" smtClean="0"/>
              <a:t>churn</a:t>
            </a:r>
          </a:p>
          <a:p>
            <a:pPr marL="0" indent="0">
              <a:buNone/>
            </a:pPr>
            <a:r>
              <a:rPr lang="en-US" sz="2000" dirty="0"/>
              <a:t>H0: There is no relationship between </a:t>
            </a:r>
            <a:r>
              <a:rPr lang="en-US" sz="2000" dirty="0" err="1" smtClean="0"/>
              <a:t>TotalCharges</a:t>
            </a:r>
            <a:r>
              <a:rPr lang="en-US" sz="2000" dirty="0" smtClean="0"/>
              <a:t> </a:t>
            </a:r>
            <a:r>
              <a:rPr lang="en-US" sz="2000" dirty="0"/>
              <a:t>and customer churn </a:t>
            </a:r>
          </a:p>
          <a:p>
            <a:pPr marL="0" indent="0">
              <a:buNone/>
            </a:pPr>
            <a:r>
              <a:rPr lang="en-US" sz="2000" dirty="0"/>
              <a:t>Ha: There is a relationship between </a:t>
            </a:r>
            <a:r>
              <a:rPr lang="en-US" sz="2000" dirty="0" err="1"/>
              <a:t>TotalCharges</a:t>
            </a:r>
            <a:r>
              <a:rPr lang="en-US" sz="2000" dirty="0" smtClean="0"/>
              <a:t> </a:t>
            </a:r>
            <a:r>
              <a:rPr lang="en-US" sz="2000" dirty="0"/>
              <a:t>and customer </a:t>
            </a:r>
            <a:r>
              <a:rPr lang="en-US" sz="2000" dirty="0" smtClean="0"/>
              <a:t>churn</a:t>
            </a:r>
          </a:p>
          <a:p>
            <a:pPr marL="0" indent="0">
              <a:buNone/>
            </a:pPr>
            <a:r>
              <a:rPr lang="en-US" sz="2000" dirty="0"/>
              <a:t>H0: There is no relationship between </a:t>
            </a:r>
            <a:r>
              <a:rPr lang="en-US" sz="2000" dirty="0" err="1" smtClean="0"/>
              <a:t>MultipleLines</a:t>
            </a:r>
            <a:r>
              <a:rPr lang="en-US" sz="2000" dirty="0" smtClean="0"/>
              <a:t> </a:t>
            </a:r>
            <a:r>
              <a:rPr lang="en-US" sz="2000" dirty="0"/>
              <a:t>and customer churn </a:t>
            </a:r>
          </a:p>
          <a:p>
            <a:pPr marL="0" indent="0">
              <a:buNone/>
            </a:pPr>
            <a:r>
              <a:rPr lang="en-US" sz="2000" dirty="0"/>
              <a:t>Ha: There is a relationship between </a:t>
            </a:r>
            <a:r>
              <a:rPr lang="en-US" sz="2000" dirty="0" err="1"/>
              <a:t>MultipleLines</a:t>
            </a:r>
            <a:r>
              <a:rPr lang="en-US" sz="2000" dirty="0" smtClean="0"/>
              <a:t> </a:t>
            </a:r>
            <a:r>
              <a:rPr lang="en-US" sz="2000" dirty="0"/>
              <a:t>and customer churn</a:t>
            </a:r>
          </a:p>
          <a:p>
            <a:pPr marL="0" indent="0">
              <a:buNone/>
            </a:pPr>
            <a:r>
              <a:rPr lang="en-US" sz="2000" dirty="0"/>
              <a:t>H0: There is no relationship between </a:t>
            </a:r>
            <a:r>
              <a:rPr lang="en-US" sz="2000" dirty="0" err="1" smtClean="0"/>
              <a:t>InternetService</a:t>
            </a:r>
            <a:r>
              <a:rPr lang="en-US" sz="2000" dirty="0" smtClean="0"/>
              <a:t> </a:t>
            </a:r>
            <a:r>
              <a:rPr lang="en-US" sz="2000" dirty="0"/>
              <a:t>and customer churn </a:t>
            </a:r>
          </a:p>
          <a:p>
            <a:pPr marL="0" indent="0">
              <a:buNone/>
            </a:pPr>
            <a:r>
              <a:rPr lang="en-US" sz="2000" dirty="0"/>
              <a:t>Ha: There is a relationship between </a:t>
            </a:r>
            <a:r>
              <a:rPr lang="en-US" sz="2000" dirty="0" err="1"/>
              <a:t>InternetService</a:t>
            </a:r>
            <a:r>
              <a:rPr lang="en-US" sz="2000" dirty="0" smtClean="0"/>
              <a:t> </a:t>
            </a:r>
            <a:r>
              <a:rPr lang="en-US" sz="2000" dirty="0"/>
              <a:t>and customer churn</a:t>
            </a:r>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24247274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Building GLM model </a:t>
            </a:r>
            <a:r>
              <a:rPr lang="en-US" sz="2800" dirty="0"/>
              <a:t>with the top 20 predictors from the important features of the Random Forest model</a:t>
            </a:r>
          </a:p>
        </p:txBody>
      </p:sp>
      <p:sp>
        <p:nvSpPr>
          <p:cNvPr id="3" name="Content Placeholder 2"/>
          <p:cNvSpPr>
            <a:spLocks noGrp="1"/>
          </p:cNvSpPr>
          <p:nvPr>
            <p:ph idx="1"/>
          </p:nvPr>
        </p:nvSpPr>
        <p:spPr>
          <a:xfrm>
            <a:off x="838199" y="1825625"/>
            <a:ext cx="11244943" cy="5032374"/>
          </a:xfrm>
        </p:spPr>
        <p:txBody>
          <a:bodyPr>
            <a:normAutofit/>
          </a:bodyPr>
          <a:lstStyle/>
          <a:p>
            <a:pPr marL="0" indent="0">
              <a:buNone/>
            </a:pPr>
            <a:r>
              <a:rPr lang="en-US" sz="2000" dirty="0" smtClean="0"/>
              <a:t>#Predictions</a:t>
            </a:r>
          </a:p>
          <a:p>
            <a:pPr marL="0" indent="0">
              <a:buNone/>
            </a:pPr>
            <a:r>
              <a:rPr lang="en-US" sz="2000" dirty="0" smtClean="0"/>
              <a:t>predictions &lt;- </a:t>
            </a:r>
            <a:r>
              <a:rPr lang="en-US" sz="2000" dirty="0" err="1" smtClean="0"/>
              <a:t>predict.train</a:t>
            </a:r>
            <a:r>
              <a:rPr lang="en-US" sz="2000" dirty="0" smtClean="0"/>
              <a:t>(object = </a:t>
            </a:r>
            <a:r>
              <a:rPr lang="en-US" sz="2000" dirty="0" err="1" smtClean="0"/>
              <a:t>model_glm</a:t>
            </a:r>
            <a:r>
              <a:rPr lang="en-US" sz="2000" dirty="0" smtClean="0"/>
              <a:t>, </a:t>
            </a:r>
            <a:r>
              <a:rPr lang="en-US" sz="2000" dirty="0" err="1" smtClean="0"/>
              <a:t>testSet</a:t>
            </a:r>
            <a:r>
              <a:rPr lang="en-US" sz="2000" dirty="0" smtClean="0"/>
              <a:t>[, names(</a:t>
            </a:r>
            <a:r>
              <a:rPr lang="en-US" sz="2000" dirty="0" err="1" smtClean="0"/>
              <a:t>testSet</a:t>
            </a:r>
            <a:r>
              <a:rPr lang="en-US" sz="2000" dirty="0" smtClean="0"/>
              <a:t>) %in% c(predictors)], type ="raw")</a:t>
            </a:r>
          </a:p>
          <a:p>
            <a:pPr marL="0" indent="0">
              <a:buNone/>
            </a:pPr>
            <a:r>
              <a:rPr lang="en-US" sz="2000" dirty="0" err="1" smtClean="0"/>
              <a:t>confusionMatrix</a:t>
            </a:r>
            <a:r>
              <a:rPr lang="en-US" sz="2000" dirty="0" smtClean="0"/>
              <a:t>(predictions, </a:t>
            </a:r>
            <a:r>
              <a:rPr lang="en-US" sz="2000" dirty="0" err="1" smtClean="0"/>
              <a:t>testSet</a:t>
            </a:r>
            <a:r>
              <a:rPr lang="en-US" sz="2000" dirty="0" smtClean="0"/>
              <a:t>[, </a:t>
            </a:r>
            <a:r>
              <a:rPr lang="en-US" sz="2000" dirty="0" err="1" smtClean="0"/>
              <a:t>outcomeName</a:t>
            </a:r>
            <a:r>
              <a:rPr lang="en-US" sz="2000" dirty="0" smtClean="0"/>
              <a:t>])</a:t>
            </a:r>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3"/>
          <a:stretch>
            <a:fillRect/>
          </a:stretch>
        </p:blipFill>
        <p:spPr>
          <a:xfrm>
            <a:off x="1032113" y="3156446"/>
            <a:ext cx="5229225" cy="1838325"/>
          </a:xfrm>
          <a:prstGeom prst="rect">
            <a:avLst/>
          </a:prstGeom>
        </p:spPr>
      </p:pic>
      <p:pic>
        <p:nvPicPr>
          <p:cNvPr id="5" name="Picture 4"/>
          <p:cNvPicPr>
            <a:picLocks noChangeAspect="1"/>
          </p:cNvPicPr>
          <p:nvPr/>
        </p:nvPicPr>
        <p:blipFill>
          <a:blip r:embed="rId4"/>
          <a:stretch>
            <a:fillRect/>
          </a:stretch>
        </p:blipFill>
        <p:spPr>
          <a:xfrm>
            <a:off x="1003407" y="5156148"/>
            <a:ext cx="2647950" cy="542925"/>
          </a:xfrm>
          <a:prstGeom prst="rect">
            <a:avLst/>
          </a:prstGeom>
        </p:spPr>
      </p:pic>
      <p:pic>
        <p:nvPicPr>
          <p:cNvPr id="6" name="Picture 5"/>
          <p:cNvPicPr>
            <a:picLocks noChangeAspect="1"/>
          </p:cNvPicPr>
          <p:nvPr/>
        </p:nvPicPr>
        <p:blipFill>
          <a:blip r:embed="rId5"/>
          <a:stretch>
            <a:fillRect/>
          </a:stretch>
        </p:blipFill>
        <p:spPr>
          <a:xfrm>
            <a:off x="5419451" y="5167714"/>
            <a:ext cx="3390900" cy="781050"/>
          </a:xfrm>
          <a:prstGeom prst="rect">
            <a:avLst/>
          </a:prstGeom>
        </p:spPr>
      </p:pic>
      <p:sp>
        <p:nvSpPr>
          <p:cNvPr id="7" name="Rectangle 6"/>
          <p:cNvSpPr/>
          <p:nvPr/>
        </p:nvSpPr>
        <p:spPr>
          <a:xfrm>
            <a:off x="8879659" y="5373573"/>
            <a:ext cx="1800108" cy="369332"/>
          </a:xfrm>
          <a:prstGeom prst="rect">
            <a:avLst/>
          </a:prstGeom>
        </p:spPr>
        <p:txBody>
          <a:bodyPr wrap="none">
            <a:spAutoFit/>
          </a:bodyPr>
          <a:lstStyle/>
          <a:p>
            <a:r>
              <a:rPr lang="en-US" dirty="0"/>
              <a:t>AUC # 0.8333372</a:t>
            </a:r>
          </a:p>
        </p:txBody>
      </p:sp>
    </p:spTree>
    <p:extLst>
      <p:ext uri="{BB962C8B-B14F-4D97-AF65-F5344CB8AC3E}">
        <p14:creationId xmlns:p14="http://schemas.microsoft.com/office/powerpoint/2010/main" val="25653986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Building GLM model </a:t>
            </a:r>
            <a:r>
              <a:rPr lang="en-US" sz="2800" dirty="0"/>
              <a:t>with the top 20 predictors from the important features of the Random Forest model</a:t>
            </a:r>
          </a:p>
        </p:txBody>
      </p:sp>
      <p:sp>
        <p:nvSpPr>
          <p:cNvPr id="3" name="Content Placeholder 2"/>
          <p:cNvSpPr>
            <a:spLocks noGrp="1"/>
          </p:cNvSpPr>
          <p:nvPr>
            <p:ph idx="1"/>
          </p:nvPr>
        </p:nvSpPr>
        <p:spPr>
          <a:xfrm>
            <a:off x="838199" y="1825625"/>
            <a:ext cx="11244943" cy="5032374"/>
          </a:xfrm>
        </p:spPr>
        <p:txBody>
          <a:bodyPr>
            <a:normAutofit/>
          </a:bodyPr>
          <a:lstStyle/>
          <a:p>
            <a:r>
              <a:rPr lang="en-US" sz="2000" dirty="0" smtClean="0"/>
              <a:t>The coefficients from the GLM model</a:t>
            </a:r>
          </a:p>
          <a:p>
            <a:pPr marL="0" indent="0">
              <a:buNone/>
            </a:pPr>
            <a:endParaRPr lang="en-US" sz="2000" dirty="0"/>
          </a:p>
        </p:txBody>
      </p:sp>
      <p:pic>
        <p:nvPicPr>
          <p:cNvPr id="8" name="Picture 7"/>
          <p:cNvPicPr>
            <a:picLocks noChangeAspect="1"/>
          </p:cNvPicPr>
          <p:nvPr/>
        </p:nvPicPr>
        <p:blipFill>
          <a:blip r:embed="rId3"/>
          <a:stretch>
            <a:fillRect/>
          </a:stretch>
        </p:blipFill>
        <p:spPr>
          <a:xfrm>
            <a:off x="982163" y="2200956"/>
            <a:ext cx="8934450" cy="4604794"/>
          </a:xfrm>
          <a:prstGeom prst="rect">
            <a:avLst/>
          </a:prstGeom>
        </p:spPr>
      </p:pic>
    </p:spTree>
    <p:extLst>
      <p:ext uri="{BB962C8B-B14F-4D97-AF65-F5344CB8AC3E}">
        <p14:creationId xmlns:p14="http://schemas.microsoft.com/office/powerpoint/2010/main" val="12043396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Building Neural Net model </a:t>
            </a:r>
            <a:r>
              <a:rPr lang="en-US" sz="2800" dirty="0"/>
              <a:t>with the top 20 predictors from the important features of the Random Forest model</a:t>
            </a:r>
          </a:p>
        </p:txBody>
      </p:sp>
      <p:sp>
        <p:nvSpPr>
          <p:cNvPr id="3" name="Content Placeholder 2"/>
          <p:cNvSpPr>
            <a:spLocks noGrp="1"/>
          </p:cNvSpPr>
          <p:nvPr>
            <p:ph idx="1"/>
          </p:nvPr>
        </p:nvSpPr>
        <p:spPr>
          <a:xfrm>
            <a:off x="838199" y="1851751"/>
            <a:ext cx="11244943" cy="5032374"/>
          </a:xfrm>
        </p:spPr>
        <p:txBody>
          <a:bodyPr>
            <a:normAutofit/>
          </a:bodyPr>
          <a:lstStyle/>
          <a:p>
            <a:pPr marL="0" indent="0">
              <a:buNone/>
            </a:pPr>
            <a:r>
              <a:rPr lang="en-US" sz="2000" dirty="0" err="1" smtClean="0"/>
              <a:t>model_nnet</a:t>
            </a:r>
            <a:r>
              <a:rPr lang="en-US" sz="2000" dirty="0" smtClean="0"/>
              <a:t> &lt;- train(</a:t>
            </a:r>
            <a:r>
              <a:rPr lang="en-US" sz="2000" dirty="0" err="1" smtClean="0"/>
              <a:t>trainSet</a:t>
            </a:r>
            <a:r>
              <a:rPr lang="en-US" sz="2000" dirty="0" smtClean="0"/>
              <a:t>[, names(</a:t>
            </a:r>
            <a:r>
              <a:rPr lang="en-US" sz="2000" dirty="0" err="1" smtClean="0"/>
              <a:t>trainSet</a:t>
            </a:r>
            <a:r>
              <a:rPr lang="en-US" sz="2000" dirty="0" smtClean="0"/>
              <a:t>) %in% c(predictors)], </a:t>
            </a:r>
            <a:r>
              <a:rPr lang="en-US" sz="2000" dirty="0" err="1" smtClean="0"/>
              <a:t>trainSet</a:t>
            </a:r>
            <a:r>
              <a:rPr lang="en-US" sz="2000" dirty="0" smtClean="0"/>
              <a:t>[, </a:t>
            </a:r>
            <a:r>
              <a:rPr lang="en-US" sz="2000" dirty="0" err="1" smtClean="0"/>
              <a:t>outcomeName</a:t>
            </a:r>
            <a:r>
              <a:rPr lang="en-US" sz="2000" dirty="0" smtClean="0"/>
              <a:t>], method =</a:t>
            </a:r>
          </a:p>
          <a:p>
            <a:pPr marL="0" indent="0">
              <a:buNone/>
            </a:pPr>
            <a:r>
              <a:rPr lang="en-US" sz="2000" dirty="0" smtClean="0"/>
              <a:t>          '</a:t>
            </a:r>
            <a:r>
              <a:rPr lang="en-US" sz="2000" dirty="0" err="1" smtClean="0"/>
              <a:t>nnet</a:t>
            </a:r>
            <a:r>
              <a:rPr lang="en-US" sz="2000" dirty="0" smtClean="0"/>
              <a:t>')</a:t>
            </a:r>
          </a:p>
          <a:p>
            <a:pPr marL="0" indent="0">
              <a:buNone/>
            </a:pPr>
            <a:r>
              <a:rPr lang="en-US" sz="2000" dirty="0" smtClean="0"/>
              <a:t>#Predictions</a:t>
            </a:r>
          </a:p>
          <a:p>
            <a:pPr marL="0" indent="0">
              <a:buNone/>
            </a:pPr>
            <a:r>
              <a:rPr lang="en-US" sz="2000" dirty="0" smtClean="0"/>
              <a:t>predictions &lt;-</a:t>
            </a:r>
          </a:p>
          <a:p>
            <a:pPr marL="0" indent="0">
              <a:buNone/>
            </a:pPr>
            <a:r>
              <a:rPr lang="en-US" sz="2000" dirty="0" smtClean="0"/>
              <a:t>  </a:t>
            </a:r>
            <a:r>
              <a:rPr lang="en-US" sz="2000" dirty="0" err="1" smtClean="0"/>
              <a:t>predict.train</a:t>
            </a:r>
            <a:r>
              <a:rPr lang="en-US" sz="2000" dirty="0" smtClean="0"/>
              <a:t>(object = </a:t>
            </a:r>
            <a:r>
              <a:rPr lang="en-US" sz="2000" dirty="0" err="1" smtClean="0"/>
              <a:t>model_nnet</a:t>
            </a:r>
            <a:r>
              <a:rPr lang="en-US" sz="2000" dirty="0" smtClean="0"/>
              <a:t>, </a:t>
            </a:r>
            <a:r>
              <a:rPr lang="en-US" sz="2000" dirty="0" err="1" smtClean="0"/>
              <a:t>testSet</a:t>
            </a:r>
            <a:r>
              <a:rPr lang="en-US" sz="2000" dirty="0" smtClean="0"/>
              <a:t>[, names(</a:t>
            </a:r>
            <a:r>
              <a:rPr lang="en-US" sz="2000" dirty="0" err="1" smtClean="0"/>
              <a:t>testSet</a:t>
            </a:r>
            <a:r>
              <a:rPr lang="en-US" sz="2000" dirty="0" smtClean="0"/>
              <a:t>) %in% c(predictors)], type =</a:t>
            </a:r>
          </a:p>
          <a:p>
            <a:pPr marL="0" indent="0">
              <a:buNone/>
            </a:pPr>
            <a:r>
              <a:rPr lang="en-US" sz="2000" dirty="0" smtClean="0"/>
              <a:t>                  "raw")</a:t>
            </a:r>
          </a:p>
          <a:p>
            <a:pPr marL="0" indent="0">
              <a:buNone/>
            </a:pPr>
            <a:endParaRPr lang="en-US" sz="2000" dirty="0" smtClean="0"/>
          </a:p>
          <a:p>
            <a:pPr marL="0" indent="0">
              <a:buNone/>
            </a:pPr>
            <a:r>
              <a:rPr lang="en-US" sz="2000" dirty="0" err="1" smtClean="0"/>
              <a:t>confusionMatrix</a:t>
            </a:r>
            <a:r>
              <a:rPr lang="en-US" sz="2000" dirty="0" smtClean="0"/>
              <a:t>(predictions, </a:t>
            </a:r>
            <a:r>
              <a:rPr lang="en-US" sz="2000" dirty="0" err="1" smtClean="0"/>
              <a:t>testSet</a:t>
            </a:r>
            <a:r>
              <a:rPr lang="en-US" sz="2000" dirty="0" smtClean="0"/>
              <a:t>[, </a:t>
            </a:r>
            <a:r>
              <a:rPr lang="en-US" sz="2000" dirty="0" err="1" smtClean="0"/>
              <a:t>outcomeName</a:t>
            </a:r>
            <a:r>
              <a:rPr lang="en-US" sz="2000" dirty="0" smtClean="0"/>
              <a:t>])</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7316427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Building Neural Net model </a:t>
            </a:r>
            <a:r>
              <a:rPr lang="en-US" sz="2800" dirty="0"/>
              <a:t>with the top 20 predictors from the important features of the Random Forest model</a:t>
            </a:r>
          </a:p>
        </p:txBody>
      </p:sp>
      <p:sp>
        <p:nvSpPr>
          <p:cNvPr id="3" name="Content Placeholder 2"/>
          <p:cNvSpPr>
            <a:spLocks noGrp="1"/>
          </p:cNvSpPr>
          <p:nvPr>
            <p:ph idx="1"/>
          </p:nvPr>
        </p:nvSpPr>
        <p:spPr>
          <a:xfrm>
            <a:off x="838199" y="1851751"/>
            <a:ext cx="11244943" cy="5032374"/>
          </a:xfrm>
        </p:spPr>
        <p:txBody>
          <a:bodyPr>
            <a:normAutofit/>
          </a:bodyPr>
          <a:lstStyle/>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3"/>
          <a:stretch>
            <a:fillRect/>
          </a:stretch>
        </p:blipFill>
        <p:spPr>
          <a:xfrm>
            <a:off x="1001486" y="1461814"/>
            <a:ext cx="4572000" cy="1857375"/>
          </a:xfrm>
          <a:prstGeom prst="rect">
            <a:avLst/>
          </a:prstGeom>
        </p:spPr>
      </p:pic>
      <p:pic>
        <p:nvPicPr>
          <p:cNvPr id="5" name="Picture 4"/>
          <p:cNvPicPr>
            <a:picLocks noChangeAspect="1"/>
          </p:cNvPicPr>
          <p:nvPr/>
        </p:nvPicPr>
        <p:blipFill>
          <a:blip r:embed="rId4"/>
          <a:stretch>
            <a:fillRect/>
          </a:stretch>
        </p:blipFill>
        <p:spPr>
          <a:xfrm>
            <a:off x="1112943" y="3545208"/>
            <a:ext cx="2886075" cy="590550"/>
          </a:xfrm>
          <a:prstGeom prst="rect">
            <a:avLst/>
          </a:prstGeom>
        </p:spPr>
      </p:pic>
      <p:pic>
        <p:nvPicPr>
          <p:cNvPr id="6" name="Picture 5"/>
          <p:cNvPicPr>
            <a:picLocks noChangeAspect="1"/>
          </p:cNvPicPr>
          <p:nvPr/>
        </p:nvPicPr>
        <p:blipFill>
          <a:blip r:embed="rId5"/>
          <a:stretch>
            <a:fillRect/>
          </a:stretch>
        </p:blipFill>
        <p:spPr>
          <a:xfrm>
            <a:off x="1464546" y="4346662"/>
            <a:ext cx="3267075" cy="685800"/>
          </a:xfrm>
          <a:prstGeom prst="rect">
            <a:avLst/>
          </a:prstGeom>
        </p:spPr>
      </p:pic>
      <p:sp>
        <p:nvSpPr>
          <p:cNvPr id="7" name="Rectangle 6"/>
          <p:cNvSpPr/>
          <p:nvPr/>
        </p:nvSpPr>
        <p:spPr>
          <a:xfrm>
            <a:off x="5254455" y="4544084"/>
            <a:ext cx="1683089" cy="369332"/>
          </a:xfrm>
          <a:prstGeom prst="rect">
            <a:avLst/>
          </a:prstGeom>
        </p:spPr>
        <p:txBody>
          <a:bodyPr wrap="none">
            <a:spAutoFit/>
          </a:bodyPr>
          <a:lstStyle/>
          <a:p>
            <a:r>
              <a:rPr lang="en-US" dirty="0"/>
              <a:t>AUC # 0.835651</a:t>
            </a:r>
          </a:p>
        </p:txBody>
      </p:sp>
    </p:spTree>
    <p:extLst>
      <p:ext uri="{BB962C8B-B14F-4D97-AF65-F5344CB8AC3E}">
        <p14:creationId xmlns:p14="http://schemas.microsoft.com/office/powerpoint/2010/main" val="15875418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Building SVM model </a:t>
            </a:r>
            <a:r>
              <a:rPr lang="en-US" sz="2800" dirty="0"/>
              <a:t>with the top 20 predictors from the important features of the Random Forest model</a:t>
            </a:r>
          </a:p>
        </p:txBody>
      </p:sp>
      <p:sp>
        <p:nvSpPr>
          <p:cNvPr id="3" name="Content Placeholder 2"/>
          <p:cNvSpPr>
            <a:spLocks noGrp="1"/>
          </p:cNvSpPr>
          <p:nvPr>
            <p:ph idx="1"/>
          </p:nvPr>
        </p:nvSpPr>
        <p:spPr>
          <a:xfrm>
            <a:off x="838199" y="1851751"/>
            <a:ext cx="11244943" cy="5032374"/>
          </a:xfrm>
        </p:spPr>
        <p:txBody>
          <a:bodyPr>
            <a:normAutofit/>
          </a:bodyPr>
          <a:lstStyle/>
          <a:p>
            <a:pPr marL="0" indent="0">
              <a:buNone/>
            </a:pPr>
            <a:r>
              <a:rPr lang="en-US" sz="2000" dirty="0" err="1" smtClean="0"/>
              <a:t>model_svm</a:t>
            </a:r>
            <a:r>
              <a:rPr lang="en-US" sz="2000" dirty="0" smtClean="0"/>
              <a:t> &lt;-</a:t>
            </a:r>
          </a:p>
          <a:p>
            <a:pPr marL="0" indent="0">
              <a:buNone/>
            </a:pPr>
            <a:r>
              <a:rPr lang="en-US" sz="2000" dirty="0" smtClean="0"/>
              <a:t>  train(</a:t>
            </a:r>
            <a:r>
              <a:rPr lang="en-US" sz="2000" dirty="0" err="1" smtClean="0"/>
              <a:t>trainSet</a:t>
            </a:r>
            <a:r>
              <a:rPr lang="en-US" sz="2000" dirty="0" smtClean="0"/>
              <a:t>[, names(</a:t>
            </a:r>
            <a:r>
              <a:rPr lang="en-US" sz="2000" dirty="0" err="1" smtClean="0"/>
              <a:t>trainSet</a:t>
            </a:r>
            <a:r>
              <a:rPr lang="en-US" sz="2000" dirty="0" smtClean="0"/>
              <a:t>) %in% c(predictors)], </a:t>
            </a:r>
            <a:r>
              <a:rPr lang="en-US" sz="2000" dirty="0" err="1" smtClean="0"/>
              <a:t>trainSet</a:t>
            </a:r>
            <a:r>
              <a:rPr lang="en-US" sz="2000" dirty="0" smtClean="0"/>
              <a:t>[, </a:t>
            </a:r>
            <a:r>
              <a:rPr lang="en-US" sz="2000" dirty="0" err="1" smtClean="0"/>
              <a:t>outcomeName</a:t>
            </a:r>
            <a:r>
              <a:rPr lang="en-US" sz="2000" dirty="0" smtClean="0"/>
              <a:t>], method = '</a:t>
            </a:r>
            <a:r>
              <a:rPr lang="en-US" sz="2000" dirty="0" err="1" smtClean="0"/>
              <a:t>svmLinear</a:t>
            </a:r>
            <a:r>
              <a:rPr lang="en-US" sz="2000" dirty="0" smtClean="0"/>
              <a:t>')</a:t>
            </a:r>
          </a:p>
          <a:p>
            <a:pPr marL="0" indent="0">
              <a:buNone/>
            </a:pPr>
            <a:r>
              <a:rPr lang="en-US" sz="2000" dirty="0" smtClean="0"/>
              <a:t>#Predictions</a:t>
            </a:r>
          </a:p>
          <a:p>
            <a:pPr marL="0" indent="0">
              <a:buNone/>
            </a:pPr>
            <a:r>
              <a:rPr lang="en-US" sz="2000" dirty="0" smtClean="0"/>
              <a:t>predictions &lt;-</a:t>
            </a:r>
          </a:p>
          <a:p>
            <a:pPr marL="0" indent="0">
              <a:buNone/>
            </a:pPr>
            <a:r>
              <a:rPr lang="en-US" sz="2000" dirty="0" smtClean="0"/>
              <a:t>  </a:t>
            </a:r>
            <a:r>
              <a:rPr lang="en-US" sz="2000" dirty="0" err="1" smtClean="0"/>
              <a:t>predict.train</a:t>
            </a:r>
            <a:r>
              <a:rPr lang="en-US" sz="2000" dirty="0" smtClean="0"/>
              <a:t>(object = </a:t>
            </a:r>
            <a:r>
              <a:rPr lang="en-US" sz="2000" dirty="0" err="1" smtClean="0"/>
              <a:t>model_svm</a:t>
            </a:r>
            <a:r>
              <a:rPr lang="en-US" sz="2000" dirty="0" smtClean="0"/>
              <a:t>, </a:t>
            </a:r>
            <a:r>
              <a:rPr lang="en-US" sz="2000" dirty="0" err="1" smtClean="0"/>
              <a:t>testSet</a:t>
            </a:r>
            <a:r>
              <a:rPr lang="en-US" sz="2000" dirty="0" smtClean="0"/>
              <a:t>[, names(</a:t>
            </a:r>
            <a:r>
              <a:rPr lang="en-US" sz="2000" dirty="0" err="1" smtClean="0"/>
              <a:t>testSet</a:t>
            </a:r>
            <a:r>
              <a:rPr lang="en-US" sz="2000" dirty="0" smtClean="0"/>
              <a:t>) %in% c(predictors)], type = "raw")</a:t>
            </a:r>
          </a:p>
          <a:p>
            <a:pPr marL="0" indent="0">
              <a:buNone/>
            </a:pPr>
            <a:r>
              <a:rPr lang="en-US" sz="2000" dirty="0" err="1" smtClean="0"/>
              <a:t>confusionMatrix</a:t>
            </a:r>
            <a:r>
              <a:rPr lang="en-US" sz="2000" dirty="0" smtClean="0"/>
              <a:t>(predictions, </a:t>
            </a:r>
            <a:r>
              <a:rPr lang="en-US" sz="2000" dirty="0" err="1" smtClean="0"/>
              <a:t>testSet</a:t>
            </a:r>
            <a:r>
              <a:rPr lang="en-US" sz="2000" dirty="0" smtClean="0"/>
              <a:t>[, </a:t>
            </a:r>
            <a:r>
              <a:rPr lang="en-US" sz="2000" dirty="0" err="1" smtClean="0"/>
              <a:t>outcomeName</a:t>
            </a:r>
            <a:r>
              <a:rPr lang="en-US" sz="2000" dirty="0" smtClean="0"/>
              <a:t>])</a:t>
            </a:r>
            <a:endParaRPr lang="en-US" sz="2000" dirty="0"/>
          </a:p>
          <a:p>
            <a:pPr marL="0" indent="0">
              <a:buNone/>
            </a:pPr>
            <a:endParaRPr lang="en-US" sz="2000" dirty="0"/>
          </a:p>
        </p:txBody>
      </p:sp>
    </p:spTree>
    <p:extLst>
      <p:ext uri="{BB962C8B-B14F-4D97-AF65-F5344CB8AC3E}">
        <p14:creationId xmlns:p14="http://schemas.microsoft.com/office/powerpoint/2010/main" val="28929112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Building SVM model with the top set of predictors</a:t>
            </a:r>
            <a:endParaRPr lang="en-US" sz="2800" dirty="0"/>
          </a:p>
        </p:txBody>
      </p:sp>
      <p:pic>
        <p:nvPicPr>
          <p:cNvPr id="4" name="Content Placeholder 3"/>
          <p:cNvPicPr>
            <a:picLocks noGrp="1" noChangeAspect="1"/>
          </p:cNvPicPr>
          <p:nvPr>
            <p:ph idx="1"/>
          </p:nvPr>
        </p:nvPicPr>
        <p:blipFill>
          <a:blip r:embed="rId3"/>
          <a:stretch>
            <a:fillRect/>
          </a:stretch>
        </p:blipFill>
        <p:spPr>
          <a:xfrm>
            <a:off x="838200" y="1365069"/>
            <a:ext cx="4162425" cy="1876425"/>
          </a:xfrm>
          <a:prstGeom prst="rect">
            <a:avLst/>
          </a:prstGeom>
        </p:spPr>
      </p:pic>
      <p:pic>
        <p:nvPicPr>
          <p:cNvPr id="5" name="Picture 4"/>
          <p:cNvPicPr>
            <a:picLocks noChangeAspect="1"/>
          </p:cNvPicPr>
          <p:nvPr/>
        </p:nvPicPr>
        <p:blipFill>
          <a:blip r:embed="rId4"/>
          <a:stretch>
            <a:fillRect/>
          </a:stretch>
        </p:blipFill>
        <p:spPr>
          <a:xfrm>
            <a:off x="695870" y="3324361"/>
            <a:ext cx="2609850" cy="561975"/>
          </a:xfrm>
          <a:prstGeom prst="rect">
            <a:avLst/>
          </a:prstGeom>
        </p:spPr>
      </p:pic>
      <p:pic>
        <p:nvPicPr>
          <p:cNvPr id="6" name="Picture 5"/>
          <p:cNvPicPr>
            <a:picLocks noChangeAspect="1"/>
          </p:cNvPicPr>
          <p:nvPr/>
        </p:nvPicPr>
        <p:blipFill>
          <a:blip r:embed="rId5"/>
          <a:stretch>
            <a:fillRect/>
          </a:stretch>
        </p:blipFill>
        <p:spPr>
          <a:xfrm>
            <a:off x="772886" y="4018189"/>
            <a:ext cx="3200400" cy="781050"/>
          </a:xfrm>
          <a:prstGeom prst="rect">
            <a:avLst/>
          </a:prstGeom>
        </p:spPr>
      </p:pic>
    </p:spTree>
    <p:extLst>
      <p:ext uri="{BB962C8B-B14F-4D97-AF65-F5344CB8AC3E}">
        <p14:creationId xmlns:p14="http://schemas.microsoft.com/office/powerpoint/2010/main" val="37030068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Model building and validation without dummy encoding</a:t>
            </a:r>
            <a:endParaRPr lang="en-US" sz="2800" dirty="0"/>
          </a:p>
        </p:txBody>
      </p:sp>
      <p:sp>
        <p:nvSpPr>
          <p:cNvPr id="3" name="Content Placeholder 2"/>
          <p:cNvSpPr>
            <a:spLocks noGrp="1"/>
          </p:cNvSpPr>
          <p:nvPr>
            <p:ph idx="1"/>
          </p:nvPr>
        </p:nvSpPr>
        <p:spPr>
          <a:xfrm>
            <a:off x="838199" y="1851751"/>
            <a:ext cx="11244943" cy="5032374"/>
          </a:xfrm>
        </p:spPr>
        <p:txBody>
          <a:bodyPr>
            <a:normAutofit/>
          </a:bodyPr>
          <a:lstStyle/>
          <a:p>
            <a:r>
              <a:rPr lang="en-US" sz="2000" dirty="0" smtClean="0"/>
              <a:t>Based on the earlier analysis on the linear combination between variables, we will omit few features and build model with the remaining variables</a:t>
            </a:r>
          </a:p>
          <a:p>
            <a:pPr marL="0" indent="0">
              <a:buNone/>
            </a:pPr>
            <a:endParaRPr lang="en-US" sz="2000" dirty="0" smtClean="0"/>
          </a:p>
          <a:p>
            <a:pPr marL="0" indent="0">
              <a:buNone/>
            </a:pPr>
            <a:r>
              <a:rPr lang="en-US" sz="2000" dirty="0" smtClean="0"/>
              <a:t>predictors </a:t>
            </a:r>
            <a:r>
              <a:rPr lang="en-US" sz="2000" dirty="0"/>
              <a:t>&lt;- c</a:t>
            </a:r>
            <a:r>
              <a:rPr lang="en-US" sz="2000" dirty="0" smtClean="0"/>
              <a:t>(  </a:t>
            </a:r>
            <a:r>
              <a:rPr lang="en-US" sz="2000" dirty="0"/>
              <a:t>"gender</a:t>
            </a:r>
            <a:r>
              <a:rPr lang="en-US" sz="2000" dirty="0" smtClean="0"/>
              <a:t>",  </a:t>
            </a:r>
            <a:r>
              <a:rPr lang="en-US" sz="2000" dirty="0"/>
              <a:t>"</a:t>
            </a:r>
            <a:r>
              <a:rPr lang="en-US" sz="2000" dirty="0" err="1"/>
              <a:t>SeniorCitizen</a:t>
            </a:r>
            <a:r>
              <a:rPr lang="en-US" sz="2000" dirty="0" smtClean="0"/>
              <a:t>", "</a:t>
            </a:r>
            <a:r>
              <a:rPr lang="en-US" sz="2000" dirty="0"/>
              <a:t>Partner" </a:t>
            </a:r>
            <a:r>
              <a:rPr lang="en-US" sz="2000" dirty="0" smtClean="0"/>
              <a:t>, "</a:t>
            </a:r>
            <a:r>
              <a:rPr lang="en-US" sz="2000" dirty="0"/>
              <a:t>Dependents" </a:t>
            </a:r>
            <a:r>
              <a:rPr lang="en-US" sz="2000" dirty="0" smtClean="0"/>
              <a:t>, </a:t>
            </a:r>
            <a:r>
              <a:rPr lang="en-US" sz="2000" dirty="0"/>
              <a:t>"</a:t>
            </a:r>
            <a:r>
              <a:rPr lang="en-US" sz="2000" dirty="0" err="1"/>
              <a:t>PhoneServiceYes</a:t>
            </a:r>
            <a:r>
              <a:rPr lang="en-US" sz="2000" dirty="0" smtClean="0"/>
              <a:t>",  </a:t>
            </a:r>
            <a:r>
              <a:rPr lang="en-US" sz="2000" dirty="0"/>
              <a:t>"tenure</a:t>
            </a:r>
            <a:r>
              <a:rPr lang="en-US" sz="2000" dirty="0" smtClean="0"/>
              <a:t>", "</a:t>
            </a:r>
            <a:r>
              <a:rPr lang="en-US" sz="2000" dirty="0" err="1"/>
              <a:t>InternetService</a:t>
            </a:r>
            <a:r>
              <a:rPr lang="en-US" sz="2000" dirty="0"/>
              <a:t>" ,</a:t>
            </a:r>
          </a:p>
          <a:p>
            <a:pPr marL="0" indent="0">
              <a:buNone/>
            </a:pPr>
            <a:r>
              <a:rPr lang="en-US" sz="2000" dirty="0"/>
              <a:t> </a:t>
            </a:r>
            <a:r>
              <a:rPr lang="en-US" sz="2000" dirty="0" smtClean="0"/>
              <a:t>#"</a:t>
            </a:r>
            <a:r>
              <a:rPr lang="en-US" sz="2000" dirty="0" err="1"/>
              <a:t>DeviceProtection</a:t>
            </a:r>
            <a:r>
              <a:rPr lang="en-US" sz="2000" dirty="0"/>
              <a:t>"   ,   </a:t>
            </a:r>
            <a:r>
              <a:rPr lang="en-US" sz="2000" dirty="0" smtClean="0"/>
              <a:t>"</a:t>
            </a:r>
            <a:r>
              <a:rPr lang="en-US" sz="2000" dirty="0" err="1"/>
              <a:t>TechSupport</a:t>
            </a:r>
            <a:r>
              <a:rPr lang="en-US" sz="2000" dirty="0"/>
              <a:t>"  </a:t>
            </a:r>
            <a:r>
              <a:rPr lang="en-US" sz="2000" dirty="0" smtClean="0"/>
              <a:t>, "</a:t>
            </a:r>
            <a:r>
              <a:rPr lang="en-US" sz="2000" dirty="0" err="1"/>
              <a:t>StreamingTV</a:t>
            </a:r>
            <a:r>
              <a:rPr lang="en-US" sz="2000" dirty="0"/>
              <a:t>"   </a:t>
            </a:r>
            <a:r>
              <a:rPr lang="en-US" sz="2000" dirty="0" smtClean="0"/>
              <a:t>, "</a:t>
            </a:r>
            <a:r>
              <a:rPr lang="en-US" sz="2000" dirty="0" err="1"/>
              <a:t>StreamingMovies</a:t>
            </a:r>
            <a:r>
              <a:rPr lang="en-US" sz="2000" dirty="0"/>
              <a:t>"   ,</a:t>
            </a:r>
          </a:p>
          <a:p>
            <a:pPr marL="0" indent="0">
              <a:buNone/>
            </a:pPr>
            <a:r>
              <a:rPr lang="en-US" sz="2000" dirty="0"/>
              <a:t>  "Contract"  ,  </a:t>
            </a:r>
            <a:r>
              <a:rPr lang="en-US" sz="2000" dirty="0" smtClean="0"/>
              <a:t> </a:t>
            </a:r>
            <a:r>
              <a:rPr lang="en-US" sz="2000" dirty="0"/>
              <a:t>"</a:t>
            </a:r>
            <a:r>
              <a:rPr lang="en-US" sz="2000" dirty="0" err="1"/>
              <a:t>PaperlessBilling</a:t>
            </a:r>
            <a:r>
              <a:rPr lang="en-US" sz="2000" dirty="0"/>
              <a:t>"   </a:t>
            </a:r>
            <a:r>
              <a:rPr lang="en-US" sz="2000" dirty="0" smtClean="0"/>
              <a:t>, "</a:t>
            </a:r>
            <a:r>
              <a:rPr lang="en-US" sz="2000" dirty="0" err="1"/>
              <a:t>PaymentMethod</a:t>
            </a:r>
            <a:r>
              <a:rPr lang="en-US" sz="2000" dirty="0"/>
              <a:t>" </a:t>
            </a:r>
            <a:r>
              <a:rPr lang="en-US" sz="2000" dirty="0" smtClean="0"/>
              <a:t>, "</a:t>
            </a:r>
            <a:r>
              <a:rPr lang="en-US" sz="2000" dirty="0" err="1" smtClean="0"/>
              <a:t>MonthlyCharges</a:t>
            </a:r>
            <a:r>
              <a:rPr lang="en-US" sz="2000" dirty="0" smtClean="0"/>
              <a:t>“ )</a:t>
            </a:r>
            <a:endParaRPr lang="en-US" sz="2000" dirty="0"/>
          </a:p>
          <a:p>
            <a:pPr marL="0" indent="0">
              <a:buNone/>
            </a:pPr>
            <a:endParaRPr lang="en-US" sz="2000" dirty="0" smtClean="0"/>
          </a:p>
          <a:p>
            <a:pPr marL="0" indent="0">
              <a:buNone/>
            </a:pPr>
            <a:r>
              <a:rPr lang="en-US" sz="2000" dirty="0" err="1" smtClean="0"/>
              <a:t>outcomeName</a:t>
            </a:r>
            <a:r>
              <a:rPr lang="en-US" sz="2000" dirty="0" smtClean="0"/>
              <a:t> </a:t>
            </a:r>
            <a:r>
              <a:rPr lang="en-US" sz="2000" dirty="0"/>
              <a:t>&lt;- "</a:t>
            </a:r>
            <a:r>
              <a:rPr lang="en-US" sz="2000" dirty="0" smtClean="0"/>
              <a:t>Churn“</a:t>
            </a:r>
            <a:endParaRPr lang="en-US" sz="2000" dirty="0"/>
          </a:p>
          <a:p>
            <a:pPr marL="0" indent="0">
              <a:buNone/>
            </a:pPr>
            <a:endParaRPr lang="en-US" sz="2000" dirty="0" smtClean="0"/>
          </a:p>
          <a:p>
            <a:pPr marL="0" indent="0">
              <a:buNone/>
            </a:pPr>
            <a:r>
              <a:rPr lang="en-US" sz="2000" dirty="0" err="1" smtClean="0"/>
              <a:t>model_glm</a:t>
            </a:r>
            <a:r>
              <a:rPr lang="en-US" sz="2000" dirty="0" smtClean="0"/>
              <a:t> &lt;-  train(</a:t>
            </a:r>
            <a:r>
              <a:rPr lang="en-US" sz="2000" dirty="0" err="1" smtClean="0"/>
              <a:t>trainSet</a:t>
            </a:r>
            <a:r>
              <a:rPr lang="en-US" sz="2000" dirty="0"/>
              <a:t>[, names(</a:t>
            </a:r>
            <a:r>
              <a:rPr lang="en-US" sz="2000" dirty="0" err="1"/>
              <a:t>trainSet</a:t>
            </a:r>
            <a:r>
              <a:rPr lang="en-US" sz="2000" dirty="0"/>
              <a:t>) %in% c(predictors)], </a:t>
            </a:r>
            <a:r>
              <a:rPr lang="en-US" sz="2000" dirty="0" err="1"/>
              <a:t>trainSet</a:t>
            </a:r>
            <a:r>
              <a:rPr lang="en-US" sz="2000" dirty="0"/>
              <a:t>[, </a:t>
            </a:r>
            <a:r>
              <a:rPr lang="en-US" sz="2000" dirty="0" err="1"/>
              <a:t>outcomeName</a:t>
            </a:r>
            <a:r>
              <a:rPr lang="en-US" sz="2000" dirty="0"/>
              <a:t>], method =</a:t>
            </a:r>
          </a:p>
          <a:p>
            <a:pPr marL="0" indent="0">
              <a:buNone/>
            </a:pPr>
            <a:r>
              <a:rPr lang="en-US" sz="2000" dirty="0"/>
              <a:t>          '</a:t>
            </a:r>
            <a:r>
              <a:rPr lang="en-US" sz="2000" dirty="0" err="1"/>
              <a:t>glm</a:t>
            </a:r>
            <a:r>
              <a:rPr lang="en-US" sz="2000" dirty="0"/>
              <a:t>')</a:t>
            </a:r>
          </a:p>
          <a:p>
            <a:pPr marL="0" indent="0">
              <a:buNone/>
            </a:pPr>
            <a:endParaRPr lang="en-US" sz="2000" dirty="0"/>
          </a:p>
        </p:txBody>
      </p:sp>
    </p:spTree>
    <p:extLst>
      <p:ext uri="{BB962C8B-B14F-4D97-AF65-F5344CB8AC3E}">
        <p14:creationId xmlns:p14="http://schemas.microsoft.com/office/powerpoint/2010/main" val="10273035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Model building and validation without dummy encoding</a:t>
            </a:r>
            <a:endParaRPr lang="en-US" sz="2800" dirty="0"/>
          </a:p>
        </p:txBody>
      </p:sp>
      <p:sp>
        <p:nvSpPr>
          <p:cNvPr id="3" name="Content Placeholder 2"/>
          <p:cNvSpPr>
            <a:spLocks noGrp="1"/>
          </p:cNvSpPr>
          <p:nvPr>
            <p:ph idx="1"/>
          </p:nvPr>
        </p:nvSpPr>
        <p:spPr>
          <a:xfrm>
            <a:off x="838199" y="1851751"/>
            <a:ext cx="11244943" cy="5032374"/>
          </a:xfrm>
        </p:spPr>
        <p:txBody>
          <a:bodyPr>
            <a:normAutofit/>
          </a:bodyPr>
          <a:lstStyle/>
          <a:p>
            <a:pPr marL="0" indent="0">
              <a:buNone/>
            </a:pPr>
            <a:r>
              <a:rPr lang="en-US" sz="2000" dirty="0"/>
              <a:t>#Predictions</a:t>
            </a:r>
          </a:p>
          <a:p>
            <a:pPr marL="0" indent="0">
              <a:buNone/>
            </a:pPr>
            <a:r>
              <a:rPr lang="en-US" sz="2000" dirty="0"/>
              <a:t>predictions </a:t>
            </a:r>
            <a:r>
              <a:rPr lang="en-US" sz="2000" dirty="0" smtClean="0"/>
              <a:t>&lt;- </a:t>
            </a:r>
            <a:r>
              <a:rPr lang="en-US" sz="2000" dirty="0" err="1" smtClean="0"/>
              <a:t>predict.train</a:t>
            </a:r>
            <a:r>
              <a:rPr lang="en-US" sz="2000" dirty="0" smtClean="0"/>
              <a:t>(object </a:t>
            </a:r>
            <a:r>
              <a:rPr lang="en-US" sz="2000" dirty="0"/>
              <a:t>= </a:t>
            </a:r>
            <a:r>
              <a:rPr lang="en-US" sz="2000" dirty="0" err="1"/>
              <a:t>model_glm</a:t>
            </a:r>
            <a:r>
              <a:rPr lang="en-US" sz="2000" dirty="0"/>
              <a:t>, </a:t>
            </a:r>
            <a:r>
              <a:rPr lang="en-US" sz="2000" dirty="0" err="1"/>
              <a:t>testSet</a:t>
            </a:r>
            <a:r>
              <a:rPr lang="en-US" sz="2000" dirty="0"/>
              <a:t>[, names(</a:t>
            </a:r>
            <a:r>
              <a:rPr lang="en-US" sz="2000" dirty="0" err="1"/>
              <a:t>testSet</a:t>
            </a:r>
            <a:r>
              <a:rPr lang="en-US" sz="2000" dirty="0"/>
              <a:t>) %in% c(predictors)], type </a:t>
            </a:r>
            <a:r>
              <a:rPr lang="en-US" sz="2000" dirty="0" smtClean="0"/>
              <a:t>= "</a:t>
            </a:r>
            <a:r>
              <a:rPr lang="en-US" sz="2000" dirty="0"/>
              <a:t>raw")</a:t>
            </a:r>
          </a:p>
          <a:p>
            <a:pPr marL="0" indent="0">
              <a:buNone/>
            </a:pPr>
            <a:r>
              <a:rPr lang="en-US" sz="2000" dirty="0" err="1" smtClean="0"/>
              <a:t>confusionMatrix</a:t>
            </a:r>
            <a:r>
              <a:rPr lang="en-US" sz="2000" dirty="0" smtClean="0"/>
              <a:t>(predictions</a:t>
            </a:r>
            <a:r>
              <a:rPr lang="en-US" sz="2000" dirty="0"/>
              <a:t>, </a:t>
            </a:r>
            <a:r>
              <a:rPr lang="en-US" sz="2000" dirty="0" err="1"/>
              <a:t>testSet</a:t>
            </a:r>
            <a:r>
              <a:rPr lang="en-US" sz="2000" dirty="0"/>
              <a:t>[, </a:t>
            </a:r>
            <a:r>
              <a:rPr lang="en-US" sz="2000" dirty="0" err="1"/>
              <a:t>outcomeName</a:t>
            </a:r>
            <a:r>
              <a:rPr lang="en-US" sz="2000" dirty="0" smtClean="0"/>
              <a:t>])</a:t>
            </a:r>
          </a:p>
          <a:p>
            <a:pPr marL="0" indent="0">
              <a:buNone/>
            </a:pPr>
            <a:endParaRPr lang="en-US" sz="2000" dirty="0"/>
          </a:p>
        </p:txBody>
      </p:sp>
      <p:pic>
        <p:nvPicPr>
          <p:cNvPr id="4" name="Picture 3"/>
          <p:cNvPicPr>
            <a:picLocks noChangeAspect="1"/>
          </p:cNvPicPr>
          <p:nvPr/>
        </p:nvPicPr>
        <p:blipFill>
          <a:blip r:embed="rId3"/>
          <a:stretch>
            <a:fillRect/>
          </a:stretch>
        </p:blipFill>
        <p:spPr>
          <a:xfrm>
            <a:off x="1004766" y="3069771"/>
            <a:ext cx="4343400" cy="1828800"/>
          </a:xfrm>
          <a:prstGeom prst="rect">
            <a:avLst/>
          </a:prstGeom>
        </p:spPr>
      </p:pic>
      <p:pic>
        <p:nvPicPr>
          <p:cNvPr id="5" name="Picture 4"/>
          <p:cNvPicPr>
            <a:picLocks noChangeAspect="1"/>
          </p:cNvPicPr>
          <p:nvPr/>
        </p:nvPicPr>
        <p:blipFill>
          <a:blip r:embed="rId4"/>
          <a:stretch>
            <a:fillRect/>
          </a:stretch>
        </p:blipFill>
        <p:spPr>
          <a:xfrm>
            <a:off x="1172680" y="5078315"/>
            <a:ext cx="2609850" cy="581025"/>
          </a:xfrm>
          <a:prstGeom prst="rect">
            <a:avLst/>
          </a:prstGeom>
        </p:spPr>
      </p:pic>
      <p:pic>
        <p:nvPicPr>
          <p:cNvPr id="6" name="Picture 5"/>
          <p:cNvPicPr>
            <a:picLocks noChangeAspect="1"/>
          </p:cNvPicPr>
          <p:nvPr/>
        </p:nvPicPr>
        <p:blipFill>
          <a:blip r:embed="rId5"/>
          <a:stretch>
            <a:fillRect/>
          </a:stretch>
        </p:blipFill>
        <p:spPr>
          <a:xfrm>
            <a:off x="4476750" y="5038307"/>
            <a:ext cx="3238500" cy="752475"/>
          </a:xfrm>
          <a:prstGeom prst="rect">
            <a:avLst/>
          </a:prstGeom>
        </p:spPr>
      </p:pic>
      <p:sp>
        <p:nvSpPr>
          <p:cNvPr id="7" name="Rectangle 6"/>
          <p:cNvSpPr/>
          <p:nvPr/>
        </p:nvSpPr>
        <p:spPr>
          <a:xfrm>
            <a:off x="7762788" y="5177636"/>
            <a:ext cx="1800108" cy="369332"/>
          </a:xfrm>
          <a:prstGeom prst="rect">
            <a:avLst/>
          </a:prstGeom>
        </p:spPr>
        <p:txBody>
          <a:bodyPr wrap="none">
            <a:spAutoFit/>
          </a:bodyPr>
          <a:lstStyle/>
          <a:p>
            <a:r>
              <a:rPr lang="en-US" dirty="0"/>
              <a:t>AUC # 0.8348087</a:t>
            </a:r>
          </a:p>
        </p:txBody>
      </p:sp>
    </p:spTree>
    <p:extLst>
      <p:ext uri="{BB962C8B-B14F-4D97-AF65-F5344CB8AC3E}">
        <p14:creationId xmlns:p14="http://schemas.microsoft.com/office/powerpoint/2010/main" val="3661840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Model building and validation without dummy encoding</a:t>
            </a:r>
            <a:endParaRPr lang="en-US" sz="2800" dirty="0"/>
          </a:p>
        </p:txBody>
      </p:sp>
      <p:pic>
        <p:nvPicPr>
          <p:cNvPr id="8" name="Content Placeholder 7"/>
          <p:cNvPicPr>
            <a:picLocks noGrp="1" noChangeAspect="1"/>
          </p:cNvPicPr>
          <p:nvPr>
            <p:ph idx="1"/>
          </p:nvPr>
        </p:nvPicPr>
        <p:blipFill>
          <a:blip r:embed="rId3"/>
          <a:stretch>
            <a:fillRect/>
          </a:stretch>
        </p:blipFill>
        <p:spPr>
          <a:xfrm>
            <a:off x="990126" y="1542235"/>
            <a:ext cx="9020175" cy="3990975"/>
          </a:xfrm>
          <a:prstGeom prst="rect">
            <a:avLst/>
          </a:prstGeom>
        </p:spPr>
      </p:pic>
    </p:spTree>
    <p:extLst>
      <p:ext uri="{BB962C8B-B14F-4D97-AF65-F5344CB8AC3E}">
        <p14:creationId xmlns:p14="http://schemas.microsoft.com/office/powerpoint/2010/main" val="20427383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Model building and validation without dummy encoding</a:t>
            </a:r>
            <a:endParaRPr lang="en-US" sz="2800"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 model building with the caret train function</a:t>
            </a:r>
          </a:p>
          <a:p>
            <a:pPr marL="0" indent="0">
              <a:buNone/>
            </a:pPr>
            <a:r>
              <a:rPr lang="en-US" dirty="0"/>
              <a:t># The </a:t>
            </a:r>
            <a:r>
              <a:rPr lang="en-US" dirty="0" err="1"/>
              <a:t>summaryFunction</a:t>
            </a:r>
            <a:r>
              <a:rPr lang="en-US" dirty="0"/>
              <a:t> argument is used to pas in a function that takes the observed and predicted</a:t>
            </a:r>
          </a:p>
          <a:p>
            <a:pPr marL="0" indent="0">
              <a:buNone/>
            </a:pPr>
            <a:r>
              <a:rPr lang="en-US" dirty="0"/>
              <a:t># will compute measures specific to two-class problems, such as the area under the ROC curve, the sensitivity and specificity. </a:t>
            </a:r>
          </a:p>
          <a:p>
            <a:pPr marL="0" indent="0">
              <a:buNone/>
            </a:pPr>
            <a:r>
              <a:rPr lang="en-US" dirty="0"/>
              <a:t># Since the ROC curve is based on the predicted class probabilities (which are not computed automatically), another option is required. </a:t>
            </a:r>
          </a:p>
          <a:p>
            <a:pPr marL="0" indent="0">
              <a:buNone/>
            </a:pPr>
            <a:r>
              <a:rPr lang="en-US" dirty="0"/>
              <a:t># The </a:t>
            </a:r>
            <a:r>
              <a:rPr lang="en-US" dirty="0" err="1"/>
              <a:t>classProbs</a:t>
            </a:r>
            <a:r>
              <a:rPr lang="en-US" dirty="0"/>
              <a:t> = TRUE option is used to include these calculations. values and estimate some measure of performance</a:t>
            </a:r>
          </a:p>
          <a:p>
            <a:pPr marL="0" indent="0">
              <a:buNone/>
            </a:pPr>
            <a:r>
              <a:rPr lang="en-US" dirty="0"/>
              <a:t># </a:t>
            </a:r>
            <a:r>
              <a:rPr lang="en-US" dirty="0" err="1"/>
              <a:t>verboseIter</a:t>
            </a:r>
            <a:r>
              <a:rPr lang="en-US" dirty="0"/>
              <a:t> = TRUE to print the training log</a:t>
            </a:r>
          </a:p>
          <a:p>
            <a:pPr marL="0" indent="0">
              <a:buNone/>
            </a:pPr>
            <a:r>
              <a:rPr lang="en-US" dirty="0"/>
              <a:t># thresh : a cutoff for the cumulative percent of variance to be retained by PCA</a:t>
            </a:r>
          </a:p>
          <a:p>
            <a:pPr marL="0" indent="0">
              <a:buNone/>
            </a:pPr>
            <a:r>
              <a:rPr lang="en-US" dirty="0"/>
              <a:t># </a:t>
            </a:r>
            <a:r>
              <a:rPr lang="en-US" dirty="0" err="1"/>
              <a:t>pcaComp</a:t>
            </a:r>
            <a:r>
              <a:rPr lang="en-US" dirty="0"/>
              <a:t> the specific number of PCA components to keep. If specified, this over-rides thresh</a:t>
            </a:r>
          </a:p>
          <a:p>
            <a:pPr marL="0" indent="0">
              <a:buNone/>
            </a:pPr>
            <a:r>
              <a:rPr lang="en-US" dirty="0"/>
              <a:t># k the number of nearest neighbors from the training set to use for </a:t>
            </a:r>
            <a:r>
              <a:rPr lang="en-US" dirty="0" smtClean="0"/>
              <a:t>imputation</a:t>
            </a:r>
          </a:p>
          <a:p>
            <a:pPr marL="0" indent="0">
              <a:buNone/>
            </a:pPr>
            <a:endParaRPr lang="en-US" dirty="0"/>
          </a:p>
          <a:p>
            <a:pPr marL="0" indent="0">
              <a:buNone/>
            </a:pPr>
            <a:r>
              <a:rPr lang="en-US" dirty="0" err="1"/>
              <a:t>numFolds</a:t>
            </a:r>
            <a:r>
              <a:rPr lang="en-US" dirty="0"/>
              <a:t> &lt;- </a:t>
            </a:r>
            <a:r>
              <a:rPr lang="en-US" dirty="0" err="1"/>
              <a:t>trainControl</a:t>
            </a:r>
            <a:r>
              <a:rPr lang="en-US" dirty="0"/>
              <a:t>(method = 'cv', number = 10, </a:t>
            </a:r>
            <a:r>
              <a:rPr lang="en-US" dirty="0" err="1"/>
              <a:t>classProbs</a:t>
            </a:r>
            <a:r>
              <a:rPr lang="en-US" dirty="0"/>
              <a:t> = TRUE, </a:t>
            </a:r>
          </a:p>
          <a:p>
            <a:pPr marL="0" indent="0">
              <a:buNone/>
            </a:pPr>
            <a:r>
              <a:rPr lang="en-US" dirty="0" smtClean="0"/>
              <a:t>                        </a:t>
            </a:r>
            <a:r>
              <a:rPr lang="en-US" dirty="0" err="1"/>
              <a:t>verboseIter</a:t>
            </a:r>
            <a:r>
              <a:rPr lang="en-US" dirty="0"/>
              <a:t> = TRUE, </a:t>
            </a:r>
            <a:r>
              <a:rPr lang="en-US" dirty="0" err="1"/>
              <a:t>summaryFunction</a:t>
            </a:r>
            <a:r>
              <a:rPr lang="en-US" dirty="0"/>
              <a:t> = </a:t>
            </a:r>
            <a:r>
              <a:rPr lang="en-US" dirty="0" err="1"/>
              <a:t>twoClassSummary</a:t>
            </a:r>
            <a:r>
              <a:rPr lang="en-US" dirty="0"/>
              <a:t>, </a:t>
            </a:r>
          </a:p>
          <a:p>
            <a:pPr marL="0" indent="0">
              <a:buNone/>
            </a:pPr>
            <a:r>
              <a:rPr lang="en-US" dirty="0"/>
              <a:t>                         </a:t>
            </a:r>
            <a:r>
              <a:rPr lang="en-US" dirty="0" err="1"/>
              <a:t>preProcOptions</a:t>
            </a:r>
            <a:r>
              <a:rPr lang="en-US" dirty="0"/>
              <a:t> = list(thresh = 0.75, </a:t>
            </a:r>
            <a:r>
              <a:rPr lang="en-US" dirty="0" err="1"/>
              <a:t>ICAcomp</a:t>
            </a:r>
            <a:r>
              <a:rPr lang="en-US" dirty="0"/>
              <a:t> = 3, k = 5))</a:t>
            </a:r>
          </a:p>
        </p:txBody>
      </p:sp>
    </p:spTree>
    <p:extLst>
      <p:ext uri="{BB962C8B-B14F-4D97-AF65-F5344CB8AC3E}">
        <p14:creationId xmlns:p14="http://schemas.microsoft.com/office/powerpoint/2010/main" val="3808501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200" y="1825624"/>
            <a:ext cx="10515600" cy="5032375"/>
          </a:xfrm>
        </p:spPr>
        <p:txBody>
          <a:bodyPr>
            <a:normAutofit/>
          </a:bodyPr>
          <a:lstStyle/>
          <a:p>
            <a:r>
              <a:rPr lang="en-US" sz="2000" dirty="0" smtClean="0"/>
              <a:t>We see equal proportion for both Male and Female across Churners and Non Churners. In Non Churners, the number of Male slightly higher then the number of Female</a:t>
            </a:r>
          </a:p>
          <a:p>
            <a:endParaRPr lang="en-US" sz="2000" dirty="0"/>
          </a:p>
          <a:p>
            <a:pPr marL="0" indent="0">
              <a:buNone/>
            </a:pPr>
            <a:endParaRPr lang="en-US" sz="2000" dirty="0"/>
          </a:p>
        </p:txBody>
      </p:sp>
      <p:pic>
        <p:nvPicPr>
          <p:cNvPr id="4" name="Picture 3"/>
          <p:cNvPicPr>
            <a:picLocks noChangeAspect="1"/>
          </p:cNvPicPr>
          <p:nvPr/>
        </p:nvPicPr>
        <p:blipFill>
          <a:blip r:embed="rId3"/>
          <a:stretch>
            <a:fillRect/>
          </a:stretch>
        </p:blipFill>
        <p:spPr>
          <a:xfrm>
            <a:off x="976923" y="2540725"/>
            <a:ext cx="10918092" cy="4317275"/>
          </a:xfrm>
          <a:prstGeom prst="rect">
            <a:avLst/>
          </a:prstGeom>
        </p:spPr>
      </p:pic>
    </p:spTree>
    <p:extLst>
      <p:ext uri="{BB962C8B-B14F-4D97-AF65-F5344CB8AC3E}">
        <p14:creationId xmlns:p14="http://schemas.microsoft.com/office/powerpoint/2010/main" val="250751189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Model building and validation without dummy encoding</a:t>
            </a:r>
            <a:endParaRPr lang="en-US" sz="2800" dirty="0"/>
          </a:p>
        </p:txBody>
      </p:sp>
      <p:sp>
        <p:nvSpPr>
          <p:cNvPr id="3" name="Content Placeholder 2"/>
          <p:cNvSpPr>
            <a:spLocks noGrp="1"/>
          </p:cNvSpPr>
          <p:nvPr>
            <p:ph idx="1"/>
          </p:nvPr>
        </p:nvSpPr>
        <p:spPr/>
        <p:txBody>
          <a:bodyPr>
            <a:normAutofit/>
          </a:bodyPr>
          <a:lstStyle/>
          <a:p>
            <a:pPr marL="0" indent="0">
              <a:buNone/>
            </a:pPr>
            <a:r>
              <a:rPr lang="en-US" sz="2000" dirty="0"/>
              <a:t>#Grid Search: Manual Grid</a:t>
            </a:r>
          </a:p>
          <a:p>
            <a:pPr marL="0" indent="0">
              <a:buNone/>
            </a:pPr>
            <a:r>
              <a:rPr lang="en-US" sz="2000" dirty="0"/>
              <a:t>#The second way to search algorithm parameters is to specify a tune grid manually</a:t>
            </a:r>
          </a:p>
          <a:p>
            <a:pPr marL="0" indent="0">
              <a:buNone/>
            </a:pPr>
            <a:r>
              <a:rPr lang="en-US" sz="2000" dirty="0"/>
              <a:t>#the search of a manual tune grid with hidden neurons 5 and 1 hidden layer and threshold value specified as 0.1</a:t>
            </a:r>
          </a:p>
          <a:p>
            <a:pPr marL="0" indent="0">
              <a:buNone/>
            </a:pPr>
            <a:r>
              <a:rPr lang="en-US" sz="2000" dirty="0" err="1"/>
              <a:t>cust.churn.nn</a:t>
            </a:r>
            <a:r>
              <a:rPr lang="en-US" sz="2000" dirty="0"/>
              <a:t> &lt;- train(Churn ~ ., data = </a:t>
            </a:r>
            <a:r>
              <a:rPr lang="en-US" sz="2000" dirty="0" err="1"/>
              <a:t>trainSet</a:t>
            </a:r>
            <a:r>
              <a:rPr lang="en-US" sz="2000" dirty="0"/>
              <a:t>, method = '</a:t>
            </a:r>
            <a:r>
              <a:rPr lang="en-US" sz="2000" dirty="0" err="1"/>
              <a:t>nnet</a:t>
            </a:r>
            <a:r>
              <a:rPr lang="en-US" sz="2000" dirty="0"/>
              <a:t>', </a:t>
            </a:r>
          </a:p>
          <a:p>
            <a:pPr marL="0" indent="0">
              <a:buNone/>
            </a:pPr>
            <a:r>
              <a:rPr lang="en-US" sz="2000" dirty="0"/>
              <a:t>                       </a:t>
            </a:r>
            <a:r>
              <a:rPr lang="en-US" sz="2000" dirty="0" err="1"/>
              <a:t>trControl</a:t>
            </a:r>
            <a:r>
              <a:rPr lang="en-US" sz="2000" dirty="0"/>
              <a:t> = </a:t>
            </a:r>
            <a:r>
              <a:rPr lang="en-US" sz="2000" dirty="0" err="1"/>
              <a:t>numFolds</a:t>
            </a:r>
            <a:r>
              <a:rPr lang="en-US" sz="2000" dirty="0"/>
              <a:t>, </a:t>
            </a:r>
            <a:r>
              <a:rPr lang="en-US" sz="2000" dirty="0" err="1"/>
              <a:t>tuneGrid</a:t>
            </a:r>
            <a:r>
              <a:rPr lang="en-US" sz="2000" dirty="0"/>
              <a:t>=</a:t>
            </a:r>
            <a:r>
              <a:rPr lang="en-US" sz="2000" dirty="0" err="1"/>
              <a:t>expand.grid</a:t>
            </a:r>
            <a:r>
              <a:rPr lang="en-US" sz="2000" dirty="0"/>
              <a:t>(size=c(10,5), decay=c(0.1)))</a:t>
            </a:r>
          </a:p>
          <a:p>
            <a:pPr marL="0" indent="0">
              <a:buNone/>
            </a:pPr>
            <a:endParaRPr lang="en-US" dirty="0"/>
          </a:p>
        </p:txBody>
      </p:sp>
    </p:spTree>
    <p:extLst>
      <p:ext uri="{BB962C8B-B14F-4D97-AF65-F5344CB8AC3E}">
        <p14:creationId xmlns:p14="http://schemas.microsoft.com/office/powerpoint/2010/main" val="73605377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Model building and validation without dummy encoding</a:t>
            </a:r>
            <a:endParaRPr lang="en-US" sz="2800" dirty="0"/>
          </a:p>
        </p:txBody>
      </p:sp>
      <p:pic>
        <p:nvPicPr>
          <p:cNvPr id="4" name="Content Placeholder 3"/>
          <p:cNvPicPr>
            <a:picLocks noGrp="1" noChangeAspect="1"/>
          </p:cNvPicPr>
          <p:nvPr>
            <p:ph idx="1"/>
          </p:nvPr>
        </p:nvPicPr>
        <p:blipFill>
          <a:blip r:embed="rId3"/>
          <a:stretch>
            <a:fillRect/>
          </a:stretch>
        </p:blipFill>
        <p:spPr>
          <a:xfrm>
            <a:off x="975229" y="1342054"/>
            <a:ext cx="6505575" cy="2105025"/>
          </a:xfrm>
          <a:prstGeom prst="rect">
            <a:avLst/>
          </a:prstGeom>
        </p:spPr>
      </p:pic>
      <p:pic>
        <p:nvPicPr>
          <p:cNvPr id="5" name="Picture 4"/>
          <p:cNvPicPr>
            <a:picLocks noChangeAspect="1"/>
          </p:cNvPicPr>
          <p:nvPr/>
        </p:nvPicPr>
        <p:blipFill>
          <a:blip r:embed="rId4"/>
          <a:stretch>
            <a:fillRect/>
          </a:stretch>
        </p:blipFill>
        <p:spPr>
          <a:xfrm>
            <a:off x="1046675" y="3638283"/>
            <a:ext cx="2705100" cy="704850"/>
          </a:xfrm>
          <a:prstGeom prst="rect">
            <a:avLst/>
          </a:prstGeom>
        </p:spPr>
      </p:pic>
    </p:spTree>
    <p:extLst>
      <p:ext uri="{BB962C8B-B14F-4D97-AF65-F5344CB8AC3E}">
        <p14:creationId xmlns:p14="http://schemas.microsoft.com/office/powerpoint/2010/main" val="29507421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Model building and validation without dummy encoding</a:t>
            </a:r>
            <a:endParaRPr lang="en-US" sz="2800" dirty="0"/>
          </a:p>
        </p:txBody>
      </p:sp>
      <p:sp>
        <p:nvSpPr>
          <p:cNvPr id="3" name="Content Placeholder 2"/>
          <p:cNvSpPr>
            <a:spLocks noGrp="1"/>
          </p:cNvSpPr>
          <p:nvPr>
            <p:ph idx="1"/>
          </p:nvPr>
        </p:nvSpPr>
        <p:spPr/>
        <p:txBody>
          <a:bodyPr>
            <a:normAutofit/>
          </a:bodyPr>
          <a:lstStyle/>
          <a:p>
            <a:pPr marL="0" indent="0">
              <a:buNone/>
            </a:pPr>
            <a:r>
              <a:rPr lang="en-US" sz="2000" dirty="0"/>
              <a:t>#test data</a:t>
            </a:r>
          </a:p>
          <a:p>
            <a:pPr marL="0" indent="0">
              <a:buNone/>
            </a:pPr>
            <a:r>
              <a:rPr lang="en-US" sz="2000" dirty="0" err="1"/>
              <a:t>pred</a:t>
            </a:r>
            <a:r>
              <a:rPr lang="en-US" sz="2000" dirty="0"/>
              <a:t>&lt;-predict(</a:t>
            </a:r>
            <a:r>
              <a:rPr lang="en-US" sz="2000" dirty="0" err="1"/>
              <a:t>cust.churn.nn</a:t>
            </a:r>
            <a:r>
              <a:rPr lang="en-US" sz="2000" dirty="0"/>
              <a:t>, </a:t>
            </a:r>
            <a:r>
              <a:rPr lang="en-US" sz="2000" dirty="0" err="1"/>
              <a:t>newdata</a:t>
            </a:r>
            <a:r>
              <a:rPr lang="en-US" sz="2000" dirty="0"/>
              <a:t>=</a:t>
            </a:r>
            <a:r>
              <a:rPr lang="en-US" sz="2000" dirty="0" err="1"/>
              <a:t>testSet</a:t>
            </a:r>
            <a:r>
              <a:rPr lang="en-US" sz="2000" dirty="0"/>
              <a:t>[!names(</a:t>
            </a:r>
            <a:r>
              <a:rPr lang="en-US" sz="2000" dirty="0" err="1"/>
              <a:t>testSet</a:t>
            </a:r>
            <a:r>
              <a:rPr lang="en-US" sz="2000" dirty="0"/>
              <a:t>) %in% ("Churn")])</a:t>
            </a:r>
          </a:p>
          <a:p>
            <a:pPr marL="0" indent="0">
              <a:buNone/>
            </a:pPr>
            <a:r>
              <a:rPr lang="en-US" sz="2000" dirty="0" err="1"/>
              <a:t>pred</a:t>
            </a:r>
            <a:endParaRPr lang="en-US" sz="2000" dirty="0"/>
          </a:p>
          <a:p>
            <a:pPr marL="0" indent="0">
              <a:buNone/>
            </a:pPr>
            <a:r>
              <a:rPr lang="en-US" sz="2000" dirty="0"/>
              <a:t>caret::</a:t>
            </a:r>
            <a:r>
              <a:rPr lang="en-US" sz="2000" dirty="0" err="1"/>
              <a:t>confusionMatrix</a:t>
            </a:r>
            <a:r>
              <a:rPr lang="en-US" sz="2000" dirty="0"/>
              <a:t>(</a:t>
            </a:r>
            <a:r>
              <a:rPr lang="en-US" sz="2000" dirty="0" err="1"/>
              <a:t>xtabs</a:t>
            </a:r>
            <a:r>
              <a:rPr lang="en-US" sz="2000" dirty="0"/>
              <a:t>(~</a:t>
            </a:r>
            <a:r>
              <a:rPr lang="en-US" sz="2000" dirty="0" err="1"/>
              <a:t>pred+testSet$Churn</a:t>
            </a:r>
            <a:r>
              <a:rPr lang="en-US" sz="2000" dirty="0"/>
              <a:t>))</a:t>
            </a:r>
          </a:p>
        </p:txBody>
      </p:sp>
    </p:spTree>
    <p:extLst>
      <p:ext uri="{BB962C8B-B14F-4D97-AF65-F5344CB8AC3E}">
        <p14:creationId xmlns:p14="http://schemas.microsoft.com/office/powerpoint/2010/main" val="189110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Model building and validation without dummy encoding</a:t>
            </a:r>
            <a:endParaRPr lang="en-US" sz="2800" dirty="0"/>
          </a:p>
        </p:txBody>
      </p:sp>
      <p:pic>
        <p:nvPicPr>
          <p:cNvPr id="4" name="Content Placeholder 3"/>
          <p:cNvPicPr>
            <a:picLocks noGrp="1" noChangeAspect="1"/>
          </p:cNvPicPr>
          <p:nvPr>
            <p:ph idx="1"/>
          </p:nvPr>
        </p:nvPicPr>
        <p:blipFill>
          <a:blip r:embed="rId3"/>
          <a:stretch>
            <a:fillRect/>
          </a:stretch>
        </p:blipFill>
        <p:spPr>
          <a:xfrm>
            <a:off x="989108" y="1419615"/>
            <a:ext cx="4505325" cy="1819275"/>
          </a:xfrm>
          <a:prstGeom prst="rect">
            <a:avLst/>
          </a:prstGeom>
        </p:spPr>
      </p:pic>
      <p:pic>
        <p:nvPicPr>
          <p:cNvPr id="5" name="Picture 4"/>
          <p:cNvPicPr>
            <a:picLocks noChangeAspect="1"/>
          </p:cNvPicPr>
          <p:nvPr/>
        </p:nvPicPr>
        <p:blipFill>
          <a:blip r:embed="rId4"/>
          <a:stretch>
            <a:fillRect/>
          </a:stretch>
        </p:blipFill>
        <p:spPr>
          <a:xfrm>
            <a:off x="1277044" y="3340280"/>
            <a:ext cx="2714625" cy="647700"/>
          </a:xfrm>
          <a:prstGeom prst="rect">
            <a:avLst/>
          </a:prstGeom>
        </p:spPr>
      </p:pic>
      <p:pic>
        <p:nvPicPr>
          <p:cNvPr id="6" name="Picture 5"/>
          <p:cNvPicPr>
            <a:picLocks noChangeAspect="1"/>
          </p:cNvPicPr>
          <p:nvPr/>
        </p:nvPicPr>
        <p:blipFill>
          <a:blip r:embed="rId5"/>
          <a:stretch>
            <a:fillRect/>
          </a:stretch>
        </p:blipFill>
        <p:spPr>
          <a:xfrm>
            <a:off x="1155121" y="4160789"/>
            <a:ext cx="3781425" cy="704850"/>
          </a:xfrm>
          <a:prstGeom prst="rect">
            <a:avLst/>
          </a:prstGeom>
        </p:spPr>
      </p:pic>
    </p:spTree>
    <p:extLst>
      <p:ext uri="{BB962C8B-B14F-4D97-AF65-F5344CB8AC3E}">
        <p14:creationId xmlns:p14="http://schemas.microsoft.com/office/powerpoint/2010/main" val="137692403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The final recommended Model</a:t>
            </a:r>
            <a:endParaRPr lang="en-US" sz="2800" dirty="0"/>
          </a:p>
        </p:txBody>
      </p:sp>
      <p:sp>
        <p:nvSpPr>
          <p:cNvPr id="3" name="Content Placeholder 2"/>
          <p:cNvSpPr>
            <a:spLocks noGrp="1"/>
          </p:cNvSpPr>
          <p:nvPr>
            <p:ph idx="1"/>
          </p:nvPr>
        </p:nvSpPr>
        <p:spPr/>
        <p:txBody>
          <a:bodyPr>
            <a:normAutofit/>
          </a:bodyPr>
          <a:lstStyle/>
          <a:p>
            <a:pPr marL="0" indent="0">
              <a:buNone/>
            </a:pPr>
            <a:r>
              <a:rPr lang="en-US" sz="2000" dirty="0" smtClean="0"/>
              <a:t>The four models RF, NNET, GLM and SVM built using the Dummy Variables Encoding and the performance metrics. </a:t>
            </a:r>
          </a:p>
          <a:p>
            <a:pPr marL="0" indent="0">
              <a:buNone/>
            </a:pPr>
            <a:r>
              <a:rPr lang="en-US" sz="2000" dirty="0" smtClean="0"/>
              <a:t>The final recommended model will be the Random Forest Model with F1 score 0.866 </a:t>
            </a:r>
            <a:r>
              <a:rPr lang="en-US" sz="2000" smtClean="0"/>
              <a:t>and Accuracy 0.79</a:t>
            </a: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072237080"/>
              </p:ext>
            </p:extLst>
          </p:nvPr>
        </p:nvGraphicFramePr>
        <p:xfrm>
          <a:off x="1038496" y="3187336"/>
          <a:ext cx="8167920" cy="2560320"/>
        </p:xfrm>
        <a:graphic>
          <a:graphicData uri="http://schemas.openxmlformats.org/drawingml/2006/table">
            <a:tbl>
              <a:tblPr firstRow="1" bandRow="1">
                <a:tableStyleId>{5C22544A-7EE6-4342-B048-85BDC9FD1C3A}</a:tableStyleId>
              </a:tblPr>
              <a:tblGrid>
                <a:gridCol w="1633584">
                  <a:extLst>
                    <a:ext uri="{9D8B030D-6E8A-4147-A177-3AD203B41FA5}">
                      <a16:colId xmlns:a16="http://schemas.microsoft.com/office/drawing/2014/main" val="3026863464"/>
                    </a:ext>
                  </a:extLst>
                </a:gridCol>
                <a:gridCol w="1633584">
                  <a:extLst>
                    <a:ext uri="{9D8B030D-6E8A-4147-A177-3AD203B41FA5}">
                      <a16:colId xmlns:a16="http://schemas.microsoft.com/office/drawing/2014/main" val="2039368932"/>
                    </a:ext>
                  </a:extLst>
                </a:gridCol>
                <a:gridCol w="1633584">
                  <a:extLst>
                    <a:ext uri="{9D8B030D-6E8A-4147-A177-3AD203B41FA5}">
                      <a16:colId xmlns:a16="http://schemas.microsoft.com/office/drawing/2014/main" val="1652820256"/>
                    </a:ext>
                  </a:extLst>
                </a:gridCol>
                <a:gridCol w="1633584">
                  <a:extLst>
                    <a:ext uri="{9D8B030D-6E8A-4147-A177-3AD203B41FA5}">
                      <a16:colId xmlns:a16="http://schemas.microsoft.com/office/drawing/2014/main" val="1637363025"/>
                    </a:ext>
                  </a:extLst>
                </a:gridCol>
                <a:gridCol w="1633584">
                  <a:extLst>
                    <a:ext uri="{9D8B030D-6E8A-4147-A177-3AD203B41FA5}">
                      <a16:colId xmlns:a16="http://schemas.microsoft.com/office/drawing/2014/main" val="359579498"/>
                    </a:ext>
                  </a:extLst>
                </a:gridCol>
              </a:tblGrid>
              <a:tr h="314095">
                <a:tc>
                  <a:txBody>
                    <a:bodyPr/>
                    <a:lstStyle/>
                    <a:p>
                      <a:endParaRPr lang="en-US" dirty="0"/>
                    </a:p>
                  </a:txBody>
                  <a:tcPr/>
                </a:tc>
                <a:tc>
                  <a:txBody>
                    <a:bodyPr/>
                    <a:lstStyle/>
                    <a:p>
                      <a:r>
                        <a:rPr lang="en-US" dirty="0" smtClean="0"/>
                        <a:t>RF</a:t>
                      </a:r>
                      <a:endParaRPr lang="en-US" dirty="0"/>
                    </a:p>
                  </a:txBody>
                  <a:tcPr/>
                </a:tc>
                <a:tc>
                  <a:txBody>
                    <a:bodyPr/>
                    <a:lstStyle/>
                    <a:p>
                      <a:r>
                        <a:rPr lang="en-US" dirty="0" smtClean="0"/>
                        <a:t>GLM</a:t>
                      </a:r>
                      <a:endParaRPr lang="en-US" dirty="0"/>
                    </a:p>
                  </a:txBody>
                  <a:tcPr/>
                </a:tc>
                <a:tc>
                  <a:txBody>
                    <a:bodyPr/>
                    <a:lstStyle/>
                    <a:p>
                      <a:r>
                        <a:rPr lang="en-US" dirty="0" smtClean="0"/>
                        <a:t>NNET</a:t>
                      </a:r>
                      <a:endParaRPr lang="en-US" dirty="0"/>
                    </a:p>
                  </a:txBody>
                  <a:tcPr/>
                </a:tc>
                <a:tc>
                  <a:txBody>
                    <a:bodyPr/>
                    <a:lstStyle/>
                    <a:p>
                      <a:r>
                        <a:rPr lang="en-US" dirty="0" smtClean="0"/>
                        <a:t>SVM</a:t>
                      </a:r>
                      <a:endParaRPr lang="en-US" dirty="0"/>
                    </a:p>
                  </a:txBody>
                  <a:tcPr/>
                </a:tc>
                <a:extLst>
                  <a:ext uri="{0D108BD9-81ED-4DB2-BD59-A6C34878D82A}">
                    <a16:rowId xmlns:a16="http://schemas.microsoft.com/office/drawing/2014/main" val="1089781415"/>
                  </a:ext>
                </a:extLst>
              </a:tr>
              <a:tr h="314095">
                <a:tc>
                  <a:txBody>
                    <a:bodyPr/>
                    <a:lstStyle/>
                    <a:p>
                      <a:r>
                        <a:rPr lang="en-US" dirty="0" smtClean="0"/>
                        <a:t>Accuracy</a:t>
                      </a:r>
                      <a:endParaRPr lang="en-US" dirty="0"/>
                    </a:p>
                  </a:txBody>
                  <a:tcPr/>
                </a:tc>
                <a:tc>
                  <a:txBody>
                    <a:bodyPr/>
                    <a:lstStyle/>
                    <a:p>
                      <a:r>
                        <a:rPr lang="en-US" dirty="0" smtClean="0"/>
                        <a:t>0.79</a:t>
                      </a:r>
                      <a:endParaRPr lang="en-US" dirty="0"/>
                    </a:p>
                  </a:txBody>
                  <a:tcPr/>
                </a:tc>
                <a:tc>
                  <a:txBody>
                    <a:bodyPr/>
                    <a:lstStyle/>
                    <a:p>
                      <a:r>
                        <a:rPr lang="en-US" dirty="0" smtClean="0"/>
                        <a:t>0.79</a:t>
                      </a:r>
                      <a:endParaRPr lang="en-US" dirty="0"/>
                    </a:p>
                  </a:txBody>
                  <a:tcPr/>
                </a:tc>
                <a:tc>
                  <a:txBody>
                    <a:bodyPr/>
                    <a:lstStyle/>
                    <a:p>
                      <a:r>
                        <a:rPr lang="en-US" dirty="0" smtClean="0"/>
                        <a:t>0.79</a:t>
                      </a:r>
                      <a:endParaRPr lang="en-US" dirty="0"/>
                    </a:p>
                  </a:txBody>
                  <a:tcPr/>
                </a:tc>
                <a:tc>
                  <a:txBody>
                    <a:bodyPr/>
                    <a:lstStyle/>
                    <a:p>
                      <a:r>
                        <a:rPr lang="en-US" dirty="0" smtClean="0"/>
                        <a:t>0.78</a:t>
                      </a:r>
                      <a:endParaRPr lang="en-US" dirty="0"/>
                    </a:p>
                  </a:txBody>
                  <a:tcPr/>
                </a:tc>
                <a:extLst>
                  <a:ext uri="{0D108BD9-81ED-4DB2-BD59-A6C34878D82A}">
                    <a16:rowId xmlns:a16="http://schemas.microsoft.com/office/drawing/2014/main" val="3345749810"/>
                  </a:ext>
                </a:extLst>
              </a:tr>
              <a:tr h="314095">
                <a:tc>
                  <a:txBody>
                    <a:bodyPr/>
                    <a:lstStyle/>
                    <a:p>
                      <a:r>
                        <a:rPr lang="en-US" dirty="0" smtClean="0"/>
                        <a:t>Sensitivity</a:t>
                      </a:r>
                      <a:endParaRPr lang="en-US" dirty="0"/>
                    </a:p>
                  </a:txBody>
                  <a:tcPr/>
                </a:tc>
                <a:tc>
                  <a:txBody>
                    <a:bodyPr/>
                    <a:lstStyle/>
                    <a:p>
                      <a:r>
                        <a:rPr lang="en-US" dirty="0" smtClean="0"/>
                        <a:t>0.93</a:t>
                      </a:r>
                      <a:endParaRPr lang="en-US" dirty="0"/>
                    </a:p>
                  </a:txBody>
                  <a:tcPr/>
                </a:tc>
                <a:tc>
                  <a:txBody>
                    <a:bodyPr/>
                    <a:lstStyle/>
                    <a:p>
                      <a:r>
                        <a:rPr lang="en-US" dirty="0" smtClean="0"/>
                        <a:t>0.88</a:t>
                      </a:r>
                      <a:endParaRPr lang="en-US" dirty="0"/>
                    </a:p>
                  </a:txBody>
                  <a:tcPr/>
                </a:tc>
                <a:tc>
                  <a:txBody>
                    <a:bodyPr/>
                    <a:lstStyle/>
                    <a:p>
                      <a:r>
                        <a:rPr lang="en-US" dirty="0" smtClean="0"/>
                        <a:t>0.89</a:t>
                      </a:r>
                      <a:endParaRPr lang="en-US" dirty="0"/>
                    </a:p>
                  </a:txBody>
                  <a:tcPr/>
                </a:tc>
                <a:tc>
                  <a:txBody>
                    <a:bodyPr/>
                    <a:lstStyle/>
                    <a:p>
                      <a:r>
                        <a:rPr lang="en-US" dirty="0" smtClean="0"/>
                        <a:t>0.84</a:t>
                      </a:r>
                      <a:endParaRPr lang="en-US" dirty="0"/>
                    </a:p>
                  </a:txBody>
                  <a:tcPr/>
                </a:tc>
                <a:extLst>
                  <a:ext uri="{0D108BD9-81ED-4DB2-BD59-A6C34878D82A}">
                    <a16:rowId xmlns:a16="http://schemas.microsoft.com/office/drawing/2014/main" val="4292243551"/>
                  </a:ext>
                </a:extLst>
              </a:tr>
              <a:tr h="314095">
                <a:tc>
                  <a:txBody>
                    <a:bodyPr/>
                    <a:lstStyle/>
                    <a:p>
                      <a:r>
                        <a:rPr lang="en-US" dirty="0" smtClean="0"/>
                        <a:t>Specificity</a:t>
                      </a:r>
                      <a:endParaRPr lang="en-US" dirty="0"/>
                    </a:p>
                  </a:txBody>
                  <a:tcPr/>
                </a:tc>
                <a:tc>
                  <a:txBody>
                    <a:bodyPr/>
                    <a:lstStyle/>
                    <a:p>
                      <a:r>
                        <a:rPr lang="en-US" dirty="0" smtClean="0"/>
                        <a:t>0.4</a:t>
                      </a:r>
                      <a:endParaRPr lang="en-US" dirty="0"/>
                    </a:p>
                  </a:txBody>
                  <a:tcPr/>
                </a:tc>
                <a:tc>
                  <a:txBody>
                    <a:bodyPr/>
                    <a:lstStyle/>
                    <a:p>
                      <a:r>
                        <a:rPr lang="en-US" dirty="0" smtClean="0"/>
                        <a:t>0.54</a:t>
                      </a:r>
                      <a:endParaRPr lang="en-US" dirty="0"/>
                    </a:p>
                  </a:txBody>
                  <a:tcPr/>
                </a:tc>
                <a:tc>
                  <a:txBody>
                    <a:bodyPr/>
                    <a:lstStyle/>
                    <a:p>
                      <a:r>
                        <a:rPr lang="en-US" dirty="0" smtClean="0"/>
                        <a:t>0.51</a:t>
                      </a:r>
                      <a:endParaRPr lang="en-US" dirty="0"/>
                    </a:p>
                  </a:txBody>
                  <a:tcPr/>
                </a:tc>
                <a:tc>
                  <a:txBody>
                    <a:bodyPr/>
                    <a:lstStyle/>
                    <a:p>
                      <a:r>
                        <a:rPr lang="en-US" dirty="0" smtClean="0"/>
                        <a:t>0.62</a:t>
                      </a:r>
                      <a:endParaRPr lang="en-US" dirty="0"/>
                    </a:p>
                  </a:txBody>
                  <a:tcPr/>
                </a:tc>
                <a:extLst>
                  <a:ext uri="{0D108BD9-81ED-4DB2-BD59-A6C34878D82A}">
                    <a16:rowId xmlns:a16="http://schemas.microsoft.com/office/drawing/2014/main" val="3653453957"/>
                  </a:ext>
                </a:extLst>
              </a:tr>
              <a:tr h="314095">
                <a:tc>
                  <a:txBody>
                    <a:bodyPr/>
                    <a:lstStyle/>
                    <a:p>
                      <a:r>
                        <a:rPr lang="en-US" dirty="0" smtClean="0"/>
                        <a:t>Precision</a:t>
                      </a:r>
                      <a:endParaRPr lang="en-US" dirty="0"/>
                    </a:p>
                  </a:txBody>
                  <a:tcPr/>
                </a:tc>
                <a:tc>
                  <a:txBody>
                    <a:bodyPr/>
                    <a:lstStyle/>
                    <a:p>
                      <a:r>
                        <a:rPr lang="en-US" dirty="0" smtClean="0"/>
                        <a:t>0.81</a:t>
                      </a:r>
                      <a:endParaRPr lang="en-US" dirty="0"/>
                    </a:p>
                  </a:txBody>
                  <a:tcPr/>
                </a:tc>
                <a:tc>
                  <a:txBody>
                    <a:bodyPr/>
                    <a:lstStyle/>
                    <a:p>
                      <a:r>
                        <a:rPr lang="en-US" dirty="0" smtClean="0"/>
                        <a:t>0.84</a:t>
                      </a:r>
                      <a:endParaRPr lang="en-US" dirty="0"/>
                    </a:p>
                  </a:txBody>
                  <a:tcPr/>
                </a:tc>
                <a:tc>
                  <a:txBody>
                    <a:bodyPr/>
                    <a:lstStyle/>
                    <a:p>
                      <a:r>
                        <a:rPr lang="en-US" dirty="0" smtClean="0"/>
                        <a:t>0.84</a:t>
                      </a:r>
                      <a:endParaRPr lang="en-US" dirty="0"/>
                    </a:p>
                  </a:txBody>
                  <a:tcPr/>
                </a:tc>
                <a:tc>
                  <a:txBody>
                    <a:bodyPr/>
                    <a:lstStyle/>
                    <a:p>
                      <a:r>
                        <a:rPr lang="en-US" dirty="0" smtClean="0"/>
                        <a:t>0.86</a:t>
                      </a:r>
                      <a:endParaRPr lang="en-US" dirty="0"/>
                    </a:p>
                  </a:txBody>
                  <a:tcPr/>
                </a:tc>
                <a:extLst>
                  <a:ext uri="{0D108BD9-81ED-4DB2-BD59-A6C34878D82A}">
                    <a16:rowId xmlns:a16="http://schemas.microsoft.com/office/drawing/2014/main" val="696219313"/>
                  </a:ext>
                </a:extLst>
              </a:tr>
              <a:tr h="314095">
                <a:tc>
                  <a:txBody>
                    <a:bodyPr/>
                    <a:lstStyle/>
                    <a:p>
                      <a:r>
                        <a:rPr lang="en-US" dirty="0" smtClean="0"/>
                        <a:t>Recall</a:t>
                      </a:r>
                      <a:endParaRPr lang="en-US" dirty="0"/>
                    </a:p>
                  </a:txBody>
                  <a:tcPr/>
                </a:tc>
                <a:tc>
                  <a:txBody>
                    <a:bodyPr/>
                    <a:lstStyle/>
                    <a:p>
                      <a:r>
                        <a:rPr lang="en-US" dirty="0" smtClean="0"/>
                        <a:t>0.93</a:t>
                      </a:r>
                      <a:endParaRPr lang="en-US" dirty="0"/>
                    </a:p>
                  </a:txBody>
                  <a:tcPr/>
                </a:tc>
                <a:tc>
                  <a:txBody>
                    <a:bodyPr/>
                    <a:lstStyle/>
                    <a:p>
                      <a:r>
                        <a:rPr lang="en-US" dirty="0" smtClean="0"/>
                        <a:t>0.88</a:t>
                      </a:r>
                      <a:endParaRPr lang="en-US" dirty="0"/>
                    </a:p>
                  </a:txBody>
                  <a:tcPr/>
                </a:tc>
                <a:tc>
                  <a:txBody>
                    <a:bodyPr/>
                    <a:lstStyle/>
                    <a:p>
                      <a:r>
                        <a:rPr lang="en-US" dirty="0" smtClean="0"/>
                        <a:t>0.89</a:t>
                      </a:r>
                      <a:endParaRPr lang="en-US" dirty="0"/>
                    </a:p>
                  </a:txBody>
                  <a:tcPr/>
                </a:tc>
                <a:tc>
                  <a:txBody>
                    <a:bodyPr/>
                    <a:lstStyle/>
                    <a:p>
                      <a:r>
                        <a:rPr lang="en-US" dirty="0" smtClean="0"/>
                        <a:t>0.83</a:t>
                      </a:r>
                      <a:endParaRPr lang="en-US" dirty="0"/>
                    </a:p>
                  </a:txBody>
                  <a:tcPr/>
                </a:tc>
                <a:extLst>
                  <a:ext uri="{0D108BD9-81ED-4DB2-BD59-A6C34878D82A}">
                    <a16:rowId xmlns:a16="http://schemas.microsoft.com/office/drawing/2014/main" val="1452856526"/>
                  </a:ext>
                </a:extLst>
              </a:tr>
              <a:tr h="314095">
                <a:tc>
                  <a:txBody>
                    <a:bodyPr/>
                    <a:lstStyle/>
                    <a:p>
                      <a:r>
                        <a:rPr lang="en-US" dirty="0" smtClean="0"/>
                        <a:t>F1 Score</a:t>
                      </a:r>
                      <a:endParaRPr lang="en-US" dirty="0"/>
                    </a:p>
                  </a:txBody>
                  <a:tcPr/>
                </a:tc>
                <a:tc>
                  <a:txBody>
                    <a:bodyPr/>
                    <a:lstStyle/>
                    <a:p>
                      <a:r>
                        <a:rPr lang="en-US" dirty="0" smtClean="0"/>
                        <a:t>0.866</a:t>
                      </a:r>
                      <a:endParaRPr lang="en-US" dirty="0"/>
                    </a:p>
                  </a:txBody>
                  <a:tcPr/>
                </a:tc>
                <a:tc>
                  <a:txBody>
                    <a:bodyPr/>
                    <a:lstStyle/>
                    <a:p>
                      <a:r>
                        <a:rPr lang="en-US" dirty="0" smtClean="0"/>
                        <a:t>0.86</a:t>
                      </a:r>
                      <a:endParaRPr lang="en-US" dirty="0"/>
                    </a:p>
                  </a:txBody>
                  <a:tcPr/>
                </a:tc>
                <a:tc>
                  <a:txBody>
                    <a:bodyPr/>
                    <a:lstStyle/>
                    <a:p>
                      <a:r>
                        <a:rPr lang="en-US" dirty="0" smtClean="0"/>
                        <a:t>0.864</a:t>
                      </a:r>
                      <a:endParaRPr lang="en-US" dirty="0"/>
                    </a:p>
                  </a:txBody>
                  <a:tcPr/>
                </a:tc>
                <a:tc>
                  <a:txBody>
                    <a:bodyPr/>
                    <a:lstStyle/>
                    <a:p>
                      <a:r>
                        <a:rPr lang="en-US" dirty="0" smtClean="0"/>
                        <a:t>0.845</a:t>
                      </a:r>
                      <a:endParaRPr lang="en-US" dirty="0"/>
                    </a:p>
                  </a:txBody>
                  <a:tcPr/>
                </a:tc>
                <a:extLst>
                  <a:ext uri="{0D108BD9-81ED-4DB2-BD59-A6C34878D82A}">
                    <a16:rowId xmlns:a16="http://schemas.microsoft.com/office/drawing/2014/main" val="1302501642"/>
                  </a:ext>
                </a:extLst>
              </a:tr>
            </a:tbl>
          </a:graphicData>
        </a:graphic>
      </p:graphicFrame>
    </p:spTree>
    <p:extLst>
      <p:ext uri="{BB962C8B-B14F-4D97-AF65-F5344CB8AC3E}">
        <p14:creationId xmlns:p14="http://schemas.microsoft.com/office/powerpoint/2010/main" val="167021831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Observations and Recommendations</a:t>
            </a:r>
            <a:endParaRPr lang="en-US" sz="2800" dirty="0"/>
          </a:p>
        </p:txBody>
      </p:sp>
      <p:sp>
        <p:nvSpPr>
          <p:cNvPr id="3" name="Content Placeholder 2"/>
          <p:cNvSpPr>
            <a:spLocks noGrp="1"/>
          </p:cNvSpPr>
          <p:nvPr>
            <p:ph idx="1"/>
          </p:nvPr>
        </p:nvSpPr>
        <p:spPr/>
        <p:txBody>
          <a:bodyPr>
            <a:normAutofit/>
          </a:bodyPr>
          <a:lstStyle/>
          <a:p>
            <a:r>
              <a:rPr lang="en-US" sz="2000" dirty="0" smtClean="0"/>
              <a:t>The top features impacting Customer Churn are </a:t>
            </a:r>
            <a:r>
              <a:rPr lang="en-US" sz="2000" dirty="0" err="1" smtClean="0"/>
              <a:t>MonthlyCharges</a:t>
            </a:r>
            <a:r>
              <a:rPr lang="en-US" sz="2000" dirty="0" smtClean="0"/>
              <a:t>, Contract, </a:t>
            </a:r>
            <a:r>
              <a:rPr lang="en-US" sz="2000" dirty="0" err="1" smtClean="0"/>
              <a:t>InternetService</a:t>
            </a:r>
            <a:r>
              <a:rPr lang="en-US" sz="2000" dirty="0" smtClean="0"/>
              <a:t>, </a:t>
            </a:r>
            <a:r>
              <a:rPr lang="en-US" sz="2000" dirty="0" err="1" smtClean="0"/>
              <a:t>PaymentMethod</a:t>
            </a:r>
            <a:r>
              <a:rPr lang="en-US" sz="2000" dirty="0" smtClean="0"/>
              <a:t>, </a:t>
            </a:r>
            <a:r>
              <a:rPr lang="en-US" sz="2000" dirty="0" err="1" smtClean="0"/>
              <a:t>TechSupport</a:t>
            </a:r>
            <a:r>
              <a:rPr lang="en-US" sz="2000" dirty="0" smtClean="0"/>
              <a:t>, </a:t>
            </a:r>
            <a:r>
              <a:rPr lang="en-US" sz="2000" dirty="0" err="1" smtClean="0"/>
              <a:t>PaperlessBilling</a:t>
            </a:r>
            <a:r>
              <a:rPr lang="en-US" sz="2000" dirty="0" smtClean="0"/>
              <a:t>, Tenure, Partner, </a:t>
            </a:r>
            <a:r>
              <a:rPr lang="en-US" sz="2000" dirty="0" err="1" smtClean="0"/>
              <a:t>SeniorCitizen</a:t>
            </a:r>
            <a:r>
              <a:rPr lang="en-US" sz="2000" dirty="0" smtClean="0"/>
              <a:t>, Dependents, Device Protection</a:t>
            </a:r>
          </a:p>
          <a:p>
            <a:r>
              <a:rPr lang="en-US" sz="2000" dirty="0" smtClean="0"/>
              <a:t>The observations are more clearer from Dummy Variables Encoding</a:t>
            </a:r>
          </a:p>
          <a:p>
            <a:r>
              <a:rPr lang="en-US" sz="2000" dirty="0" smtClean="0"/>
              <a:t>More </a:t>
            </a:r>
            <a:r>
              <a:rPr lang="en-US" sz="2000" dirty="0" err="1" smtClean="0"/>
              <a:t>SeniorCitizen</a:t>
            </a:r>
            <a:r>
              <a:rPr lang="en-US" sz="2000" dirty="0" smtClean="0"/>
              <a:t> among Churners</a:t>
            </a:r>
          </a:p>
          <a:p>
            <a:r>
              <a:rPr lang="en-US" sz="2000" dirty="0" smtClean="0"/>
              <a:t>If Partner then Non Churners</a:t>
            </a:r>
          </a:p>
          <a:p>
            <a:r>
              <a:rPr lang="en-US" sz="2000" dirty="0" smtClean="0"/>
              <a:t>If Dependent then Non Churners</a:t>
            </a:r>
          </a:p>
          <a:p>
            <a:r>
              <a:rPr lang="en-US" sz="2000" dirty="0" smtClean="0"/>
              <a:t>If Internet Service is Fiber Optic then Churners</a:t>
            </a:r>
          </a:p>
          <a:p>
            <a:r>
              <a:rPr lang="en-US" sz="2000" dirty="0" smtClean="0"/>
              <a:t>If Technical Support is provided then Non Churners</a:t>
            </a:r>
          </a:p>
          <a:p>
            <a:r>
              <a:rPr lang="en-US" sz="2000" dirty="0" smtClean="0"/>
              <a:t>If Contract taken for One and Two years then Non Churners</a:t>
            </a:r>
          </a:p>
          <a:p>
            <a:r>
              <a:rPr lang="en-US" sz="2000" dirty="0" smtClean="0"/>
              <a:t>If </a:t>
            </a:r>
            <a:r>
              <a:rPr lang="en-US" sz="2000" dirty="0" err="1" smtClean="0"/>
              <a:t>PaperlessBilling</a:t>
            </a:r>
            <a:r>
              <a:rPr lang="en-US" sz="2000" dirty="0" smtClean="0"/>
              <a:t> is Yes then Churners</a:t>
            </a:r>
          </a:p>
          <a:p>
            <a:endParaRPr lang="en-US" sz="2000" dirty="0"/>
          </a:p>
        </p:txBody>
      </p:sp>
    </p:spTree>
    <p:extLst>
      <p:ext uri="{BB962C8B-B14F-4D97-AF65-F5344CB8AC3E}">
        <p14:creationId xmlns:p14="http://schemas.microsoft.com/office/powerpoint/2010/main" val="265947176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Observations and Recommendations</a:t>
            </a:r>
            <a:endParaRPr lang="en-US" sz="2800" dirty="0"/>
          </a:p>
        </p:txBody>
      </p:sp>
      <p:sp>
        <p:nvSpPr>
          <p:cNvPr id="3" name="Content Placeholder 2"/>
          <p:cNvSpPr>
            <a:spLocks noGrp="1"/>
          </p:cNvSpPr>
          <p:nvPr>
            <p:ph idx="1"/>
          </p:nvPr>
        </p:nvSpPr>
        <p:spPr/>
        <p:txBody>
          <a:bodyPr>
            <a:normAutofit/>
          </a:bodyPr>
          <a:lstStyle/>
          <a:p>
            <a:r>
              <a:rPr lang="en-US" sz="2000" dirty="0" smtClean="0"/>
              <a:t>If </a:t>
            </a:r>
            <a:r>
              <a:rPr lang="en-US" sz="2000" dirty="0" err="1" smtClean="0"/>
              <a:t>PaymentMethod</a:t>
            </a:r>
            <a:r>
              <a:rPr lang="en-US" sz="2000" dirty="0" smtClean="0"/>
              <a:t> is Electronic Check then Churners</a:t>
            </a:r>
          </a:p>
          <a:p>
            <a:r>
              <a:rPr lang="en-US" sz="2000" dirty="0" smtClean="0"/>
              <a:t>If </a:t>
            </a:r>
            <a:r>
              <a:rPr lang="en-US" sz="2000" dirty="0" err="1" smtClean="0"/>
              <a:t>PaymentMethod</a:t>
            </a:r>
            <a:r>
              <a:rPr lang="en-US" sz="2000" dirty="0" smtClean="0"/>
              <a:t> is Credit Card then Non Churners</a:t>
            </a:r>
          </a:p>
          <a:p>
            <a:r>
              <a:rPr lang="en-US" sz="2000" dirty="0" smtClean="0"/>
              <a:t>If Tenure is low then Non Churners</a:t>
            </a:r>
          </a:p>
          <a:p>
            <a:r>
              <a:rPr lang="en-US" sz="2000" dirty="0" smtClean="0"/>
              <a:t>If </a:t>
            </a:r>
            <a:r>
              <a:rPr lang="en-US" sz="2000" dirty="0" err="1" smtClean="0"/>
              <a:t>DeviceProtection</a:t>
            </a:r>
            <a:r>
              <a:rPr lang="en-US" sz="2000" dirty="0" smtClean="0"/>
              <a:t> is No, then Churners</a:t>
            </a:r>
          </a:p>
          <a:p>
            <a:r>
              <a:rPr lang="en-US" sz="2000" dirty="0" smtClean="0"/>
              <a:t>High </a:t>
            </a:r>
            <a:r>
              <a:rPr lang="en-US" sz="2000" dirty="0" err="1" smtClean="0"/>
              <a:t>MonthlyCharges</a:t>
            </a:r>
            <a:r>
              <a:rPr lang="en-US" sz="2000" dirty="0" smtClean="0"/>
              <a:t> having Churners</a:t>
            </a:r>
          </a:p>
          <a:p>
            <a:endParaRPr lang="en-US" sz="2000" dirty="0"/>
          </a:p>
          <a:p>
            <a:pPr marL="0" indent="0">
              <a:buNone/>
            </a:pPr>
            <a:r>
              <a:rPr lang="en-US" sz="2000" dirty="0" smtClean="0"/>
              <a:t>The Business person can validate these observations and take actions accordingly to reduce the number of Churns</a:t>
            </a:r>
            <a:endParaRPr lang="en-US" sz="2000" dirty="0"/>
          </a:p>
        </p:txBody>
      </p:sp>
    </p:spTree>
    <p:extLst>
      <p:ext uri="{BB962C8B-B14F-4D97-AF65-F5344CB8AC3E}">
        <p14:creationId xmlns:p14="http://schemas.microsoft.com/office/powerpoint/2010/main" val="419184564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just">
              <a:buNone/>
            </a:pPr>
            <a:r>
              <a:rPr lang="en-US" dirty="0" smtClean="0"/>
              <a:t>                                                        </a:t>
            </a:r>
            <a:r>
              <a:rPr lang="en-US" sz="4000" i="1" dirty="0" smtClean="0"/>
              <a:t>Thank You</a:t>
            </a:r>
            <a:endParaRPr lang="en-US" sz="4000" i="1" dirty="0"/>
          </a:p>
        </p:txBody>
      </p:sp>
    </p:spTree>
    <p:extLst>
      <p:ext uri="{BB962C8B-B14F-4D97-AF65-F5344CB8AC3E}">
        <p14:creationId xmlns:p14="http://schemas.microsoft.com/office/powerpoint/2010/main" val="208135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Exploratory Data Analysis</a:t>
            </a:r>
            <a:endParaRPr lang="en-US" sz="2800" dirty="0"/>
          </a:p>
        </p:txBody>
      </p:sp>
      <p:sp>
        <p:nvSpPr>
          <p:cNvPr id="3" name="Content Placeholder 2"/>
          <p:cNvSpPr>
            <a:spLocks noGrp="1"/>
          </p:cNvSpPr>
          <p:nvPr>
            <p:ph idx="1"/>
          </p:nvPr>
        </p:nvSpPr>
        <p:spPr>
          <a:xfrm>
            <a:off x="838200" y="1825624"/>
            <a:ext cx="10515600" cy="5032375"/>
          </a:xfrm>
        </p:spPr>
        <p:txBody>
          <a:bodyPr>
            <a:normAutofit/>
          </a:bodyPr>
          <a:lstStyle/>
          <a:p>
            <a:r>
              <a:rPr lang="en-US" sz="2000" dirty="0" smtClean="0"/>
              <a:t>Low proportion of both Churners and Non </a:t>
            </a:r>
            <a:r>
              <a:rPr lang="en-US" sz="2000" dirty="0"/>
              <a:t>C</a:t>
            </a:r>
            <a:r>
              <a:rPr lang="en-US" sz="2000" dirty="0" smtClean="0"/>
              <a:t>hurners among </a:t>
            </a:r>
            <a:r>
              <a:rPr lang="en-US" sz="2000" dirty="0" err="1" smtClean="0"/>
              <a:t>SeniorCitizen</a:t>
            </a:r>
            <a:r>
              <a:rPr lang="en-US" sz="2000" dirty="0" smtClean="0"/>
              <a:t>.</a:t>
            </a:r>
            <a:endParaRPr lang="en-US" sz="2000" dirty="0"/>
          </a:p>
          <a:p>
            <a:pPr marL="0" indent="0">
              <a:buNone/>
            </a:pPr>
            <a:endParaRPr lang="en-US" sz="2000" dirty="0"/>
          </a:p>
        </p:txBody>
      </p:sp>
      <p:pic>
        <p:nvPicPr>
          <p:cNvPr id="6" name="Picture 5"/>
          <p:cNvPicPr>
            <a:picLocks noChangeAspect="1"/>
          </p:cNvPicPr>
          <p:nvPr/>
        </p:nvPicPr>
        <p:blipFill>
          <a:blip r:embed="rId3"/>
          <a:stretch>
            <a:fillRect/>
          </a:stretch>
        </p:blipFill>
        <p:spPr>
          <a:xfrm>
            <a:off x="923277" y="2166151"/>
            <a:ext cx="11114843" cy="4691849"/>
          </a:xfrm>
          <a:prstGeom prst="rect">
            <a:avLst/>
          </a:prstGeom>
        </p:spPr>
      </p:pic>
    </p:spTree>
    <p:extLst>
      <p:ext uri="{BB962C8B-B14F-4D97-AF65-F5344CB8AC3E}">
        <p14:creationId xmlns:p14="http://schemas.microsoft.com/office/powerpoint/2010/main" val="1945899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2908</TotalTime>
  <Words>3134</Words>
  <Application>Microsoft Office PowerPoint</Application>
  <PresentationFormat>Widescreen</PresentationFormat>
  <Paragraphs>483</Paragraphs>
  <Slides>87</Slides>
  <Notes>79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87</vt:i4>
      </vt:variant>
    </vt:vector>
  </HeadingPairs>
  <TitlesOfParts>
    <vt:vector size="91" baseType="lpstr">
      <vt:lpstr>Arial</vt:lpstr>
      <vt:lpstr>Calibri</vt:lpstr>
      <vt:lpstr>Calibri Light</vt:lpstr>
      <vt:lpstr>Office Theme</vt:lpstr>
      <vt:lpstr>Customer Churn Analysis</vt:lpstr>
      <vt:lpstr>What is Churn? </vt:lpstr>
      <vt:lpstr>Why it is a problem?</vt:lpstr>
      <vt:lpstr>Hypothesis</vt:lpstr>
      <vt:lpstr>Hypothesis</vt:lpstr>
      <vt:lpstr>Hypothesis</vt:lpstr>
      <vt:lpstr>Hypothesis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Model Development and Validation</vt:lpstr>
      <vt:lpstr>Model Development and Validation</vt:lpstr>
      <vt:lpstr>Building GLM model with top 5 predictors</vt:lpstr>
      <vt:lpstr>Building GLM model with top 5 predictors</vt:lpstr>
      <vt:lpstr>Building GLM model with the below predictors</vt:lpstr>
      <vt:lpstr>Building GLM model with the mentioned set of predictors</vt:lpstr>
      <vt:lpstr>Building CART model with the same set of predictors</vt:lpstr>
      <vt:lpstr>Building CART model with the same set of predictors</vt:lpstr>
      <vt:lpstr>Building RF model with the same set of predictors</vt:lpstr>
      <vt:lpstr>Building RF model with the same set of predictors</vt:lpstr>
      <vt:lpstr>Building GLM model with the top 20 predictors from the important features of the Random Forest model</vt:lpstr>
      <vt:lpstr>Building GLM model with the top 20 predictors from the important features of the Random Forest model</vt:lpstr>
      <vt:lpstr>Building GLM model with the top 20 predictors from the important features of the Random Forest model</vt:lpstr>
      <vt:lpstr>Building Neural Net model with the top 20 predictors from the important features of the Random Forest model</vt:lpstr>
      <vt:lpstr>Building Neural Net model with the top 20 predictors from the important features of the Random Forest model</vt:lpstr>
      <vt:lpstr>Building SVM model with the top 20 predictors from the important features of the Random Forest model</vt:lpstr>
      <vt:lpstr>Building SVM model with the top set of predictors</vt:lpstr>
      <vt:lpstr>Model building and validation without dummy encoding</vt:lpstr>
      <vt:lpstr>Model building and validation without dummy encoding</vt:lpstr>
      <vt:lpstr>Model building and validation without dummy encoding</vt:lpstr>
      <vt:lpstr>Model building and validation without dummy encoding</vt:lpstr>
      <vt:lpstr>Model building and validation without dummy encoding</vt:lpstr>
      <vt:lpstr>Model building and validation without dummy encoding</vt:lpstr>
      <vt:lpstr>Model building and validation without dummy encoding</vt:lpstr>
      <vt:lpstr>Model building and validation without dummy encoding</vt:lpstr>
      <vt:lpstr>The final recommended Model</vt:lpstr>
      <vt:lpstr>Observations and Recommendations</vt:lpstr>
      <vt:lpstr>Observations and Recommendations</vt:lpstr>
      <vt:lpstr>PowerPoint Presentation</vt:lpstr>
    </vt:vector>
  </TitlesOfParts>
  <Company>Cisco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dc:title>
  <dc:creator>Ruma Sinha (rumsinha)</dc:creator>
  <cp:lastModifiedBy>Ruma Sinha (rumsinha)</cp:lastModifiedBy>
  <cp:revision>159</cp:revision>
  <dcterms:created xsi:type="dcterms:W3CDTF">2017-09-28T01:15:22Z</dcterms:created>
  <dcterms:modified xsi:type="dcterms:W3CDTF">2017-10-01T14:03:20Z</dcterms:modified>
</cp:coreProperties>
</file>