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2" r:id="rId15"/>
    <p:sldId id="273" r:id="rId16"/>
    <p:sldId id="274" r:id="rId17"/>
    <p:sldId id="26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5" autoAdjust="0"/>
    <p:restoredTop sz="94660"/>
  </p:normalViewPr>
  <p:slideViewPr>
    <p:cSldViewPr snapToGrid="0">
      <p:cViewPr varScale="1">
        <p:scale>
          <a:sx n="72" d="100"/>
          <a:sy n="72"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CF8C22-9BFE-4F72-A392-C464E8F2999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86731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F8C22-9BFE-4F72-A392-C464E8F2999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247962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F8C22-9BFE-4F72-A392-C464E8F2999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410642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F8C22-9BFE-4F72-A392-C464E8F2999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247828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CF8C22-9BFE-4F72-A392-C464E8F2999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42249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CF8C22-9BFE-4F72-A392-C464E8F2999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377503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CF8C22-9BFE-4F72-A392-C464E8F2999C}"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18825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CF8C22-9BFE-4F72-A392-C464E8F2999C}"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366723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F8C22-9BFE-4F72-A392-C464E8F2999C}"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334761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CF8C22-9BFE-4F72-A392-C464E8F2999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25980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CF8C22-9BFE-4F72-A392-C464E8F2999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1955-2C3A-45AD-91F1-16D7CBDE7F9E}" type="slidenum">
              <a:rPr lang="en-US" smtClean="0"/>
              <a:t>‹#›</a:t>
            </a:fld>
            <a:endParaRPr lang="en-US"/>
          </a:p>
        </p:txBody>
      </p:sp>
    </p:spTree>
    <p:extLst>
      <p:ext uri="{BB962C8B-B14F-4D97-AF65-F5344CB8AC3E}">
        <p14:creationId xmlns:p14="http://schemas.microsoft.com/office/powerpoint/2010/main" val="50186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F8C22-9BFE-4F72-A392-C464E8F2999C}" type="datetimeFigureOut">
              <a:rPr lang="en-US" smtClean="0"/>
              <a:t>7/3/2017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91955-2C3A-45AD-91F1-16D7CBDE7F9E}" type="slidenum">
              <a:rPr lang="en-US" smtClean="0"/>
              <a:t>‹#›</a:t>
            </a:fld>
            <a:endParaRPr lang="en-US"/>
          </a:p>
        </p:txBody>
      </p:sp>
    </p:spTree>
    <p:extLst>
      <p:ext uri="{BB962C8B-B14F-4D97-AF65-F5344CB8AC3E}">
        <p14:creationId xmlns:p14="http://schemas.microsoft.com/office/powerpoint/2010/main" val="49747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Modelling Assignment</a:t>
            </a:r>
          </a:p>
        </p:txBody>
      </p:sp>
      <p:sp>
        <p:nvSpPr>
          <p:cNvPr id="3" name="Subtitle 2"/>
          <p:cNvSpPr>
            <a:spLocks noGrp="1"/>
          </p:cNvSpPr>
          <p:nvPr>
            <p:ph type="subTitle" idx="1"/>
          </p:nvPr>
        </p:nvSpPr>
        <p:spPr/>
        <p:txBody>
          <a:bodyPr>
            <a:normAutofit/>
          </a:bodyPr>
          <a:lstStyle/>
          <a:p>
            <a:r>
              <a:rPr lang="en-US" sz="2800" dirty="0"/>
              <a:t>Identify Customer Churn based on the given parameters</a:t>
            </a:r>
          </a:p>
        </p:txBody>
      </p:sp>
    </p:spTree>
    <p:extLst>
      <p:ext uri="{BB962C8B-B14F-4D97-AF65-F5344CB8AC3E}">
        <p14:creationId xmlns:p14="http://schemas.microsoft.com/office/powerpoint/2010/main" val="420573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pPr marL="0" indent="0">
              <a:buNone/>
            </a:pPr>
            <a:r>
              <a:rPr lang="en-US" sz="2000" dirty="0"/>
              <a:t>We see more customer churn with low </a:t>
            </a:r>
            <a:r>
              <a:rPr lang="en-US" sz="2000" dirty="0" err="1"/>
              <a:t>ContractRenewal</a:t>
            </a:r>
            <a:r>
              <a:rPr lang="en-US" sz="2000" dirty="0"/>
              <a:t>. Customer churn representation more with no </a:t>
            </a:r>
            <a:r>
              <a:rPr lang="en-US" sz="2000" dirty="0" err="1"/>
              <a:t>DataPlan</a:t>
            </a:r>
            <a:r>
              <a:rPr lang="en-US" sz="2000" dirty="0"/>
              <a:t> as the proportion of customer in this segment is more.</a:t>
            </a:r>
          </a:p>
        </p:txBody>
      </p:sp>
      <p:pic>
        <p:nvPicPr>
          <p:cNvPr id="6" name="Content Placeholder 2"/>
          <p:cNvPicPr>
            <a:picLocks noChangeAspect="1"/>
          </p:cNvPicPr>
          <p:nvPr/>
        </p:nvPicPr>
        <p:blipFill>
          <a:blip r:embed="rId2"/>
          <a:stretch>
            <a:fillRect/>
          </a:stretch>
        </p:blipFill>
        <p:spPr>
          <a:xfrm>
            <a:off x="1" y="2558845"/>
            <a:ext cx="5737122" cy="4299155"/>
          </a:xfrm>
          <a:prstGeom prst="rect">
            <a:avLst/>
          </a:prstGeom>
        </p:spPr>
      </p:pic>
      <p:pic>
        <p:nvPicPr>
          <p:cNvPr id="7" name="Picture 6"/>
          <p:cNvPicPr>
            <a:picLocks noChangeAspect="1"/>
          </p:cNvPicPr>
          <p:nvPr/>
        </p:nvPicPr>
        <p:blipFill>
          <a:blip r:embed="rId3"/>
          <a:stretch>
            <a:fillRect/>
          </a:stretch>
        </p:blipFill>
        <p:spPr>
          <a:xfrm>
            <a:off x="5737123" y="2558845"/>
            <a:ext cx="6454877" cy="4299155"/>
          </a:xfrm>
          <a:prstGeom prst="rect">
            <a:avLst/>
          </a:prstGeom>
        </p:spPr>
      </p:pic>
    </p:spTree>
    <p:extLst>
      <p:ext uri="{BB962C8B-B14F-4D97-AF65-F5344CB8AC3E}">
        <p14:creationId xmlns:p14="http://schemas.microsoft.com/office/powerpoint/2010/main" val="244158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DataUsage</a:t>
            </a:r>
            <a:r>
              <a:rPr lang="en-US" sz="2000" dirty="0"/>
              <a:t> between Churn and No Churn</a:t>
            </a:r>
          </a:p>
          <a:p>
            <a:endParaRPr lang="en-US" sz="2000" dirty="0"/>
          </a:p>
        </p:txBody>
      </p:sp>
      <p:pic>
        <p:nvPicPr>
          <p:cNvPr id="6" name="Picture 5"/>
          <p:cNvPicPr>
            <a:picLocks noChangeAspect="1"/>
          </p:cNvPicPr>
          <p:nvPr/>
        </p:nvPicPr>
        <p:blipFill>
          <a:blip r:embed="rId2"/>
          <a:stretch>
            <a:fillRect/>
          </a:stretch>
        </p:blipFill>
        <p:spPr>
          <a:xfrm>
            <a:off x="125361" y="2389239"/>
            <a:ext cx="11931445" cy="4306119"/>
          </a:xfrm>
          <a:prstGeom prst="rect">
            <a:avLst/>
          </a:prstGeom>
        </p:spPr>
      </p:pic>
    </p:spTree>
    <p:extLst>
      <p:ext uri="{BB962C8B-B14F-4D97-AF65-F5344CB8AC3E}">
        <p14:creationId xmlns:p14="http://schemas.microsoft.com/office/powerpoint/2010/main" val="296374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CusrServCalls</a:t>
            </a:r>
            <a:r>
              <a:rPr lang="en-US" sz="2000" dirty="0"/>
              <a:t> between Churn and No Churn</a:t>
            </a:r>
          </a:p>
          <a:p>
            <a:endParaRPr lang="en-US" sz="2000" dirty="0"/>
          </a:p>
        </p:txBody>
      </p:sp>
      <p:pic>
        <p:nvPicPr>
          <p:cNvPr id="3" name="Picture 2"/>
          <p:cNvPicPr>
            <a:picLocks noChangeAspect="1"/>
          </p:cNvPicPr>
          <p:nvPr/>
        </p:nvPicPr>
        <p:blipFill>
          <a:blip r:embed="rId2"/>
          <a:stretch>
            <a:fillRect/>
          </a:stretch>
        </p:blipFill>
        <p:spPr>
          <a:xfrm>
            <a:off x="73742" y="2256502"/>
            <a:ext cx="12118258" cy="4601497"/>
          </a:xfrm>
          <a:prstGeom prst="rect">
            <a:avLst/>
          </a:prstGeom>
        </p:spPr>
      </p:pic>
    </p:spTree>
    <p:extLst>
      <p:ext uri="{BB962C8B-B14F-4D97-AF65-F5344CB8AC3E}">
        <p14:creationId xmlns:p14="http://schemas.microsoft.com/office/powerpoint/2010/main" val="275805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DayMins</a:t>
            </a:r>
            <a:r>
              <a:rPr lang="en-US" sz="2000" dirty="0"/>
              <a:t> between Churn and No Churn</a:t>
            </a:r>
          </a:p>
          <a:p>
            <a:endParaRPr lang="en-US" sz="2000" dirty="0"/>
          </a:p>
        </p:txBody>
      </p:sp>
      <p:pic>
        <p:nvPicPr>
          <p:cNvPr id="4" name="Picture 3"/>
          <p:cNvPicPr>
            <a:picLocks noChangeAspect="1"/>
          </p:cNvPicPr>
          <p:nvPr/>
        </p:nvPicPr>
        <p:blipFill>
          <a:blip r:embed="rId2"/>
          <a:stretch>
            <a:fillRect/>
          </a:stretch>
        </p:blipFill>
        <p:spPr>
          <a:xfrm>
            <a:off x="178209" y="2168013"/>
            <a:ext cx="11915468" cy="4689987"/>
          </a:xfrm>
          <a:prstGeom prst="rect">
            <a:avLst/>
          </a:prstGeom>
        </p:spPr>
      </p:pic>
    </p:spTree>
    <p:extLst>
      <p:ext uri="{BB962C8B-B14F-4D97-AF65-F5344CB8AC3E}">
        <p14:creationId xmlns:p14="http://schemas.microsoft.com/office/powerpoint/2010/main" val="184309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MonthlyCharge</a:t>
            </a:r>
            <a:r>
              <a:rPr lang="en-US" sz="2000" dirty="0"/>
              <a:t> between Churn and No Churn</a:t>
            </a:r>
          </a:p>
          <a:p>
            <a:endParaRPr lang="en-US" sz="2000" dirty="0"/>
          </a:p>
        </p:txBody>
      </p:sp>
      <p:pic>
        <p:nvPicPr>
          <p:cNvPr id="3" name="Picture 2"/>
          <p:cNvPicPr>
            <a:picLocks noChangeAspect="1"/>
          </p:cNvPicPr>
          <p:nvPr/>
        </p:nvPicPr>
        <p:blipFill>
          <a:blip r:embed="rId2"/>
          <a:stretch>
            <a:fillRect/>
          </a:stretch>
        </p:blipFill>
        <p:spPr>
          <a:xfrm>
            <a:off x="154858" y="2190134"/>
            <a:ext cx="11960942" cy="4667866"/>
          </a:xfrm>
          <a:prstGeom prst="rect">
            <a:avLst/>
          </a:prstGeom>
        </p:spPr>
      </p:pic>
    </p:spTree>
    <p:extLst>
      <p:ext uri="{BB962C8B-B14F-4D97-AF65-F5344CB8AC3E}">
        <p14:creationId xmlns:p14="http://schemas.microsoft.com/office/powerpoint/2010/main" val="219324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OverageFee</a:t>
            </a:r>
            <a:r>
              <a:rPr lang="en-US" sz="2000" dirty="0"/>
              <a:t> between Churn and No Churn</a:t>
            </a:r>
          </a:p>
          <a:p>
            <a:endParaRPr lang="en-US" sz="2000" dirty="0"/>
          </a:p>
        </p:txBody>
      </p:sp>
      <p:pic>
        <p:nvPicPr>
          <p:cNvPr id="4" name="Picture 3"/>
          <p:cNvPicPr>
            <a:picLocks noChangeAspect="1"/>
          </p:cNvPicPr>
          <p:nvPr/>
        </p:nvPicPr>
        <p:blipFill>
          <a:blip r:embed="rId2"/>
          <a:stretch>
            <a:fillRect/>
          </a:stretch>
        </p:blipFill>
        <p:spPr>
          <a:xfrm>
            <a:off x="125362" y="2160639"/>
            <a:ext cx="11828206" cy="4568773"/>
          </a:xfrm>
          <a:prstGeom prst="rect">
            <a:avLst/>
          </a:prstGeom>
        </p:spPr>
      </p:pic>
    </p:spTree>
    <p:extLst>
      <p:ext uri="{BB962C8B-B14F-4D97-AF65-F5344CB8AC3E}">
        <p14:creationId xmlns:p14="http://schemas.microsoft.com/office/powerpoint/2010/main" val="141124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5" name="Content Placeholder 4"/>
          <p:cNvSpPr>
            <a:spLocks noGrp="1"/>
          </p:cNvSpPr>
          <p:nvPr>
            <p:ph idx="1"/>
          </p:nvPr>
        </p:nvSpPr>
        <p:spPr/>
        <p:txBody>
          <a:bodyPr>
            <a:normAutofit/>
          </a:bodyPr>
          <a:lstStyle/>
          <a:p>
            <a:r>
              <a:rPr lang="en-US" sz="2000" dirty="0"/>
              <a:t>Significant difference in the mean of </a:t>
            </a:r>
            <a:r>
              <a:rPr lang="en-US" sz="2000" dirty="0" err="1"/>
              <a:t>RoamMins</a:t>
            </a:r>
            <a:r>
              <a:rPr lang="en-US" sz="2000" dirty="0"/>
              <a:t> between Churn and No Churn</a:t>
            </a:r>
          </a:p>
          <a:p>
            <a:endParaRPr lang="en-US" sz="2000" dirty="0"/>
          </a:p>
        </p:txBody>
      </p:sp>
      <p:pic>
        <p:nvPicPr>
          <p:cNvPr id="3" name="Picture 2"/>
          <p:cNvPicPr>
            <a:picLocks noChangeAspect="1"/>
          </p:cNvPicPr>
          <p:nvPr/>
        </p:nvPicPr>
        <p:blipFill>
          <a:blip r:embed="rId2"/>
          <a:stretch>
            <a:fillRect/>
          </a:stretch>
        </p:blipFill>
        <p:spPr>
          <a:xfrm>
            <a:off x="117987" y="2227004"/>
            <a:ext cx="11835581" cy="4590435"/>
          </a:xfrm>
          <a:prstGeom prst="rect">
            <a:avLst/>
          </a:prstGeom>
        </p:spPr>
      </p:pic>
    </p:spTree>
    <p:extLst>
      <p:ext uri="{BB962C8B-B14F-4D97-AF65-F5344CB8AC3E}">
        <p14:creationId xmlns:p14="http://schemas.microsoft.com/office/powerpoint/2010/main" val="228262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t>Anova</a:t>
            </a:r>
            <a:r>
              <a:rPr lang="en-US" sz="2800" b="1" dirty="0"/>
              <a:t> and Chi Square Test Analysis</a:t>
            </a:r>
          </a:p>
        </p:txBody>
      </p:sp>
      <p:sp>
        <p:nvSpPr>
          <p:cNvPr id="3" name="Content Placeholder 2"/>
          <p:cNvSpPr>
            <a:spLocks noGrp="1"/>
          </p:cNvSpPr>
          <p:nvPr>
            <p:ph idx="1"/>
          </p:nvPr>
        </p:nvSpPr>
        <p:spPr/>
        <p:txBody>
          <a:bodyPr>
            <a:normAutofit lnSpcReduction="10000"/>
          </a:bodyPr>
          <a:lstStyle/>
          <a:p>
            <a:r>
              <a:rPr lang="en-US" sz="2000" dirty="0"/>
              <a:t>ANOVA of </a:t>
            </a:r>
            <a:r>
              <a:rPr lang="en-US" sz="2000" dirty="0" err="1"/>
              <a:t>AccountWeeks</a:t>
            </a:r>
            <a:r>
              <a:rPr lang="en-US" sz="2000" dirty="0"/>
              <a:t> ~ Churn not significant</a:t>
            </a:r>
          </a:p>
          <a:p>
            <a:r>
              <a:rPr lang="en-US" sz="2000" dirty="0" err="1"/>
              <a:t>Chisquare</a:t>
            </a:r>
            <a:r>
              <a:rPr lang="en-US" sz="2000" dirty="0"/>
              <a:t> test significant for Churn and </a:t>
            </a:r>
            <a:r>
              <a:rPr lang="en-US" sz="2000" dirty="0" err="1"/>
              <a:t>Dataplan</a:t>
            </a:r>
            <a:endParaRPr lang="en-US" sz="2000" dirty="0"/>
          </a:p>
          <a:p>
            <a:r>
              <a:rPr lang="en-US" sz="2000" dirty="0" err="1"/>
              <a:t>Chisquare</a:t>
            </a:r>
            <a:r>
              <a:rPr lang="en-US" sz="2000" dirty="0"/>
              <a:t> test significant for Churn and </a:t>
            </a:r>
            <a:r>
              <a:rPr lang="en-US" sz="2000" dirty="0" err="1"/>
              <a:t>ContractRenewal</a:t>
            </a:r>
            <a:endParaRPr lang="en-US" sz="2000" dirty="0"/>
          </a:p>
          <a:p>
            <a:r>
              <a:rPr lang="en-US" sz="2000" dirty="0" err="1"/>
              <a:t>Chisquare</a:t>
            </a:r>
            <a:r>
              <a:rPr lang="en-US" sz="2000" dirty="0"/>
              <a:t> test not significant for </a:t>
            </a:r>
            <a:r>
              <a:rPr lang="en-US" sz="2000" dirty="0" err="1"/>
              <a:t>Dataplan</a:t>
            </a:r>
            <a:r>
              <a:rPr lang="en-US" sz="2000" dirty="0"/>
              <a:t> and </a:t>
            </a:r>
            <a:r>
              <a:rPr lang="en-US" sz="2000" dirty="0" err="1"/>
              <a:t>ContractRenewal</a:t>
            </a:r>
            <a:endParaRPr lang="en-US" sz="2000" dirty="0"/>
          </a:p>
          <a:p>
            <a:r>
              <a:rPr lang="en-US" sz="2000" dirty="0" err="1"/>
              <a:t>Anova</a:t>
            </a:r>
            <a:r>
              <a:rPr lang="en-US" sz="2000" dirty="0"/>
              <a:t> of </a:t>
            </a:r>
            <a:r>
              <a:rPr lang="en-US" sz="2000" dirty="0" err="1"/>
              <a:t>DataUsage</a:t>
            </a:r>
            <a:r>
              <a:rPr lang="en-US" sz="2000" dirty="0"/>
              <a:t> and Churn significant</a:t>
            </a:r>
          </a:p>
          <a:p>
            <a:r>
              <a:rPr lang="en-US" sz="2000" dirty="0" err="1"/>
              <a:t>Anova</a:t>
            </a:r>
            <a:r>
              <a:rPr lang="en-US" sz="2000" dirty="0"/>
              <a:t> of </a:t>
            </a:r>
            <a:r>
              <a:rPr lang="en-US" sz="2000" dirty="0" err="1"/>
              <a:t>CustServCalls</a:t>
            </a:r>
            <a:r>
              <a:rPr lang="en-US" sz="2000" dirty="0"/>
              <a:t> ~ Churn significant</a:t>
            </a:r>
          </a:p>
          <a:p>
            <a:r>
              <a:rPr lang="en-US" sz="2000" dirty="0" err="1"/>
              <a:t>Anova</a:t>
            </a:r>
            <a:r>
              <a:rPr lang="en-US" sz="2000" dirty="0"/>
              <a:t> of </a:t>
            </a:r>
            <a:r>
              <a:rPr lang="en-US" sz="2000" dirty="0" err="1"/>
              <a:t>DayMins</a:t>
            </a:r>
            <a:r>
              <a:rPr lang="en-US" sz="2000" dirty="0"/>
              <a:t> ~ Churn significant</a:t>
            </a:r>
          </a:p>
          <a:p>
            <a:r>
              <a:rPr lang="en-US" sz="2000" dirty="0" err="1"/>
              <a:t>Anova</a:t>
            </a:r>
            <a:r>
              <a:rPr lang="en-US" sz="2000" dirty="0"/>
              <a:t> of </a:t>
            </a:r>
            <a:r>
              <a:rPr lang="en-US" sz="2000" dirty="0" err="1"/>
              <a:t>DayCalls</a:t>
            </a:r>
            <a:r>
              <a:rPr lang="en-US" sz="2000" dirty="0"/>
              <a:t> ~ Churn not significant</a:t>
            </a:r>
          </a:p>
          <a:p>
            <a:r>
              <a:rPr lang="en-US" sz="2000" dirty="0" err="1"/>
              <a:t>Anova</a:t>
            </a:r>
            <a:r>
              <a:rPr lang="en-US" sz="2000" dirty="0"/>
              <a:t> of </a:t>
            </a:r>
            <a:r>
              <a:rPr lang="en-US" sz="2000" dirty="0" err="1"/>
              <a:t>MonthlyCharge</a:t>
            </a:r>
            <a:r>
              <a:rPr lang="en-US" sz="2000" dirty="0"/>
              <a:t> ~ Churn significant</a:t>
            </a:r>
          </a:p>
          <a:p>
            <a:r>
              <a:rPr lang="en-US" sz="2000" dirty="0" err="1"/>
              <a:t>Anova</a:t>
            </a:r>
            <a:r>
              <a:rPr lang="en-US" sz="2000" dirty="0"/>
              <a:t> of </a:t>
            </a:r>
            <a:r>
              <a:rPr lang="en-US" sz="2000" dirty="0" err="1"/>
              <a:t>OverageFee</a:t>
            </a:r>
            <a:r>
              <a:rPr lang="en-US" sz="2000" dirty="0"/>
              <a:t> ~ Churn significant</a:t>
            </a:r>
          </a:p>
          <a:p>
            <a:r>
              <a:rPr lang="en-US" sz="2000" dirty="0" err="1"/>
              <a:t>Anova</a:t>
            </a:r>
            <a:r>
              <a:rPr lang="en-US" sz="2000" dirty="0"/>
              <a:t> of </a:t>
            </a:r>
            <a:r>
              <a:rPr lang="en-US" sz="2000" dirty="0" err="1"/>
              <a:t>RoamMins</a:t>
            </a:r>
            <a:r>
              <a:rPr lang="en-US" sz="2000" dirty="0"/>
              <a:t> ~ Churn significant</a:t>
            </a:r>
          </a:p>
          <a:p>
            <a:endParaRPr lang="en-US" sz="2000" dirty="0"/>
          </a:p>
          <a:p>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50921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Train and Test Data</a:t>
            </a:r>
          </a:p>
        </p:txBody>
      </p:sp>
      <p:sp>
        <p:nvSpPr>
          <p:cNvPr id="3" name="Content Placeholder 2"/>
          <p:cNvSpPr>
            <a:spLocks noGrp="1"/>
          </p:cNvSpPr>
          <p:nvPr>
            <p:ph idx="1"/>
          </p:nvPr>
        </p:nvSpPr>
        <p:spPr/>
        <p:txBody>
          <a:bodyPr>
            <a:normAutofit/>
          </a:bodyPr>
          <a:lstStyle/>
          <a:p>
            <a:pPr marL="0" indent="0">
              <a:buNone/>
            </a:pPr>
            <a:r>
              <a:rPr lang="en-US" sz="2000" dirty="0"/>
              <a:t># split 70 percent of the data into the training dataset and 30 percent of the data</a:t>
            </a:r>
          </a:p>
          <a:p>
            <a:pPr marL="0" indent="0">
              <a:buNone/>
            </a:pPr>
            <a:r>
              <a:rPr lang="en-US" sz="2000" dirty="0"/>
              <a:t># into the testing dataset:</a:t>
            </a:r>
          </a:p>
          <a:p>
            <a:pPr marL="0" indent="0">
              <a:buNone/>
            </a:pPr>
            <a:r>
              <a:rPr lang="en-US" sz="2000" dirty="0" err="1"/>
              <a:t>set.seed</a:t>
            </a:r>
            <a:r>
              <a:rPr lang="en-US" sz="2000" dirty="0"/>
              <a:t>(123)</a:t>
            </a:r>
          </a:p>
          <a:p>
            <a:pPr marL="0" indent="0">
              <a:buNone/>
            </a:pPr>
            <a:r>
              <a:rPr lang="en-US" sz="2000" dirty="0" err="1"/>
              <a:t>ind</a:t>
            </a:r>
            <a:r>
              <a:rPr lang="en-US" sz="2000" dirty="0"/>
              <a:t> = sample(2, </a:t>
            </a:r>
            <a:r>
              <a:rPr lang="en-US" sz="2000" dirty="0" err="1"/>
              <a:t>nrow</a:t>
            </a:r>
            <a:r>
              <a:rPr lang="en-US" sz="2000" dirty="0"/>
              <a:t>(</a:t>
            </a:r>
            <a:r>
              <a:rPr lang="en-US" sz="2000" dirty="0" err="1"/>
              <a:t>cellphone.df</a:t>
            </a:r>
            <a:r>
              <a:rPr lang="en-US" sz="2000" dirty="0"/>
              <a:t>), replace = TRUE, </a:t>
            </a:r>
            <a:r>
              <a:rPr lang="en-US" sz="2000" dirty="0" err="1"/>
              <a:t>prob</a:t>
            </a:r>
            <a:r>
              <a:rPr lang="en-US" sz="2000" dirty="0"/>
              <a:t>=c(0.7,0.3))</a:t>
            </a:r>
          </a:p>
          <a:p>
            <a:pPr marL="0" indent="0">
              <a:buNone/>
            </a:pPr>
            <a:r>
              <a:rPr lang="en-US" sz="2000" dirty="0" err="1"/>
              <a:t>train.df</a:t>
            </a:r>
            <a:r>
              <a:rPr lang="en-US" sz="2000" dirty="0"/>
              <a:t> = </a:t>
            </a:r>
            <a:r>
              <a:rPr lang="en-US" sz="2000" dirty="0" err="1"/>
              <a:t>cellphone.df</a:t>
            </a:r>
            <a:r>
              <a:rPr lang="en-US" sz="2000" dirty="0"/>
              <a:t>[</a:t>
            </a:r>
            <a:r>
              <a:rPr lang="en-US" sz="2000" dirty="0" err="1"/>
              <a:t>ind</a:t>
            </a:r>
            <a:r>
              <a:rPr lang="en-US" sz="2000" dirty="0"/>
              <a:t> == 1,]</a:t>
            </a:r>
          </a:p>
          <a:p>
            <a:pPr marL="0" indent="0">
              <a:buNone/>
            </a:pPr>
            <a:r>
              <a:rPr lang="en-US" sz="2000" dirty="0" err="1"/>
              <a:t>test.df</a:t>
            </a:r>
            <a:r>
              <a:rPr lang="en-US" sz="2000" dirty="0"/>
              <a:t> = </a:t>
            </a:r>
            <a:r>
              <a:rPr lang="en-US" sz="2000" dirty="0" err="1"/>
              <a:t>cellphone.df</a:t>
            </a:r>
            <a:r>
              <a:rPr lang="en-US" sz="2000" dirty="0"/>
              <a:t>[</a:t>
            </a:r>
            <a:r>
              <a:rPr lang="en-US" sz="2000" dirty="0" err="1"/>
              <a:t>ind</a:t>
            </a:r>
            <a:r>
              <a:rPr lang="en-US" sz="2000" dirty="0"/>
              <a:t> == 2,] </a:t>
            </a:r>
          </a:p>
          <a:p>
            <a:pPr marL="0" indent="0">
              <a:buNone/>
            </a:pPr>
            <a:r>
              <a:rPr lang="en-US" sz="2000" dirty="0"/>
              <a:t># we see almost equal representation in both training and testing set for the dependent or response variable</a:t>
            </a:r>
          </a:p>
          <a:p>
            <a:pPr marL="0" indent="0">
              <a:buNone/>
            </a:pPr>
            <a:endParaRPr lang="en-US" sz="2000" dirty="0"/>
          </a:p>
          <a:p>
            <a:pPr marL="0" indent="0">
              <a:buNone/>
            </a:pPr>
            <a:endParaRPr lang="en-US" sz="2000" dirty="0"/>
          </a:p>
          <a:p>
            <a:endParaRPr lang="en-US" sz="2000"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45574" y="4889090"/>
            <a:ext cx="4600575" cy="1968910"/>
          </a:xfrm>
          <a:prstGeom prst="rect">
            <a:avLst/>
          </a:prstGeom>
        </p:spPr>
      </p:pic>
    </p:spTree>
    <p:extLst>
      <p:ext uri="{BB962C8B-B14F-4D97-AF65-F5344CB8AC3E}">
        <p14:creationId xmlns:p14="http://schemas.microsoft.com/office/powerpoint/2010/main" val="172581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1 with all the independent variables</a:t>
            </a:r>
          </a:p>
        </p:txBody>
      </p:sp>
      <p:sp>
        <p:nvSpPr>
          <p:cNvPr id="3" name="Content Placeholder 2"/>
          <p:cNvSpPr>
            <a:spLocks noGrp="1"/>
          </p:cNvSpPr>
          <p:nvPr>
            <p:ph idx="1"/>
          </p:nvPr>
        </p:nvSpPr>
        <p:spPr/>
        <p:txBody>
          <a:bodyPr>
            <a:normAutofit/>
          </a:bodyPr>
          <a:lstStyle/>
          <a:p>
            <a:pPr marL="0" indent="0">
              <a:buNone/>
            </a:pPr>
            <a:r>
              <a:rPr lang="en-US" sz="2000" dirty="0" err="1"/>
              <a:t>glmfit</a:t>
            </a:r>
            <a:r>
              <a:rPr lang="en-US" sz="2000" dirty="0"/>
              <a:t> &lt;- </a:t>
            </a:r>
            <a:r>
              <a:rPr lang="en-US" sz="2000" dirty="0" err="1"/>
              <a:t>glm</a:t>
            </a:r>
            <a:r>
              <a:rPr lang="en-US" sz="2000" dirty="0"/>
              <a:t>(Churn ~ ., data = </a:t>
            </a:r>
            <a:r>
              <a:rPr lang="en-US" sz="2000" dirty="0" err="1"/>
              <a:t>train.df</a:t>
            </a:r>
            <a:r>
              <a:rPr lang="en-US" sz="2000" dirty="0"/>
              <a:t>, family = binomial)</a:t>
            </a:r>
          </a:p>
          <a:p>
            <a:pPr marL="0" indent="0">
              <a:buNone/>
            </a:pPr>
            <a:r>
              <a:rPr lang="en-US" sz="2000" dirty="0"/>
              <a:t>summary(</a:t>
            </a:r>
            <a:r>
              <a:rPr lang="en-US" sz="2000" dirty="0" err="1"/>
              <a:t>glmfit</a:t>
            </a:r>
            <a:r>
              <a:rPr lang="en-US" sz="2000" dirty="0"/>
              <a:t>)</a:t>
            </a:r>
          </a:p>
          <a:p>
            <a:pPr marL="0" indent="0">
              <a:buNone/>
            </a:pPr>
            <a:r>
              <a:rPr lang="en-US" sz="2000" dirty="0"/>
              <a:t># the significant coefficients are </a:t>
            </a:r>
            <a:r>
              <a:rPr lang="en-US" sz="2000" dirty="0" err="1"/>
              <a:t>ContractRenewal</a:t>
            </a:r>
            <a:r>
              <a:rPr lang="en-US" sz="2000" dirty="0"/>
              <a:t>, </a:t>
            </a:r>
            <a:r>
              <a:rPr lang="en-US" sz="2000" dirty="0" err="1"/>
              <a:t>CustServCalls</a:t>
            </a:r>
            <a:r>
              <a:rPr lang="en-US" sz="2000" dirty="0"/>
              <a:t> and </a:t>
            </a:r>
            <a:r>
              <a:rPr lang="en-US" sz="2000" dirty="0" err="1"/>
              <a:t>RoamMins</a:t>
            </a:r>
            <a:endParaRPr lang="en-US" sz="2000" dirty="0"/>
          </a:p>
          <a:p>
            <a:pPr marL="0" indent="0">
              <a:buNone/>
            </a:pPr>
            <a:endParaRPr lang="en-US" sz="2000" dirty="0"/>
          </a:p>
          <a:p>
            <a:pPr marL="0" indent="0">
              <a:buNone/>
            </a:pPr>
            <a:endParaRPr lang="en-US" sz="2000" dirty="0"/>
          </a:p>
          <a:p>
            <a:endParaRPr lang="en-US" sz="2000"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38200" y="3001297"/>
            <a:ext cx="11270226" cy="3791410"/>
          </a:xfrm>
          <a:prstGeom prst="rect">
            <a:avLst/>
          </a:prstGeom>
        </p:spPr>
      </p:pic>
    </p:spTree>
    <p:extLst>
      <p:ext uri="{BB962C8B-B14F-4D97-AF65-F5344CB8AC3E}">
        <p14:creationId xmlns:p14="http://schemas.microsoft.com/office/powerpoint/2010/main" val="361958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Loading Data and checking the variables type</a:t>
            </a:r>
          </a:p>
        </p:txBody>
      </p:sp>
      <p:pic>
        <p:nvPicPr>
          <p:cNvPr id="4" name="Content Placeholder 3"/>
          <p:cNvPicPr>
            <a:picLocks noGrp="1" noChangeAspect="1"/>
          </p:cNvPicPr>
          <p:nvPr>
            <p:ph idx="1"/>
          </p:nvPr>
        </p:nvPicPr>
        <p:blipFill>
          <a:blip r:embed="rId2"/>
          <a:stretch>
            <a:fillRect/>
          </a:stretch>
        </p:blipFill>
        <p:spPr>
          <a:xfrm>
            <a:off x="838200" y="1621595"/>
            <a:ext cx="10515600" cy="2768364"/>
          </a:xfrm>
          <a:prstGeom prst="rect">
            <a:avLst/>
          </a:prstGeom>
        </p:spPr>
      </p:pic>
      <p:pic>
        <p:nvPicPr>
          <p:cNvPr id="5" name="Picture 4"/>
          <p:cNvPicPr>
            <a:picLocks noChangeAspect="1"/>
          </p:cNvPicPr>
          <p:nvPr/>
        </p:nvPicPr>
        <p:blipFill>
          <a:blip r:embed="rId3"/>
          <a:stretch>
            <a:fillRect/>
          </a:stretch>
        </p:blipFill>
        <p:spPr>
          <a:xfrm>
            <a:off x="838200" y="4389959"/>
            <a:ext cx="9334500" cy="2468041"/>
          </a:xfrm>
          <a:prstGeom prst="rect">
            <a:avLst/>
          </a:prstGeom>
        </p:spPr>
      </p:pic>
    </p:spTree>
    <p:extLst>
      <p:ext uri="{BB962C8B-B14F-4D97-AF65-F5344CB8AC3E}">
        <p14:creationId xmlns:p14="http://schemas.microsoft.com/office/powerpoint/2010/main" val="235595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1 with all the independent variables</a:t>
            </a:r>
          </a:p>
        </p:txBody>
      </p:sp>
      <p:sp>
        <p:nvSpPr>
          <p:cNvPr id="3" name="Content Placeholder 2"/>
          <p:cNvSpPr>
            <a:spLocks noGrp="1"/>
          </p:cNvSpPr>
          <p:nvPr>
            <p:ph idx="1"/>
          </p:nvPr>
        </p:nvSpPr>
        <p:spPr/>
        <p:txBody>
          <a:bodyPr>
            <a:normAutofit/>
          </a:bodyPr>
          <a:lstStyle/>
          <a:p>
            <a:pPr marL="0" indent="0">
              <a:buNone/>
            </a:pPr>
            <a:r>
              <a:rPr lang="en-US" sz="2000" dirty="0"/>
              <a:t>#Likelihood ratio test</a:t>
            </a:r>
          </a:p>
          <a:p>
            <a:pPr marL="0" indent="0">
              <a:buNone/>
            </a:pPr>
            <a:r>
              <a:rPr lang="en-US" sz="2000" dirty="0" err="1"/>
              <a:t>lrtest</a:t>
            </a:r>
            <a:r>
              <a:rPr lang="en-US" sz="2000" dirty="0"/>
              <a:t>(</a:t>
            </a:r>
            <a:r>
              <a:rPr lang="en-US" sz="2000" dirty="0" err="1"/>
              <a:t>glmfit</a:t>
            </a:r>
            <a:r>
              <a:rPr lang="en-US" sz="2000" dirty="0"/>
              <a:t>)</a:t>
            </a:r>
          </a:p>
          <a:p>
            <a:pPr marL="0" indent="0">
              <a:buNone/>
            </a:pPr>
            <a:endParaRPr lang="en-US" sz="2000" dirty="0"/>
          </a:p>
          <a:p>
            <a:endParaRPr lang="en-US" sz="2000"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838200" y="2924789"/>
            <a:ext cx="8582025" cy="2571750"/>
          </a:xfrm>
          <a:prstGeom prst="rect">
            <a:avLst/>
          </a:prstGeom>
        </p:spPr>
      </p:pic>
    </p:spTree>
    <p:extLst>
      <p:ext uri="{BB962C8B-B14F-4D97-AF65-F5344CB8AC3E}">
        <p14:creationId xmlns:p14="http://schemas.microsoft.com/office/powerpoint/2010/main" val="181977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1 with all the independent variables</a:t>
            </a:r>
          </a:p>
        </p:txBody>
      </p:sp>
      <p:sp>
        <p:nvSpPr>
          <p:cNvPr id="3" name="Content Placeholder 2"/>
          <p:cNvSpPr>
            <a:spLocks noGrp="1"/>
          </p:cNvSpPr>
          <p:nvPr>
            <p:ph idx="1"/>
          </p:nvPr>
        </p:nvSpPr>
        <p:spPr/>
        <p:txBody>
          <a:bodyPr>
            <a:normAutofit/>
          </a:bodyPr>
          <a:lstStyle/>
          <a:p>
            <a:pPr marL="0" indent="0">
              <a:buNone/>
            </a:pPr>
            <a:r>
              <a:rPr lang="en-US" sz="2000" dirty="0"/>
              <a:t>#pseudo R square value</a:t>
            </a:r>
          </a:p>
          <a:p>
            <a:pPr marL="0" indent="0">
              <a:buNone/>
            </a:pPr>
            <a:r>
              <a:rPr lang="en-US" sz="2000" dirty="0"/>
              <a:t>pR2(</a:t>
            </a:r>
            <a:r>
              <a:rPr lang="en-US" sz="2000" dirty="0" err="1"/>
              <a:t>glmfit</a:t>
            </a:r>
            <a:r>
              <a:rPr lang="en-US" sz="2000" dirty="0"/>
              <a:t>) </a:t>
            </a:r>
          </a:p>
          <a:p>
            <a:pPr marL="0" indent="0">
              <a:buNone/>
            </a:pPr>
            <a:r>
              <a:rPr lang="en-US" sz="2000" dirty="0"/>
              <a:t># 20% in variance explained by all the variables</a:t>
            </a:r>
          </a:p>
          <a:p>
            <a:endParaRPr lang="en-US" sz="2000"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38200" y="3351878"/>
            <a:ext cx="9144000" cy="552450"/>
          </a:xfrm>
          <a:prstGeom prst="rect">
            <a:avLst/>
          </a:prstGeom>
        </p:spPr>
      </p:pic>
    </p:spTree>
    <p:extLst>
      <p:ext uri="{BB962C8B-B14F-4D97-AF65-F5344CB8AC3E}">
        <p14:creationId xmlns:p14="http://schemas.microsoft.com/office/powerpoint/2010/main" val="402070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2 with only those 3 significant independent variables</a:t>
            </a:r>
          </a:p>
        </p:txBody>
      </p:sp>
      <p:sp>
        <p:nvSpPr>
          <p:cNvPr id="3" name="Content Placeholder 2"/>
          <p:cNvSpPr>
            <a:spLocks noGrp="1"/>
          </p:cNvSpPr>
          <p:nvPr>
            <p:ph idx="1"/>
          </p:nvPr>
        </p:nvSpPr>
        <p:spPr/>
        <p:txBody>
          <a:bodyPr>
            <a:normAutofit/>
          </a:bodyPr>
          <a:lstStyle/>
          <a:p>
            <a:pPr marL="0" indent="0">
              <a:buNone/>
            </a:pPr>
            <a:r>
              <a:rPr lang="en-US" sz="2000" dirty="0"/>
              <a:t>#Model 2 with only the 3 significant variables as explained by the above model</a:t>
            </a:r>
          </a:p>
          <a:p>
            <a:pPr marL="0" indent="0">
              <a:buNone/>
            </a:pPr>
            <a:r>
              <a:rPr lang="en-US" sz="2000" dirty="0"/>
              <a:t>glmfit1 &lt;- </a:t>
            </a:r>
            <a:r>
              <a:rPr lang="en-US" sz="2000" dirty="0" err="1"/>
              <a:t>glm</a:t>
            </a:r>
            <a:r>
              <a:rPr lang="en-US" sz="2000" dirty="0"/>
              <a:t>(Churn ~ </a:t>
            </a:r>
            <a:r>
              <a:rPr lang="en-US" sz="2000" dirty="0" err="1"/>
              <a:t>ContractRenewal+CustServCalls+RoamMins</a:t>
            </a:r>
            <a:r>
              <a:rPr lang="en-US" sz="2000" dirty="0"/>
              <a:t>, data = </a:t>
            </a:r>
            <a:r>
              <a:rPr lang="en-US" sz="2000" dirty="0" err="1"/>
              <a:t>train.df</a:t>
            </a:r>
            <a:r>
              <a:rPr lang="en-US" sz="2000" dirty="0"/>
              <a:t>, family = binomial)</a:t>
            </a:r>
          </a:p>
          <a:p>
            <a:pPr marL="0" indent="0">
              <a:buNone/>
            </a:pPr>
            <a:r>
              <a:rPr lang="en-US" sz="2000" dirty="0"/>
              <a:t>summary(glmfit1)</a:t>
            </a:r>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838200" y="3362631"/>
            <a:ext cx="11353800" cy="3396585"/>
          </a:xfrm>
          <a:prstGeom prst="rect">
            <a:avLst/>
          </a:prstGeom>
        </p:spPr>
      </p:pic>
    </p:spTree>
    <p:extLst>
      <p:ext uri="{BB962C8B-B14F-4D97-AF65-F5344CB8AC3E}">
        <p14:creationId xmlns:p14="http://schemas.microsoft.com/office/powerpoint/2010/main" val="3793137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2 with only those 3 significant independent variables</a:t>
            </a:r>
          </a:p>
        </p:txBody>
      </p:sp>
      <p:sp>
        <p:nvSpPr>
          <p:cNvPr id="3" name="Content Placeholder 2"/>
          <p:cNvSpPr>
            <a:spLocks noGrp="1"/>
          </p:cNvSpPr>
          <p:nvPr>
            <p:ph idx="1"/>
          </p:nvPr>
        </p:nvSpPr>
        <p:spPr/>
        <p:txBody>
          <a:bodyPr>
            <a:normAutofit/>
          </a:bodyPr>
          <a:lstStyle/>
          <a:p>
            <a:pPr marL="0" indent="0">
              <a:buNone/>
            </a:pPr>
            <a:r>
              <a:rPr lang="en-US" sz="2000" dirty="0"/>
              <a:t>#Likelihood ratio test</a:t>
            </a:r>
          </a:p>
          <a:p>
            <a:pPr marL="0" indent="0">
              <a:buNone/>
            </a:pPr>
            <a:r>
              <a:rPr lang="en-US" sz="2000" dirty="0" err="1"/>
              <a:t>lrtest</a:t>
            </a:r>
            <a:r>
              <a:rPr lang="en-US" sz="2000" dirty="0"/>
              <a:t>(glmfit1)</a:t>
            </a:r>
          </a:p>
          <a:p>
            <a:pPr marL="0" indent="0">
              <a:buNone/>
            </a:pPr>
            <a:endParaRPr lang="en-US" sz="2000"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38200" y="3032790"/>
            <a:ext cx="8229600" cy="2105025"/>
          </a:xfrm>
          <a:prstGeom prst="rect">
            <a:avLst/>
          </a:prstGeom>
        </p:spPr>
      </p:pic>
    </p:spTree>
    <p:extLst>
      <p:ext uri="{BB962C8B-B14F-4D97-AF65-F5344CB8AC3E}">
        <p14:creationId xmlns:p14="http://schemas.microsoft.com/office/powerpoint/2010/main" val="38024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2 with only those 3 significant independent variables</a:t>
            </a:r>
          </a:p>
        </p:txBody>
      </p:sp>
      <p:sp>
        <p:nvSpPr>
          <p:cNvPr id="3" name="Content Placeholder 2"/>
          <p:cNvSpPr>
            <a:spLocks noGrp="1"/>
          </p:cNvSpPr>
          <p:nvPr>
            <p:ph idx="1"/>
          </p:nvPr>
        </p:nvSpPr>
        <p:spPr/>
        <p:txBody>
          <a:bodyPr>
            <a:normAutofit/>
          </a:bodyPr>
          <a:lstStyle/>
          <a:p>
            <a:pPr marL="0" indent="0">
              <a:buNone/>
            </a:pPr>
            <a:r>
              <a:rPr lang="en-US" sz="2000" dirty="0"/>
              <a:t>#pseudo R square value</a:t>
            </a:r>
          </a:p>
          <a:p>
            <a:pPr marL="0" indent="0">
              <a:buNone/>
            </a:pPr>
            <a:r>
              <a:rPr lang="en-US" sz="2000" dirty="0"/>
              <a:t>pR2(glmfit1) </a:t>
            </a:r>
          </a:p>
          <a:p>
            <a:pPr marL="0" indent="0">
              <a:buNone/>
            </a:pPr>
            <a:r>
              <a:rPr lang="en-US" sz="2000" dirty="0"/>
              <a:t># 11% in variance explained by the 3 variables</a:t>
            </a:r>
          </a:p>
          <a:p>
            <a:pPr marL="0" indent="0">
              <a:buNone/>
            </a:pPr>
            <a:endParaRPr lang="en-US" sz="2000" dirty="0"/>
          </a:p>
          <a:p>
            <a:pPr marL="0" indent="0">
              <a:buNone/>
            </a:pP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906718" y="3340202"/>
            <a:ext cx="10039350" cy="590550"/>
          </a:xfrm>
          <a:prstGeom prst="rect">
            <a:avLst/>
          </a:prstGeom>
        </p:spPr>
      </p:pic>
    </p:spTree>
    <p:extLst>
      <p:ext uri="{BB962C8B-B14F-4D97-AF65-F5344CB8AC3E}">
        <p14:creationId xmlns:p14="http://schemas.microsoft.com/office/powerpoint/2010/main" val="182470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3 with those variables that are significant based on </a:t>
            </a:r>
            <a:r>
              <a:rPr lang="en-US" sz="2800" b="1" dirty="0" err="1"/>
              <a:t>Anova</a:t>
            </a:r>
            <a:r>
              <a:rPr lang="en-US" sz="2800" b="1" dirty="0"/>
              <a:t> and Chi Square test</a:t>
            </a:r>
          </a:p>
        </p:txBody>
      </p:sp>
      <p:sp>
        <p:nvSpPr>
          <p:cNvPr id="3" name="Content Placeholder 2"/>
          <p:cNvSpPr>
            <a:spLocks noGrp="1"/>
          </p:cNvSpPr>
          <p:nvPr>
            <p:ph idx="1"/>
          </p:nvPr>
        </p:nvSpPr>
        <p:spPr/>
        <p:txBody>
          <a:bodyPr>
            <a:normAutofit/>
          </a:bodyPr>
          <a:lstStyle/>
          <a:p>
            <a:pPr marL="0" indent="0">
              <a:buNone/>
            </a:pPr>
            <a:r>
              <a:rPr lang="en-US" sz="2000" dirty="0"/>
              <a:t>Model 3 based on all those variables that are significant based on our ANOVA and Chi Square test. We dropped few as they were masking the effect of the others due to correlation</a:t>
            </a:r>
          </a:p>
          <a:p>
            <a:pPr marL="0" indent="0">
              <a:buNone/>
            </a:pPr>
            <a:r>
              <a:rPr lang="en-US" sz="2000" dirty="0"/>
              <a:t>glmfit2 &lt;- </a:t>
            </a:r>
            <a:r>
              <a:rPr lang="en-US" sz="2000" dirty="0" err="1"/>
              <a:t>glm</a:t>
            </a:r>
            <a:r>
              <a:rPr lang="en-US" sz="2000" dirty="0"/>
              <a:t>(Churn ~ ContractRenewal+DataPlan+CustServCalls+MonthlyCharge+DataUsage+RoamMins, data = </a:t>
            </a:r>
            <a:r>
              <a:rPr lang="en-US" sz="2000" dirty="0" err="1"/>
              <a:t>train.df</a:t>
            </a:r>
            <a:r>
              <a:rPr lang="en-US" sz="2000" dirty="0"/>
              <a:t>, family = binomial)</a:t>
            </a:r>
          </a:p>
          <a:p>
            <a:pPr marL="0" indent="0">
              <a:buNone/>
            </a:pPr>
            <a:r>
              <a:rPr lang="en-US" sz="2000" dirty="0"/>
              <a:t>summary(glmfit2) </a:t>
            </a:r>
          </a:p>
          <a:p>
            <a:pPr marL="0" indent="0">
              <a:buNone/>
            </a:pPr>
            <a:endParaRPr lang="en-US" sz="2000"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917933" y="3790334"/>
            <a:ext cx="11102002" cy="3067665"/>
          </a:xfrm>
          <a:prstGeom prst="rect">
            <a:avLst/>
          </a:prstGeom>
        </p:spPr>
      </p:pic>
    </p:spTree>
    <p:extLst>
      <p:ext uri="{BB962C8B-B14F-4D97-AF65-F5344CB8AC3E}">
        <p14:creationId xmlns:p14="http://schemas.microsoft.com/office/powerpoint/2010/main" val="280803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3 with those variables that are significant based on </a:t>
            </a:r>
            <a:r>
              <a:rPr lang="en-US" sz="2800" b="1" dirty="0" err="1"/>
              <a:t>Anova</a:t>
            </a:r>
            <a:r>
              <a:rPr lang="en-US" sz="2800" b="1" dirty="0"/>
              <a:t> and Chi Square test</a:t>
            </a:r>
          </a:p>
        </p:txBody>
      </p:sp>
      <p:sp>
        <p:nvSpPr>
          <p:cNvPr id="3" name="Content Placeholder 2"/>
          <p:cNvSpPr>
            <a:spLocks noGrp="1"/>
          </p:cNvSpPr>
          <p:nvPr>
            <p:ph idx="1"/>
          </p:nvPr>
        </p:nvSpPr>
        <p:spPr/>
        <p:txBody>
          <a:bodyPr>
            <a:normAutofit/>
          </a:bodyPr>
          <a:lstStyle/>
          <a:p>
            <a:pPr marL="0" indent="0">
              <a:buNone/>
            </a:pPr>
            <a:r>
              <a:rPr lang="en-US" sz="2000" dirty="0"/>
              <a:t>#Likelihood ratio test</a:t>
            </a:r>
          </a:p>
          <a:p>
            <a:pPr marL="0" indent="0">
              <a:buNone/>
            </a:pPr>
            <a:r>
              <a:rPr lang="en-US" sz="2000" dirty="0" err="1"/>
              <a:t>lrtest</a:t>
            </a:r>
            <a:r>
              <a:rPr lang="en-US" sz="2000" dirty="0"/>
              <a:t>(glmfit2)</a:t>
            </a:r>
          </a:p>
          <a:p>
            <a:pPr marL="0" indent="0">
              <a:buNone/>
            </a:pPr>
            <a:endParaRPr lang="en-US" sz="2000" dirty="0"/>
          </a:p>
          <a:p>
            <a:pPr marL="0" indent="0">
              <a:buNone/>
            </a:pPr>
            <a:endParaRPr lang="en-US" sz="2000" dirty="0"/>
          </a:p>
          <a:p>
            <a:pPr marL="0" indent="0">
              <a:buNone/>
            </a:pP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901188" y="2892527"/>
            <a:ext cx="9696450" cy="2400300"/>
          </a:xfrm>
          <a:prstGeom prst="rect">
            <a:avLst/>
          </a:prstGeom>
        </p:spPr>
      </p:pic>
    </p:spTree>
    <p:extLst>
      <p:ext uri="{BB962C8B-B14F-4D97-AF65-F5344CB8AC3E}">
        <p14:creationId xmlns:p14="http://schemas.microsoft.com/office/powerpoint/2010/main" val="779757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3 with those variables that are significant based on </a:t>
            </a:r>
            <a:r>
              <a:rPr lang="en-US" sz="2800" b="1" dirty="0" err="1"/>
              <a:t>Anova</a:t>
            </a:r>
            <a:r>
              <a:rPr lang="en-US" sz="2800" b="1" dirty="0"/>
              <a:t> and Chi Square test</a:t>
            </a:r>
          </a:p>
        </p:txBody>
      </p:sp>
      <p:sp>
        <p:nvSpPr>
          <p:cNvPr id="3" name="Content Placeholder 2"/>
          <p:cNvSpPr>
            <a:spLocks noGrp="1"/>
          </p:cNvSpPr>
          <p:nvPr>
            <p:ph idx="1"/>
          </p:nvPr>
        </p:nvSpPr>
        <p:spPr/>
        <p:txBody>
          <a:bodyPr>
            <a:normAutofit/>
          </a:bodyPr>
          <a:lstStyle/>
          <a:p>
            <a:pPr marL="0" indent="0">
              <a:buNone/>
            </a:pPr>
            <a:r>
              <a:rPr lang="en-US" sz="2000" dirty="0"/>
              <a:t>#pseudo R square value</a:t>
            </a:r>
          </a:p>
          <a:p>
            <a:pPr marL="0" indent="0">
              <a:buNone/>
            </a:pPr>
            <a:r>
              <a:rPr lang="en-US" sz="2000" dirty="0"/>
              <a:t>pR2(glmfit2) </a:t>
            </a:r>
          </a:p>
          <a:p>
            <a:pPr marL="0" indent="0">
              <a:buNone/>
            </a:pPr>
            <a:r>
              <a:rPr lang="en-US" sz="2000" dirty="0"/>
              <a:t># 20% in variance explained by the 3 variables</a:t>
            </a:r>
          </a:p>
          <a:p>
            <a:pPr marL="0" indent="0">
              <a:buNone/>
            </a:pPr>
            <a:r>
              <a:rPr lang="en-US" sz="2000" dirty="0"/>
              <a:t>The Odds calculated from the Beta/Coefficients as shown</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38200" y="3611357"/>
            <a:ext cx="9172575" cy="638175"/>
          </a:xfrm>
          <a:prstGeom prst="rect">
            <a:avLst/>
          </a:prstGeom>
        </p:spPr>
      </p:pic>
      <p:pic>
        <p:nvPicPr>
          <p:cNvPr id="6" name="Picture 5"/>
          <p:cNvPicPr>
            <a:picLocks noChangeAspect="1"/>
          </p:cNvPicPr>
          <p:nvPr/>
        </p:nvPicPr>
        <p:blipFill>
          <a:blip r:embed="rId3"/>
          <a:stretch>
            <a:fillRect/>
          </a:stretch>
        </p:blipFill>
        <p:spPr>
          <a:xfrm>
            <a:off x="838200" y="4616399"/>
            <a:ext cx="11353800" cy="771525"/>
          </a:xfrm>
          <a:prstGeom prst="rect">
            <a:avLst/>
          </a:prstGeom>
        </p:spPr>
      </p:pic>
    </p:spTree>
    <p:extLst>
      <p:ext uri="{BB962C8B-B14F-4D97-AF65-F5344CB8AC3E}">
        <p14:creationId xmlns:p14="http://schemas.microsoft.com/office/powerpoint/2010/main" val="346276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3 with those variables that are significant based on </a:t>
            </a:r>
            <a:r>
              <a:rPr lang="en-US" sz="2800" b="1" dirty="0" err="1"/>
              <a:t>Anova</a:t>
            </a:r>
            <a:r>
              <a:rPr lang="en-US" sz="2800" b="1" dirty="0"/>
              <a:t> and Chi Square test</a:t>
            </a:r>
          </a:p>
        </p:txBody>
      </p:sp>
      <p:sp>
        <p:nvSpPr>
          <p:cNvPr id="3" name="Content Placeholder 2"/>
          <p:cNvSpPr>
            <a:spLocks noGrp="1"/>
          </p:cNvSpPr>
          <p:nvPr>
            <p:ph idx="1"/>
          </p:nvPr>
        </p:nvSpPr>
        <p:spPr/>
        <p:txBody>
          <a:bodyPr>
            <a:normAutofit/>
          </a:bodyPr>
          <a:lstStyle/>
          <a:p>
            <a:pPr marL="0" indent="0">
              <a:buNone/>
            </a:pPr>
            <a:r>
              <a:rPr lang="en-US" sz="2000" dirty="0"/>
              <a:t>The Interpretation</a:t>
            </a:r>
          </a:p>
          <a:p>
            <a:r>
              <a:rPr lang="en-US" sz="2000" dirty="0"/>
              <a:t>If </a:t>
            </a:r>
            <a:r>
              <a:rPr lang="en-US" sz="2000" dirty="0" err="1"/>
              <a:t>ContractRenewal</a:t>
            </a:r>
            <a:r>
              <a:rPr lang="en-US" sz="2000" dirty="0"/>
              <a:t> is taken up then the odds that customer churn will happen is 0.14.</a:t>
            </a:r>
          </a:p>
          <a:p>
            <a:r>
              <a:rPr lang="en-US" sz="2000" dirty="0"/>
              <a:t>If </a:t>
            </a:r>
            <a:r>
              <a:rPr lang="en-US" sz="2000" dirty="0" err="1"/>
              <a:t>DataPlan</a:t>
            </a:r>
            <a:r>
              <a:rPr lang="en-US" sz="2000" dirty="0"/>
              <a:t> is taken up then the odds that customer churn will happen is 0.35.</a:t>
            </a:r>
          </a:p>
          <a:p>
            <a:r>
              <a:rPr lang="en-US" sz="2000" dirty="0"/>
              <a:t>If </a:t>
            </a:r>
            <a:r>
              <a:rPr lang="en-US" sz="2000" dirty="0" err="1"/>
              <a:t>CustServCalls</a:t>
            </a:r>
            <a:r>
              <a:rPr lang="en-US" sz="2000" dirty="0"/>
              <a:t> is increased by one unit then the odds that customer will leave is 1.63.</a:t>
            </a:r>
          </a:p>
          <a:p>
            <a:r>
              <a:rPr lang="en-US" sz="2000" dirty="0"/>
              <a:t>If </a:t>
            </a:r>
            <a:r>
              <a:rPr lang="en-US" sz="2000" dirty="0" err="1"/>
              <a:t>MonthlyCharge</a:t>
            </a:r>
            <a:r>
              <a:rPr lang="en-US" sz="2000" dirty="0"/>
              <a:t> is increased by one unit then the odds that customer will leave is 1.08.</a:t>
            </a:r>
          </a:p>
          <a:p>
            <a:r>
              <a:rPr lang="en-US" sz="2000" dirty="0"/>
              <a:t>If </a:t>
            </a:r>
            <a:r>
              <a:rPr lang="en-US" sz="2000" dirty="0" err="1"/>
              <a:t>DataUsage</a:t>
            </a:r>
            <a:r>
              <a:rPr lang="en-US" sz="2000" dirty="0"/>
              <a:t> is increased by one unit then the odds that customer will leave is 0.46.</a:t>
            </a:r>
          </a:p>
          <a:p>
            <a:r>
              <a:rPr lang="en-US" sz="2000" dirty="0"/>
              <a:t>If </a:t>
            </a:r>
            <a:r>
              <a:rPr lang="en-US" sz="2000" dirty="0" err="1"/>
              <a:t>RoamMins</a:t>
            </a:r>
            <a:r>
              <a:rPr lang="en-US" sz="2000" dirty="0"/>
              <a:t> is increased by one unit then the odds that customer will leave is 1.07.</a:t>
            </a:r>
          </a:p>
          <a:p>
            <a:pPr marL="0" indent="0">
              <a:buNone/>
            </a:pPr>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5855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Prediction on the holdout dataset</a:t>
            </a:r>
          </a:p>
        </p:txBody>
      </p:sp>
      <p:sp>
        <p:nvSpPr>
          <p:cNvPr id="3" name="Content Placeholder 2"/>
          <p:cNvSpPr>
            <a:spLocks noGrp="1"/>
          </p:cNvSpPr>
          <p:nvPr>
            <p:ph idx="1"/>
          </p:nvPr>
        </p:nvSpPr>
        <p:spPr/>
        <p:txBody>
          <a:bodyPr>
            <a:normAutofit/>
          </a:bodyPr>
          <a:lstStyle/>
          <a:p>
            <a:pPr marL="0" indent="0">
              <a:buNone/>
            </a:pPr>
            <a:r>
              <a:rPr lang="en-US" sz="2000" dirty="0"/>
              <a:t>##test data for our final model glmfit2</a:t>
            </a:r>
          </a:p>
          <a:p>
            <a:pPr marL="0" indent="0">
              <a:buNone/>
            </a:pPr>
            <a:r>
              <a:rPr lang="en-US" sz="2000" dirty="0" err="1"/>
              <a:t>pred</a:t>
            </a:r>
            <a:r>
              <a:rPr lang="en-US" sz="2000" dirty="0"/>
              <a:t>&lt;-predict(glmfit2,newdata=</a:t>
            </a:r>
            <a:r>
              <a:rPr lang="en-US" sz="2000" dirty="0" err="1"/>
              <a:t>test.df,type</a:t>
            </a:r>
            <a:r>
              <a:rPr lang="en-US" sz="2000" dirty="0"/>
              <a:t>="response")</a:t>
            </a:r>
          </a:p>
          <a:p>
            <a:pPr marL="0" indent="0">
              <a:buNone/>
            </a:pPr>
            <a:r>
              <a:rPr lang="en-US" sz="2000" dirty="0" err="1"/>
              <a:t>y_pred_num</a:t>
            </a:r>
            <a:r>
              <a:rPr lang="en-US" sz="2000" dirty="0"/>
              <a:t> &lt;- </a:t>
            </a:r>
            <a:r>
              <a:rPr lang="en-US" sz="2000" dirty="0" err="1"/>
              <a:t>ifelse</a:t>
            </a:r>
            <a:r>
              <a:rPr lang="en-US" sz="2000" dirty="0"/>
              <a:t>(</a:t>
            </a:r>
            <a:r>
              <a:rPr lang="en-US" sz="2000" dirty="0" err="1"/>
              <a:t>pred</a:t>
            </a:r>
            <a:r>
              <a:rPr lang="en-US" sz="2000" dirty="0"/>
              <a:t>&gt;0.5,1,0) ## cutoff is at 0.5</a:t>
            </a:r>
          </a:p>
          <a:p>
            <a:pPr marL="0" indent="0">
              <a:buNone/>
            </a:pPr>
            <a:r>
              <a:rPr lang="en-US" sz="2000" dirty="0" err="1"/>
              <a:t>y_pred</a:t>
            </a:r>
            <a:r>
              <a:rPr lang="en-US" sz="2000" dirty="0"/>
              <a:t> &lt;- factor(</a:t>
            </a:r>
            <a:r>
              <a:rPr lang="en-US" sz="2000" dirty="0" err="1"/>
              <a:t>y_pred_num</a:t>
            </a:r>
            <a:r>
              <a:rPr lang="en-US" sz="2000" dirty="0"/>
              <a:t>, levels=c(0,1))</a:t>
            </a:r>
          </a:p>
          <a:p>
            <a:pPr marL="0" indent="0">
              <a:buNone/>
            </a:pPr>
            <a:r>
              <a:rPr lang="en-US" sz="2000" dirty="0" err="1"/>
              <a:t>y_act</a:t>
            </a:r>
            <a:r>
              <a:rPr lang="en-US" sz="2000" dirty="0"/>
              <a:t> &lt;- </a:t>
            </a:r>
            <a:r>
              <a:rPr lang="en-US" sz="2000" dirty="0" err="1"/>
              <a:t>test.df$Churn</a:t>
            </a:r>
            <a:endParaRPr lang="en-US" sz="2000" dirty="0"/>
          </a:p>
          <a:p>
            <a:pPr marL="0" indent="0">
              <a:buNone/>
            </a:pPr>
            <a:r>
              <a:rPr lang="en-US" sz="2000" dirty="0" err="1"/>
              <a:t>confusionMatrix</a:t>
            </a:r>
            <a:r>
              <a:rPr lang="en-US" sz="2000" dirty="0"/>
              <a:t>(</a:t>
            </a:r>
            <a:r>
              <a:rPr lang="en-US" sz="2000" dirty="0" err="1"/>
              <a:t>y_pred,y_act,positive</a:t>
            </a:r>
            <a:r>
              <a:rPr lang="en-US" sz="2000" dirty="0"/>
              <a:t>="1") # </a:t>
            </a:r>
            <a:r>
              <a:rPr lang="en-US" sz="2000" b="1" dirty="0"/>
              <a:t>precision</a:t>
            </a:r>
            <a:r>
              <a:rPr lang="en-US" sz="2000" dirty="0"/>
              <a:t> is 56%</a:t>
            </a:r>
          </a:p>
          <a:p>
            <a:pPr marL="0" indent="0">
              <a:buNone/>
            </a:pPr>
            <a:r>
              <a:rPr lang="en-US" sz="2000" b="1" dirty="0"/>
              <a:t>Recall</a:t>
            </a:r>
            <a:r>
              <a:rPr lang="en-US" sz="2000" dirty="0"/>
              <a:t> is True Positive/(True </a:t>
            </a:r>
            <a:r>
              <a:rPr lang="en-US" sz="2000" dirty="0" err="1"/>
              <a:t>Positive+False</a:t>
            </a:r>
            <a:r>
              <a:rPr lang="en-US" sz="2000" dirty="0"/>
              <a:t> Negative) = 17%, </a:t>
            </a:r>
          </a:p>
          <a:p>
            <a:pPr marL="0" indent="0">
              <a:buNone/>
            </a:pPr>
            <a:r>
              <a:rPr lang="en-US" sz="2000" b="1" dirty="0"/>
              <a:t>F score </a:t>
            </a:r>
            <a:r>
              <a:rPr lang="en-US" sz="2000" dirty="0"/>
              <a:t>= 0.26 = ( 2* (Precision*Recall)/(</a:t>
            </a:r>
            <a:r>
              <a:rPr lang="en-US" sz="2000" dirty="0" err="1"/>
              <a:t>Precision+Recall</a:t>
            </a:r>
            <a:r>
              <a:rPr lang="en-US" sz="2000" dirty="0"/>
              <a:t>)) </a:t>
            </a:r>
          </a:p>
          <a:p>
            <a:pPr marL="0" indent="0">
              <a:buNone/>
            </a:pPr>
            <a:endParaRPr lang="en-US" sz="2000" dirty="0"/>
          </a:p>
        </p:txBody>
      </p:sp>
      <p:pic>
        <p:nvPicPr>
          <p:cNvPr id="4" name="Picture 3"/>
          <p:cNvPicPr>
            <a:picLocks noChangeAspect="1"/>
          </p:cNvPicPr>
          <p:nvPr/>
        </p:nvPicPr>
        <p:blipFill>
          <a:blip r:embed="rId2"/>
          <a:stretch>
            <a:fillRect/>
          </a:stretch>
        </p:blipFill>
        <p:spPr>
          <a:xfrm>
            <a:off x="926691" y="5048789"/>
            <a:ext cx="4572000" cy="1742844"/>
          </a:xfrm>
          <a:prstGeom prst="rect">
            <a:avLst/>
          </a:prstGeom>
        </p:spPr>
      </p:pic>
      <p:pic>
        <p:nvPicPr>
          <p:cNvPr id="5" name="Picture 4"/>
          <p:cNvPicPr>
            <a:picLocks noChangeAspect="1"/>
          </p:cNvPicPr>
          <p:nvPr/>
        </p:nvPicPr>
        <p:blipFill>
          <a:blip r:embed="rId3"/>
          <a:stretch>
            <a:fillRect/>
          </a:stretch>
        </p:blipFill>
        <p:spPr>
          <a:xfrm>
            <a:off x="4825027" y="6182033"/>
            <a:ext cx="3190875" cy="609600"/>
          </a:xfrm>
          <a:prstGeom prst="rect">
            <a:avLst/>
          </a:prstGeom>
        </p:spPr>
      </p:pic>
    </p:spTree>
    <p:extLst>
      <p:ext uri="{BB962C8B-B14F-4D97-AF65-F5344CB8AC3E}">
        <p14:creationId xmlns:p14="http://schemas.microsoft.com/office/powerpoint/2010/main" val="131619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p:txBody>
          <a:bodyPr>
            <a:normAutofit/>
          </a:bodyPr>
          <a:lstStyle/>
          <a:p>
            <a:pPr marL="0" indent="0">
              <a:buNone/>
            </a:pPr>
            <a:r>
              <a:rPr lang="en-US" sz="2000" dirty="0"/>
              <a:t>We find that </a:t>
            </a:r>
            <a:r>
              <a:rPr lang="en-US" sz="2000" dirty="0" err="1"/>
              <a:t>ContractRenewal</a:t>
            </a:r>
            <a:r>
              <a:rPr lang="en-US" sz="2000" dirty="0"/>
              <a:t> and </a:t>
            </a:r>
            <a:r>
              <a:rPr lang="en-US" sz="2000" dirty="0" err="1"/>
              <a:t>Dataplan</a:t>
            </a:r>
            <a:r>
              <a:rPr lang="en-US" sz="2000" dirty="0"/>
              <a:t> has 2 values 0 or 1.</a:t>
            </a:r>
          </a:p>
          <a:p>
            <a:pPr marL="0" indent="0">
              <a:buNone/>
            </a:pPr>
            <a:r>
              <a:rPr lang="en-US" sz="2000" dirty="0"/>
              <a:t>No null records present</a:t>
            </a:r>
          </a:p>
        </p:txBody>
      </p:sp>
      <p:pic>
        <p:nvPicPr>
          <p:cNvPr id="8" name="Content Placeholder 5"/>
          <p:cNvPicPr>
            <a:picLocks noChangeAspect="1"/>
          </p:cNvPicPr>
          <p:nvPr/>
        </p:nvPicPr>
        <p:blipFill>
          <a:blip r:embed="rId2"/>
          <a:stretch>
            <a:fillRect/>
          </a:stretch>
        </p:blipFill>
        <p:spPr>
          <a:xfrm>
            <a:off x="889819" y="2996623"/>
            <a:ext cx="10515600" cy="2716343"/>
          </a:xfrm>
          <a:prstGeom prst="rect">
            <a:avLst/>
          </a:prstGeom>
        </p:spPr>
      </p:pic>
    </p:spTree>
    <p:extLst>
      <p:ext uri="{BB962C8B-B14F-4D97-AF65-F5344CB8AC3E}">
        <p14:creationId xmlns:p14="http://schemas.microsoft.com/office/powerpoint/2010/main" val="6200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Prediction on the holdout dataset</a:t>
            </a:r>
          </a:p>
        </p:txBody>
      </p:sp>
      <p:sp>
        <p:nvSpPr>
          <p:cNvPr id="3" name="Content Placeholder 2"/>
          <p:cNvSpPr>
            <a:spLocks noGrp="1"/>
          </p:cNvSpPr>
          <p:nvPr>
            <p:ph idx="1"/>
          </p:nvPr>
        </p:nvSpPr>
        <p:spPr/>
        <p:txBody>
          <a:bodyPr>
            <a:normAutofit/>
          </a:bodyPr>
          <a:lstStyle/>
          <a:p>
            <a:pPr marL="0" indent="0">
              <a:buNone/>
            </a:pPr>
            <a:r>
              <a:rPr lang="en-US" sz="2000" dirty="0"/>
              <a:t>The ROC plot</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2249129"/>
            <a:ext cx="11353800" cy="4608871"/>
          </a:xfrm>
          <a:prstGeom prst="rect">
            <a:avLst/>
          </a:prstGeom>
        </p:spPr>
      </p:pic>
    </p:spTree>
    <p:extLst>
      <p:ext uri="{BB962C8B-B14F-4D97-AF65-F5344CB8AC3E}">
        <p14:creationId xmlns:p14="http://schemas.microsoft.com/office/powerpoint/2010/main" val="3538409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endParaRPr lang="en-US" sz="2800" b="1" dirty="0"/>
          </a:p>
        </p:txBody>
      </p:sp>
      <p:sp>
        <p:nvSpPr>
          <p:cNvPr id="3" name="Content Placeholder 2"/>
          <p:cNvSpPr>
            <a:spLocks noGrp="1"/>
          </p:cNvSpPr>
          <p:nvPr>
            <p:ph idx="1"/>
          </p:nvPr>
        </p:nvSpPr>
        <p:spPr/>
        <p:txBody>
          <a:bodyPr>
            <a:normAutofit/>
          </a:bodyPr>
          <a:lstStyle/>
          <a:p>
            <a:pPr marL="0" indent="0">
              <a:buNone/>
            </a:pPr>
            <a:r>
              <a:rPr lang="en-US" sz="2000" dirty="0" err="1"/>
              <a:t>up_train</a:t>
            </a:r>
            <a:r>
              <a:rPr lang="en-US" sz="2000" dirty="0"/>
              <a:t> &lt;- </a:t>
            </a:r>
            <a:r>
              <a:rPr lang="en-US" sz="2000" dirty="0" err="1"/>
              <a:t>upSample</a:t>
            </a:r>
            <a:r>
              <a:rPr lang="en-US" sz="2000" dirty="0"/>
              <a:t>(x=</a:t>
            </a:r>
            <a:r>
              <a:rPr lang="en-US" sz="2000" dirty="0" err="1"/>
              <a:t>train.df</a:t>
            </a:r>
            <a:r>
              <a:rPr lang="en-US" sz="2000" dirty="0"/>
              <a:t>[, -1],y=</a:t>
            </a:r>
            <a:r>
              <a:rPr lang="en-US" sz="2000" dirty="0" err="1"/>
              <a:t>train.df$Churn</a:t>
            </a:r>
            <a:r>
              <a:rPr lang="en-US" sz="2000" dirty="0"/>
              <a:t>)</a:t>
            </a:r>
          </a:p>
          <a:p>
            <a:pPr marL="0" indent="0">
              <a:buNone/>
            </a:pPr>
            <a:r>
              <a:rPr lang="en-US" sz="2000" dirty="0"/>
              <a:t>dim(</a:t>
            </a:r>
            <a:r>
              <a:rPr lang="en-US" sz="2000" dirty="0" err="1"/>
              <a:t>up_train</a:t>
            </a:r>
            <a:r>
              <a:rPr lang="en-US" sz="2000" dirty="0"/>
              <a:t>)</a:t>
            </a:r>
          </a:p>
          <a:p>
            <a:pPr marL="0" indent="0">
              <a:buNone/>
            </a:pPr>
            <a:r>
              <a:rPr lang="en-US" sz="2000" dirty="0"/>
              <a:t>table(</a:t>
            </a:r>
            <a:r>
              <a:rPr lang="en-US" sz="2000" dirty="0" err="1"/>
              <a:t>up_train$Class</a:t>
            </a:r>
            <a:r>
              <a:rPr lang="en-US" sz="2000" dirty="0"/>
              <a:t>) ## same representation</a:t>
            </a:r>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3299797"/>
            <a:ext cx="5581650" cy="981075"/>
          </a:xfrm>
          <a:prstGeom prst="rect">
            <a:avLst/>
          </a:prstGeom>
        </p:spPr>
      </p:pic>
    </p:spTree>
    <p:extLst>
      <p:ext uri="{BB962C8B-B14F-4D97-AF65-F5344CB8AC3E}">
        <p14:creationId xmlns:p14="http://schemas.microsoft.com/office/powerpoint/2010/main" val="1926946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glmfit2 &lt;- </a:t>
            </a:r>
            <a:r>
              <a:rPr lang="en-US" sz="2000" dirty="0" err="1"/>
              <a:t>glm</a:t>
            </a:r>
            <a:r>
              <a:rPr lang="en-US" sz="2000" dirty="0"/>
              <a:t>(Class ~ ContractRenewal+DataPlan+CustServCalls+MonthlyCharge+DataUsage+RoamMins, data = </a:t>
            </a:r>
            <a:r>
              <a:rPr lang="en-US" sz="2000" dirty="0" err="1"/>
              <a:t>up_train</a:t>
            </a:r>
            <a:r>
              <a:rPr lang="en-US" sz="2000" dirty="0"/>
              <a:t>, family = binomial)</a:t>
            </a:r>
          </a:p>
          <a:p>
            <a:pPr marL="0" indent="0">
              <a:buNone/>
            </a:pPr>
            <a:r>
              <a:rPr lang="en-US" sz="2000" dirty="0"/>
              <a:t>summary(glmfit2)</a:t>
            </a:r>
          </a:p>
        </p:txBody>
      </p:sp>
      <p:pic>
        <p:nvPicPr>
          <p:cNvPr id="5" name="Picture 4"/>
          <p:cNvPicPr>
            <a:picLocks noChangeAspect="1"/>
          </p:cNvPicPr>
          <p:nvPr/>
        </p:nvPicPr>
        <p:blipFill>
          <a:blip r:embed="rId2"/>
          <a:stretch>
            <a:fillRect/>
          </a:stretch>
        </p:blipFill>
        <p:spPr>
          <a:xfrm>
            <a:off x="921774" y="3097162"/>
            <a:ext cx="11270226" cy="3760838"/>
          </a:xfrm>
          <a:prstGeom prst="rect">
            <a:avLst/>
          </a:prstGeom>
        </p:spPr>
      </p:pic>
    </p:spTree>
    <p:extLst>
      <p:ext uri="{BB962C8B-B14F-4D97-AF65-F5344CB8AC3E}">
        <p14:creationId xmlns:p14="http://schemas.microsoft.com/office/powerpoint/2010/main" val="825970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p>
        </p:txBody>
      </p:sp>
      <p:sp>
        <p:nvSpPr>
          <p:cNvPr id="3" name="Content Placeholder 2"/>
          <p:cNvSpPr>
            <a:spLocks noGrp="1"/>
          </p:cNvSpPr>
          <p:nvPr>
            <p:ph idx="1"/>
          </p:nvPr>
        </p:nvSpPr>
        <p:spPr/>
        <p:txBody>
          <a:bodyPr>
            <a:normAutofit/>
          </a:bodyPr>
          <a:lstStyle/>
          <a:p>
            <a:pPr marL="0" indent="0">
              <a:buNone/>
            </a:pPr>
            <a:r>
              <a:rPr lang="en-US" sz="2000" dirty="0"/>
              <a:t>#Likelihood ratio test</a:t>
            </a:r>
          </a:p>
          <a:p>
            <a:pPr marL="0" indent="0">
              <a:buNone/>
            </a:pPr>
            <a:r>
              <a:rPr lang="en-US" sz="2000" dirty="0" err="1"/>
              <a:t>lrtest</a:t>
            </a:r>
            <a:r>
              <a:rPr lang="en-US" sz="2000" dirty="0"/>
              <a:t>(glmfit2)</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3027414"/>
            <a:ext cx="9744075" cy="2381250"/>
          </a:xfrm>
          <a:prstGeom prst="rect">
            <a:avLst/>
          </a:prstGeom>
        </p:spPr>
      </p:pic>
    </p:spTree>
    <p:extLst>
      <p:ext uri="{BB962C8B-B14F-4D97-AF65-F5344CB8AC3E}">
        <p14:creationId xmlns:p14="http://schemas.microsoft.com/office/powerpoint/2010/main" val="128226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p>
        </p:txBody>
      </p:sp>
      <p:sp>
        <p:nvSpPr>
          <p:cNvPr id="3" name="Content Placeholder 2"/>
          <p:cNvSpPr>
            <a:spLocks noGrp="1"/>
          </p:cNvSpPr>
          <p:nvPr>
            <p:ph idx="1"/>
          </p:nvPr>
        </p:nvSpPr>
        <p:spPr/>
        <p:txBody>
          <a:bodyPr>
            <a:normAutofit/>
          </a:bodyPr>
          <a:lstStyle/>
          <a:p>
            <a:pPr marL="0" indent="0">
              <a:buNone/>
            </a:pPr>
            <a:r>
              <a:rPr lang="en-US" sz="2000" dirty="0"/>
              <a:t>#pseudo R square value</a:t>
            </a:r>
          </a:p>
          <a:p>
            <a:pPr marL="0" indent="0">
              <a:buNone/>
            </a:pPr>
            <a:r>
              <a:rPr lang="en-US" sz="2000" dirty="0"/>
              <a:t>pR2(glmfit2) # 24.6% in variance explained by the 3 variables</a:t>
            </a:r>
          </a:p>
          <a:p>
            <a:pPr marL="0" indent="0">
              <a:buNone/>
            </a:pPr>
            <a:endParaRPr lang="en-US" sz="2000" dirty="0"/>
          </a:p>
        </p:txBody>
      </p:sp>
      <p:pic>
        <p:nvPicPr>
          <p:cNvPr id="5" name="Picture 4"/>
          <p:cNvPicPr>
            <a:picLocks noChangeAspect="1"/>
          </p:cNvPicPr>
          <p:nvPr/>
        </p:nvPicPr>
        <p:blipFill>
          <a:blip r:embed="rId2"/>
          <a:stretch>
            <a:fillRect/>
          </a:stretch>
        </p:blipFill>
        <p:spPr>
          <a:xfrm>
            <a:off x="901188" y="3097468"/>
            <a:ext cx="10153650" cy="781050"/>
          </a:xfrm>
          <a:prstGeom prst="rect">
            <a:avLst/>
          </a:prstGeom>
        </p:spPr>
      </p:pic>
    </p:spTree>
    <p:extLst>
      <p:ext uri="{BB962C8B-B14F-4D97-AF65-F5344CB8AC3E}">
        <p14:creationId xmlns:p14="http://schemas.microsoft.com/office/powerpoint/2010/main" val="535690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p>
        </p:txBody>
      </p:sp>
      <p:sp>
        <p:nvSpPr>
          <p:cNvPr id="3" name="Content Placeholder 2"/>
          <p:cNvSpPr>
            <a:spLocks noGrp="1"/>
          </p:cNvSpPr>
          <p:nvPr>
            <p:ph idx="1"/>
          </p:nvPr>
        </p:nvSpPr>
        <p:spPr/>
        <p:txBody>
          <a:bodyPr>
            <a:normAutofit/>
          </a:bodyPr>
          <a:lstStyle/>
          <a:p>
            <a:pPr marL="0" indent="0">
              <a:buNone/>
            </a:pPr>
            <a:r>
              <a:rPr lang="en-US" sz="2000" dirty="0"/>
              <a:t># the odds ratios</a:t>
            </a:r>
          </a:p>
          <a:p>
            <a:pPr marL="0" indent="0">
              <a:buNone/>
            </a:pPr>
            <a:r>
              <a:rPr lang="en-US" sz="2000" dirty="0" err="1"/>
              <a:t>exp</a:t>
            </a:r>
            <a:r>
              <a:rPr lang="en-US" sz="2000" dirty="0"/>
              <a:t>(</a:t>
            </a:r>
            <a:r>
              <a:rPr lang="en-US" sz="2000" dirty="0" err="1"/>
              <a:t>coef</a:t>
            </a:r>
            <a:r>
              <a:rPr lang="en-US" sz="2000" dirty="0"/>
              <a:t>(glmfit2))</a:t>
            </a:r>
          </a:p>
        </p:txBody>
      </p:sp>
      <p:pic>
        <p:nvPicPr>
          <p:cNvPr id="5" name="Picture 4"/>
          <p:cNvPicPr>
            <a:picLocks noChangeAspect="1"/>
          </p:cNvPicPr>
          <p:nvPr/>
        </p:nvPicPr>
        <p:blipFill>
          <a:blip r:embed="rId2"/>
          <a:stretch>
            <a:fillRect/>
          </a:stretch>
        </p:blipFill>
        <p:spPr>
          <a:xfrm>
            <a:off x="838200" y="3121281"/>
            <a:ext cx="11144865" cy="733425"/>
          </a:xfrm>
          <a:prstGeom prst="rect">
            <a:avLst/>
          </a:prstGeom>
        </p:spPr>
      </p:pic>
    </p:spTree>
    <p:extLst>
      <p:ext uri="{BB962C8B-B14F-4D97-AF65-F5344CB8AC3E}">
        <p14:creationId xmlns:p14="http://schemas.microsoft.com/office/powerpoint/2010/main" val="530367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 (Odds Interpretation)</a:t>
            </a:r>
          </a:p>
        </p:txBody>
      </p:sp>
      <p:sp>
        <p:nvSpPr>
          <p:cNvPr id="3" name="Content Placeholder 2"/>
          <p:cNvSpPr>
            <a:spLocks noGrp="1"/>
          </p:cNvSpPr>
          <p:nvPr>
            <p:ph idx="1"/>
          </p:nvPr>
        </p:nvSpPr>
        <p:spPr>
          <a:xfrm>
            <a:off x="838200" y="1441311"/>
            <a:ext cx="10515600" cy="4760705"/>
          </a:xfrm>
        </p:spPr>
        <p:txBody>
          <a:bodyPr>
            <a:normAutofit lnSpcReduction="10000"/>
          </a:bodyPr>
          <a:lstStyle/>
          <a:p>
            <a:pPr marL="0" indent="0">
              <a:buNone/>
            </a:pPr>
            <a:r>
              <a:rPr lang="en-US" sz="2000" dirty="0"/>
              <a:t>The Interpretation</a:t>
            </a:r>
          </a:p>
          <a:p>
            <a:r>
              <a:rPr lang="en-US" sz="2000" dirty="0"/>
              <a:t>If </a:t>
            </a:r>
            <a:r>
              <a:rPr lang="en-US" sz="2000" dirty="0" err="1"/>
              <a:t>ContractRenewal</a:t>
            </a:r>
            <a:r>
              <a:rPr lang="en-US" sz="2000" dirty="0"/>
              <a:t> is taken up then the odds that customer churn will happen to that of not happening is 0.08.</a:t>
            </a:r>
          </a:p>
          <a:p>
            <a:r>
              <a:rPr lang="en-US" sz="2000" dirty="0"/>
              <a:t>If </a:t>
            </a:r>
            <a:r>
              <a:rPr lang="en-US" sz="2000" dirty="0" err="1"/>
              <a:t>DataPlan</a:t>
            </a:r>
            <a:r>
              <a:rPr lang="en-US" sz="2000" dirty="0"/>
              <a:t> is taken up then the odds that customer churn will happen is 0.35.</a:t>
            </a:r>
          </a:p>
          <a:p>
            <a:r>
              <a:rPr lang="en-US" sz="2000" dirty="0"/>
              <a:t>If </a:t>
            </a:r>
            <a:r>
              <a:rPr lang="en-US" sz="2000" dirty="0" err="1"/>
              <a:t>CustServCalls</a:t>
            </a:r>
            <a:r>
              <a:rPr lang="en-US" sz="2000" dirty="0"/>
              <a:t> is increased by one unit then the odds that customer will leave to that of not leaving is 1.77.</a:t>
            </a:r>
          </a:p>
          <a:p>
            <a:r>
              <a:rPr lang="en-US" sz="2000" dirty="0"/>
              <a:t>If </a:t>
            </a:r>
            <a:r>
              <a:rPr lang="en-US" sz="2000" dirty="0" err="1"/>
              <a:t>MonthlyCharge</a:t>
            </a:r>
            <a:r>
              <a:rPr lang="en-US" sz="2000" dirty="0"/>
              <a:t> is increased by one unit then the odds that customer will leave is 1.08.</a:t>
            </a:r>
          </a:p>
          <a:p>
            <a:r>
              <a:rPr lang="en-US" sz="2000" dirty="0"/>
              <a:t>If </a:t>
            </a:r>
            <a:r>
              <a:rPr lang="en-US" sz="2000" dirty="0" err="1"/>
              <a:t>DataUsage</a:t>
            </a:r>
            <a:r>
              <a:rPr lang="en-US" sz="2000" dirty="0"/>
              <a:t> is increased by one unit then the odds that customer will leave is 0.47.</a:t>
            </a:r>
          </a:p>
          <a:p>
            <a:r>
              <a:rPr lang="en-US" sz="2000" dirty="0"/>
              <a:t>If </a:t>
            </a:r>
            <a:r>
              <a:rPr lang="en-US" sz="2000" dirty="0" err="1"/>
              <a:t>RoamMins</a:t>
            </a:r>
            <a:r>
              <a:rPr lang="en-US" sz="2000" dirty="0"/>
              <a:t> is increased by one unit then the odds that customer will leave is 1.07.</a:t>
            </a:r>
          </a:p>
          <a:p>
            <a:pPr marL="0" indent="0">
              <a:buNone/>
            </a:pPr>
            <a:r>
              <a:rPr lang="en-US" sz="2000" dirty="0"/>
              <a:t>If we look at the odds values that we have found for each of the independent variables, we can easily observe that the interpretations make sense. </a:t>
            </a:r>
            <a:r>
              <a:rPr lang="en-US" sz="2000" b="1" dirty="0"/>
              <a:t>For e.g. If a customer renews his/her contract with the company then it usually means that the customer is satisfied with the data provider and his/her chances for churning would be less</a:t>
            </a:r>
            <a:r>
              <a:rPr lang="en-US" sz="2000" dirty="0"/>
              <a:t>. </a:t>
            </a:r>
            <a:r>
              <a:rPr lang="en-US" sz="2000" b="1" dirty="0"/>
              <a:t>On the other hand, if a customer calls the customer service center a lot, may be due to some problems he/she is facing, then it is likely that the customer is not happy and may churn in the future.</a:t>
            </a: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27923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p>
        </p:txBody>
      </p:sp>
      <p:sp>
        <p:nvSpPr>
          <p:cNvPr id="3" name="Content Placeholder 2"/>
          <p:cNvSpPr>
            <a:spLocks noGrp="1"/>
          </p:cNvSpPr>
          <p:nvPr>
            <p:ph idx="1"/>
          </p:nvPr>
        </p:nvSpPr>
        <p:spPr/>
        <p:txBody>
          <a:bodyPr>
            <a:normAutofit/>
          </a:bodyPr>
          <a:lstStyle/>
          <a:p>
            <a:pPr marL="0" indent="0">
              <a:buNone/>
            </a:pPr>
            <a:r>
              <a:rPr lang="en-US" sz="2000" dirty="0"/>
              <a:t>##test data</a:t>
            </a:r>
          </a:p>
          <a:p>
            <a:pPr marL="0" indent="0">
              <a:buNone/>
            </a:pPr>
            <a:r>
              <a:rPr lang="en-US" sz="2000" dirty="0" err="1"/>
              <a:t>pred</a:t>
            </a:r>
            <a:r>
              <a:rPr lang="en-US" sz="2000" dirty="0"/>
              <a:t>&lt;-predict(glmfit2,newdata=</a:t>
            </a:r>
            <a:r>
              <a:rPr lang="en-US" sz="2000" dirty="0" err="1"/>
              <a:t>test.df,type</a:t>
            </a:r>
            <a:r>
              <a:rPr lang="en-US" sz="2000" dirty="0"/>
              <a:t>="response")</a:t>
            </a:r>
          </a:p>
          <a:p>
            <a:pPr marL="0" indent="0">
              <a:buNone/>
            </a:pPr>
            <a:r>
              <a:rPr lang="en-US" sz="2000" dirty="0" err="1"/>
              <a:t>y_pred_num</a:t>
            </a:r>
            <a:r>
              <a:rPr lang="en-US" sz="2000" dirty="0"/>
              <a:t> &lt;- </a:t>
            </a:r>
            <a:r>
              <a:rPr lang="en-US" sz="2000" dirty="0" err="1"/>
              <a:t>ifelse</a:t>
            </a:r>
            <a:r>
              <a:rPr lang="en-US" sz="2000" dirty="0"/>
              <a:t>(</a:t>
            </a:r>
            <a:r>
              <a:rPr lang="en-US" sz="2000" dirty="0" err="1"/>
              <a:t>pred</a:t>
            </a:r>
            <a:r>
              <a:rPr lang="en-US" sz="2000" dirty="0"/>
              <a:t>&gt;0.5,1,0)</a:t>
            </a:r>
          </a:p>
          <a:p>
            <a:pPr marL="0" indent="0">
              <a:buNone/>
            </a:pPr>
            <a:r>
              <a:rPr lang="en-US" sz="2000" dirty="0" err="1"/>
              <a:t>y_pred</a:t>
            </a:r>
            <a:r>
              <a:rPr lang="en-US" sz="2000" dirty="0"/>
              <a:t> &lt;- factor(</a:t>
            </a:r>
            <a:r>
              <a:rPr lang="en-US" sz="2000" dirty="0" err="1"/>
              <a:t>y_pred_num</a:t>
            </a:r>
            <a:r>
              <a:rPr lang="en-US" sz="2000" dirty="0"/>
              <a:t>, levels=c(0,1))</a:t>
            </a:r>
          </a:p>
          <a:p>
            <a:pPr marL="0" indent="0">
              <a:buNone/>
            </a:pPr>
            <a:r>
              <a:rPr lang="en-US" sz="2000" dirty="0" err="1"/>
              <a:t>y_act</a:t>
            </a:r>
            <a:r>
              <a:rPr lang="en-US" sz="2000" dirty="0"/>
              <a:t> &lt;- </a:t>
            </a:r>
            <a:r>
              <a:rPr lang="en-US" sz="2000" dirty="0" err="1"/>
              <a:t>test.df$Churn</a:t>
            </a:r>
            <a:endParaRPr lang="en-US" sz="2000" dirty="0"/>
          </a:p>
          <a:p>
            <a:pPr marL="0" indent="0">
              <a:buNone/>
            </a:pPr>
            <a:r>
              <a:rPr lang="en-US" sz="2000" dirty="0" err="1"/>
              <a:t>confusionMatrix</a:t>
            </a:r>
            <a:r>
              <a:rPr lang="en-US" sz="2000" dirty="0"/>
              <a:t>(</a:t>
            </a:r>
            <a:r>
              <a:rPr lang="en-US" sz="2000" dirty="0" err="1"/>
              <a:t>y_pred,y_act,positive</a:t>
            </a:r>
            <a:r>
              <a:rPr lang="en-US" sz="2000" dirty="0"/>
              <a:t>="1") # on test data Accuracy : 0.8601</a:t>
            </a:r>
          </a:p>
          <a:p>
            <a:pPr marL="0" indent="0">
              <a:buNone/>
            </a:pPr>
            <a:r>
              <a:rPr lang="en-US" sz="2000" b="1" dirty="0"/>
              <a:t>Precision</a:t>
            </a:r>
            <a:r>
              <a:rPr lang="en-US" sz="2000" dirty="0"/>
              <a:t> is </a:t>
            </a:r>
            <a:r>
              <a:rPr lang="en-US" sz="2000" dirty="0"/>
              <a:t>37%</a:t>
            </a:r>
            <a:endParaRPr lang="en-US" sz="2000" dirty="0"/>
          </a:p>
          <a:p>
            <a:pPr marL="0" indent="0">
              <a:buNone/>
            </a:pPr>
            <a:r>
              <a:rPr lang="en-US" sz="2000" b="1" dirty="0"/>
              <a:t>Recall</a:t>
            </a:r>
            <a:r>
              <a:rPr lang="en-US" sz="2000" dirty="0"/>
              <a:t> is </a:t>
            </a:r>
            <a:r>
              <a:rPr lang="en-US" sz="2000" dirty="0"/>
              <a:t>76.6%, </a:t>
            </a:r>
            <a:endParaRPr lang="en-US" sz="2000" dirty="0"/>
          </a:p>
          <a:p>
            <a:pPr marL="0" indent="0">
              <a:buNone/>
            </a:pPr>
            <a:r>
              <a:rPr lang="en-US" sz="2000" b="1" dirty="0"/>
              <a:t>F Score </a:t>
            </a:r>
            <a:r>
              <a:rPr lang="en-US" sz="2000" dirty="0"/>
              <a:t>is 0.5 </a:t>
            </a:r>
          </a:p>
        </p:txBody>
      </p:sp>
      <p:pic>
        <p:nvPicPr>
          <p:cNvPr id="4" name="Picture 3"/>
          <p:cNvPicPr>
            <a:picLocks noChangeAspect="1"/>
          </p:cNvPicPr>
          <p:nvPr/>
        </p:nvPicPr>
        <p:blipFill>
          <a:blip r:embed="rId2"/>
          <a:stretch>
            <a:fillRect/>
          </a:stretch>
        </p:blipFill>
        <p:spPr>
          <a:xfrm>
            <a:off x="941439" y="5596399"/>
            <a:ext cx="4057650" cy="1161128"/>
          </a:xfrm>
          <a:prstGeom prst="rect">
            <a:avLst/>
          </a:prstGeom>
        </p:spPr>
      </p:pic>
      <p:pic>
        <p:nvPicPr>
          <p:cNvPr id="6" name="Picture 5"/>
          <p:cNvPicPr>
            <a:picLocks noChangeAspect="1"/>
          </p:cNvPicPr>
          <p:nvPr/>
        </p:nvPicPr>
        <p:blipFill>
          <a:blip r:embed="rId3"/>
          <a:stretch>
            <a:fillRect/>
          </a:stretch>
        </p:blipFill>
        <p:spPr>
          <a:xfrm>
            <a:off x="4919968" y="6176963"/>
            <a:ext cx="3133725" cy="647700"/>
          </a:xfrm>
          <a:prstGeom prst="rect">
            <a:avLst/>
          </a:prstGeom>
        </p:spPr>
      </p:pic>
    </p:spTree>
    <p:extLst>
      <p:ext uri="{BB962C8B-B14F-4D97-AF65-F5344CB8AC3E}">
        <p14:creationId xmlns:p14="http://schemas.microsoft.com/office/powerpoint/2010/main" val="3654983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Model with Up-Sampling</a:t>
            </a:r>
          </a:p>
        </p:txBody>
      </p:sp>
      <p:sp>
        <p:nvSpPr>
          <p:cNvPr id="3" name="Content Placeholder 2"/>
          <p:cNvSpPr>
            <a:spLocks noGrp="1"/>
          </p:cNvSpPr>
          <p:nvPr>
            <p:ph idx="1"/>
          </p:nvPr>
        </p:nvSpPr>
        <p:spPr/>
        <p:txBody>
          <a:bodyPr>
            <a:normAutofit/>
          </a:bodyPr>
          <a:lstStyle/>
          <a:p>
            <a:pPr marL="0" indent="0">
              <a:buNone/>
            </a:pPr>
            <a:r>
              <a:rPr lang="en-US" sz="2000" dirty="0"/>
              <a:t>## AUC</a:t>
            </a:r>
          </a:p>
          <a:p>
            <a:pPr marL="0" indent="0">
              <a:buNone/>
            </a:pPr>
            <a:r>
              <a:rPr lang="en-US" sz="2000" dirty="0" err="1"/>
              <a:t>rocplot</a:t>
            </a:r>
            <a:r>
              <a:rPr lang="en-US" sz="2000" dirty="0"/>
              <a:t>(glmfit2) </a:t>
            </a:r>
            <a:r>
              <a:rPr lang="en-US" sz="2000"/>
              <a:t>##0.8229</a:t>
            </a:r>
            <a:endParaRPr lang="en-US" sz="2000" dirty="0"/>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2"/>
          <a:stretch>
            <a:fillRect/>
          </a:stretch>
        </p:blipFill>
        <p:spPr>
          <a:xfrm>
            <a:off x="838200" y="2757948"/>
            <a:ext cx="11353800" cy="4152284"/>
          </a:xfrm>
          <a:prstGeom prst="rect">
            <a:avLst/>
          </a:prstGeom>
        </p:spPr>
      </p:pic>
    </p:spTree>
    <p:extLst>
      <p:ext uri="{BB962C8B-B14F-4D97-AF65-F5344CB8AC3E}">
        <p14:creationId xmlns:p14="http://schemas.microsoft.com/office/powerpoint/2010/main" val="1915716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Final Conclusion and Model Selection</a:t>
            </a:r>
          </a:p>
        </p:txBody>
      </p:sp>
      <p:sp>
        <p:nvSpPr>
          <p:cNvPr id="3" name="Content Placeholder 2"/>
          <p:cNvSpPr>
            <a:spLocks noGrp="1"/>
          </p:cNvSpPr>
          <p:nvPr>
            <p:ph idx="1"/>
          </p:nvPr>
        </p:nvSpPr>
        <p:spPr>
          <a:xfrm>
            <a:off x="838200" y="1441311"/>
            <a:ext cx="10515600" cy="4866724"/>
          </a:xfrm>
        </p:spPr>
        <p:txBody>
          <a:bodyPr>
            <a:normAutofit fontScale="85000" lnSpcReduction="20000"/>
          </a:bodyPr>
          <a:lstStyle/>
          <a:p>
            <a:r>
              <a:rPr lang="en-US" sz="2000" b="1" dirty="0"/>
              <a:t>The model accuracy reduced with up-sampling of the minority class. Overall precision decreased from 56% to </a:t>
            </a:r>
            <a:r>
              <a:rPr lang="en-US" sz="2000" b="1" dirty="0"/>
              <a:t>37%</a:t>
            </a:r>
            <a:r>
              <a:rPr lang="en-US" sz="2000" b="1" dirty="0"/>
              <a:t> whereas Recall increased from 17% to 76.6%.</a:t>
            </a:r>
          </a:p>
          <a:p>
            <a:r>
              <a:rPr lang="en-US" sz="2000" b="1" dirty="0"/>
              <a:t>The model accuracy came around 91.36% when we used the ‘step’ function (and taking interactions between the independent variables into account) to decide the model. Overall </a:t>
            </a:r>
            <a:r>
              <a:rPr lang="en-US" sz="2000" b="1" dirty="0"/>
              <a:t>precision increased from 56% to 76.8% whereas Recall increased from 17% to 55.07%.</a:t>
            </a:r>
            <a:endParaRPr lang="en-US" sz="2000" b="1" dirty="0"/>
          </a:p>
          <a:p>
            <a:r>
              <a:rPr lang="en-US" sz="2000" b="1" dirty="0"/>
              <a:t>The F score which conveys the balance between the precision and the recall increased from 0.26 to 0.5 for up-sampling and to 0.63 by using the ‘step’ function(</a:t>
            </a:r>
            <a:r>
              <a:rPr lang="en-US" sz="2000" b="1" dirty="0"/>
              <a:t>taking interactions between the independent variables into account)</a:t>
            </a:r>
            <a:r>
              <a:rPr lang="en-US" sz="2000" b="1" dirty="0"/>
              <a:t>.</a:t>
            </a:r>
          </a:p>
          <a:p>
            <a:r>
              <a:rPr lang="en-US" sz="2000" b="1" dirty="0"/>
              <a:t>There is increase in AUC from 81% to 82% for up-sampling and to 89.7% by using the ‘step’ function (</a:t>
            </a:r>
            <a:r>
              <a:rPr lang="en-US" sz="2000" b="1" dirty="0"/>
              <a:t>taking interactions between the independent variables into account)</a:t>
            </a:r>
            <a:r>
              <a:rPr lang="en-US" sz="2000" b="1" dirty="0"/>
              <a:t>.</a:t>
            </a:r>
          </a:p>
          <a:p>
            <a:r>
              <a:rPr lang="en-US" sz="2000" b="1" dirty="0"/>
              <a:t>Taking this as our baseline model to start with we can go for advanced Algorithms like Neural Network and Ensembles to increase accuracy </a:t>
            </a:r>
          </a:p>
          <a:p>
            <a:pPr marL="0" indent="0">
              <a:buNone/>
            </a:pPr>
            <a:r>
              <a:rPr lang="en-US" sz="2000" b="1" dirty="0"/>
              <a:t>  					OR</a:t>
            </a:r>
          </a:p>
          <a:p>
            <a:r>
              <a:rPr lang="en-US" sz="2000" b="1" dirty="0"/>
              <a:t>If interpretation is important then business can take appropriate decisions with the significant parameters as explained by the final model to reduce the customer churn</a:t>
            </a:r>
          </a:p>
          <a:p>
            <a:r>
              <a:rPr lang="en-US" sz="2000" b="1" dirty="0"/>
              <a:t>Important observations that we came across are that in a Telecom industry, Churning is highly dependent on the No. of Contract Renewals (the more renewals the less churns),  Data Plans (the more of them the less chances of churning), No. of times a customer calls the customer care (the more of them the more chances of churning), Average monthly bill (more means chances of churning are more), Gigabytes of monthly data usage (more means chances of churning are less), and Average number of roaming minutes (more means chances of churning are more).</a:t>
            </a:r>
          </a:p>
          <a:p>
            <a:endParaRPr lang="en-US" sz="2000" b="1" dirty="0"/>
          </a:p>
        </p:txBody>
      </p:sp>
    </p:spTree>
    <p:extLst>
      <p:ext uri="{BB962C8B-B14F-4D97-AF65-F5344CB8AC3E}">
        <p14:creationId xmlns:p14="http://schemas.microsoft.com/office/powerpoint/2010/main" val="11096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Correlation Plot</a:t>
            </a:r>
          </a:p>
        </p:txBody>
      </p:sp>
      <p:pic>
        <p:nvPicPr>
          <p:cNvPr id="3" name="Picture 2"/>
          <p:cNvPicPr>
            <a:picLocks noChangeAspect="1"/>
          </p:cNvPicPr>
          <p:nvPr/>
        </p:nvPicPr>
        <p:blipFill>
          <a:blip r:embed="rId2"/>
          <a:stretch>
            <a:fillRect/>
          </a:stretch>
        </p:blipFill>
        <p:spPr>
          <a:xfrm>
            <a:off x="228600" y="2271253"/>
            <a:ext cx="11872452" cy="4586748"/>
          </a:xfrm>
          <a:prstGeom prst="rect">
            <a:avLst/>
          </a:prstGeom>
        </p:spPr>
      </p:pic>
    </p:spTree>
    <p:extLst>
      <p:ext uri="{BB962C8B-B14F-4D97-AF65-F5344CB8AC3E}">
        <p14:creationId xmlns:p14="http://schemas.microsoft.com/office/powerpoint/2010/main" val="111932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Observations:</a:t>
            </a:r>
          </a:p>
          <a:p>
            <a:r>
              <a:rPr lang="en-US" sz="2000" dirty="0" err="1"/>
              <a:t>Dataplan</a:t>
            </a:r>
            <a:r>
              <a:rPr lang="en-US" sz="2000" dirty="0"/>
              <a:t> and </a:t>
            </a:r>
            <a:r>
              <a:rPr lang="en-US" sz="2000" dirty="0" err="1"/>
              <a:t>DataUsage</a:t>
            </a:r>
            <a:r>
              <a:rPr lang="en-US" sz="2000" dirty="0"/>
              <a:t> highly correlated</a:t>
            </a:r>
          </a:p>
          <a:p>
            <a:r>
              <a:rPr lang="en-US" sz="2000" dirty="0" err="1"/>
              <a:t>Dataplan</a:t>
            </a:r>
            <a:r>
              <a:rPr lang="en-US" sz="2000" dirty="0"/>
              <a:t> and </a:t>
            </a:r>
            <a:r>
              <a:rPr lang="en-US" sz="2000" dirty="0" err="1"/>
              <a:t>MonthlyCharge</a:t>
            </a:r>
            <a:r>
              <a:rPr lang="en-US" sz="2000" dirty="0"/>
              <a:t> highly correlated</a:t>
            </a:r>
          </a:p>
          <a:p>
            <a:r>
              <a:rPr lang="en-US" sz="2000" dirty="0" err="1"/>
              <a:t>Datausage</a:t>
            </a:r>
            <a:r>
              <a:rPr lang="en-US" sz="2000" dirty="0"/>
              <a:t> and </a:t>
            </a:r>
            <a:r>
              <a:rPr lang="en-US" sz="2000" dirty="0" err="1"/>
              <a:t>MonthlyCharge</a:t>
            </a:r>
            <a:r>
              <a:rPr lang="en-US" sz="2000" dirty="0"/>
              <a:t> highly correlated</a:t>
            </a:r>
          </a:p>
          <a:p>
            <a:r>
              <a:rPr lang="en-US" sz="2000" dirty="0" err="1"/>
              <a:t>Daymins</a:t>
            </a:r>
            <a:r>
              <a:rPr lang="en-US" sz="2000" dirty="0"/>
              <a:t> and </a:t>
            </a:r>
            <a:r>
              <a:rPr lang="en-US" sz="2000" dirty="0" err="1"/>
              <a:t>MonthlyCharge</a:t>
            </a:r>
            <a:r>
              <a:rPr lang="en-US" sz="2000" dirty="0"/>
              <a:t> highly correlated</a:t>
            </a:r>
          </a:p>
        </p:txBody>
      </p:sp>
    </p:spTree>
    <p:extLst>
      <p:ext uri="{BB962C8B-B14F-4D97-AF65-F5344CB8AC3E}">
        <p14:creationId xmlns:p14="http://schemas.microsoft.com/office/powerpoint/2010/main" val="30170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Scatterplot of </a:t>
            </a:r>
            <a:r>
              <a:rPr lang="en-US" sz="2000" dirty="0" err="1"/>
              <a:t>DayMins</a:t>
            </a:r>
            <a:r>
              <a:rPr lang="en-US" sz="2000" dirty="0"/>
              <a:t> and </a:t>
            </a:r>
            <a:r>
              <a:rPr lang="en-US" sz="2000" dirty="0" err="1"/>
              <a:t>MonthlyCharge</a:t>
            </a:r>
            <a:r>
              <a:rPr lang="en-US" sz="2000" dirty="0"/>
              <a:t>. We do see linear positive correlation. </a:t>
            </a:r>
          </a:p>
        </p:txBody>
      </p:sp>
      <p:pic>
        <p:nvPicPr>
          <p:cNvPr id="3" name="Picture 2"/>
          <p:cNvPicPr>
            <a:picLocks noChangeAspect="1"/>
          </p:cNvPicPr>
          <p:nvPr/>
        </p:nvPicPr>
        <p:blipFill>
          <a:blip r:embed="rId2"/>
          <a:stretch>
            <a:fillRect/>
          </a:stretch>
        </p:blipFill>
        <p:spPr>
          <a:xfrm>
            <a:off x="152399" y="2322871"/>
            <a:ext cx="12005187" cy="4535128"/>
          </a:xfrm>
          <a:prstGeom prst="rect">
            <a:avLst/>
          </a:prstGeom>
        </p:spPr>
      </p:pic>
    </p:spTree>
    <p:extLst>
      <p:ext uri="{BB962C8B-B14F-4D97-AF65-F5344CB8AC3E}">
        <p14:creationId xmlns:p14="http://schemas.microsoft.com/office/powerpoint/2010/main" val="98298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Scatterplot of </a:t>
            </a:r>
            <a:r>
              <a:rPr lang="en-US" sz="2000" dirty="0" err="1"/>
              <a:t>DataUsage</a:t>
            </a:r>
            <a:r>
              <a:rPr lang="en-US" sz="2000" dirty="0"/>
              <a:t> and </a:t>
            </a:r>
            <a:r>
              <a:rPr lang="en-US" sz="2000" dirty="0" err="1"/>
              <a:t>MonthlyCharge</a:t>
            </a:r>
            <a:r>
              <a:rPr lang="en-US" sz="2000" dirty="0"/>
              <a:t>. We do some sort of linear positive correlation. </a:t>
            </a:r>
          </a:p>
        </p:txBody>
      </p:sp>
      <p:pic>
        <p:nvPicPr>
          <p:cNvPr id="4" name="Picture 3"/>
          <p:cNvPicPr>
            <a:picLocks noChangeAspect="1"/>
          </p:cNvPicPr>
          <p:nvPr/>
        </p:nvPicPr>
        <p:blipFill>
          <a:blip r:embed="rId2"/>
          <a:stretch>
            <a:fillRect/>
          </a:stretch>
        </p:blipFill>
        <p:spPr>
          <a:xfrm>
            <a:off x="0" y="2168012"/>
            <a:ext cx="11983065" cy="4635603"/>
          </a:xfrm>
          <a:prstGeom prst="rect">
            <a:avLst/>
          </a:prstGeom>
        </p:spPr>
      </p:pic>
    </p:spTree>
    <p:extLst>
      <p:ext uri="{BB962C8B-B14F-4D97-AF65-F5344CB8AC3E}">
        <p14:creationId xmlns:p14="http://schemas.microsoft.com/office/powerpoint/2010/main" val="127827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Histogram for </a:t>
            </a:r>
            <a:r>
              <a:rPr lang="en-US" sz="2000" dirty="0" err="1"/>
              <a:t>Accountweeks</a:t>
            </a:r>
            <a:r>
              <a:rPr lang="en-US" sz="2000" dirty="0"/>
              <a:t> which is centered and not skewed. </a:t>
            </a:r>
          </a:p>
        </p:txBody>
      </p:sp>
      <p:pic>
        <p:nvPicPr>
          <p:cNvPr id="3" name="Picture 2"/>
          <p:cNvPicPr>
            <a:picLocks noChangeAspect="1"/>
          </p:cNvPicPr>
          <p:nvPr/>
        </p:nvPicPr>
        <p:blipFill>
          <a:blip r:embed="rId2"/>
          <a:stretch>
            <a:fillRect/>
          </a:stretch>
        </p:blipFill>
        <p:spPr>
          <a:xfrm>
            <a:off x="117987" y="2300747"/>
            <a:ext cx="11992743" cy="4692187"/>
          </a:xfrm>
          <a:prstGeom prst="rect">
            <a:avLst/>
          </a:prstGeom>
        </p:spPr>
      </p:pic>
    </p:spTree>
    <p:extLst>
      <p:ext uri="{BB962C8B-B14F-4D97-AF65-F5344CB8AC3E}">
        <p14:creationId xmlns:p14="http://schemas.microsoft.com/office/powerpoint/2010/main" val="298006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Univariate and Bivariate Analysis</a:t>
            </a:r>
          </a:p>
        </p:txBody>
      </p:sp>
      <p:sp>
        <p:nvSpPr>
          <p:cNvPr id="7" name="Content Placeholder 6"/>
          <p:cNvSpPr>
            <a:spLocks noGrp="1"/>
          </p:cNvSpPr>
          <p:nvPr>
            <p:ph idx="1"/>
          </p:nvPr>
        </p:nvSpPr>
        <p:spPr>
          <a:xfrm>
            <a:off x="117987" y="1825624"/>
            <a:ext cx="12074013" cy="5032375"/>
          </a:xfrm>
        </p:spPr>
        <p:txBody>
          <a:bodyPr>
            <a:normAutofit/>
          </a:bodyPr>
          <a:lstStyle/>
          <a:p>
            <a:pPr marL="0" indent="0">
              <a:buNone/>
            </a:pPr>
            <a:r>
              <a:rPr lang="en-US" sz="2000" dirty="0"/>
              <a:t>The contingency table for </a:t>
            </a:r>
            <a:r>
              <a:rPr lang="en-US" sz="2000" dirty="0" err="1"/>
              <a:t>ContractRenewal</a:t>
            </a:r>
            <a:r>
              <a:rPr lang="en-US" sz="2000" dirty="0"/>
              <a:t> and </a:t>
            </a:r>
            <a:r>
              <a:rPr lang="en-US" sz="2000" dirty="0" err="1"/>
              <a:t>DataPlan</a:t>
            </a:r>
            <a:r>
              <a:rPr lang="en-US" sz="2000" dirty="0"/>
              <a:t>. </a:t>
            </a:r>
          </a:p>
          <a:p>
            <a:pPr marL="0" indent="0">
              <a:buNone/>
            </a:pPr>
            <a:r>
              <a:rPr lang="en-US" sz="2000" dirty="0"/>
              <a:t>Total 3010 customers went for </a:t>
            </a:r>
            <a:r>
              <a:rPr lang="en-US" sz="2000" dirty="0" err="1"/>
              <a:t>ContractRenewal</a:t>
            </a:r>
            <a:r>
              <a:rPr lang="en-US" sz="2000" dirty="0"/>
              <a:t>. 2411 customers did not take any </a:t>
            </a:r>
            <a:r>
              <a:rPr lang="en-US" sz="2000" dirty="0" err="1"/>
              <a:t>DataPlan</a:t>
            </a:r>
            <a:r>
              <a:rPr lang="en-US" sz="2000" dirty="0"/>
              <a:t>.</a:t>
            </a:r>
          </a:p>
          <a:p>
            <a:pPr marL="0" indent="0">
              <a:buNone/>
            </a:pPr>
            <a:endParaRPr lang="en-US" sz="2000" dirty="0"/>
          </a:p>
        </p:txBody>
      </p:sp>
      <p:pic>
        <p:nvPicPr>
          <p:cNvPr id="5" name="Picture 4"/>
          <p:cNvPicPr>
            <a:picLocks noChangeAspect="1"/>
          </p:cNvPicPr>
          <p:nvPr/>
        </p:nvPicPr>
        <p:blipFill>
          <a:blip r:embed="rId2"/>
          <a:stretch>
            <a:fillRect/>
          </a:stretch>
        </p:blipFill>
        <p:spPr>
          <a:xfrm>
            <a:off x="185891" y="3280235"/>
            <a:ext cx="5915025" cy="1990725"/>
          </a:xfrm>
          <a:prstGeom prst="rect">
            <a:avLst/>
          </a:prstGeom>
        </p:spPr>
      </p:pic>
    </p:spTree>
    <p:extLst>
      <p:ext uri="{BB962C8B-B14F-4D97-AF65-F5344CB8AC3E}">
        <p14:creationId xmlns:p14="http://schemas.microsoft.com/office/powerpoint/2010/main" val="261917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1662</Words>
  <Application>Microsoft Office PowerPoint</Application>
  <PresentationFormat>Widescreen</PresentationFormat>
  <Paragraphs>195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Predictive Modelling Assignment</vt:lpstr>
      <vt:lpstr>Loading Data and checking the variables type</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Univariate and Bivariate Analysis</vt:lpstr>
      <vt:lpstr>Anova and Chi Square Test Analysis</vt:lpstr>
      <vt:lpstr>Train and Test Data</vt:lpstr>
      <vt:lpstr>Model 1 with all the independent variables</vt:lpstr>
      <vt:lpstr>Model 1 with all the independent variables</vt:lpstr>
      <vt:lpstr>Model 1 with all the independent variables</vt:lpstr>
      <vt:lpstr>Model 2 with only those 3 significant independent variables</vt:lpstr>
      <vt:lpstr>Model 2 with only those 3 significant independent variables</vt:lpstr>
      <vt:lpstr>Model 2 with only those 3 significant independent variables</vt:lpstr>
      <vt:lpstr>Model 3 with those variables that are significant based on Anova and Chi Square test</vt:lpstr>
      <vt:lpstr>Model 3 with those variables that are significant based on Anova and Chi Square test</vt:lpstr>
      <vt:lpstr>Model 3 with those variables that are significant based on Anova and Chi Square test</vt:lpstr>
      <vt:lpstr>Model 3 with those variables that are significant based on Anova and Chi Square test</vt:lpstr>
      <vt:lpstr>Prediction on the holdout dataset</vt:lpstr>
      <vt:lpstr>Prediction on the holdout dataset</vt:lpstr>
      <vt:lpstr>Model with Up-Sampling</vt:lpstr>
      <vt:lpstr>Model with Up-Sampling</vt:lpstr>
      <vt:lpstr>Model with Up-Sampling</vt:lpstr>
      <vt:lpstr>Model with Up-Sampling</vt:lpstr>
      <vt:lpstr>Model with Up-Sampling</vt:lpstr>
      <vt:lpstr>Model with Up-Sampling (Odds Interpretation)</vt:lpstr>
      <vt:lpstr>Model with Up-Sampling</vt:lpstr>
      <vt:lpstr>Model with Up-Sampling</vt:lpstr>
      <vt:lpstr>Final Conclusion and Model Selection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Modelling Assignment</dc:title>
  <dc:creator>Ruma Sinha (rumsinha)</dc:creator>
  <cp:lastModifiedBy>Swaroop, Mayank</cp:lastModifiedBy>
  <cp:revision>82</cp:revision>
  <dcterms:created xsi:type="dcterms:W3CDTF">2017-06-28T14:47:04Z</dcterms:created>
  <dcterms:modified xsi:type="dcterms:W3CDTF">2017-07-03T11:30:01Z</dcterms:modified>
</cp:coreProperties>
</file>