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7ED-56C9-4E83-A13A-025C481B22B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CACF-CB15-44ED-A927-039DD9C5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2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7ED-56C9-4E83-A13A-025C481B22B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CACF-CB15-44ED-A927-039DD9C5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7ED-56C9-4E83-A13A-025C481B22B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CACF-CB15-44ED-A927-039DD9C5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7ED-56C9-4E83-A13A-025C481B22B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CACF-CB15-44ED-A927-039DD9C5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7ED-56C9-4E83-A13A-025C481B22B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CACF-CB15-44ED-A927-039DD9C5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7ED-56C9-4E83-A13A-025C481B22B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CACF-CB15-44ED-A927-039DD9C5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7ED-56C9-4E83-A13A-025C481B22B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CACF-CB15-44ED-A927-039DD9C5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7ED-56C9-4E83-A13A-025C481B22B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CACF-CB15-44ED-A927-039DD9C5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7ED-56C9-4E83-A13A-025C481B22B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CACF-CB15-44ED-A927-039DD9C5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0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7ED-56C9-4E83-A13A-025C481B22B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CACF-CB15-44ED-A927-039DD9C5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8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7ED-56C9-4E83-A13A-025C481B22B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CACF-CB15-44ED-A927-039DD9C5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817ED-56C9-4E83-A13A-025C481B22B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7CACF-CB15-44ED-A927-039DD9C5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3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Group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Predicting Property Value with respect to other predictors or independent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Correlation Analysis…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cor.test</a:t>
            </a:r>
            <a:r>
              <a:rPr lang="en-US" sz="2000" dirty="0"/>
              <a:t>(</a:t>
            </a:r>
            <a:r>
              <a:rPr lang="en-US" sz="2000" dirty="0" err="1"/>
              <a:t>imputedhousedatabkup$VALP</a:t>
            </a:r>
            <a:r>
              <a:rPr lang="en-US" sz="2000" dirty="0"/>
              <a:t>, </a:t>
            </a:r>
            <a:r>
              <a:rPr lang="en-US" sz="2000" dirty="0" err="1"/>
              <a:t>imputedhousedatabkup$TAXP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00B050"/>
                </a:solidFill>
              </a:rPr>
              <a:t>#0.4727348</a:t>
            </a:r>
          </a:p>
          <a:p>
            <a:r>
              <a:rPr lang="en-US" sz="2000" dirty="0" err="1"/>
              <a:t>cor.test</a:t>
            </a:r>
            <a:r>
              <a:rPr lang="en-US" sz="2000" dirty="0"/>
              <a:t>(</a:t>
            </a:r>
            <a:r>
              <a:rPr lang="en-US" sz="2000" dirty="0" err="1"/>
              <a:t>imputedhousedatabkup$VALP</a:t>
            </a:r>
            <a:r>
              <a:rPr lang="en-US" sz="2000" dirty="0"/>
              <a:t>, </a:t>
            </a:r>
            <a:r>
              <a:rPr lang="en-US" sz="2000" dirty="0" err="1"/>
              <a:t>imputedhousedatabkup$INSP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00B050"/>
                </a:solidFill>
              </a:rPr>
              <a:t>#0.4357165</a:t>
            </a:r>
          </a:p>
          <a:p>
            <a:r>
              <a:rPr lang="en-US" sz="2000" dirty="0" err="1"/>
              <a:t>cor.test</a:t>
            </a:r>
            <a:r>
              <a:rPr lang="en-US" sz="2000" dirty="0"/>
              <a:t>(</a:t>
            </a:r>
            <a:r>
              <a:rPr lang="en-US" sz="2000" dirty="0" err="1"/>
              <a:t>imputedhousedatabkup$VALP</a:t>
            </a:r>
            <a:r>
              <a:rPr lang="en-US" sz="2000" dirty="0"/>
              <a:t>, </a:t>
            </a:r>
            <a:r>
              <a:rPr lang="en-US" sz="2000" dirty="0" err="1"/>
              <a:t>imputedhousedatabkup$HINCP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00B050"/>
                </a:solidFill>
              </a:rPr>
              <a:t>#0.4202834</a:t>
            </a:r>
          </a:p>
          <a:p>
            <a:r>
              <a:rPr lang="en-US" sz="2000" dirty="0" err="1"/>
              <a:t>cor.test</a:t>
            </a:r>
            <a:r>
              <a:rPr lang="en-US" sz="2000" dirty="0"/>
              <a:t>(</a:t>
            </a:r>
            <a:r>
              <a:rPr lang="en-US" sz="2000" dirty="0" err="1"/>
              <a:t>imputedhousedatabkup$VALP</a:t>
            </a:r>
            <a:r>
              <a:rPr lang="en-US" sz="2000" dirty="0"/>
              <a:t>, </a:t>
            </a:r>
            <a:r>
              <a:rPr lang="en-US" sz="2000" dirty="0" err="1"/>
              <a:t>imputedhousedatabkup$FULP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00B050"/>
                </a:solidFill>
              </a:rPr>
              <a:t>#0.03702378</a:t>
            </a:r>
          </a:p>
          <a:p>
            <a:r>
              <a:rPr lang="en-US" sz="2000" dirty="0" err="1"/>
              <a:t>cor.test</a:t>
            </a:r>
            <a:r>
              <a:rPr lang="en-US" sz="2000" dirty="0"/>
              <a:t>(</a:t>
            </a:r>
            <a:r>
              <a:rPr lang="en-US" sz="2000" dirty="0" err="1"/>
              <a:t>imputedhousedatabkup$VALP</a:t>
            </a:r>
            <a:r>
              <a:rPr lang="en-US" sz="2000" dirty="0"/>
              <a:t>, </a:t>
            </a:r>
            <a:r>
              <a:rPr lang="en-US" sz="2000" dirty="0" err="1"/>
              <a:t>imputedhousedatabkup$ELEP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00B050"/>
                </a:solidFill>
              </a:rPr>
              <a:t>#</a:t>
            </a:r>
            <a:r>
              <a:rPr lang="en-US" sz="2000" b="1" dirty="0" smtClean="0">
                <a:solidFill>
                  <a:srgbClr val="00B050"/>
                </a:solidFill>
              </a:rPr>
              <a:t>0.1727555</a:t>
            </a:r>
          </a:p>
          <a:p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Value of Property shows slight correlation with Property Tax, Property Insurance and Household Income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Anova</a:t>
            </a:r>
            <a:r>
              <a:rPr lang="en-US" sz="2800" dirty="0" smtClean="0"/>
              <a:t> Analysis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significant difference of VALP across ST</a:t>
            </a:r>
          </a:p>
          <a:p>
            <a:r>
              <a:rPr lang="en-US" sz="2000" dirty="0"/>
              <a:t>significant </a:t>
            </a:r>
            <a:r>
              <a:rPr lang="en-US" sz="2000" dirty="0" smtClean="0"/>
              <a:t>difference of TAXP across </a:t>
            </a:r>
            <a:r>
              <a:rPr lang="en-US" sz="2000" dirty="0"/>
              <a:t>ST</a:t>
            </a:r>
          </a:p>
        </p:txBody>
      </p:sp>
    </p:spTree>
    <p:extLst>
      <p:ext uri="{BB962C8B-B14F-4D97-AF65-F5344CB8AC3E}">
        <p14:creationId xmlns:p14="http://schemas.microsoft.com/office/powerpoint/2010/main" val="34308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Clustering the entire dataset to see the homogenous group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563" y="1825625"/>
            <a:ext cx="90108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Four homogenous groups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79205" y="1825625"/>
            <a:ext cx="10842523" cy="487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Cluster membership added to the </a:t>
            </a:r>
            <a:r>
              <a:rPr lang="en-US" sz="2800" smtClean="0"/>
              <a:t>entire group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0077"/>
            <a:ext cx="10515600" cy="18101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904568" y="3930844"/>
            <a:ext cx="10449232" cy="162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Response variable distribution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Response variable distribution…the QQ plot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Response variable distribution with log transformation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022" y="1825625"/>
            <a:ext cx="81919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Response variable distribution with log </a:t>
            </a:r>
            <a:r>
              <a:rPr lang="en-US" sz="2800" dirty="0" err="1" smtClean="0"/>
              <a:t>transformation..QQ</a:t>
            </a:r>
            <a:r>
              <a:rPr lang="en-US" sz="2800" dirty="0" smtClean="0"/>
              <a:t> plot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4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Loaded in Spark using </a:t>
            </a:r>
            <a:r>
              <a:rPr lang="en-US" sz="2800" smtClean="0"/>
              <a:t>Sparklyr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99652" y="1943100"/>
            <a:ext cx="10454148" cy="414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Business Problem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To predict </a:t>
            </a:r>
            <a:r>
              <a:rPr lang="en-US" sz="2000" dirty="0" smtClean="0"/>
              <a:t>property value with respect to different independent variables from 2013 American Community Dataset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Response variable is VALP: Value of the Property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Linear Regression with log transformation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6729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Linear Regression with log transformation.. Actual vs Predicted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42336" y="1825625"/>
            <a:ext cx="106114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Response Variable and </a:t>
            </a:r>
            <a:r>
              <a:rPr lang="en-US" sz="2800" dirty="0" err="1" smtClean="0"/>
              <a:t>Outliers..Boxplot</a:t>
            </a:r>
            <a:r>
              <a:rPr lang="en-US" sz="2800" dirty="0" smtClean="0"/>
              <a:t> shows huge outliers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Response Variable after Outliers removal displays bell curve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48813" y="1825625"/>
            <a:ext cx="105033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2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Response Variable after Outliers removal…boxplot shows no outliers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77052" cy="44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Linear Regression with outliers removal…RMSE reduced to a large extent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87097"/>
            <a:ext cx="10515600" cy="428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Linear Regression with outliers removal…Actual vs Predicted values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5625"/>
            <a:ext cx="10820401" cy="47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Conclusions…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With outliers treatment, we could reduce the RMSE </a:t>
            </a:r>
            <a:r>
              <a:rPr lang="en-US" sz="2000" dirty="0" smtClean="0"/>
              <a:t>from 0.93 to 0.57, still </a:t>
            </a:r>
            <a:r>
              <a:rPr lang="en-US" sz="2000" dirty="0" smtClean="0"/>
              <a:t>there is a lot of scope to tune the model to further reduce the RMSE so that the model can predict the property value </a:t>
            </a:r>
            <a:r>
              <a:rPr lang="en-US" sz="2000" dirty="0" smtClean="0"/>
              <a:t>more </a:t>
            </a:r>
            <a:r>
              <a:rPr lang="en-US" sz="2000" dirty="0" smtClean="0"/>
              <a:t>accurately.</a:t>
            </a:r>
          </a:p>
          <a:p>
            <a:r>
              <a:rPr lang="en-US" sz="2000" dirty="0" smtClean="0"/>
              <a:t>From the above model, we can infer that an unit increase in TAXP will increase the VALP by 0.02</a:t>
            </a:r>
          </a:p>
          <a:p>
            <a:r>
              <a:rPr lang="en-US" sz="2000" dirty="0" smtClean="0"/>
              <a:t>Unit increase in SMOCP, VALP will increase by 0.0001</a:t>
            </a:r>
          </a:p>
          <a:p>
            <a:r>
              <a:rPr lang="en-US" sz="2000" dirty="0" smtClean="0"/>
              <a:t>Unit increase in INSP, VALP will increase by 0.0001</a:t>
            </a:r>
          </a:p>
          <a:p>
            <a:r>
              <a:rPr lang="en-US" sz="2000" dirty="0" smtClean="0"/>
              <a:t>Unit increase in HINCP, VALP will increase by 0.0000099</a:t>
            </a:r>
          </a:p>
          <a:p>
            <a:r>
              <a:rPr lang="en-US" sz="2000" dirty="0" smtClean="0"/>
              <a:t>Unit increase in BDSP, VALP will increase by 0.0367</a:t>
            </a:r>
          </a:p>
          <a:p>
            <a:r>
              <a:rPr lang="en-US" sz="2000" dirty="0" smtClean="0"/>
              <a:t>Unit increase in RMSP, VALP will increase by 0.0199</a:t>
            </a:r>
          </a:p>
          <a:p>
            <a:r>
              <a:rPr lang="en-US" sz="2000" dirty="0" smtClean="0"/>
              <a:t>Unit increase in OCPIP, VALP will increase by 0.00016</a:t>
            </a:r>
          </a:p>
          <a:p>
            <a:r>
              <a:rPr lang="en-US" sz="2000" dirty="0" smtClean="0"/>
              <a:t>Unit increase in WGTP, VALP will decrease by  0.0000988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Conclusions…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Unit increase in WATP, VALP will decrease by  0.00000429</a:t>
            </a:r>
          </a:p>
          <a:p>
            <a:r>
              <a:rPr lang="en-US" sz="2000" dirty="0"/>
              <a:t>Unit increase in </a:t>
            </a:r>
            <a:r>
              <a:rPr lang="en-US" sz="2000" dirty="0" smtClean="0"/>
              <a:t>GASP, </a:t>
            </a:r>
            <a:r>
              <a:rPr lang="en-US" sz="2000" dirty="0"/>
              <a:t>VALP will decrease by  </a:t>
            </a:r>
            <a:r>
              <a:rPr lang="en-US" sz="2000" dirty="0" smtClean="0"/>
              <a:t>0.00046</a:t>
            </a:r>
            <a:endParaRPr lang="en-US" sz="2000" dirty="0"/>
          </a:p>
          <a:p>
            <a:r>
              <a:rPr lang="en-US" sz="2000" dirty="0"/>
              <a:t>Unit increase in </a:t>
            </a:r>
            <a:r>
              <a:rPr lang="en-US" sz="2000" dirty="0" smtClean="0"/>
              <a:t>FULP, </a:t>
            </a:r>
            <a:r>
              <a:rPr lang="en-US" sz="2000" dirty="0"/>
              <a:t>VALP will decrease by  </a:t>
            </a:r>
            <a:r>
              <a:rPr lang="en-US" sz="2000" dirty="0" smtClean="0"/>
              <a:t>0.000032</a:t>
            </a:r>
            <a:endParaRPr lang="en-US" sz="2000" dirty="0"/>
          </a:p>
          <a:p>
            <a:r>
              <a:rPr lang="en-US" sz="2000" dirty="0"/>
              <a:t>Unit increase in </a:t>
            </a:r>
            <a:r>
              <a:rPr lang="en-US" sz="2000" dirty="0" smtClean="0"/>
              <a:t>ELEP, </a:t>
            </a:r>
            <a:r>
              <a:rPr lang="en-US" sz="2000" dirty="0"/>
              <a:t>VALP will decrease by  </a:t>
            </a:r>
            <a:r>
              <a:rPr lang="en-US" sz="2000" dirty="0" smtClean="0"/>
              <a:t>0.000343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Hypothesis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Null Hypothesis:</a:t>
            </a:r>
          </a:p>
          <a:p>
            <a:pPr marL="0" indent="0">
              <a:buNone/>
            </a:pPr>
            <a:r>
              <a:rPr lang="en-US" sz="2000" dirty="0" smtClean="0"/>
              <a:t>Value of Property is not influenced by any of the independent variable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Alternate Hypothesis:</a:t>
            </a:r>
          </a:p>
          <a:p>
            <a:pPr marL="0" indent="0">
              <a:buNone/>
            </a:pPr>
            <a:r>
              <a:rPr lang="en-US" sz="2000" dirty="0" smtClean="0"/>
              <a:t>Value of Property influenced by one or more independent variable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77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VALP vs </a:t>
            </a:r>
            <a:r>
              <a:rPr lang="en-US" sz="2800" dirty="0" smtClean="0"/>
              <a:t>Division…</a:t>
            </a:r>
            <a:r>
              <a:rPr lang="en-US" sz="2800" dirty="0" smtClean="0"/>
              <a:t>property value </a:t>
            </a:r>
            <a:r>
              <a:rPr lang="en-US" sz="2800" dirty="0" smtClean="0"/>
              <a:t>differing </a:t>
            </a:r>
            <a:r>
              <a:rPr lang="en-US" sz="2800" dirty="0" smtClean="0"/>
              <a:t>across divisions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028" y="1825625"/>
            <a:ext cx="84999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VALP vs </a:t>
            </a:r>
            <a:r>
              <a:rPr lang="en-US" sz="2800" dirty="0" smtClean="0"/>
              <a:t>Region…property value differing </a:t>
            </a:r>
            <a:r>
              <a:rPr lang="en-US" sz="2800" dirty="0" smtClean="0"/>
              <a:t>across regions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60" y="1825625"/>
            <a:ext cx="86754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VALP vs </a:t>
            </a:r>
            <a:r>
              <a:rPr lang="en-US" sz="2800" dirty="0" smtClean="0"/>
              <a:t>ST…property value </a:t>
            </a:r>
            <a:r>
              <a:rPr lang="en-US" sz="2800" dirty="0" smtClean="0"/>
              <a:t>differing across different states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857271" cy="45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TAXP vs Division…Property tax differing across Divisions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1883"/>
            <a:ext cx="85387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TAXP vs </a:t>
            </a:r>
            <a:r>
              <a:rPr lang="en-US" sz="2800" dirty="0" smtClean="0"/>
              <a:t>Region…property tax </a:t>
            </a:r>
            <a:r>
              <a:rPr lang="en-US" sz="2800" dirty="0" smtClean="0"/>
              <a:t>differing across regions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613923" cy="456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INSP vs Region…property insurance slightly differing across Regions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64457" y="1825625"/>
            <a:ext cx="106434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457</Words>
  <Application>Microsoft Office PowerPoint</Application>
  <PresentationFormat>Widescreen</PresentationFormat>
  <Paragraphs>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Big Data Group Assignment</vt:lpstr>
      <vt:lpstr>Business Problem</vt:lpstr>
      <vt:lpstr>Hypothesis</vt:lpstr>
      <vt:lpstr>VALP vs Division…property value differing across divisions</vt:lpstr>
      <vt:lpstr>VALP vs Region…property value differing across regions</vt:lpstr>
      <vt:lpstr>VALP vs ST…property value differing across different states</vt:lpstr>
      <vt:lpstr>TAXP vs Division…Property tax differing across Divisions</vt:lpstr>
      <vt:lpstr>TAXP vs Region…property tax differing across regions</vt:lpstr>
      <vt:lpstr>INSP vs Region…property insurance slightly differing across Regions</vt:lpstr>
      <vt:lpstr>Correlation Analysis…</vt:lpstr>
      <vt:lpstr>Anova Analysis</vt:lpstr>
      <vt:lpstr>Clustering the entire dataset to see the homogenous group</vt:lpstr>
      <vt:lpstr>Four homogenous groups</vt:lpstr>
      <vt:lpstr>Cluster membership added to the entire group</vt:lpstr>
      <vt:lpstr>Response variable distribution</vt:lpstr>
      <vt:lpstr>Response variable distribution…the QQ plot</vt:lpstr>
      <vt:lpstr>Response variable distribution with log transformation</vt:lpstr>
      <vt:lpstr>Response variable distribution with log transformation..QQ plot</vt:lpstr>
      <vt:lpstr>Data Loaded in Spark using Sparklyr</vt:lpstr>
      <vt:lpstr>Linear Regression with log transformation</vt:lpstr>
      <vt:lpstr>Linear Regression with log transformation.. Actual vs Predicted</vt:lpstr>
      <vt:lpstr>Response Variable and Outliers..Boxplot shows huge outliers</vt:lpstr>
      <vt:lpstr>Response Variable after Outliers removal displays bell curve</vt:lpstr>
      <vt:lpstr>Response Variable after Outliers removal…boxplot shows no outliers</vt:lpstr>
      <vt:lpstr>Linear Regression with outliers removal…RMSE reduced to a large extent</vt:lpstr>
      <vt:lpstr>Linear Regression with outliers removal…Actual vs Predicted values</vt:lpstr>
      <vt:lpstr>Conclusions…</vt:lpstr>
      <vt:lpstr>Conclusions…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Group Assignment</dc:title>
  <dc:creator>Ruma Sinha (rumsinha)</dc:creator>
  <cp:lastModifiedBy>Ruma Sinha (rumsinha)</cp:lastModifiedBy>
  <cp:revision>46</cp:revision>
  <dcterms:created xsi:type="dcterms:W3CDTF">2017-08-10T08:32:34Z</dcterms:created>
  <dcterms:modified xsi:type="dcterms:W3CDTF">2017-08-15T06:24:13Z</dcterms:modified>
</cp:coreProperties>
</file>