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1" r:id="rId9"/>
    <p:sldId id="274" r:id="rId10"/>
    <p:sldId id="275" r:id="rId11"/>
    <p:sldId id="272" r:id="rId12"/>
    <p:sldId id="264" r:id="rId13"/>
    <p:sldId id="265" r:id="rId14"/>
    <p:sldId id="280" r:id="rId15"/>
    <p:sldId id="281" r:id="rId16"/>
    <p:sldId id="266" r:id="rId17"/>
    <p:sldId id="279" r:id="rId18"/>
    <p:sldId id="270" r:id="rId19"/>
    <p:sldId id="271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-4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GREATLAKES\CAPSTONE\HighSegmentData\bagsnacks_high_seg_anjuadded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Effectiveness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740-429C-A0CC-7F5A5F1E91CD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740-429C-A0CC-7F5A5F1E91C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740-429C-A0CC-7F5A5F1E91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'[frozenpizza_High (1).xlsx]frozenpizza'!$E$167:$G$167</c:f>
              <c:numCache>
                <c:formatCode>_(* #,##0_);_(* \(#,##0\);_(* "-"??_);_(@_)</c:formatCode>
                <c:ptCount val="3"/>
                <c:pt idx="0">
                  <c:v>514.82288639245871</c:v>
                </c:pt>
                <c:pt idx="1">
                  <c:v>209.5942818450105</c:v>
                </c:pt>
                <c:pt idx="2">
                  <c:v>216.63022456383584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740-429C-A0CC-7F5A5F1E9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07296"/>
        <c:axId val="87209088"/>
      </c:barChart>
      <c:catAx>
        <c:axId val="872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09088"/>
        <c:crosses val="autoZero"/>
        <c:auto val="1"/>
        <c:lblAlgn val="ctr"/>
        <c:lblOffset val="100"/>
        <c:noMultiLvlLbl val="0"/>
      </c:catAx>
      <c:valAx>
        <c:axId val="87209088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8720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Effectiveness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740-429C-A0CC-7F5A5F1E91CD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740-429C-A0CC-7F5A5F1E91C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740-429C-A0CC-7F5A5F1E91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'[frozenpizza_High (1).xlsx]frozenpizza'!$E$166:$G$166</c:f>
              <c:numCache>
                <c:formatCode>_(* #,##0_);_(* \(#,##0\);_(* "-"??_);_(@_)</c:formatCode>
                <c:ptCount val="3"/>
                <c:pt idx="0">
                  <c:v>513.42347037363334</c:v>
                </c:pt>
                <c:pt idx="1">
                  <c:v>203.94521216013791</c:v>
                </c:pt>
                <c:pt idx="2">
                  <c:v>217.98194897274684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740-429C-A0CC-7F5A5F1E9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62336"/>
        <c:axId val="87263872"/>
      </c:barChart>
      <c:catAx>
        <c:axId val="872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63872"/>
        <c:crosses val="autoZero"/>
        <c:auto val="1"/>
        <c:lblAlgn val="ctr"/>
        <c:lblOffset val="100"/>
        <c:noMultiLvlLbl val="0"/>
      </c:catAx>
      <c:valAx>
        <c:axId val="87263872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8726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Effectiveness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8700209643605873E-2"/>
          <c:y val="0.19307901226859803"/>
          <c:w val="0.90775681341719072"/>
          <c:h val="0.65853918503685926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740-429C-A0CC-7F5A5F1E91CD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740-429C-A0CC-7F5A5F1E91C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740-429C-A0CC-7F5A5F1E91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coldcereals!$E$166:$G$166</c:f>
              <c:numCache>
                <c:formatCode>0</c:formatCode>
                <c:ptCount val="3"/>
                <c:pt idx="0">
                  <c:v>1208.6688012870425</c:v>
                </c:pt>
                <c:pt idx="1">
                  <c:v>82.053637457740621</c:v>
                </c:pt>
                <c:pt idx="2">
                  <c:v>146.98119860104569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740-429C-A0CC-7F5A5F1E9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158784"/>
        <c:axId val="149249024"/>
      </c:barChart>
      <c:catAx>
        <c:axId val="13115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49024"/>
        <c:crosses val="autoZero"/>
        <c:auto val="1"/>
        <c:lblAlgn val="ctr"/>
        <c:lblOffset val="100"/>
        <c:noMultiLvlLbl val="0"/>
      </c:catAx>
      <c:valAx>
        <c:axId val="149249024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13115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Effectiveness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1797283176593522E-2"/>
          <c:y val="0.17491767180980719"/>
          <c:w val="0.90804597701149425"/>
          <c:h val="0.69947325658527393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740-429C-A0CC-7F5A5F1E91CD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740-429C-A0CC-7F5A5F1E91C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740-429C-A0CC-7F5A5F1E91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coldcereals!$E$167:$G$167</c:f>
              <c:numCache>
                <c:formatCode>0</c:formatCode>
                <c:ptCount val="3"/>
                <c:pt idx="0">
                  <c:v>1356.9386092389736</c:v>
                </c:pt>
                <c:pt idx="1">
                  <c:v>161.03294146182211</c:v>
                </c:pt>
                <c:pt idx="2">
                  <c:v>200.45141109642367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740-429C-A0CC-7F5A5F1E9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32192"/>
        <c:axId val="46574208"/>
      </c:barChart>
      <c:catAx>
        <c:axId val="4543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74208"/>
        <c:crosses val="autoZero"/>
        <c:auto val="1"/>
        <c:lblAlgn val="ctr"/>
        <c:lblOffset val="100"/>
        <c:tickLblSkip val="1"/>
        <c:noMultiLvlLbl val="0"/>
      </c:catAx>
      <c:valAx>
        <c:axId val="46574208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4543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Effectiveness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740-429C-A0CC-7F5A5F1E91CD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740-429C-A0CC-7F5A5F1E91C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740-429C-A0CC-7F5A5F1E91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coldcereals!$E$168:$G$168</c:f>
              <c:numCache>
                <c:formatCode>0</c:formatCode>
                <c:ptCount val="3"/>
                <c:pt idx="0">
                  <c:v>1170.2078360664293</c:v>
                </c:pt>
                <c:pt idx="1">
                  <c:v>62.678564752619501</c:v>
                </c:pt>
                <c:pt idx="2">
                  <c:v>131.55075147660793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740-429C-A0CC-7F5A5F1E9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33952"/>
        <c:axId val="46755200"/>
      </c:barChart>
      <c:catAx>
        <c:axId val="4673395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55200"/>
        <c:crosses val="autoZero"/>
        <c:auto val="1"/>
        <c:lblAlgn val="ctr"/>
        <c:lblOffset val="100"/>
        <c:tickLblSkip val="1"/>
        <c:noMultiLvlLbl val="0"/>
      </c:catAx>
      <c:valAx>
        <c:axId val="46755200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4673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Promotion Support Change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9983041531407723E-2"/>
          <c:y val="0.21634178477754928"/>
          <c:w val="0.87631756050736576"/>
          <c:h val="0.6873105088818621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E2-4623-B53E-1E44636683C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1E2-4623-B53E-1E44636683C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B1E2-4623-B53E-1E44636683CB}"/>
              </c:ext>
            </c:extLst>
          </c:dPt>
          <c:val>
            <c:numRef>
              <c:f>coldcereals!$J$166:$J$168</c:f>
              <c:numCache>
                <c:formatCode>General</c:formatCode>
                <c:ptCount val="3"/>
                <c:pt idx="0">
                  <c:v>1357</c:v>
                </c:pt>
                <c:pt idx="1">
                  <c:v>161</c:v>
                </c:pt>
                <c:pt idx="2">
                  <c:v>200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E2-4623-B53E-1E44636683C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1E2-4623-B53E-1E44636683C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1E2-4623-B53E-1E44636683C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B1E2-4623-B53E-1E44636683CB}"/>
              </c:ext>
            </c:extLst>
          </c:dPt>
          <c:val>
            <c:numRef>
              <c:f>coldcereals!$K$166:$K$168</c:f>
              <c:numCache>
                <c:formatCode>General</c:formatCode>
                <c:ptCount val="3"/>
                <c:pt idx="0">
                  <c:v>1170</c:v>
                </c:pt>
                <c:pt idx="1">
                  <c:v>63</c:v>
                </c:pt>
                <c:pt idx="2">
                  <c:v>132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E2-4623-B53E-1E4463668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340288"/>
        <c:axId val="45577344"/>
      </c:barChart>
      <c:catAx>
        <c:axId val="23334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77344"/>
        <c:crosses val="autoZero"/>
        <c:auto val="1"/>
        <c:lblAlgn val="ctr"/>
        <c:lblOffset val="100"/>
        <c:noMultiLvlLbl val="0"/>
      </c:catAx>
      <c:valAx>
        <c:axId val="45577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34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bagsnacks_high_seg!$I$169:$I$170</c:f>
              <c:numCache>
                <c:formatCode>General</c:formatCode>
                <c:ptCount val="2"/>
                <c:pt idx="0">
                  <c:v>20</c:v>
                </c:pt>
                <c:pt idx="1">
                  <c:v>342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bagsnacks_high_seg!$J$169:$J$170</c:f>
              <c:numCache>
                <c:formatCode>General</c:formatCode>
                <c:ptCount val="2"/>
                <c:pt idx="0">
                  <c:v>12</c:v>
                </c:pt>
                <c:pt idx="1">
                  <c:v>360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393408"/>
        <c:axId val="45579648"/>
      </c:barChart>
      <c:catAx>
        <c:axId val="45393408"/>
        <c:scaling>
          <c:orientation val="minMax"/>
        </c:scaling>
        <c:delete val="0"/>
        <c:axPos val="b"/>
        <c:majorTickMark val="out"/>
        <c:minorTickMark val="none"/>
        <c:tickLblPos val="nextTo"/>
        <c:crossAx val="45579648"/>
        <c:crosses val="autoZero"/>
        <c:auto val="1"/>
        <c:lblAlgn val="ctr"/>
        <c:lblOffset val="100"/>
        <c:noMultiLvlLbl val="0"/>
      </c:catAx>
      <c:valAx>
        <c:axId val="45579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393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0.63684</cdr:x>
      <cdr:y>0.16709</cdr:y>
    </cdr:from>
    <cdr:to>
      <cdr:x>0.96541</cdr:x>
      <cdr:y>0.2769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928943" y="374666"/>
          <a:ext cx="995232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/>
            <a:t>Year : </a:t>
          </a:r>
          <a:r>
            <a:rPr lang="en-US" sz="1000" b="1" dirty="0" smtClean="0"/>
            <a:t>2009</a:t>
          </a:r>
          <a:endParaRPr lang="en-US" sz="10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0.65156</cdr:x>
      <cdr:y>0.18881</cdr:y>
    </cdr:from>
    <cdr:to>
      <cdr:x>0.9791</cdr:x>
      <cdr:y>0.29807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979743" y="425466"/>
          <a:ext cx="995232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/>
            <a:t>Year : </a:t>
          </a:r>
          <a:r>
            <a:rPr lang="en-US" sz="1000" b="1" dirty="0" smtClean="0"/>
            <a:t>2010</a:t>
          </a:r>
          <a:endParaRPr lang="en-US" sz="10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0.46917</cdr:x>
      <cdr:y>0.61656</cdr:y>
    </cdr:from>
    <cdr:to>
      <cdr:x>0.5927</cdr:x>
      <cdr:y>0.77509</cdr:y>
    </cdr:to>
    <cdr:sp macro="" textlink="">
      <cdr:nvSpPr>
        <cdr:cNvPr id="4" name="TextBox 13"/>
        <cdr:cNvSpPr txBox="1"/>
      </cdr:nvSpPr>
      <cdr:spPr>
        <a:xfrm xmlns:a="http://schemas.openxmlformats.org/drawingml/2006/main">
          <a:off x="2282175" y="1546908"/>
          <a:ext cx="600906" cy="397741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solidFill>
                <a:srgbClr val="FF0000"/>
              </a:solidFill>
            </a:rPr>
            <a:t>-60%</a:t>
          </a:r>
        </a:p>
      </cdr:txBody>
    </cdr:sp>
  </cdr:relSizeAnchor>
  <cdr:relSizeAnchor xmlns:cdr="http://schemas.openxmlformats.org/drawingml/2006/chartDrawing">
    <cdr:from>
      <cdr:x>0.80174</cdr:x>
      <cdr:y>0.59378</cdr:y>
    </cdr:from>
    <cdr:to>
      <cdr:x>0.92559</cdr:x>
      <cdr:y>0.77802</cdr:y>
    </cdr:to>
    <cdr:sp macro="" textlink="">
      <cdr:nvSpPr>
        <cdr:cNvPr id="5" name="TextBox 13"/>
        <cdr:cNvSpPr txBox="1"/>
      </cdr:nvSpPr>
      <cdr:spPr>
        <a:xfrm xmlns:a="http://schemas.openxmlformats.org/drawingml/2006/main">
          <a:off x="3899889" y="1489758"/>
          <a:ext cx="602442" cy="462242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rgbClr val="FF0000"/>
              </a:solidFill>
            </a:rPr>
            <a:t>-34%</a:t>
          </a:r>
        </a:p>
      </cdr:txBody>
    </cdr:sp>
  </cdr:relSizeAnchor>
  <cdr:relSizeAnchor xmlns:cdr="http://schemas.openxmlformats.org/drawingml/2006/chartDrawing">
    <cdr:from>
      <cdr:x>0.19341</cdr:x>
      <cdr:y>0.14584</cdr:y>
    </cdr:from>
    <cdr:to>
      <cdr:x>0.31726</cdr:x>
      <cdr:y>0.33008</cdr:y>
    </cdr:to>
    <cdr:sp macro="" textlink="">
      <cdr:nvSpPr>
        <cdr:cNvPr id="6" name="TextBox 13"/>
        <cdr:cNvSpPr txBox="1"/>
      </cdr:nvSpPr>
      <cdr:spPr>
        <a:xfrm xmlns:a="http://schemas.openxmlformats.org/drawingml/2006/main">
          <a:off x="940789" y="365899"/>
          <a:ext cx="602442" cy="462242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>
              <a:solidFill>
                <a:srgbClr val="FF0000"/>
              </a:solidFill>
            </a:rPr>
            <a:t>-14</a:t>
          </a:r>
          <a:r>
            <a:rPr lang="en-US" sz="1100" dirty="0">
              <a:solidFill>
                <a:srgbClr val="FF0000"/>
              </a:solidFill>
            </a:rPr>
            <a:t>%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0.20208</cdr:x>
      <cdr:y>0.59722</cdr:y>
    </cdr:from>
    <cdr:to>
      <cdr:x>0.31042</cdr:x>
      <cdr:y>0.72917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23925" y="1638300"/>
          <a:ext cx="49530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>
              <a:solidFill>
                <a:srgbClr val="FF0000"/>
              </a:solidFill>
            </a:rPr>
            <a:t>-40%</a:t>
          </a:r>
        </a:p>
      </cdr:txBody>
    </cdr:sp>
  </cdr:relSizeAnchor>
  <cdr:relSizeAnchor xmlns:cdr="http://schemas.openxmlformats.org/drawingml/2006/chartDrawing">
    <cdr:from>
      <cdr:x>0.53403</cdr:x>
      <cdr:y>0.02894</cdr:y>
    </cdr:from>
    <cdr:to>
      <cdr:x>0.63194</cdr:x>
      <cdr:y>0.16088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441575" y="79375"/>
          <a:ext cx="447675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5%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3BA70-B087-4A0C-8E2B-ADB7550A4E5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87E49-7B3A-4D11-B044-8AC29B8E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87E49-7B3A-4D11-B044-8AC29B8E3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87E49-7B3A-4D11-B044-8AC29B8E3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87E49-7B3A-4D11-B044-8AC29B8E3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CA3B-F5F9-4C55-8C13-EA88A68B8379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4C8-DC7E-42BF-9AC2-F9E81AAFF0A6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E0C8-23D2-43B8-8614-8B9388EBA9A7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F23-BD7A-4273-9D29-D97CE6F072A1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1CEA-AE8F-4C50-ABA4-A05F6232F2DA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CFC3-5663-4B6E-B1BC-1EA2F4F60AC6}" type="datetime1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13F-698E-46B7-AB15-EB2D49C7CDF3}" type="datetime1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9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BEB5-6D3E-4F38-A6A7-2444B5C61559}" type="datetime1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9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AEA2-84A5-47DB-9129-411516C3E702}" type="datetime1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C472-EF8C-474D-9E82-C271C969337D}" type="datetime1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BC6E-BE56-4309-8AE4-56DE346BD5B0}" type="datetime1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59516-54EF-4904-B73F-0A41C09B1F11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DD6F-1F17-483B-9769-C21FBCCA56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slide" Target="slide4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85" y="5339651"/>
            <a:ext cx="28860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90253" y="4794718"/>
            <a:ext cx="47115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/>
              </a:rPr>
              <a:t>Great Lakes Institute of Management, Bengaluru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1438" y="520533"/>
            <a:ext cx="9573768" cy="135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Retail Analytics – Promotional Effectiveness Model</a:t>
            </a:r>
            <a:endParaRPr lang="en-US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PGPBA-BI Capstone Project Report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3540" y="2191457"/>
            <a:ext cx="7657579" cy="1984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marR="0" indent="-1828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by:	M Anju Rao, Ruma Sinha, Santosh Kumar, Shubha Chodagam</a:t>
            </a:r>
            <a:endParaRPr lang="en-US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No:	3</a:t>
            </a:r>
            <a:endParaRPr lang="en-US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Batch:		PGPBA-BI 2017</a:t>
            </a:r>
            <a:endParaRPr lang="en-US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Mentor:        Rajarshi Pandit</a:t>
            </a:r>
            <a:endParaRPr lang="en-US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Director:	Dr. P K </a:t>
            </a:r>
            <a:r>
              <a:rPr lang="en-US" sz="1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Vishwanathan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987552" y="28346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10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74946" y="618470"/>
            <a:ext cx="9733350" cy="6289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 of Baseline Sales and Incremental Sales from Total Sales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effectiveness of Promotion on the Incremental Sales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Variation in Product Size within Category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Quarterly Variation in Sales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Variation in Sales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Necessity for New Engineered Features 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Variable : Total Sales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Variables : New features + Base price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Determination of Promotional Effectiveness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Promotional Support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Yearly Contribution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sz="20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sz="2000" b="1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0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87552" y="28346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mins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67147"/>
              </p:ext>
            </p:extLst>
          </p:nvPr>
        </p:nvGraphicFramePr>
        <p:xfrm>
          <a:off x="7522006" y="1840236"/>
          <a:ext cx="2133710" cy="215889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133710"/>
              </a:tblGrid>
              <a:tr h="269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Weighted_avg_base_price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Seasonality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Trend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upc_feature_count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upc_display_count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upc_tpr_count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upc_featdisp_count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Dummy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43776" y="1228224"/>
            <a:ext cx="27051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Engineered Features</a:t>
            </a:r>
            <a:endParaRPr lang="en-US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171287" y="2317315"/>
            <a:ext cx="964504" cy="30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87552" y="28346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mins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3" y="1619921"/>
            <a:ext cx="5787948" cy="22786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49" y="3469710"/>
            <a:ext cx="5414825" cy="23292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07" y="4375230"/>
            <a:ext cx="5809849" cy="233872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15845" y="1231106"/>
            <a:ext cx="1884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= 0.58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79704" y="3008887"/>
            <a:ext cx="2129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= 0.73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35679" y="3965055"/>
            <a:ext cx="2016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Adjusted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= 0.66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267" y="718354"/>
            <a:ext cx="3521157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 of Model Fit vs Actual Sales</a:t>
            </a:r>
            <a:endParaRPr lang="en-US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7205" y="523220"/>
            <a:ext cx="258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Legend</a:t>
            </a:r>
          </a:p>
          <a:p>
            <a:r>
              <a:rPr lang="en-US" dirty="0" smtClean="0"/>
              <a:t>Blue : Actual Sales</a:t>
            </a:r>
          </a:p>
          <a:p>
            <a:r>
              <a:rPr lang="en-US" dirty="0" smtClean="0"/>
              <a:t>Red : Predicted Sales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099" y="1231106"/>
            <a:ext cx="14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Cold Cereals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682687" y="2985595"/>
            <a:ext cx="1465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Bag Snacks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42040" y="3898615"/>
            <a:ext cx="134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Frozen Pizza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49" y="132070"/>
            <a:ext cx="8229600" cy="639762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Effectiveness – Year Wise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53940" y="4758496"/>
            <a:ext cx="3497263" cy="1938828"/>
            <a:chOff x="609600" y="1337772"/>
            <a:chExt cx="3725863" cy="231982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337772"/>
              <a:ext cx="3725863" cy="2319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009900" y="1808573"/>
              <a:ext cx="990600" cy="294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Year : 2011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27403" y="3093311"/>
            <a:ext cx="3276600" cy="2001513"/>
            <a:chOff x="4747260" y="1286999"/>
            <a:chExt cx="3916680" cy="2421374"/>
          </a:xfrm>
        </p:grpSpPr>
        <p:graphicFrame>
          <p:nvGraphicFramePr>
            <p:cNvPr id="7" name="Chart 6">
              <a:extLst>
                <a:ext uri="{FF2B5EF4-FFF2-40B4-BE49-F238E27FC236}">
                  <a16:creationId xmlns="" xmlns:xdr="http://schemas.openxmlformats.org/drawingml/2006/spreadsheetDrawing" xmlns:a16="http://schemas.microsoft.com/office/drawing/2014/main" xmlns:lc="http://schemas.openxmlformats.org/drawingml/2006/lockedCanvas" id="{0233A254-3135-4BF0-B4CA-67C3B2C4DDC8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4747260" y="1286999"/>
            <a:ext cx="3916680" cy="2421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7323379" y="1773631"/>
              <a:ext cx="1189649" cy="297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Year : 2010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3573" y="1775379"/>
            <a:ext cx="3539338" cy="2110708"/>
            <a:chOff x="2472531" y="3829050"/>
            <a:chExt cx="4591050" cy="2857500"/>
          </a:xfrm>
        </p:grpSpPr>
        <p:graphicFrame>
          <p:nvGraphicFramePr>
            <p:cNvPr id="10" name="Chart 9">
              <a:extLst>
                <a:ext uri="{FF2B5EF4-FFF2-40B4-BE49-F238E27FC236}">
                  <a16:creationId xmlns="" xmlns:xdr="http://schemas.openxmlformats.org/drawingml/2006/spreadsheetDrawing" xmlns:a16="http://schemas.microsoft.com/office/drawing/2014/main" xmlns:lc="http://schemas.openxmlformats.org/drawingml/2006/lockedCanvas" id="{0233A254-3135-4BF0-B4CA-67C3B2C4DDC8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2472531" y="3829050"/>
            <a:ext cx="4591050" cy="2857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527768" y="4430429"/>
              <a:ext cx="1311921" cy="397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Year : 2009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64271" y="105561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Segment : Frozen Pizza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924" y="1627917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Effectiveness : Sales due to Promotion / No of Promotions</a:t>
            </a:r>
          </a:p>
          <a:p>
            <a:r>
              <a:rPr lang="en-US" sz="1400" b="1" dirty="0"/>
              <a:t>Order of Effectiveness : Feature followed by TPR followed by Display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17" y="244998"/>
            <a:ext cx="7169553" cy="685800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Support Change Over Two years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048001"/>
            <a:ext cx="48768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83551"/>
              </p:ext>
            </p:extLst>
          </p:nvPr>
        </p:nvGraphicFramePr>
        <p:xfrm>
          <a:off x="1914525" y="1229995"/>
          <a:ext cx="4724400" cy="1630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7800"/>
                <a:gridCol w="1066800"/>
                <a:gridCol w="12192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of Promotions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Display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TPR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129</a:t>
                      </a:r>
                      <a:endParaRPr 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171</a:t>
                      </a:r>
                      <a:endParaRPr 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1066801"/>
            <a:ext cx="3425825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3276600"/>
            <a:ext cx="3425825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4976" y="5410201"/>
            <a:ext cx="875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Baseline sales in 2011 was </a:t>
            </a:r>
            <a:r>
              <a:rPr lang="en-US" dirty="0" smtClean="0"/>
              <a:t>less </a:t>
            </a:r>
            <a:r>
              <a:rPr lang="en-US" dirty="0"/>
              <a:t>than 2010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Incremental Sales (promotion) in 2011 was </a:t>
            </a:r>
            <a:r>
              <a:rPr lang="en-US" dirty="0" smtClean="0"/>
              <a:t>more </a:t>
            </a:r>
            <a:r>
              <a:rPr lang="en-US" dirty="0"/>
              <a:t>than 2010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all 3 years, Percentage contribution of sales due to Feature was more than Display which was more than TPR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94" y="226410"/>
            <a:ext cx="8229600" cy="639762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Effectiveness – Year 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5971" y="2865974"/>
            <a:ext cx="92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Year :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303" y="14334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Segment : </a:t>
            </a:r>
            <a:r>
              <a:rPr lang="en-US" b="1" dirty="0" smtClean="0"/>
              <a:t>Cold Cereals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233A254-3135-4BF0-B4CA-67C3B2C4D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630115"/>
              </p:ext>
            </p:extLst>
          </p:nvPr>
        </p:nvGraphicFramePr>
        <p:xfrm>
          <a:off x="8077561" y="1180618"/>
          <a:ext cx="3612869" cy="2484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233A254-3135-4BF0-B4CA-67C3B2C4D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755431"/>
              </p:ext>
            </p:extLst>
          </p:nvPr>
        </p:nvGraphicFramePr>
        <p:xfrm>
          <a:off x="4259484" y="2129742"/>
          <a:ext cx="3669174" cy="2754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233A254-3135-4BF0-B4CA-67C3B2C4D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575192"/>
              </p:ext>
            </p:extLst>
          </p:nvPr>
        </p:nvGraphicFramePr>
        <p:xfrm>
          <a:off x="513505" y="3935392"/>
          <a:ext cx="3648196" cy="248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7"/>
          <p:cNvSpPr txBox="1"/>
          <p:nvPr/>
        </p:nvSpPr>
        <p:spPr>
          <a:xfrm>
            <a:off x="2980671" y="4285396"/>
            <a:ext cx="99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Year : </a:t>
            </a:r>
            <a:r>
              <a:rPr lang="en-US" sz="1000" b="1" dirty="0" smtClean="0"/>
              <a:t>2011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09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17" y="244998"/>
            <a:ext cx="7169553" cy="685800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Support Change Over Two years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507" y="5410201"/>
            <a:ext cx="8759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Baseline sales in 2011 was </a:t>
            </a:r>
            <a:r>
              <a:rPr lang="en-US" dirty="0" smtClean="0"/>
              <a:t>more than </a:t>
            </a:r>
            <a:r>
              <a:rPr lang="en-US" dirty="0"/>
              <a:t>2010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Incremental Sales (promotion) in 2011 was </a:t>
            </a:r>
            <a:r>
              <a:rPr lang="en-US" dirty="0" smtClean="0"/>
              <a:t>less than 2010, maximum % reduction observed in Display category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all 3 years, Percentage contribution of sales due to Feature was more than </a:t>
            </a:r>
            <a:r>
              <a:rPr lang="en-US" dirty="0" smtClean="0"/>
              <a:t>TPR </a:t>
            </a:r>
            <a:r>
              <a:rPr lang="en-US" dirty="0"/>
              <a:t>which was more than </a:t>
            </a:r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16203"/>
              </p:ext>
            </p:extLst>
          </p:nvPr>
        </p:nvGraphicFramePr>
        <p:xfrm>
          <a:off x="1914525" y="1148970"/>
          <a:ext cx="4724400" cy="1630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7800"/>
                <a:gridCol w="1066800"/>
                <a:gridCol w="12192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of Promotions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Display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TPR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131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187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56" y="1088831"/>
            <a:ext cx="3634450" cy="195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56" y="3202638"/>
            <a:ext cx="3634450" cy="203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Chart 1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D95C964B-0996-455C-A002-45A9CFC38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305964"/>
              </p:ext>
            </p:extLst>
          </p:nvPr>
        </p:nvGraphicFramePr>
        <p:xfrm>
          <a:off x="1860369" y="3044143"/>
          <a:ext cx="4759887" cy="222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605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3893" y="332512"/>
            <a:ext cx="8229600" cy="563562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Effectiveness – Year Wise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303" y="14334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Segment : </a:t>
            </a:r>
            <a:r>
              <a:rPr lang="en-US" b="1" dirty="0" smtClean="0"/>
              <a:t>Bag Snacks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4" y="2100262"/>
            <a:ext cx="5032375" cy="377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4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274320"/>
            <a:ext cx="7056120" cy="685800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Support Change Over Two years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71062"/>
              </p:ext>
            </p:extLst>
          </p:nvPr>
        </p:nvGraphicFramePr>
        <p:xfrm>
          <a:off x="2036444" y="1032479"/>
          <a:ext cx="408393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3568"/>
                <a:gridCol w="1166840"/>
                <a:gridCol w="13335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of Promotions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Display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544" y="825310"/>
            <a:ext cx="3939930" cy="232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848" y="3298159"/>
            <a:ext cx="3793626" cy="212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5587" y="5704237"/>
            <a:ext cx="875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Baseline </a:t>
            </a:r>
            <a:r>
              <a:rPr lang="en-US" dirty="0" smtClean="0"/>
              <a:t>sales and Incremental sales are co</a:t>
            </a:r>
            <a:r>
              <a:rPr lang="en-US" dirty="0" smtClean="0"/>
              <a:t>mparable between 2010 and 2011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Feature promotion decreased whereas Display increased between 2010 and 2011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Display is more effectiv</a:t>
            </a:r>
            <a:r>
              <a:rPr lang="en-US" dirty="0" smtClean="0"/>
              <a:t>e than Feature</a:t>
            </a: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682145"/>
              </p:ext>
            </p:extLst>
          </p:nvPr>
        </p:nvGraphicFramePr>
        <p:xfrm>
          <a:off x="1981200" y="2682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44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Insights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1"/>
            <a:ext cx="8915400" cy="52117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Stores in the High Cluster </a:t>
            </a:r>
            <a:r>
              <a:rPr lang="en-US" sz="2400" dirty="0" smtClean="0"/>
              <a:t>Segment (7 Nos), </a:t>
            </a:r>
            <a:r>
              <a:rPr lang="en-US" sz="2400" dirty="0"/>
              <a:t>all belonged to State of Ohio with MSA Code </a:t>
            </a:r>
            <a:r>
              <a:rPr lang="en-US" sz="2400" dirty="0" smtClean="0"/>
              <a:t>17140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Important Feature in this segment </a:t>
            </a:r>
            <a:r>
              <a:rPr lang="en-US" sz="2400" dirty="0" smtClean="0"/>
              <a:t>: Total Sales, Number of Promotions, Store Area and Average Weekly Baskets.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In the High Segment Cluster, for Frozen Pizza Category, Feature was an Effective Promotion Technique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In the High Segment Cluster, for </a:t>
            </a:r>
            <a:r>
              <a:rPr lang="en-US" sz="2400" dirty="0" smtClean="0"/>
              <a:t>Cold Cereal Category</a:t>
            </a:r>
            <a:r>
              <a:rPr lang="en-US" sz="2400" dirty="0"/>
              <a:t>, Feature was an Effective Promotion </a:t>
            </a:r>
            <a:r>
              <a:rPr lang="en-US" sz="2400" dirty="0" smtClean="0"/>
              <a:t>Technique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In the High Segment Cluster, for </a:t>
            </a:r>
            <a:r>
              <a:rPr lang="en-US" sz="2400" dirty="0" smtClean="0"/>
              <a:t>Bag Snacks </a:t>
            </a:r>
            <a:r>
              <a:rPr lang="en-US" sz="2400" dirty="0"/>
              <a:t>Category, </a:t>
            </a:r>
            <a:r>
              <a:rPr lang="en-US" sz="2400" dirty="0" smtClean="0"/>
              <a:t>Display </a:t>
            </a:r>
            <a:r>
              <a:rPr lang="en-US" sz="2400" dirty="0"/>
              <a:t>was an Effective Promotion </a:t>
            </a:r>
            <a:r>
              <a:rPr lang="en-US" sz="2400" dirty="0" smtClean="0"/>
              <a:t>Technique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In-spite of having more number of TPR promotions over three years, the effectiveness of the same on total sales is less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Stores under Medium Cluster is spread among 4 states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Of the 40 stores from the low segment, 32 stores are in TX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Way-Forward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10185"/>
            <a:ext cx="8382000" cy="5495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Model </a:t>
            </a:r>
            <a:r>
              <a:rPr lang="en-US" sz="3200" dirty="0" smtClean="0"/>
              <a:t>sales at UPC level across High Segment Category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Examine </a:t>
            </a:r>
            <a:r>
              <a:rPr lang="en-US" sz="3200" dirty="0" smtClean="0"/>
              <a:t>the predictive power of the </a:t>
            </a:r>
            <a:r>
              <a:rPr lang="en-US" sz="3200" dirty="0" smtClean="0"/>
              <a:t>model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Model can be used for determining Price Elasticity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Analysis can be extended to include the Time Series Modeling for forecasting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7198" y="2998293"/>
            <a:ext cx="4901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Framework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Effectiveness Analysis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Insights/Recommendations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 Forward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87552" y="28346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9232" y="2615184"/>
            <a:ext cx="5696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2060"/>
                </a:solidFill>
              </a:rPr>
              <a:t>THANK YOU</a:t>
            </a:r>
            <a:endParaRPr lang="en-US" sz="8000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" y="41708"/>
            <a:ext cx="3522600" cy="49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" y="648097"/>
            <a:ext cx="6904861" cy="2708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3" y="4010780"/>
            <a:ext cx="4102508" cy="1868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30" y="3058774"/>
            <a:ext cx="4478828" cy="3727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705" y="41708"/>
            <a:ext cx="4922295" cy="28856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733295" y="3242828"/>
            <a:ext cx="1159086" cy="1362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7744" y="2523744"/>
            <a:ext cx="338328" cy="1353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 flipV="1">
            <a:off x="6997254" y="1484518"/>
            <a:ext cx="272451" cy="518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hlinkClick r:id="rId7" action="ppaction://hlinksldjump"/>
          </p:cNvPr>
          <p:cNvSpPr/>
          <p:nvPr/>
        </p:nvSpPr>
        <p:spPr>
          <a:xfrm rot="10800000">
            <a:off x="9563100" y="4604844"/>
            <a:ext cx="809625" cy="317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96"/>
            <a:ext cx="120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592" y="528140"/>
            <a:ext cx="1162202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Gautami"/>
              </a:rPr>
              <a:t>Problem Statement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Analyzed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the impact of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three In-store Promotions on Sales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to identify an effective promotional model </a:t>
            </a:r>
            <a:endParaRPr lang="en-US" sz="1600" dirty="0" smtClean="0">
              <a:effectLst/>
              <a:latin typeface="Times New Roman" panose="02020603050405020304" pitchFamily="18" charset="0"/>
              <a:cs typeface="Gautami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Gautami"/>
              </a:rPr>
              <a:t>Data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Retail Industry : Food Products, Category : Bag Snacks, </a:t>
            </a:r>
            <a:r>
              <a:rPr lang="en-US" sz="1600" dirty="0">
                <a:latin typeface="Times New Roman" panose="02020603050405020304" pitchFamily="18" charset="0"/>
                <a:cs typeface="Gautami"/>
              </a:rPr>
              <a:t>Frozen Pizza and Boxed Cold Cereal </a:t>
            </a:r>
            <a:endParaRPr lang="en-US" sz="1600" dirty="0" smtClean="0">
              <a:latin typeface="Times New Roman" panose="02020603050405020304" pitchFamily="18" charset="0"/>
              <a:cs typeface="Gautami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Sales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and Promotion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information available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from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a sample of 77 stores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for a 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duration of 156 weeks.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Times New Roman" panose="02020603050405020304" pitchFamily="18" charset="0"/>
                <a:cs typeface="Gautami"/>
              </a:rPr>
              <a:t>Approach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EDA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Segmentation : K-Means Clustering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effectLst/>
                <a:latin typeface="Times New Roman" panose="02020603050405020304" pitchFamily="18" charset="0"/>
                <a:cs typeface="Gautami"/>
              </a:rPr>
              <a:t>Modeling : Multiple Linear Regression on Cluster Segments at Category Level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Times New Roman" panose="02020603050405020304" pitchFamily="18" charset="0"/>
                <a:cs typeface="Gautami"/>
              </a:rPr>
              <a:t>Findings / Insights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Sales in Cold Cereals Category was high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Feature promotions were less compared to Display 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No distinct Trend observed between Base Price and Sales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Existing Store Segments did not have distinct characteristics</a:t>
            </a:r>
            <a:endParaRPr lang="en-US" sz="1600" dirty="0">
              <a:latin typeface="Times New Roman" panose="02020603050405020304" pitchFamily="18" charset="0"/>
              <a:cs typeface="Gautami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New Segments : High, Medium and Low, Key Distinct Features : Total Sales, Number of Promotions and Store Size</a:t>
            </a:r>
            <a:endParaRPr lang="en-US" sz="1600" dirty="0">
              <a:latin typeface="Times New Roman" panose="02020603050405020304" pitchFamily="18" charset="0"/>
              <a:cs typeface="Gautami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Regression Model Accuracy better for BAG SNACKS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Gautami"/>
              </a:rPr>
              <a:t>In High Segment Cluster, Feature is more Effective Promotion, followed by Display and TPR</a:t>
            </a:r>
            <a:endParaRPr lang="en-US" sz="1600" b="1" dirty="0">
              <a:latin typeface="Times New Roman" panose="02020603050405020304" pitchFamily="18" charset="0"/>
              <a:cs typeface="Gautam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87552" y="28346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121" y="3355157"/>
            <a:ext cx="1265274" cy="444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17" y="-445139"/>
            <a:ext cx="12097512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Retail stores identify which promotions are effective to improve the sales?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87552" y="28346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mins</a:t>
            </a:r>
            <a:endParaRPr lang="en-US" dirty="0"/>
          </a:p>
        </p:txBody>
      </p:sp>
      <p:pic>
        <p:nvPicPr>
          <p:cNvPr id="1028" name="Picture 4" descr="https://static.wixstatic.com/media/e33e82_f6f7677acb254223b3a40afcd3540829~mv2.png/v1/fill/w_595,h_283,al_c,lg_1/e33e82_f6f7677acb254223b3a40afcd3540829~mv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49" y="762469"/>
            <a:ext cx="2403521" cy="11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ools and techniqu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29" y="741058"/>
            <a:ext cx="1821085" cy="11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45" y="736868"/>
            <a:ext cx="2075319" cy="1245192"/>
          </a:xfrm>
          <a:prstGeom prst="rect">
            <a:avLst/>
          </a:prstGeom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715" y="556223"/>
            <a:ext cx="1344153" cy="16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4397" y="652796"/>
            <a:ext cx="2819971" cy="6086332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086" y="2267301"/>
            <a:ext cx="265050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Analyzed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Dunnhumby source data: “Breakfast at the Frat” which contains sales and promotion information on the top five products from each of the top three brands within three selected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categories: Bag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snacks, frozen pizza and boxed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cereal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gathered from a sample of stores over 156 weeks.</a:t>
            </a:r>
          </a:p>
          <a:p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2991247" y="658892"/>
            <a:ext cx="3482705" cy="6107668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1934" y="2098487"/>
            <a:ext cx="3436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EDA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carried out to understand the data behavior,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missing values, recoding methods etc. 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Segmentation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was to use clustering (segmentation) techniques to identify a meaningful arrangement of stores and products in the stores.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multiple regression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(mixed model) to understand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promotion’s major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by product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understand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 by each promotion method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Above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along with the historical promotion plans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used to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contribution by each promotion method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3121" y="605029"/>
            <a:ext cx="2819971" cy="6086332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994" y="2514022"/>
            <a:ext cx="470552" cy="4601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2134" y="2626463"/>
            <a:ext cx="23881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visualization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2134" y="3676258"/>
            <a:ext cx="2388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prepare data and run clustering (k-means) and linear regression, visualization using R packages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39438" y="2132173"/>
            <a:ext cx="248093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Restrictions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no customer based inputs on promotions and non-availability of various other store specific aspects.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analysis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promotion failure cannot be done as the variables like length of promotion run time and cost of promotion are not available.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further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manufacturer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possible could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in this phase of project.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491272" y="593257"/>
            <a:ext cx="2606240" cy="6086332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12" y="5823359"/>
            <a:ext cx="2405984" cy="3406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77915"/>
              </p:ext>
            </p:extLst>
          </p:nvPr>
        </p:nvGraphicFramePr>
        <p:xfrm>
          <a:off x="0" y="565418"/>
          <a:ext cx="12192000" cy="6292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55163573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1961737447"/>
                    </a:ext>
                  </a:extLst>
                </a:gridCol>
              </a:tblGrid>
              <a:tr h="3146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632479"/>
                  </a:ext>
                </a:extLst>
              </a:tr>
              <a:tr h="3146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3467443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90" y="565418"/>
            <a:ext cx="6060291" cy="3308697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5" y="544318"/>
            <a:ext cx="5707925" cy="3308699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65" y="3874116"/>
            <a:ext cx="11671960" cy="24340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9287"/>
              </p:ext>
            </p:extLst>
          </p:nvPr>
        </p:nvGraphicFramePr>
        <p:xfrm>
          <a:off x="0" y="576722"/>
          <a:ext cx="12192000" cy="6281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3452973390"/>
                    </a:ext>
                  </a:extLst>
                </a:gridCol>
              </a:tblGrid>
              <a:tr h="2093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483239"/>
                  </a:ext>
                </a:extLst>
              </a:tr>
              <a:tr h="2093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726739"/>
                  </a:ext>
                </a:extLst>
              </a:tr>
              <a:tr h="2093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63042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0" y="520477"/>
            <a:ext cx="9175447" cy="19217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98" y="2653092"/>
            <a:ext cx="8731606" cy="17568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107" y="4639321"/>
            <a:ext cx="9012353" cy="17962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7" y="787293"/>
            <a:ext cx="5814016" cy="577253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7538" y="638571"/>
            <a:ext cx="5295105" cy="268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538" y="3441647"/>
            <a:ext cx="5295105" cy="32327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(Segmentation)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87552" y="28346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mins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3675"/>
              </p:ext>
            </p:extLst>
          </p:nvPr>
        </p:nvGraphicFramePr>
        <p:xfrm>
          <a:off x="437533" y="3715215"/>
          <a:ext cx="5258060" cy="2228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0285"/>
                <a:gridCol w="938466"/>
                <a:gridCol w="1122382"/>
                <a:gridCol w="916927"/>
              </a:tblGrid>
              <a:tr h="38725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Newly Formed Segments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80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Segment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Segment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Segment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809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Stores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159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SALES_AREA_SIZE_NUM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73885.0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51872.2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42341.6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56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AVG_WEEKLY_BASKETS 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40588.18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25527.27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20354.40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99781"/>
              </p:ext>
            </p:extLst>
          </p:nvPr>
        </p:nvGraphicFramePr>
        <p:xfrm>
          <a:off x="501040" y="1308099"/>
          <a:ext cx="5202748" cy="2214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2148"/>
                <a:gridCol w="818634"/>
                <a:gridCol w="1145173"/>
                <a:gridCol w="666793"/>
              </a:tblGrid>
              <a:tr h="328804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Predefined Segments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8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UPSCALE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MAINSTREAM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8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Stores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39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SALES_AREA_SIZE_NUM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58555.80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50075.98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38706.37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38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AVG_WEEKLY_BASKETS 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28344.56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24024.13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21363.45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56" y="652797"/>
            <a:ext cx="5800866" cy="60863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(Segmentation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: Optimum Number of Clusters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87552" y="28346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mins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2" y="1153885"/>
            <a:ext cx="4465902" cy="3710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72" y="1501051"/>
            <a:ext cx="4465902" cy="3416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20" y="2145127"/>
            <a:ext cx="4912492" cy="25494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74817" y="753798"/>
            <a:ext cx="1748620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NbClust</a:t>
            </a:r>
            <a:r>
              <a:rPr lang="en-US" i="1" dirty="0" smtClean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51336" y="744437"/>
            <a:ext cx="277787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</a:t>
            </a:r>
            <a:r>
              <a:rPr lang="en-US" i="1" dirty="0" smtClean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</a:t>
            </a: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5302" y="719284"/>
            <a:ext cx="192315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Elbow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1560" y="5094466"/>
            <a:ext cx="9144000" cy="100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Gautami"/>
              </a:rPr>
              <a:t>Methods : Elbow </a:t>
            </a:r>
            <a:r>
              <a:rPr lang="en-US" dirty="0">
                <a:latin typeface="Times New Roman" panose="02020603050405020304" pitchFamily="18" charset="0"/>
                <a:cs typeface="Gautami"/>
              </a:rPr>
              <a:t>method, </a:t>
            </a:r>
            <a:r>
              <a:rPr lang="en-US" dirty="0">
                <a:latin typeface="Times New Roman" panose="02020603050405020304" pitchFamily="18" charset="0"/>
                <a:cs typeface="Gautami"/>
              </a:rPr>
              <a:t>Silhouette </a:t>
            </a:r>
            <a:r>
              <a:rPr lang="en-US" dirty="0">
                <a:latin typeface="Times New Roman" panose="02020603050405020304" pitchFamily="18" charset="0"/>
                <a:cs typeface="Gautami"/>
              </a:rPr>
              <a:t>method and </a:t>
            </a:r>
            <a:r>
              <a:rPr lang="en-US" dirty="0" err="1">
                <a:latin typeface="Times New Roman" panose="02020603050405020304" pitchFamily="18" charset="0"/>
                <a:cs typeface="Gautami"/>
              </a:rPr>
              <a:t>NbClust</a:t>
            </a:r>
            <a:r>
              <a:rPr lang="en-US" dirty="0">
                <a:latin typeface="Times New Roman" panose="02020603050405020304" pitchFamily="18" charset="0"/>
                <a:cs typeface="Gautami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Gautami"/>
              </a:rPr>
              <a:t>Method</a:t>
            </a:r>
            <a:endParaRPr lang="en-US" dirty="0">
              <a:latin typeface="Times New Roman" panose="02020603050405020304" pitchFamily="18" charset="0"/>
              <a:cs typeface="Gautami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Gautami"/>
              </a:rPr>
              <a:t>Result : Elbow: 3 Clusters, </a:t>
            </a:r>
            <a:r>
              <a:rPr lang="en-US" dirty="0" err="1">
                <a:latin typeface="Times New Roman" panose="02020603050405020304" pitchFamily="18" charset="0"/>
                <a:cs typeface="Gautami"/>
              </a:rPr>
              <a:t>Silhoutte</a:t>
            </a:r>
            <a:r>
              <a:rPr lang="en-US" dirty="0">
                <a:latin typeface="Times New Roman" panose="02020603050405020304" pitchFamily="18" charset="0"/>
                <a:cs typeface="Gautami"/>
              </a:rPr>
              <a:t> : 2 Clusters, </a:t>
            </a:r>
            <a:r>
              <a:rPr lang="en-US" dirty="0" err="1">
                <a:latin typeface="Times New Roman" panose="02020603050405020304" pitchFamily="18" charset="0"/>
                <a:cs typeface="Gautami"/>
              </a:rPr>
              <a:t>NbClust</a:t>
            </a:r>
            <a:r>
              <a:rPr lang="en-US" dirty="0">
                <a:latin typeface="Times New Roman" panose="02020603050405020304" pitchFamily="18" charset="0"/>
                <a:cs typeface="Gautami"/>
              </a:rPr>
              <a:t> : 3 Clusters</a:t>
            </a:r>
            <a:endParaRPr lang="en-US" dirty="0">
              <a:latin typeface="Times New Roman" panose="02020603050405020304" pitchFamily="18" charset="0"/>
              <a:cs typeface="Gautam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DD6F-1F17-483B-9769-C21FBCCA56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1147</Words>
  <Application>Microsoft Office PowerPoint</Application>
  <PresentationFormat>Custom</PresentationFormat>
  <Paragraphs>269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Promotion Effectiveness – Year Wise</vt:lpstr>
      <vt:lpstr>Promotion Support Change Over Two years</vt:lpstr>
      <vt:lpstr>Promotion Effectiveness – Year Wise</vt:lpstr>
      <vt:lpstr>Promotion Support Change Over Two years</vt:lpstr>
      <vt:lpstr>Promotion Effectiveness – Year Wise</vt:lpstr>
      <vt:lpstr>Promotion Support Change Over Two years</vt:lpstr>
      <vt:lpstr>Insights</vt:lpstr>
      <vt:lpstr>Way-Forward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Santhosh S</dc:creator>
  <cp:keywords>No Restrictions</cp:keywords>
  <cp:lastModifiedBy>PRASAD RAM</cp:lastModifiedBy>
  <cp:revision>84</cp:revision>
  <dcterms:created xsi:type="dcterms:W3CDTF">2017-11-26T14:08:31Z</dcterms:created>
  <dcterms:modified xsi:type="dcterms:W3CDTF">2017-12-01T21:40:39Z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f2618b5e-a30b-4b88-922e-eec3e00a857a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