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9144000"/>
  <p:notesSz cx="7010400" cy="9296400"/>
  <p:embeddedFontLst>
    <p:embeddedFont>
      <p:font typeface="Tahoma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928">
          <p15:clr>
            <a:srgbClr val="000000"/>
          </p15:clr>
        </p15:guide>
        <p15:guide id="2" pos="2208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928" orient="horz"/>
        <p:guide pos="2208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Tahoma-regular.fnt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Tahom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1925" y="0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" name="Google Shape;71;p1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0" name="Google Shape;160;p6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6:notes"/>
          <p:cNvSpPr txBox="1"/>
          <p:nvPr>
            <p:ph idx="12" type="sldNum"/>
          </p:nvPr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00d0b57d4_1_43:notes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100d0b57d4_1_43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1100d0b57d4_1_43:notes"/>
          <p:cNvSpPr txBox="1"/>
          <p:nvPr>
            <p:ph idx="12" type="sldNum"/>
          </p:nvPr>
        </p:nvSpPr>
        <p:spPr>
          <a:xfrm>
            <a:off x="3971925" y="8831262"/>
            <a:ext cx="3038400" cy="465000"/>
          </a:xfrm>
          <a:prstGeom prst="rect">
            <a:avLst/>
          </a:prstGeom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8" name="Google Shape;178;p7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p7:notes"/>
          <p:cNvSpPr txBox="1"/>
          <p:nvPr>
            <p:ph idx="12" type="sldNum"/>
          </p:nvPr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12563728e4_0_2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8" name="Google Shape;188;g112563728e4_0_2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g112563728e4_0_2:notes"/>
          <p:cNvSpPr txBox="1"/>
          <p:nvPr>
            <p:ph idx="12" type="sldNum"/>
          </p:nvPr>
        </p:nvSpPr>
        <p:spPr>
          <a:xfrm>
            <a:off x="3971925" y="8831262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8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8" name="Google Shape;198;p8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p8:notes"/>
          <p:cNvSpPr txBox="1"/>
          <p:nvPr>
            <p:ph idx="12" type="sldNum"/>
          </p:nvPr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0" name="Google Shape;210;p9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1" name="Google Shape;211;p9:notes"/>
          <p:cNvSpPr txBox="1"/>
          <p:nvPr>
            <p:ph idx="12" type="sldNum"/>
          </p:nvPr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0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0" name="Google Shape;220;p10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1" name="Google Shape;221;p10:notes"/>
          <p:cNvSpPr txBox="1"/>
          <p:nvPr>
            <p:ph idx="12" type="sldNum"/>
          </p:nvPr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 txBox="1"/>
          <p:nvPr>
            <p:ph idx="12" type="sldNum"/>
          </p:nvPr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0" name="Google Shape;90;p3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p3:notes"/>
          <p:cNvSpPr txBox="1"/>
          <p:nvPr>
            <p:ph idx="12" type="sldNum"/>
          </p:nvPr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 txBox="1"/>
          <p:nvPr>
            <p:ph idx="12" type="sldNum"/>
          </p:nvPr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 txBox="1"/>
          <p:nvPr>
            <p:ph idx="12" type="sldNum"/>
          </p:nvPr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00d0b57d4_1_3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0" name="Google Shape;120;g1100d0b57d4_1_3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g1100d0b57d4_1_3:notes"/>
          <p:cNvSpPr txBox="1"/>
          <p:nvPr>
            <p:ph idx="12" type="sldNum"/>
          </p:nvPr>
        </p:nvSpPr>
        <p:spPr>
          <a:xfrm>
            <a:off x="3971925" y="8831262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00d0b57d4_1_22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0" name="Google Shape;130;g1100d0b57d4_1_22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g1100d0b57d4_1_22:notes"/>
          <p:cNvSpPr txBox="1"/>
          <p:nvPr>
            <p:ph idx="12" type="sldNum"/>
          </p:nvPr>
        </p:nvSpPr>
        <p:spPr>
          <a:xfrm>
            <a:off x="3971925" y="8831262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100d0b57d4_1_13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0" name="Google Shape;140;g1100d0b57d4_1_13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g1100d0b57d4_1_13:notes"/>
          <p:cNvSpPr txBox="1"/>
          <p:nvPr>
            <p:ph idx="12" type="sldNum"/>
          </p:nvPr>
        </p:nvSpPr>
        <p:spPr>
          <a:xfrm>
            <a:off x="3971925" y="8831262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00d0b57d4_1_33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0" name="Google Shape;150;g1100d0b57d4_1_33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g1100d0b57d4_1_33:notes"/>
          <p:cNvSpPr txBox="1"/>
          <p:nvPr>
            <p:ph idx="12" type="sldNum"/>
          </p:nvPr>
        </p:nvSpPr>
        <p:spPr>
          <a:xfrm>
            <a:off x="3971925" y="8831262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title"/>
          </p:nvPr>
        </p:nvSpPr>
        <p:spPr>
          <a:xfrm>
            <a:off x="2590800" y="381000"/>
            <a:ext cx="6172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152400" y="6324600"/>
            <a:ext cx="1905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200400" y="6324600"/>
            <a:ext cx="2895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381000" y="381000"/>
            <a:ext cx="8382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381000" y="1447800"/>
            <a:ext cx="83820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152400" y="6324600"/>
            <a:ext cx="1905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3200400" y="6324600"/>
            <a:ext cx="2895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 rot="5400000">
            <a:off x="4667250" y="2381250"/>
            <a:ext cx="60960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 rot="5400000">
            <a:off x="400050" y="361950"/>
            <a:ext cx="6096000" cy="61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152400" y="6324600"/>
            <a:ext cx="1905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3200400" y="6324600"/>
            <a:ext cx="2895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381000" y="381000"/>
            <a:ext cx="8382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 rot="5400000">
            <a:off x="2057400" y="-228600"/>
            <a:ext cx="5029200" cy="83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152400" y="6324600"/>
            <a:ext cx="1905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200400" y="6324600"/>
            <a:ext cx="2895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152400" y="6324600"/>
            <a:ext cx="1905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3200400" y="6324600"/>
            <a:ext cx="2895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Char char="■"/>
              <a:defRPr sz="3200"/>
            </a:lvl1pPr>
            <a:lvl2pPr indent="-32639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540"/>
              <a:buChar char="■"/>
              <a:defRPr sz="2800"/>
            </a:lvl2pPr>
            <a:lvl3pPr indent="-3048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Char char="■"/>
              <a:defRPr sz="2400"/>
            </a:lvl3pPr>
            <a:lvl4pPr indent="-2984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4pPr>
            <a:lvl5pPr indent="-2921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5pPr>
            <a:lvl6pPr indent="-2921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6pPr>
            <a:lvl7pPr indent="-2921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7pPr>
            <a:lvl8pPr indent="-2921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8pPr>
            <a:lvl9pPr indent="-2921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9pPr>
          </a:lstStyle>
          <a:p/>
        </p:txBody>
      </p:sp>
      <p:sp>
        <p:nvSpPr>
          <p:cNvPr id="50" name="Google Shape;50;p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152400" y="6324600"/>
            <a:ext cx="1905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200400" y="6324600"/>
            <a:ext cx="2895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9pPr>
          </a:lstStyle>
          <a:p/>
        </p:txBody>
      </p:sp>
      <p:sp>
        <p:nvSpPr>
          <p:cNvPr id="57" name="Google Shape;57;p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indent="-2984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indent="-28448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indent="-2794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indent="-2794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indent="-2794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indent="-2794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indent="-2794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/>
        </p:txBody>
      </p:sp>
      <p:sp>
        <p:nvSpPr>
          <p:cNvPr id="58" name="Google Shape;58;p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9pPr>
          </a:lstStyle>
          <a:p/>
        </p:txBody>
      </p:sp>
      <p:sp>
        <p:nvSpPr>
          <p:cNvPr id="59" name="Google Shape;59;p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indent="-2984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indent="-28448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indent="-2794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indent="-2794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indent="-2794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indent="-2794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indent="-2794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/>
        </p:txBody>
      </p:sp>
      <p:sp>
        <p:nvSpPr>
          <p:cNvPr id="60" name="Google Shape;60;p8"/>
          <p:cNvSpPr txBox="1"/>
          <p:nvPr>
            <p:ph idx="10" type="dt"/>
          </p:nvPr>
        </p:nvSpPr>
        <p:spPr>
          <a:xfrm>
            <a:off x="152400" y="6324600"/>
            <a:ext cx="1905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1" type="ftr"/>
          </p:nvPr>
        </p:nvSpPr>
        <p:spPr>
          <a:xfrm>
            <a:off x="3200400" y="6324600"/>
            <a:ext cx="2895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9pPr>
          </a:lstStyle>
          <a:p/>
        </p:txBody>
      </p:sp>
      <p:sp>
        <p:nvSpPr>
          <p:cNvPr id="66" name="Google Shape;66;p9"/>
          <p:cNvSpPr txBox="1"/>
          <p:nvPr>
            <p:ph idx="10" type="dt"/>
          </p:nvPr>
        </p:nvSpPr>
        <p:spPr>
          <a:xfrm>
            <a:off x="152400" y="6324600"/>
            <a:ext cx="1905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3200400" y="6324600"/>
            <a:ext cx="2895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8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381000" y="1219200"/>
            <a:ext cx="8410575" cy="46037"/>
          </a:xfrm>
          <a:prstGeom prst="rect">
            <a:avLst/>
          </a:prstGeom>
          <a:solidFill>
            <a:schemeClr val="dk2">
              <a:alpha val="4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381000" y="381000"/>
            <a:ext cx="8382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381000" y="1447800"/>
            <a:ext cx="83820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2419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152400" y="6324600"/>
            <a:ext cx="1905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3200400" y="6324600"/>
            <a:ext cx="2895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inal MIT-WPU logo.jpg" id="16" name="Google Shape;1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-11112"/>
            <a:ext cx="2057400" cy="115728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jpg"/><Relationship Id="rId4" Type="http://schemas.openxmlformats.org/officeDocument/2006/relationships/image" Target="../media/image10.jpg"/><Relationship Id="rId5" Type="http://schemas.openxmlformats.org/officeDocument/2006/relationships/image" Target="../media/image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oi.org/10.1145/3342428.3342664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>
            <p:ph type="title"/>
          </p:nvPr>
        </p:nvSpPr>
        <p:spPr>
          <a:xfrm>
            <a:off x="2666479" y="319414"/>
            <a:ext cx="585098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lt1"/>
                </a:solidFill>
              </a:rPr>
              <a:t>Big Data Analytics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74" name="Google Shape;7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9138" y="1417637"/>
            <a:ext cx="5598941" cy="1385887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0"/>
          <p:cNvSpPr txBox="1"/>
          <p:nvPr/>
        </p:nvSpPr>
        <p:spPr>
          <a:xfrm>
            <a:off x="304799" y="3429000"/>
            <a:ext cx="83379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Tahoma"/>
              <a:buNone/>
            </a:pPr>
            <a:r>
              <a:rPr b="1" i="0" lang="en-US" sz="4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CCNLP Mini Project Review</a:t>
            </a:r>
            <a:endParaRPr b="1" i="0" sz="4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Tahoma"/>
              <a:buNone/>
            </a:pPr>
            <a:r>
              <a:rPr b="1" i="0" lang="en-US" sz="3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17</a:t>
            </a:r>
            <a:endParaRPr b="1" i="0" sz="32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Tahoma"/>
              <a:buNone/>
            </a:pPr>
            <a:r>
              <a:t/>
            </a:r>
            <a:endParaRPr b="1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Tahoma"/>
              <a:buNone/>
            </a:pPr>
            <a:r>
              <a:rPr b="1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1"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1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/02/2021</a:t>
            </a:r>
            <a:endParaRPr b="1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Tahoma"/>
              <a:buNone/>
            </a:pPr>
            <a:r>
              <a:t/>
            </a:r>
            <a:endParaRPr b="1" i="0" sz="2800" u="none" cap="none" strike="noStrike">
              <a:solidFill>
                <a:srgbClr val="00206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Tahoma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0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0"/>
          <p:cNvSpPr txBox="1"/>
          <p:nvPr>
            <p:ph idx="11" type="ftr"/>
          </p:nvPr>
        </p:nvSpPr>
        <p:spPr>
          <a:xfrm>
            <a:off x="3009900" y="6324600"/>
            <a:ext cx="2895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Mini Project</a:t>
            </a:r>
            <a:endParaRPr/>
          </a:p>
        </p:txBody>
      </p:sp>
      <p:sp>
        <p:nvSpPr>
          <p:cNvPr id="78" name="Google Shape;78;p10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/>
          <p:nvPr>
            <p:ph type="title"/>
          </p:nvPr>
        </p:nvSpPr>
        <p:spPr>
          <a:xfrm>
            <a:off x="1195550" y="2195"/>
            <a:ext cx="7948450" cy="105644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Methodology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19"/>
          <p:cNvSpPr txBox="1"/>
          <p:nvPr>
            <p:ph idx="1" type="body"/>
          </p:nvPr>
        </p:nvSpPr>
        <p:spPr>
          <a:xfrm>
            <a:off x="381000" y="1828800"/>
            <a:ext cx="83820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6002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6002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19"/>
          <p:cNvSpPr txBox="1"/>
          <p:nvPr>
            <p:ph idx="11" type="ftr"/>
          </p:nvPr>
        </p:nvSpPr>
        <p:spPr>
          <a:xfrm>
            <a:off x="3200400" y="6324600"/>
            <a:ext cx="2895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Mini Project</a:t>
            </a:r>
            <a:endParaRPr/>
          </a:p>
        </p:txBody>
      </p:sp>
      <p:sp>
        <p:nvSpPr>
          <p:cNvPr id="166" name="Google Shape;166;p19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7" name="Google Shape;167;p19"/>
          <p:cNvSpPr/>
          <p:nvPr/>
        </p:nvSpPr>
        <p:spPr>
          <a:xfrm>
            <a:off x="548639" y="1619793"/>
            <a:ext cx="7994469" cy="2800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this project, we will need to install the following dependencies/ libraries and APIs.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AutoNum type="arabicPeriod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Telebot</a:t>
            </a:r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AutoNum type="arabicPeriod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NLTK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AutoNum type="arabicPeriod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OS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AutoNum type="arabicPeriod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AutoNum type="arabicPeriod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Telegram API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AutoNum type="arabicPeriod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Google Books API</a:t>
            </a:r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type="title"/>
          </p:nvPr>
        </p:nvSpPr>
        <p:spPr>
          <a:xfrm>
            <a:off x="381000" y="381000"/>
            <a:ext cx="8382000" cy="685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Architecture</a:t>
            </a:r>
            <a:endParaRPr/>
          </a:p>
        </p:txBody>
      </p:sp>
      <p:sp>
        <p:nvSpPr>
          <p:cNvPr id="174" name="Google Shape;174;p20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5" name="Google Shape;17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525" y="1766888"/>
            <a:ext cx="6838950" cy="33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1195550" y="2195"/>
            <a:ext cx="7948450" cy="105644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Screenshots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381000" y="1828800"/>
            <a:ext cx="83820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6002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6002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21"/>
          <p:cNvSpPr txBox="1"/>
          <p:nvPr>
            <p:ph idx="11" type="ftr"/>
          </p:nvPr>
        </p:nvSpPr>
        <p:spPr>
          <a:xfrm>
            <a:off x="3200400" y="6324600"/>
            <a:ext cx="2895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Mini Project</a:t>
            </a:r>
            <a:endParaRPr/>
          </a:p>
        </p:txBody>
      </p:sp>
      <p:sp>
        <p:nvSpPr>
          <p:cNvPr id="184" name="Google Shape;184;p21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48756"/>
            <a:ext cx="9144001" cy="4575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1195550" y="2195"/>
            <a:ext cx="79485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Screenshots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p22"/>
          <p:cNvSpPr txBox="1"/>
          <p:nvPr>
            <p:ph idx="1" type="body"/>
          </p:nvPr>
        </p:nvSpPr>
        <p:spPr>
          <a:xfrm>
            <a:off x="381000" y="1828800"/>
            <a:ext cx="83820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6002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6002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22"/>
          <p:cNvSpPr txBox="1"/>
          <p:nvPr>
            <p:ph idx="11" type="ftr"/>
          </p:nvPr>
        </p:nvSpPr>
        <p:spPr>
          <a:xfrm>
            <a:off x="3200400" y="6324600"/>
            <a:ext cx="2895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Mini Project</a:t>
            </a:r>
            <a:endParaRPr/>
          </a:p>
        </p:txBody>
      </p:sp>
      <p:sp>
        <p:nvSpPr>
          <p:cNvPr id="194" name="Google Shape;194;p22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5" name="Google Shape;19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18642"/>
            <a:ext cx="9143999" cy="3943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type="title"/>
          </p:nvPr>
        </p:nvSpPr>
        <p:spPr>
          <a:xfrm>
            <a:off x="1195550" y="2195"/>
            <a:ext cx="7948450" cy="105644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p23"/>
          <p:cNvSpPr txBox="1"/>
          <p:nvPr>
            <p:ph idx="1" type="body"/>
          </p:nvPr>
        </p:nvSpPr>
        <p:spPr>
          <a:xfrm>
            <a:off x="381000" y="1828800"/>
            <a:ext cx="83820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6002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6002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p23"/>
          <p:cNvSpPr txBox="1"/>
          <p:nvPr>
            <p:ph idx="11" type="ftr"/>
          </p:nvPr>
        </p:nvSpPr>
        <p:spPr>
          <a:xfrm>
            <a:off x="3200400" y="6324600"/>
            <a:ext cx="2895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Mini Project</a:t>
            </a:r>
            <a:endParaRPr/>
          </a:p>
        </p:txBody>
      </p:sp>
      <p:sp>
        <p:nvSpPr>
          <p:cNvPr id="204" name="Google Shape;204;p23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5" name="Google Shape;20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950" y="1276250"/>
            <a:ext cx="2643675" cy="4897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0325" y="1247000"/>
            <a:ext cx="2643686" cy="4965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97625" y="1247000"/>
            <a:ext cx="2643675" cy="50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/>
          <p:nvPr>
            <p:ph type="title"/>
          </p:nvPr>
        </p:nvSpPr>
        <p:spPr>
          <a:xfrm>
            <a:off x="1195550" y="2195"/>
            <a:ext cx="7948450" cy="105644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p24"/>
          <p:cNvSpPr txBox="1"/>
          <p:nvPr>
            <p:ph idx="1" type="body"/>
          </p:nvPr>
        </p:nvSpPr>
        <p:spPr>
          <a:xfrm>
            <a:off x="381000" y="1828800"/>
            <a:ext cx="83820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6002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6002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24"/>
          <p:cNvSpPr txBox="1"/>
          <p:nvPr>
            <p:ph idx="11" type="ftr"/>
          </p:nvPr>
        </p:nvSpPr>
        <p:spPr>
          <a:xfrm>
            <a:off x="3200400" y="6324600"/>
            <a:ext cx="2895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Mini Project</a:t>
            </a:r>
            <a:endParaRPr/>
          </a:p>
        </p:txBody>
      </p:sp>
      <p:sp>
        <p:nvSpPr>
          <p:cNvPr id="216" name="Google Shape;216;p24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7" name="Google Shape;217;p24"/>
          <p:cNvSpPr/>
          <p:nvPr/>
        </p:nvSpPr>
        <p:spPr>
          <a:xfrm>
            <a:off x="496389" y="1436914"/>
            <a:ext cx="8177348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constructed a simple Telegram chatbot in this mini project that returns the library equivalent name of the books when the author's name is mentioned, and vice versa.</a:t>
            </a:r>
            <a:endParaRPr/>
          </a:p>
          <a:p>
            <a:pPr indent="-139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 the aid of the Google Books API, it can also list all of the books in a specific series, and it can be used smoothly with Telegram thanks to the Telegram API.</a:t>
            </a:r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"/>
          <p:cNvSpPr txBox="1"/>
          <p:nvPr>
            <p:ph type="title"/>
          </p:nvPr>
        </p:nvSpPr>
        <p:spPr>
          <a:xfrm>
            <a:off x="1195550" y="2195"/>
            <a:ext cx="7948450" cy="105644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p25"/>
          <p:cNvSpPr txBox="1"/>
          <p:nvPr>
            <p:ph idx="1" type="body"/>
          </p:nvPr>
        </p:nvSpPr>
        <p:spPr>
          <a:xfrm>
            <a:off x="381000" y="1828800"/>
            <a:ext cx="83820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6002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6002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25"/>
          <p:cNvSpPr txBox="1"/>
          <p:nvPr>
            <p:ph idx="11" type="ftr"/>
          </p:nvPr>
        </p:nvSpPr>
        <p:spPr>
          <a:xfrm>
            <a:off x="3200400" y="6324600"/>
            <a:ext cx="2895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Mini Project</a:t>
            </a:r>
            <a:endParaRPr/>
          </a:p>
        </p:txBody>
      </p:sp>
      <p:sp>
        <p:nvSpPr>
          <p:cNvPr id="226" name="Google Shape;226;p25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7" name="Google Shape;227;p25"/>
          <p:cNvSpPr/>
          <p:nvPr/>
        </p:nvSpPr>
        <p:spPr>
          <a:xfrm>
            <a:off x="378823" y="1384663"/>
            <a:ext cx="8386354" cy="4721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Allison, D. (2012), "Chatbots in the library: is it time?", Library Hi Tech, Vol. 30 No. 1, pp. 95-107.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J. Purohit, A. Bagwe, R. Mehta, O. Mangaonkar and E. George, "Natural Language Processing based Jaro-The Interviewing Chatbot," </a:t>
            </a:r>
            <a:r>
              <a:rPr b="0" i="1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2019 3rd International Conference on Computing Methodologies and Communication (ICCMC)</a:t>
            </a: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2019, pp. 134-136, doi: 10.1109/ICCMC.2019.8819708.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P. Voege and A. Ouda, "A Study on Natural Language Chatbot-based Authentication Systems," 2021 International Symposium on Networks, Computers and Communications (ISNCC), 2021, pp. 1-4, doi: 10.1109/ISNCC52172.2021.9615767.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Bagchi, Mayukh. (2020). Conceptualizing a Library Chatbot using Open Source Conversational Artificial Intelligence. DESIDOC Journal of Library &amp; Information Technology. 40. 329-333. 10.14429/djlit.40.06.15611.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Matteo Carisi, Andrea Albarelli, and Flaminia L. Luccio. 2019. Design and implementation of an airport chatbot. In &lt;i&gt;Proceedings of the 5th EAI International Conference on Smart Objects and Technologies for Social Good&lt;/i&gt; (&lt;i&gt;GoodTechs '19&lt;/i&gt;). Association for Computing Machinery, New York, NY, USA, 49–54. DOI:</a:t>
            </a:r>
            <a:r>
              <a:rPr b="0" i="0" lang="en-US" sz="14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https://doi.org/10.1145/3342428.3342664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Intelligent Chatbot System Based on Entity Extraction Using RASA NLU and Neural Network Anran Jiao 2020 J. Phys.: Conf. Ser. 1487 012014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Heo, Miri &amp; Lee, Kyoung. (2018). Chatbot as a New Business Communication Tool: The Case of Naver TalkTalk. Business Communication Research and Practice. 1. 41-45. 10.22682/bcrp.2018.1.1.41.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P. Srivastava and N. Singh, "Automatized Medical Chatbot (Medibot)," 2020 International Conference on Power Electronics &amp; IoT Applications in Renewable Energy and its Control (PARC), 2020, pp. 351-354, doi: 10.1109/PARC49193.2020.236624.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/>
          <p:nvPr>
            <p:ph type="title"/>
          </p:nvPr>
        </p:nvSpPr>
        <p:spPr>
          <a:xfrm>
            <a:off x="1195550" y="2195"/>
            <a:ext cx="7948450" cy="105644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 and Group Details</a:t>
            </a:r>
            <a:endParaRPr/>
          </a:p>
        </p:txBody>
      </p:sp>
      <p:sp>
        <p:nvSpPr>
          <p:cNvPr id="85" name="Google Shape;85;p11"/>
          <p:cNvSpPr txBox="1"/>
          <p:nvPr>
            <p:ph idx="1" type="body"/>
          </p:nvPr>
        </p:nvSpPr>
        <p:spPr>
          <a:xfrm>
            <a:off x="381000" y="1828800"/>
            <a:ext cx="83820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6002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“Conversational Chatbot as an Online Librarian”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6002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6002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6002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b="1" lang="en-US" sz="1400">
                <a:latin typeface="Times New Roman"/>
                <a:ea typeface="Times New Roman"/>
                <a:cs typeface="Times New Roman"/>
                <a:sym typeface="Times New Roman"/>
              </a:rPr>
              <a:t>Members:</a:t>
            </a:r>
            <a:endParaRPr/>
          </a:p>
          <a:p>
            <a:pPr indent="0" lvl="0" marL="16002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Atharva Belamkar</a:t>
            </a:r>
            <a:endParaRPr/>
          </a:p>
          <a:p>
            <a:pPr indent="0" lvl="0" marL="16002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Shambhavi Sinha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6002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Akhil Bannur</a:t>
            </a:r>
            <a:endParaRPr/>
          </a:p>
          <a:p>
            <a:pPr indent="0" lvl="0" marL="16002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Saurav Suresh</a:t>
            </a:r>
            <a:endParaRPr/>
          </a:p>
          <a:p>
            <a:pPr indent="0" lvl="0" marL="16002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6002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b="1" lang="en-US" sz="1400">
                <a:latin typeface="Times New Roman"/>
                <a:ea typeface="Times New Roman"/>
                <a:cs typeface="Times New Roman"/>
                <a:sym typeface="Times New Roman"/>
              </a:rPr>
              <a:t>Faculty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0" lvl="0" marL="16002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Prof. Preeti Kale – Internal Guide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1"/>
          <p:cNvSpPr txBox="1"/>
          <p:nvPr>
            <p:ph idx="11" type="ftr"/>
          </p:nvPr>
        </p:nvSpPr>
        <p:spPr>
          <a:xfrm>
            <a:off x="3200400" y="6324600"/>
            <a:ext cx="2895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Mini Project</a:t>
            </a:r>
            <a:endParaRPr/>
          </a:p>
        </p:txBody>
      </p:sp>
      <p:sp>
        <p:nvSpPr>
          <p:cNvPr id="87" name="Google Shape;87;p11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 txBox="1"/>
          <p:nvPr>
            <p:ph type="title"/>
          </p:nvPr>
        </p:nvSpPr>
        <p:spPr>
          <a:xfrm>
            <a:off x="1195550" y="2195"/>
            <a:ext cx="7948450" cy="105644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2"/>
          <p:cNvSpPr txBox="1"/>
          <p:nvPr>
            <p:ph idx="1" type="body"/>
          </p:nvPr>
        </p:nvSpPr>
        <p:spPr>
          <a:xfrm>
            <a:off x="381000" y="1802674"/>
            <a:ext cx="8382000" cy="5055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6002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6002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2"/>
          <p:cNvSpPr txBox="1"/>
          <p:nvPr>
            <p:ph idx="11" type="ftr"/>
          </p:nvPr>
        </p:nvSpPr>
        <p:spPr>
          <a:xfrm>
            <a:off x="3200400" y="6324600"/>
            <a:ext cx="2895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Mini Project</a:t>
            </a:r>
            <a:endParaRPr/>
          </a:p>
        </p:txBody>
      </p:sp>
      <p:sp>
        <p:nvSpPr>
          <p:cNvPr id="96" name="Google Shape;96;p12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" name="Google Shape;97;p12"/>
          <p:cNvSpPr/>
          <p:nvPr/>
        </p:nvSpPr>
        <p:spPr>
          <a:xfrm>
            <a:off x="496389" y="1443841"/>
            <a:ext cx="8268788" cy="5262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book bot is a Telegram bot for answering book-related questions. </a:t>
            </a:r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 are provided an intuitive interface that allows them to easily access information about books, very similar to asking a bookstore clerk or a librarian. </a:t>
            </a:r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bot relies on the APIs of Google Books to extract structured information about books. </a:t>
            </a:r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the chatbot is easy, as there are no specific keywords to memorize.</a:t>
            </a:r>
            <a:endParaRPr/>
          </a:p>
          <a:p>
            <a:pPr indent="-139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Users can simply ask a question in the same way they would also ask a book clerk. </a:t>
            </a:r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allows for greater flexibility, but also places higher requirements on the natural language understanding component of the system: It needs to be able to deal with certain semantic properties of natural language, in order for communication to be successful.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 txBox="1"/>
          <p:nvPr>
            <p:ph type="title"/>
          </p:nvPr>
        </p:nvSpPr>
        <p:spPr>
          <a:xfrm>
            <a:off x="1195550" y="2195"/>
            <a:ext cx="7948450" cy="105644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are Chatbots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13"/>
          <p:cNvSpPr txBox="1"/>
          <p:nvPr>
            <p:ph idx="1" type="body"/>
          </p:nvPr>
        </p:nvSpPr>
        <p:spPr>
          <a:xfrm>
            <a:off x="381000" y="1828800"/>
            <a:ext cx="83820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6002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6002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13"/>
          <p:cNvSpPr txBox="1"/>
          <p:nvPr>
            <p:ph idx="11" type="ftr"/>
          </p:nvPr>
        </p:nvSpPr>
        <p:spPr>
          <a:xfrm>
            <a:off x="3200400" y="6324600"/>
            <a:ext cx="2895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Mini Project</a:t>
            </a:r>
            <a:endParaRPr/>
          </a:p>
        </p:txBody>
      </p:sp>
      <p:sp>
        <p:nvSpPr>
          <p:cNvPr id="106" name="Google Shape;106;p13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13"/>
          <p:cNvSpPr/>
          <p:nvPr/>
        </p:nvSpPr>
        <p:spPr>
          <a:xfrm>
            <a:off x="391886" y="1423851"/>
            <a:ext cx="8386354" cy="449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place of direct communication with a live human agent, a chatbot or chatterbot is a software programme that conducts an online chat discussion using text or text-to-speech. </a:t>
            </a:r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Chatbot systems are often designed to accurately replicate the way a person would act as a conversational partner, although many in production are still unable to speak adequately, and none of them can pass the traditional Turing test.</a:t>
            </a:r>
            <a:endParaRPr/>
          </a:p>
          <a:p>
            <a:pPr indent="-139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Chatbots are used in dialog systems for various purposes including customer service, request routing, or information gathering.</a:t>
            </a:r>
            <a:endParaRPr/>
          </a:p>
          <a:p>
            <a:pPr indent="-139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While some chatbot applications use extensive word-classification processes, natural language processors, and sophisticated AI, others simply scan for general keywords and generate responses using common phrases obtained from an associated library or database.</a:t>
            </a:r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/>
          <p:nvPr>
            <p:ph type="title"/>
          </p:nvPr>
        </p:nvSpPr>
        <p:spPr>
          <a:xfrm>
            <a:off x="1195550" y="2195"/>
            <a:ext cx="7948450" cy="105644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14"/>
          <p:cNvSpPr txBox="1"/>
          <p:nvPr>
            <p:ph idx="1" type="body"/>
          </p:nvPr>
        </p:nvSpPr>
        <p:spPr>
          <a:xfrm>
            <a:off x="381000" y="1828800"/>
            <a:ext cx="83820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6002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6002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14"/>
          <p:cNvSpPr txBox="1"/>
          <p:nvPr>
            <p:ph idx="11" type="ftr"/>
          </p:nvPr>
        </p:nvSpPr>
        <p:spPr>
          <a:xfrm>
            <a:off x="3200400" y="6324600"/>
            <a:ext cx="2895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Mini Project</a:t>
            </a:r>
            <a:endParaRPr/>
          </a:p>
        </p:txBody>
      </p:sp>
      <p:sp>
        <p:nvSpPr>
          <p:cNvPr id="116" name="Google Shape;116;p14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7" name="Google Shape;11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43316"/>
            <a:ext cx="9144000" cy="4986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/>
          <p:nvPr>
            <p:ph type="title"/>
          </p:nvPr>
        </p:nvSpPr>
        <p:spPr>
          <a:xfrm>
            <a:off x="1195550" y="2195"/>
            <a:ext cx="79485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15"/>
          <p:cNvSpPr txBox="1"/>
          <p:nvPr>
            <p:ph idx="1" type="body"/>
          </p:nvPr>
        </p:nvSpPr>
        <p:spPr>
          <a:xfrm>
            <a:off x="381000" y="1828800"/>
            <a:ext cx="83820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6002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6002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15"/>
          <p:cNvSpPr txBox="1"/>
          <p:nvPr>
            <p:ph idx="11" type="ftr"/>
          </p:nvPr>
        </p:nvSpPr>
        <p:spPr>
          <a:xfrm>
            <a:off x="3200400" y="6324600"/>
            <a:ext cx="2895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Mini Project</a:t>
            </a:r>
            <a:endParaRPr/>
          </a:p>
        </p:txBody>
      </p:sp>
      <p:sp>
        <p:nvSpPr>
          <p:cNvPr id="126" name="Google Shape;126;p15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7" name="Google Shape;12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59140"/>
            <a:ext cx="9144001" cy="5054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 txBox="1"/>
          <p:nvPr>
            <p:ph type="title"/>
          </p:nvPr>
        </p:nvSpPr>
        <p:spPr>
          <a:xfrm>
            <a:off x="1195550" y="2195"/>
            <a:ext cx="79485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16"/>
          <p:cNvSpPr txBox="1"/>
          <p:nvPr>
            <p:ph idx="1" type="body"/>
          </p:nvPr>
        </p:nvSpPr>
        <p:spPr>
          <a:xfrm>
            <a:off x="381000" y="1828800"/>
            <a:ext cx="83820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6002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6002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6"/>
          <p:cNvSpPr txBox="1"/>
          <p:nvPr>
            <p:ph idx="11" type="ftr"/>
          </p:nvPr>
        </p:nvSpPr>
        <p:spPr>
          <a:xfrm>
            <a:off x="3200400" y="6324600"/>
            <a:ext cx="2895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Mini Project</a:t>
            </a:r>
            <a:endParaRPr/>
          </a:p>
        </p:txBody>
      </p:sp>
      <p:sp>
        <p:nvSpPr>
          <p:cNvPr id="136" name="Google Shape;136;p16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7" name="Google Shape;13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64440"/>
            <a:ext cx="9144000" cy="4860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7"/>
          <p:cNvSpPr txBox="1"/>
          <p:nvPr>
            <p:ph type="title"/>
          </p:nvPr>
        </p:nvSpPr>
        <p:spPr>
          <a:xfrm>
            <a:off x="1195550" y="2195"/>
            <a:ext cx="79485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17"/>
          <p:cNvSpPr txBox="1"/>
          <p:nvPr>
            <p:ph idx="1" type="body"/>
          </p:nvPr>
        </p:nvSpPr>
        <p:spPr>
          <a:xfrm>
            <a:off x="381000" y="1828800"/>
            <a:ext cx="83820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6002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6002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17"/>
          <p:cNvSpPr txBox="1"/>
          <p:nvPr>
            <p:ph idx="11" type="ftr"/>
          </p:nvPr>
        </p:nvSpPr>
        <p:spPr>
          <a:xfrm>
            <a:off x="3200400" y="6324600"/>
            <a:ext cx="2895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Mini Project</a:t>
            </a:r>
            <a:endParaRPr/>
          </a:p>
        </p:txBody>
      </p:sp>
      <p:sp>
        <p:nvSpPr>
          <p:cNvPr id="146" name="Google Shape;146;p17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7" name="Google Shape;14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13950"/>
            <a:ext cx="9144000" cy="4986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"/>
          <p:cNvSpPr txBox="1"/>
          <p:nvPr>
            <p:ph type="title"/>
          </p:nvPr>
        </p:nvSpPr>
        <p:spPr>
          <a:xfrm>
            <a:off x="1195550" y="2195"/>
            <a:ext cx="79485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18"/>
          <p:cNvSpPr txBox="1"/>
          <p:nvPr>
            <p:ph idx="1" type="body"/>
          </p:nvPr>
        </p:nvSpPr>
        <p:spPr>
          <a:xfrm>
            <a:off x="381000" y="1828800"/>
            <a:ext cx="83820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6002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6002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18"/>
          <p:cNvSpPr txBox="1"/>
          <p:nvPr>
            <p:ph idx="11" type="ftr"/>
          </p:nvPr>
        </p:nvSpPr>
        <p:spPr>
          <a:xfrm>
            <a:off x="3200400" y="6324600"/>
            <a:ext cx="2895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Mini Project</a:t>
            </a:r>
            <a:endParaRPr/>
          </a:p>
        </p:txBody>
      </p:sp>
      <p:sp>
        <p:nvSpPr>
          <p:cNvPr id="156" name="Google Shape;156;p18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7" name="Google Shape;15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87053"/>
            <a:ext cx="9144000" cy="4994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ends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