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roxima Nova"/>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bold.fntdata"/><Relationship Id="rId12"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Italic.fntdata"/><Relationship Id="rId14"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a2211e1d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a2211e1d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a2211e1d7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a2211e1d7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a2211e1d7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a2211e1d7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2211e1d7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a2211e1d7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2211e1d7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a2211e1d7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arxiv.org/pdf/2303.12772.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83725" y="809750"/>
            <a:ext cx="6981900" cy="203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Interpretable Bangla Sarcasm Detection using</a:t>
            </a:r>
            <a:endParaRPr/>
          </a:p>
          <a:p>
            <a:pPr indent="0" lvl="0" marL="0" rtl="0" algn="l">
              <a:spcBef>
                <a:spcPts val="0"/>
              </a:spcBef>
              <a:spcAft>
                <a:spcPts val="0"/>
              </a:spcAft>
              <a:buNone/>
            </a:pPr>
            <a:r>
              <a:rPr lang="en"/>
              <a:t>BERT  and  Explainable  AI</a:t>
            </a:r>
            <a:endParaRPr/>
          </a:p>
        </p:txBody>
      </p:sp>
      <p:sp>
        <p:nvSpPr>
          <p:cNvPr id="60" name="Google Shape;60;p13"/>
          <p:cNvSpPr txBox="1"/>
          <p:nvPr>
            <p:ph idx="1" type="subTitle"/>
          </p:nvPr>
        </p:nvSpPr>
        <p:spPr>
          <a:xfrm>
            <a:off x="683725" y="3182325"/>
            <a:ext cx="7949700" cy="1314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Name:Sumaiya Sinha</a:t>
            </a:r>
            <a:endParaRPr/>
          </a:p>
          <a:p>
            <a:pPr indent="0" lvl="0" marL="0" rtl="0" algn="l">
              <a:spcBef>
                <a:spcPts val="0"/>
              </a:spcBef>
              <a:spcAft>
                <a:spcPts val="0"/>
              </a:spcAft>
              <a:buNone/>
            </a:pPr>
            <a:r>
              <a:rPr lang="en"/>
              <a:t>ID: 20101141 (sec 2)</a:t>
            </a:r>
            <a:endParaRPr/>
          </a:p>
          <a:p>
            <a:pPr indent="0" lvl="0" marL="0" rtl="0" algn="l">
              <a:spcBef>
                <a:spcPts val="0"/>
              </a:spcBef>
              <a:spcAft>
                <a:spcPts val="0"/>
              </a:spcAft>
              <a:buNone/>
            </a:pPr>
            <a:r>
              <a:rPr lang="en"/>
              <a:t>Group: 5</a:t>
            </a:r>
            <a:endParaRPr/>
          </a:p>
          <a:p>
            <a:pPr indent="0" lvl="0" marL="0" rtl="0" algn="l">
              <a:spcBef>
                <a:spcPts val="0"/>
              </a:spcBef>
              <a:spcAft>
                <a:spcPts val="0"/>
              </a:spcAft>
              <a:buNone/>
            </a:pPr>
            <a:r>
              <a:rPr lang="en"/>
              <a:t>Task-1</a:t>
            </a:r>
            <a:endParaRPr/>
          </a:p>
          <a:p>
            <a:pPr indent="0" lvl="0" marL="0" rtl="0" algn="l">
              <a:spcBef>
                <a:spcPts val="0"/>
              </a:spcBef>
              <a:spcAft>
                <a:spcPts val="0"/>
              </a:spcAft>
              <a:buNone/>
            </a:pPr>
            <a:r>
              <a:rPr lang="en" sz="1100">
                <a:latin typeface="Arial"/>
                <a:ea typeface="Arial"/>
                <a:cs typeface="Arial"/>
                <a:sym typeface="Arial"/>
              </a:rPr>
              <a:t>Paper link: </a:t>
            </a:r>
            <a:r>
              <a:rPr lang="en" sz="1100" u="sng">
                <a:solidFill>
                  <a:schemeClr val="hlink"/>
                </a:solidFill>
                <a:latin typeface="Arial"/>
                <a:ea typeface="Arial"/>
                <a:cs typeface="Arial"/>
                <a:sym typeface="Arial"/>
                <a:hlinkClick r:id="rId3"/>
              </a:rPr>
              <a:t>2303.12772.pdf (arxiv.org)</a:t>
            </a:r>
            <a:endParaRPr sz="11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640200" y="476075"/>
            <a:ext cx="1863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Introduction</a:t>
            </a:r>
            <a:endParaRPr/>
          </a:p>
        </p:txBody>
      </p:sp>
      <p:sp>
        <p:nvSpPr>
          <p:cNvPr id="66" name="Google Shape;66;p14"/>
          <p:cNvSpPr txBox="1"/>
          <p:nvPr>
            <p:ph idx="1" type="body"/>
          </p:nvPr>
        </p:nvSpPr>
        <p:spPr>
          <a:xfrm>
            <a:off x="835500" y="1160250"/>
            <a:ext cx="7473000" cy="83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200">
                <a:solidFill>
                  <a:srgbClr val="343541"/>
                </a:solidFill>
              </a:rPr>
              <a:t>Sarcasm detection in text is a challenging task, especially in languages like Bangla. This study aims to develop an interpretable Bangla sarcasm detection model using BERT and Explainable AI techniques</a:t>
            </a:r>
            <a:endParaRPr sz="1200"/>
          </a:p>
        </p:txBody>
      </p:sp>
      <p:sp>
        <p:nvSpPr>
          <p:cNvPr id="67" name="Google Shape;67;p14"/>
          <p:cNvSpPr txBox="1"/>
          <p:nvPr>
            <p:ph type="title"/>
          </p:nvPr>
        </p:nvSpPr>
        <p:spPr>
          <a:xfrm>
            <a:off x="3640200" y="1999050"/>
            <a:ext cx="1863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Motivation</a:t>
            </a:r>
            <a:endParaRPr/>
          </a:p>
        </p:txBody>
      </p:sp>
      <p:sp>
        <p:nvSpPr>
          <p:cNvPr id="68" name="Google Shape;68;p14"/>
          <p:cNvSpPr txBox="1"/>
          <p:nvPr>
            <p:ph idx="1" type="body"/>
          </p:nvPr>
        </p:nvSpPr>
        <p:spPr>
          <a:xfrm>
            <a:off x="835500" y="2571750"/>
            <a:ext cx="7473000" cy="191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3343B"/>
                </a:solidFill>
                <a:highlight>
                  <a:srgbClr val="FCFCF9"/>
                </a:highlight>
              </a:rPr>
              <a:t>In "Interpretable Bangla Sarcasm Detection using BERT and Explainable AI" authors aimed to a</a:t>
            </a:r>
            <a:r>
              <a:rPr lang="en" sz="1200">
                <a:solidFill>
                  <a:srgbClr val="13343B"/>
                </a:solidFill>
              </a:rPr>
              <a:t>ddress the challenge of detecting sarcasm in the Bangla language. Sarcasm detection is a great challenge in NLP. So several researches have been done on the English language to detect sarcasm.Meanwhile not a lot of noticeable studies have been done on this paper for Bangla language. The sarcasm detection system in this paper was proposed to assist systems in many tasks. Such as sentiment analysis, opinion mining, and marketing tools. So that it can provide a better understanding of sarcasm in the Bangla language. Here optimal models are analyzed and designed to work with the specific challenges and characteristics that can tackle the Bangla language. So that it can better analyze the Bangla language.</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idx="1" type="body"/>
          </p:nvPr>
        </p:nvSpPr>
        <p:spPr>
          <a:xfrm>
            <a:off x="967200" y="1219700"/>
            <a:ext cx="7209600" cy="193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88"/>
              <a:buNone/>
            </a:pPr>
            <a:r>
              <a:rPr lang="en" sz="1225"/>
              <a:t>"Interpretable Bangla Sarcasm Detection using BERT and Explainable AI" authors made a BERT-based sarcasm detection model which works on the Bangla language. The authors have developed a novel approach to detect sarcasm in the Bangla language using the BERT model. This showed promising results in natural language processing tasks. The research addresses the gap in sarcasm detection between the Bangla and English languages, providing a more comprehensive understanding of sarcasm in various languages.The study has conducted a comprehensive study of various traditional machine learning models with the proposed system, aiming to improve the overall process and reduce the time required for analysis. The proposed model is designed to work with the specific challenges and characteristics of the Bangla language.</a:t>
            </a:r>
            <a:endParaRPr sz="1225"/>
          </a:p>
          <a:p>
            <a:pPr indent="0" lvl="0" marL="0" rtl="0" algn="l">
              <a:spcBef>
                <a:spcPts val="1200"/>
              </a:spcBef>
              <a:spcAft>
                <a:spcPts val="1200"/>
              </a:spcAft>
              <a:buSzPts val="688"/>
              <a:buNone/>
            </a:pPr>
            <a:r>
              <a:t/>
            </a:r>
            <a:endParaRPr sz="1125"/>
          </a:p>
        </p:txBody>
      </p:sp>
      <p:sp>
        <p:nvSpPr>
          <p:cNvPr id="74" name="Google Shape;74;p15"/>
          <p:cNvSpPr txBox="1"/>
          <p:nvPr/>
        </p:nvSpPr>
        <p:spPr>
          <a:xfrm>
            <a:off x="3411300" y="542950"/>
            <a:ext cx="23214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latin typeface="Proxima Nova"/>
                <a:ea typeface="Proxima Nova"/>
                <a:cs typeface="Proxima Nova"/>
                <a:sym typeface="Proxima Nova"/>
              </a:rPr>
              <a:t>Contribution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Methodology</a:t>
            </a:r>
            <a:endParaRPr/>
          </a:p>
        </p:txBody>
      </p:sp>
      <p:sp>
        <p:nvSpPr>
          <p:cNvPr id="80" name="Google Shape;80;p16"/>
          <p:cNvSpPr txBox="1"/>
          <p:nvPr>
            <p:ph idx="1" type="body"/>
          </p:nvPr>
        </p:nvSpPr>
        <p:spPr>
          <a:xfrm>
            <a:off x="622950" y="1069375"/>
            <a:ext cx="7898100" cy="35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Data collection:</a:t>
            </a:r>
            <a:r>
              <a:rPr lang="en" sz="1200"/>
              <a:t> The authors have collected a dataset of 7800 comments annotated for sarcasm which contains positive and negative contents from social media platforms .Such as Youtube, Twitter, and other resources to train and test.</a:t>
            </a:r>
            <a:endParaRPr sz="1200"/>
          </a:p>
          <a:p>
            <a:pPr indent="0" lvl="0" marL="0" rtl="0" algn="l">
              <a:spcBef>
                <a:spcPts val="1200"/>
              </a:spcBef>
              <a:spcAft>
                <a:spcPts val="0"/>
              </a:spcAft>
              <a:buNone/>
            </a:pPr>
            <a:r>
              <a:rPr b="1" lang="en" sz="1200"/>
              <a:t>Preprocessing</a:t>
            </a:r>
            <a:r>
              <a:rPr lang="en" sz="1200"/>
              <a:t>: The text data was preprocessed by removing stop words, emojis, punctuation, and extra spaces, and tokenization was performed to reduce the size of the vocabulary.</a:t>
            </a:r>
            <a:endParaRPr sz="1200"/>
          </a:p>
          <a:p>
            <a:pPr indent="0" lvl="0" marL="0" rtl="0" algn="l">
              <a:spcBef>
                <a:spcPts val="1200"/>
              </a:spcBef>
              <a:spcAft>
                <a:spcPts val="0"/>
              </a:spcAft>
              <a:buNone/>
            </a:pPr>
            <a:r>
              <a:rPr b="1" lang="en" sz="1200"/>
              <a:t>Model selection</a:t>
            </a:r>
            <a:r>
              <a:rPr lang="en" sz="1200"/>
              <a:t>: The study conducted a comprehensive study of various traditional machine learning models, including Random Forest, Decision Tree,K-Nearest Neighbor(KNN), Support Vector Machine(SVM), Multinomial Naive Bayes, Logistic Regression, Stochastic,Gradient Descent(SGD) to find the optimal framework for sarcasm detection.</a:t>
            </a:r>
            <a:endParaRPr sz="1200"/>
          </a:p>
          <a:p>
            <a:pPr indent="0" lvl="0" marL="0" rtl="0" algn="l">
              <a:spcBef>
                <a:spcPts val="1200"/>
              </a:spcBef>
              <a:spcAft>
                <a:spcPts val="0"/>
              </a:spcAft>
              <a:buNone/>
            </a:pPr>
            <a:r>
              <a:rPr b="1" lang="en" sz="1200"/>
              <a:t>Model development</a:t>
            </a:r>
            <a:r>
              <a:rPr lang="en" sz="1200"/>
              <a:t>: The authors proposed a BERT-based sarcasm detection model for the Bangla language, which was trained and validated using the collected dataset. They also employed LIME to introduce explainability to their system.</a:t>
            </a:r>
            <a:endParaRPr sz="1200"/>
          </a:p>
          <a:p>
            <a:pPr indent="0" lvl="0" marL="0" rtl="0" algn="l">
              <a:spcBef>
                <a:spcPts val="1200"/>
              </a:spcBef>
              <a:spcAft>
                <a:spcPts val="1200"/>
              </a:spcAft>
              <a:buNone/>
            </a:pPr>
            <a:r>
              <a:rPr b="1" lang="en" sz="1200"/>
              <a:t>Evaluation: </a:t>
            </a:r>
            <a:r>
              <a:rPr lang="en" sz="1200"/>
              <a:t>The model's performance was evaluated using accuracy, precision, recall, F1-score, and area under the ROC curve (AUC-ROC).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5070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Results</a:t>
            </a:r>
            <a:endParaRPr/>
          </a:p>
        </p:txBody>
      </p:sp>
      <p:sp>
        <p:nvSpPr>
          <p:cNvPr id="86" name="Google Shape;86;p17"/>
          <p:cNvSpPr txBox="1"/>
          <p:nvPr>
            <p:ph idx="1" type="body"/>
          </p:nvPr>
        </p:nvSpPr>
        <p:spPr>
          <a:xfrm>
            <a:off x="791700" y="1021025"/>
            <a:ext cx="7560600" cy="1134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770"/>
              <a:buNone/>
            </a:pPr>
            <a:r>
              <a:rPr lang="en" sz="1200"/>
              <a:t>The paper "Interpretable Bangla Sarcasm Detection using BERT and Explainable AI" presents a BERT-based system that achieves 99.60% accuracy in sarcasm detection in the Bangla language, outperforming traditional machine learning algorithms. The authors also introduce Local Interpretable Model-Agnostic Explanations to provide explainability to the system.</a:t>
            </a:r>
            <a:endParaRPr sz="1200"/>
          </a:p>
        </p:txBody>
      </p:sp>
      <p:sp>
        <p:nvSpPr>
          <p:cNvPr id="87" name="Google Shape;87;p17"/>
          <p:cNvSpPr txBox="1"/>
          <p:nvPr>
            <p:ph type="title"/>
          </p:nvPr>
        </p:nvSpPr>
        <p:spPr>
          <a:xfrm>
            <a:off x="311700" y="22205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Limitations</a:t>
            </a:r>
            <a:endParaRPr/>
          </a:p>
        </p:txBody>
      </p:sp>
      <p:sp>
        <p:nvSpPr>
          <p:cNvPr id="88" name="Google Shape;88;p17"/>
          <p:cNvSpPr txBox="1"/>
          <p:nvPr>
            <p:ph idx="1" type="body"/>
          </p:nvPr>
        </p:nvSpPr>
        <p:spPr>
          <a:xfrm>
            <a:off x="791700" y="2793275"/>
            <a:ext cx="7560600" cy="1134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240"/>
              <a:t>The limitations of the study "Interpretable Bangla Sarcasm Detection using BERT and Explainable AI" are-</a:t>
            </a:r>
            <a:endParaRPr sz="1240"/>
          </a:p>
          <a:p>
            <a:pPr indent="0" lvl="0" marL="0" rtl="0" algn="l">
              <a:lnSpc>
                <a:spcPct val="95000"/>
              </a:lnSpc>
              <a:spcBef>
                <a:spcPts val="1200"/>
              </a:spcBef>
              <a:spcAft>
                <a:spcPts val="0"/>
              </a:spcAft>
              <a:buSzPts val="770"/>
              <a:buNone/>
            </a:pPr>
            <a:r>
              <a:rPr b="1" lang="en" sz="1240"/>
              <a:t>Data availability and quality</a:t>
            </a:r>
            <a:r>
              <a:rPr lang="en" sz="1240"/>
              <a:t>: The model performance is limited by the availability and quality of the annotated Bangla sarcasm dataset. </a:t>
            </a:r>
            <a:endParaRPr sz="1240"/>
          </a:p>
          <a:p>
            <a:pPr indent="0" lvl="0" marL="0" rtl="0" algn="l">
              <a:lnSpc>
                <a:spcPct val="95000"/>
              </a:lnSpc>
              <a:spcBef>
                <a:spcPts val="1200"/>
              </a:spcBef>
              <a:spcAft>
                <a:spcPts val="0"/>
              </a:spcAft>
              <a:buSzPts val="770"/>
              <a:buNone/>
            </a:pPr>
            <a:r>
              <a:rPr b="1" lang="en" sz="1240"/>
              <a:t>Scope of the research:</a:t>
            </a:r>
            <a:r>
              <a:rPr lang="en" sz="1240"/>
              <a:t> The study may be limited in its scope to a specific type of Bangla text or social media platforms, which could affect the proposed BERT-based model in identifying other types. </a:t>
            </a:r>
            <a:endParaRPr sz="1240"/>
          </a:p>
          <a:p>
            <a:pPr indent="0" lvl="0" marL="0" rtl="0" algn="l">
              <a:lnSpc>
                <a:spcPct val="95000"/>
              </a:lnSpc>
              <a:spcBef>
                <a:spcPts val="1200"/>
              </a:spcBef>
              <a:spcAft>
                <a:spcPts val="0"/>
              </a:spcAft>
              <a:buSzPts val="770"/>
              <a:buNone/>
            </a:pPr>
            <a:r>
              <a:t/>
            </a:r>
            <a:endParaRPr sz="1240"/>
          </a:p>
          <a:p>
            <a:pPr indent="0" lvl="0" marL="0" rtl="0" algn="l">
              <a:lnSpc>
                <a:spcPct val="95000"/>
              </a:lnSpc>
              <a:spcBef>
                <a:spcPts val="1200"/>
              </a:spcBef>
              <a:spcAft>
                <a:spcPts val="1200"/>
              </a:spcAft>
              <a:buSzPts val="770"/>
              <a:buNone/>
            </a:pPr>
            <a:r>
              <a:t/>
            </a:r>
            <a:endParaRPr sz="126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5173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Future Work</a:t>
            </a:r>
            <a:endParaRPr/>
          </a:p>
          <a:p>
            <a:pPr indent="0" lvl="0" marL="0" rtl="0" algn="l">
              <a:spcBef>
                <a:spcPts val="0"/>
              </a:spcBef>
              <a:spcAft>
                <a:spcPts val="0"/>
              </a:spcAft>
              <a:buNone/>
            </a:pPr>
            <a:r>
              <a:t/>
            </a:r>
            <a:endParaRPr/>
          </a:p>
        </p:txBody>
      </p:sp>
      <p:sp>
        <p:nvSpPr>
          <p:cNvPr id="94" name="Google Shape;94;p18"/>
          <p:cNvSpPr txBox="1"/>
          <p:nvPr>
            <p:ph idx="1" type="body"/>
          </p:nvPr>
        </p:nvSpPr>
        <p:spPr>
          <a:xfrm>
            <a:off x="616500" y="1090025"/>
            <a:ext cx="7911000" cy="9276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SzPts val="1018"/>
              <a:buNone/>
            </a:pPr>
            <a:r>
              <a:rPr lang="en" sz="1200"/>
              <a:t>In the future, it would be beneficial to create larger and more diverse annotated datasets for Bangla sarcasm detection. Further research can also explore other explainable AI techniques and their application to NLP models.</a:t>
            </a:r>
            <a:endParaRPr sz="1200"/>
          </a:p>
        </p:txBody>
      </p:sp>
      <p:sp>
        <p:nvSpPr>
          <p:cNvPr id="95" name="Google Shape;95;p18"/>
          <p:cNvSpPr txBox="1"/>
          <p:nvPr/>
        </p:nvSpPr>
        <p:spPr>
          <a:xfrm>
            <a:off x="3072000" y="2002350"/>
            <a:ext cx="30000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latin typeface="Proxima Nova"/>
                <a:ea typeface="Proxima Nova"/>
                <a:cs typeface="Proxima Nova"/>
                <a:sym typeface="Proxima Nova"/>
              </a:rPr>
              <a:t>Conclusion</a:t>
            </a:r>
            <a:endParaRPr sz="2500">
              <a:latin typeface="Proxima Nova"/>
              <a:ea typeface="Proxima Nova"/>
              <a:cs typeface="Proxima Nova"/>
              <a:sym typeface="Proxima Nova"/>
            </a:endParaRPr>
          </a:p>
        </p:txBody>
      </p:sp>
      <p:sp>
        <p:nvSpPr>
          <p:cNvPr id="96" name="Google Shape;96;p18"/>
          <p:cNvSpPr txBox="1"/>
          <p:nvPr/>
        </p:nvSpPr>
        <p:spPr>
          <a:xfrm>
            <a:off x="616500" y="2571750"/>
            <a:ext cx="7911000" cy="20082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Clr>
                <a:srgbClr val="000000"/>
              </a:buClr>
              <a:buSzPts val="770"/>
              <a:buFont typeface="Arial"/>
              <a:buNone/>
            </a:pPr>
            <a:r>
              <a:rPr lang="en" sz="1240">
                <a:solidFill>
                  <a:schemeClr val="accent3"/>
                </a:solidFill>
                <a:latin typeface="Proxima Nova"/>
                <a:ea typeface="Proxima Nova"/>
                <a:cs typeface="Proxima Nova"/>
                <a:sym typeface="Proxima Nova"/>
              </a:rPr>
              <a:t>In conclusion, the paper "Interpretable Bangla Sarcasm Detection using BERT and Explainable AI" proposes a novel approach for detecting sarcasm in Bangla language using BERT and Explainable AI. It achieved notable performance on the Bangla sarcasm detection task which also outperformed existing models. Explainable AI was introduced to provide insights into the model's decision-making process. The proposed approach can be extended to other languages and can be useful in various applications, such as sentiment analysis, social media monitoring, and customer feedback analysis. This paper presents a significant contribution to the field of natural language processing and leaves scope for future research.</a:t>
            </a:r>
            <a:endParaRPr sz="1240">
              <a:solidFill>
                <a:schemeClr val="accent3"/>
              </a:solidFill>
              <a:latin typeface="Proxima Nova"/>
              <a:ea typeface="Proxima Nova"/>
              <a:cs typeface="Proxima Nova"/>
              <a:sym typeface="Proxima Nova"/>
            </a:endParaRPr>
          </a:p>
          <a:p>
            <a:pPr indent="0" lvl="0" marL="0" rtl="0" algn="l">
              <a:spcBef>
                <a:spcPts val="1200"/>
              </a:spcBef>
              <a:spcAft>
                <a:spcPts val="0"/>
              </a:spcAft>
              <a:buNone/>
            </a:pPr>
            <a:r>
              <a:t/>
            </a:r>
            <a:endParaRPr sz="1200">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