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5"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562ED5-649D-47E7-8065-6C65B409D134}" type="datetimeFigureOut">
              <a:rPr lang="en-US" smtClean="0"/>
              <a:t>3/21/2023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520E084-30AA-42CF-B017-228FE2DFEB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62ED5-649D-47E7-8065-6C65B409D1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562ED5-649D-47E7-8065-6C65B409D134}"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562ED5-649D-47E7-8065-6C65B409D134}"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62ED5-649D-47E7-8065-6C65B409D134}"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62ED5-649D-47E7-8065-6C65B409D1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562ED5-649D-47E7-8065-6C65B409D1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520E084-30AA-42CF-B017-228FE2DFEB3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562ED5-649D-47E7-8065-6C65B409D134}" type="datetimeFigureOut">
              <a:rPr lang="en-US" smtClean="0"/>
              <a:t>3/21/2023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520E084-30AA-42CF-B017-228FE2DFEB3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Data Analytics Process Application in Real Life Scenario</a:t>
            </a:r>
            <a:r>
              <a:rPr lang="en-US" b="1" dirty="0"/>
              <a:t/>
            </a:r>
            <a:br>
              <a:rPr lang="en-US" b="1" dirty="0"/>
            </a:br>
            <a:endParaRPr lang="en-US" dirty="0"/>
          </a:p>
        </p:txBody>
      </p:sp>
      <p:sp>
        <p:nvSpPr>
          <p:cNvPr id="3" name="Subtitle 2"/>
          <p:cNvSpPr>
            <a:spLocks noGrp="1"/>
          </p:cNvSpPr>
          <p:nvPr>
            <p:ph type="subTitle" idx="1"/>
          </p:nvPr>
        </p:nvSpPr>
        <p:spPr/>
        <p:txBody>
          <a:bodyPr>
            <a:normAutofit/>
          </a:bodyPr>
          <a:lstStyle/>
          <a:p>
            <a:r>
              <a:rPr lang="en-US" dirty="0"/>
              <a:t>Analytics is not a tool or a technology; rather it is a way of thinking and acting. Most people use analytics to resolve problems faced in their day-to-day life, mostly without even realizing it.</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Act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a:t>The last and final step to follow while buying a house is getting the property registered in </a:t>
            </a:r>
            <a:r>
              <a:rPr lang="en-US" dirty="0" smtClean="0"/>
              <a:t>my </a:t>
            </a:r>
            <a:r>
              <a:rPr lang="en-US" dirty="0"/>
              <a:t>name so </a:t>
            </a:r>
            <a:r>
              <a:rPr lang="en-US" dirty="0" smtClean="0"/>
              <a:t>I can its </a:t>
            </a:r>
            <a:r>
              <a:rPr lang="en-US" dirty="0"/>
              <a:t>sole owner. The legal transfer of ownership will come into being once </a:t>
            </a:r>
            <a:r>
              <a:rPr lang="en-US" dirty="0" smtClean="0"/>
              <a:t>I have </a:t>
            </a:r>
            <a:r>
              <a:rPr lang="en-US" dirty="0"/>
              <a:t>registered it in </a:t>
            </a:r>
            <a:r>
              <a:rPr lang="en-US" dirty="0" smtClean="0"/>
              <a:t>my </a:t>
            </a:r>
            <a:r>
              <a:rPr lang="en-US" dirty="0"/>
              <a:t>name in the local municipal records where the seller will also document the transfer of property in </a:t>
            </a:r>
            <a:r>
              <a:rPr lang="en-US" dirty="0" smtClean="0"/>
              <a:t>my </a:t>
            </a:r>
            <a:r>
              <a:rPr lang="en-US" dirty="0"/>
              <a:t>name. This will also include </a:t>
            </a:r>
            <a:r>
              <a:rPr lang="en-US" dirty="0" smtClean="0"/>
              <a:t>me </a:t>
            </a:r>
            <a:r>
              <a:rPr lang="en-US" dirty="0"/>
              <a:t>to pay a stamp duty, a government tax for property transactions.</a:t>
            </a:r>
            <a:r>
              <a:rPr lang="en-US" dirty="0" smtClean="0"/>
              <a:t/>
            </a:r>
            <a:br>
              <a:rPr lang="en-US" dirty="0" smtClean="0"/>
            </a:br>
            <a:r>
              <a:rPr lang="en-US" dirty="0"/>
              <a:t>To conclude, buying a home is a huge </a:t>
            </a:r>
            <a:r>
              <a:rPr lang="en-US" dirty="0" smtClean="0"/>
              <a:t>step. </a:t>
            </a:r>
            <a:endParaRPr lang="en-US" dirty="0"/>
          </a:p>
        </p:txBody>
      </p:sp>
    </p:spTree>
  </p:cSld>
  <p:clrMapOvr>
    <a:masterClrMapping/>
  </p:clrMapOvr>
  <p:transition>
    <p:wipe dir="r"/>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304288"/>
          </a:xfrm>
        </p:spPr>
        <p:txBody>
          <a:bodyPr>
            <a:normAutofit fontScale="90000"/>
          </a:bodyPr>
          <a:lstStyle/>
          <a:p>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sz="3600" b="1" u="sng" dirty="0" smtClean="0"/>
              <a:t>I </a:t>
            </a:r>
            <a:r>
              <a:rPr lang="en-US" sz="3600" b="1" u="sng" dirty="0"/>
              <a:t>should follow process to buy </a:t>
            </a:r>
            <a:r>
              <a:rPr lang="en-US" sz="3600" b="1" u="sng" dirty="0" smtClean="0"/>
              <a:t>House</a:t>
            </a:r>
            <a:r>
              <a:rPr lang="en-US" b="1" dirty="0"/>
              <a:t/>
            </a:r>
            <a:br>
              <a:rPr lang="en-US" b="1" dirty="0"/>
            </a:br>
            <a:r>
              <a:rPr lang="en-US" dirty="0" smtClean="0"/>
              <a:t> </a:t>
            </a:r>
            <a:r>
              <a:rPr lang="en-US" sz="2700" dirty="0" smtClean="0"/>
              <a:t>To dream of buying a home is easy; to act on that dream and transform it into reality is the challenge .</a:t>
            </a:r>
            <a:endParaRPr lang="en-US" sz="2700" dirty="0"/>
          </a:p>
        </p:txBody>
      </p:sp>
      <p:sp>
        <p:nvSpPr>
          <p:cNvPr id="3" name="Content Placeholder 2"/>
          <p:cNvSpPr>
            <a:spLocks noGrp="1"/>
          </p:cNvSpPr>
          <p:nvPr>
            <p:ph idx="1"/>
          </p:nvPr>
        </p:nvSpPr>
        <p:spPr/>
        <p:txBody>
          <a:bodyPr/>
          <a:lstStyle/>
          <a:p>
            <a:pPr fontAlgn="base"/>
            <a:r>
              <a:rPr lang="en-US" sz="2400" dirty="0"/>
              <a:t>Plan</a:t>
            </a:r>
          </a:p>
          <a:p>
            <a:pPr fontAlgn="base"/>
            <a:r>
              <a:rPr lang="en-US" sz="2400" dirty="0"/>
              <a:t>Prepare</a:t>
            </a:r>
          </a:p>
          <a:p>
            <a:pPr fontAlgn="base"/>
            <a:r>
              <a:rPr lang="en-US" sz="2400" dirty="0"/>
              <a:t>Process</a:t>
            </a:r>
          </a:p>
          <a:p>
            <a:pPr fontAlgn="base"/>
            <a:r>
              <a:rPr lang="en-US" sz="2400" dirty="0"/>
              <a:t>Analyze</a:t>
            </a:r>
          </a:p>
          <a:p>
            <a:pPr fontAlgn="base"/>
            <a:r>
              <a:rPr lang="en-US" sz="2400" dirty="0"/>
              <a:t>Share</a:t>
            </a:r>
          </a:p>
          <a:p>
            <a:pPr fontAlgn="base"/>
            <a:r>
              <a:rPr lang="en-US" sz="2400" dirty="0"/>
              <a:t>Act</a:t>
            </a:r>
          </a:p>
          <a:p>
            <a:pPr>
              <a:buNone/>
            </a:pPr>
            <a:endParaRPr lang="en-US" dirty="0"/>
          </a:p>
        </p:txBody>
      </p:sp>
    </p:spTree>
  </p:cSld>
  <p:clrMapOvr>
    <a:masterClrMapping/>
  </p:clrMapOvr>
  <p:transition>
    <p:wipe dir="d"/>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 </a:t>
            </a:r>
            <a:r>
              <a:rPr lang="en-US" dirty="0"/>
              <a:t>Before </a:t>
            </a:r>
            <a:r>
              <a:rPr lang="en-US" dirty="0" smtClean="0"/>
              <a:t>I </a:t>
            </a:r>
            <a:r>
              <a:rPr lang="en-US" dirty="0"/>
              <a:t>start house-hunting, it’s a good idea to work out what </a:t>
            </a:r>
            <a:r>
              <a:rPr lang="en-US" dirty="0" smtClean="0"/>
              <a:t>I </a:t>
            </a:r>
            <a:r>
              <a:rPr lang="en-US" dirty="0"/>
              <a:t>can afford to spend on buying a house or a flat and your monthly mortgage payments</a:t>
            </a:r>
            <a:r>
              <a:rPr lang="en-US" dirty="0" smtClean="0"/>
              <a:t>.</a:t>
            </a:r>
            <a:r>
              <a:rPr lang="en-US" dirty="0"/>
              <a:t> </a:t>
            </a:r>
            <a:r>
              <a:rPr lang="en-US" dirty="0" smtClean="0"/>
              <a:t>whether </a:t>
            </a:r>
            <a:r>
              <a:rPr lang="en-US" dirty="0"/>
              <a:t>a property is affordable for </a:t>
            </a:r>
            <a:r>
              <a:rPr lang="en-US" dirty="0" smtClean="0"/>
              <a:t>me. How I’ll </a:t>
            </a:r>
            <a:r>
              <a:rPr lang="en-US" dirty="0"/>
              <a:t>cope if </a:t>
            </a:r>
            <a:r>
              <a:rPr lang="en-US" dirty="0" smtClean="0"/>
              <a:t>my income </a:t>
            </a:r>
            <a:r>
              <a:rPr lang="en-US" dirty="0"/>
              <a:t>drops, or interest rates rise, </a:t>
            </a:r>
            <a:r>
              <a:rPr lang="en-US" dirty="0" smtClean="0"/>
              <a:t>and I have to be </a:t>
            </a:r>
            <a:r>
              <a:rPr lang="en-US" dirty="0"/>
              <a:t>careful not to overstretch </a:t>
            </a:r>
            <a:r>
              <a:rPr lang="en-US" dirty="0" smtClean="0"/>
              <a:t>myself.</a:t>
            </a:r>
            <a:endParaRPr lang="en-US" b="1" dirty="0" smtClean="0"/>
          </a:p>
          <a:p>
            <a:r>
              <a:rPr lang="en-US" dirty="0" smtClean="0"/>
              <a:t>A </a:t>
            </a:r>
            <a:r>
              <a:rPr lang="en-US" dirty="0"/>
              <a:t>proper budget has to be planned to know how much money will be left each month to meet </a:t>
            </a:r>
            <a:r>
              <a:rPr lang="en-US" dirty="0" smtClean="0"/>
              <a:t>my </a:t>
            </a:r>
            <a:r>
              <a:rPr lang="en-US" dirty="0"/>
              <a:t>expenses. </a:t>
            </a:r>
            <a:r>
              <a:rPr lang="en-US" dirty="0" smtClean="0"/>
              <a:t>I have to know that my first </a:t>
            </a:r>
            <a:r>
              <a:rPr lang="en-US" dirty="0"/>
              <a:t>property will seldom be </a:t>
            </a:r>
            <a:r>
              <a:rPr lang="en-US" dirty="0" smtClean="0"/>
              <a:t>my </a:t>
            </a:r>
            <a:r>
              <a:rPr lang="en-US" dirty="0"/>
              <a:t>final property, so </a:t>
            </a:r>
            <a:r>
              <a:rPr lang="en-US" dirty="0" smtClean="0"/>
              <a:t>searching after my </a:t>
            </a:r>
            <a:r>
              <a:rPr lang="en-US" dirty="0"/>
              <a:t>present property getting needs first, and let the long term take care of itself. </a:t>
            </a:r>
            <a:r>
              <a:rPr lang="en-US" dirty="0" smtClean="0"/>
              <a:t>I </a:t>
            </a:r>
            <a:r>
              <a:rPr lang="en-US" dirty="0"/>
              <a:t>should guarantee that the </a:t>
            </a:r>
            <a:r>
              <a:rPr lang="en-US" dirty="0" smtClean="0"/>
              <a:t>property I am </a:t>
            </a:r>
            <a:r>
              <a:rPr lang="en-US" dirty="0"/>
              <a:t>getting will satisfy </a:t>
            </a:r>
            <a:r>
              <a:rPr lang="en-US" dirty="0" smtClean="0"/>
              <a:t>my </a:t>
            </a:r>
            <a:r>
              <a:rPr lang="en-US" dirty="0"/>
              <a:t>present needs and be within </a:t>
            </a:r>
            <a:r>
              <a:rPr lang="en-US" dirty="0" smtClean="0"/>
              <a:t>my </a:t>
            </a:r>
            <a:r>
              <a:rPr lang="en-US" dirty="0"/>
              <a:t>budget. As a property buyer, understanding </a:t>
            </a:r>
            <a:r>
              <a:rPr lang="en-US" dirty="0" smtClean="0"/>
              <a:t>my </a:t>
            </a:r>
            <a:r>
              <a:rPr lang="en-US" dirty="0"/>
              <a:t>family’s present major needs will help </a:t>
            </a:r>
            <a:r>
              <a:rPr lang="en-US" dirty="0" smtClean="0"/>
              <a:t>me </a:t>
            </a:r>
            <a:r>
              <a:rPr lang="en-US" dirty="0"/>
              <a:t>make the </a:t>
            </a:r>
            <a:r>
              <a:rPr lang="en-US" dirty="0" smtClean="0"/>
              <a:t>right</a:t>
            </a:r>
          </a:p>
          <a:p>
            <a:r>
              <a:rPr lang="en-US" dirty="0"/>
              <a:t>This is an important expense or tax, much like the sales tax and income tax that are collected by the Government. When planning </a:t>
            </a:r>
            <a:r>
              <a:rPr lang="en-US" dirty="0" smtClean="0"/>
              <a:t>my budget </a:t>
            </a:r>
            <a:r>
              <a:rPr lang="en-US" dirty="0"/>
              <a:t>for property buying and deciding to buy a property, </a:t>
            </a:r>
            <a:r>
              <a:rPr lang="en-US" dirty="0" smtClean="0"/>
              <a:t>I need </a:t>
            </a:r>
            <a:r>
              <a:rPr lang="en-US" dirty="0"/>
              <a:t>to know the rate and charges applicable in </a:t>
            </a:r>
            <a:r>
              <a:rPr lang="en-US" dirty="0" smtClean="0"/>
              <a:t>my </a:t>
            </a:r>
            <a:r>
              <a:rPr lang="en-US" dirty="0"/>
              <a:t>city. If </a:t>
            </a:r>
            <a:r>
              <a:rPr lang="en-US" dirty="0" smtClean="0"/>
              <a:t>I </a:t>
            </a:r>
            <a:r>
              <a:rPr lang="en-US" dirty="0"/>
              <a:t>want to know the market value of your property and the stamp duty amount on it</a:t>
            </a:r>
          </a:p>
          <a:p>
            <a:endParaRPr lang="en-US" dirty="0"/>
          </a:p>
        </p:txBody>
      </p:sp>
      <p:sp>
        <p:nvSpPr>
          <p:cNvPr id="4" name="Title 3"/>
          <p:cNvSpPr>
            <a:spLocks noGrp="1"/>
          </p:cNvSpPr>
          <p:nvPr>
            <p:ph type="title"/>
          </p:nvPr>
        </p:nvSpPr>
        <p:spPr/>
        <p:txBody>
          <a:bodyPr/>
          <a:lstStyle/>
          <a:p>
            <a:r>
              <a:rPr lang="en-US" u="sng" dirty="0" smtClean="0"/>
              <a:t>Plan</a:t>
            </a:r>
            <a:endParaRPr lang="en-US" u="sng" dirty="0"/>
          </a:p>
        </p:txBody>
      </p:sp>
    </p:spTree>
  </p:cSld>
  <p:clrMapOvr>
    <a:masterClrMapping/>
  </p:clrMapOvr>
  <p:transition>
    <p:wipe/>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Fees or service charge by real estate agents, lenders or mortgage </a:t>
            </a:r>
            <a:r>
              <a:rPr lang="en-US" dirty="0" smtClean="0"/>
              <a:t>brokers , home </a:t>
            </a:r>
            <a:r>
              <a:rPr lang="en-US" dirty="0"/>
              <a:t>inspector, land surveyor, lawyer or notary etc should be considered. </a:t>
            </a:r>
            <a:r>
              <a:rPr lang="en-US" dirty="0" smtClean="0"/>
              <a:t>I have to find </a:t>
            </a:r>
            <a:r>
              <a:rPr lang="en-US" dirty="0"/>
              <a:t>out how much is the maintenance charge. Will car parking be provided and do </a:t>
            </a:r>
            <a:r>
              <a:rPr lang="en-US" dirty="0" smtClean="0"/>
              <a:t>I </a:t>
            </a:r>
            <a:r>
              <a:rPr lang="en-US" dirty="0"/>
              <a:t>have to pay extra for it. If </a:t>
            </a:r>
            <a:r>
              <a:rPr lang="en-US" dirty="0" smtClean="0"/>
              <a:t>my </a:t>
            </a:r>
            <a:r>
              <a:rPr lang="en-US" dirty="0"/>
              <a:t>previous owner did not have a vehicle, speak to the secretary of the society and ask for a parking lot</a:t>
            </a:r>
            <a:r>
              <a:rPr lang="en-US" dirty="0" smtClean="0"/>
              <a:t>.</a:t>
            </a:r>
          </a:p>
          <a:p>
            <a:r>
              <a:rPr lang="en-US" dirty="0" smtClean="0"/>
              <a:t>Home Loan</a:t>
            </a:r>
            <a:r>
              <a:rPr lang="en-US" dirty="0"/>
              <a:t> eligibility depends upon the repayment capacity, income, existing loans or debts and age of the loan applicant. The lending company or banks provide online services such as </a:t>
            </a:r>
            <a:r>
              <a:rPr lang="en-US" dirty="0" smtClean="0"/>
              <a:t>Home loan eligibility calculator to </a:t>
            </a:r>
            <a:r>
              <a:rPr lang="en-US" dirty="0"/>
              <a:t>calculate loan eligibility of the home loan borrower. The maximum loan that can be sanctioned varies with the banks and the eligibility criteria may vary according to the bank or RBI regulations. As home loan rates increase, the loan eligibility for a borrower becomes stiffer.</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Prepare</a:t>
            </a:r>
            <a:br>
              <a:rPr lang="en-US" b="1" u="sng" dirty="0"/>
            </a:br>
            <a:endParaRPr lang="en-US" u="sng" dirty="0"/>
          </a:p>
        </p:txBody>
      </p:sp>
      <p:sp>
        <p:nvSpPr>
          <p:cNvPr id="3" name="Content Placeholder 2"/>
          <p:cNvSpPr>
            <a:spLocks noGrp="1"/>
          </p:cNvSpPr>
          <p:nvPr>
            <p:ph idx="1"/>
          </p:nvPr>
        </p:nvSpPr>
        <p:spPr/>
        <p:txBody>
          <a:bodyPr>
            <a:normAutofit fontScale="92500" lnSpcReduction="20000"/>
          </a:bodyPr>
          <a:lstStyle/>
          <a:p>
            <a:pPr fontAlgn="base"/>
            <a:endParaRPr lang="en-US" dirty="0" smtClean="0"/>
          </a:p>
          <a:p>
            <a:pPr fontAlgn="base"/>
            <a:r>
              <a:rPr lang="en-US" dirty="0" smtClean="0"/>
              <a:t>It is essential to choose and take a good look at the location and the locality. It is better to try a place adjacent to the prime location of my city so that the price is not that high. Location will also have a large impact on the resale value of my home. I have to choose wisely and so, that home may be best investment for me.</a:t>
            </a:r>
          </a:p>
          <a:p>
            <a:pPr fontAlgn="base"/>
            <a:r>
              <a:rPr lang="en-US" dirty="0" smtClean="0"/>
              <a:t>If I am planning about investing in a rental property, homes in high-rent or highly populated areas are ideal. Knowing the rental rate in the area helps me to choose the right property and location.</a:t>
            </a:r>
          </a:p>
          <a:p>
            <a:pPr fontAlgn="base"/>
            <a:r>
              <a:rPr lang="en-US" dirty="0" smtClean="0"/>
              <a:t>Resale sale Value is an important thing to consider before I plan to invest or buy a property</a:t>
            </a:r>
          </a:p>
          <a:p>
            <a:pPr fontAlgn="base"/>
            <a:endParaRPr lang="en-US" dirty="0" smtClean="0"/>
          </a:p>
        </p:txBody>
      </p:sp>
    </p:spTree>
  </p:cSld>
  <p:clrMapOvr>
    <a:masterClrMapping/>
  </p:clrMapOvr>
  <p:transition>
    <p:wipe dir="d"/>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Process</a:t>
            </a:r>
            <a:br>
              <a:rPr lang="en-US" b="1" u="sng" dirty="0"/>
            </a:br>
            <a:endParaRPr lang="en-US" u="sng" dirty="0"/>
          </a:p>
        </p:txBody>
      </p:sp>
      <p:sp>
        <p:nvSpPr>
          <p:cNvPr id="3" name="Content Placeholder 2"/>
          <p:cNvSpPr>
            <a:spLocks noGrp="1"/>
          </p:cNvSpPr>
          <p:nvPr>
            <p:ph idx="1"/>
          </p:nvPr>
        </p:nvSpPr>
        <p:spPr/>
        <p:txBody>
          <a:bodyPr>
            <a:normAutofit fontScale="92500"/>
          </a:bodyPr>
          <a:lstStyle/>
          <a:p>
            <a:r>
              <a:rPr lang="en-US" dirty="0"/>
              <a:t>As property prices are ever-increasing, a competent legal advisor would inform </a:t>
            </a:r>
            <a:r>
              <a:rPr lang="en-US" dirty="0" smtClean="0"/>
              <a:t>me </a:t>
            </a:r>
            <a:r>
              <a:rPr lang="en-US" dirty="0"/>
              <a:t>in advance of the trends in the real estate market for you to cash in on. An experienced team of professionals would make the process of property buying and selling extremely easy for </a:t>
            </a:r>
            <a:r>
              <a:rPr lang="en-US" dirty="0" smtClean="0"/>
              <a:t>me.</a:t>
            </a:r>
          </a:p>
          <a:p>
            <a:endParaRPr lang="en-US" dirty="0" smtClean="0"/>
          </a:p>
          <a:p>
            <a:r>
              <a:rPr lang="en-US" dirty="0" smtClean="0"/>
              <a:t>I can check online </a:t>
            </a:r>
            <a:r>
              <a:rPr lang="en-US" dirty="0"/>
              <a:t>real estate property sites like </a:t>
            </a:r>
            <a:r>
              <a:rPr lang="en-US" dirty="0" smtClean="0"/>
              <a:t>Magic Bricks</a:t>
            </a:r>
            <a:r>
              <a:rPr lang="en-US" dirty="0"/>
              <a:t> </a:t>
            </a:r>
            <a:r>
              <a:rPr lang="en-US" dirty="0" smtClean="0"/>
              <a:t>,99 acre , other property websites which provide </a:t>
            </a:r>
            <a:r>
              <a:rPr lang="en-US" dirty="0"/>
              <a:t>information for </a:t>
            </a:r>
            <a:r>
              <a:rPr lang="en-US" dirty="0" smtClean="0"/>
              <a:t>sellers </a:t>
            </a:r>
            <a:r>
              <a:rPr lang="en-US" dirty="0"/>
              <a:t>including </a:t>
            </a:r>
            <a:r>
              <a:rPr lang="en-US" dirty="0" smtClean="0"/>
              <a:t>property images </a:t>
            </a:r>
            <a:r>
              <a:rPr lang="en-US" dirty="0"/>
              <a:t> </a:t>
            </a:r>
            <a:r>
              <a:rPr lang="en-US" dirty="0" smtClean="0"/>
              <a:t>.</a:t>
            </a:r>
          </a:p>
          <a:p>
            <a:r>
              <a:rPr lang="en-US" dirty="0" smtClean="0"/>
              <a:t>House </a:t>
            </a:r>
            <a:r>
              <a:rPr lang="en-US" dirty="0"/>
              <a:t>inspections before buying also allow </a:t>
            </a:r>
            <a:r>
              <a:rPr lang="en-US" dirty="0" smtClean="0"/>
              <a:t>me </a:t>
            </a:r>
            <a:r>
              <a:rPr lang="en-US" dirty="0"/>
              <a:t>to check whether all conditions are suitable to </a:t>
            </a:r>
            <a:r>
              <a:rPr lang="en-US" dirty="0" smtClean="0"/>
              <a:t>my taste or not.</a:t>
            </a:r>
          </a:p>
          <a:p>
            <a:endParaRPr lang="en-US" dirty="0"/>
          </a:p>
        </p:txBody>
      </p:sp>
    </p:spTree>
  </p:cSld>
  <p:clrMapOvr>
    <a:masterClrMapping/>
  </p:clrMapOvr>
  <p:transition>
    <p:wipe dir="u"/>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a:t>
            </a:r>
            <a:r>
              <a:rPr lang="en-US" u="sng" dirty="0"/>
              <a:t>legal documents </a:t>
            </a:r>
            <a:r>
              <a:rPr lang="en-US" u="sng" dirty="0" smtClean="0"/>
              <a:t>I </a:t>
            </a:r>
            <a:r>
              <a:rPr lang="en-US" u="sng" dirty="0"/>
              <a:t>would typically </a:t>
            </a:r>
            <a:r>
              <a:rPr lang="en-US" u="sng" dirty="0" smtClean="0"/>
              <a:t>needed are:-</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a:t>The legal documents </a:t>
            </a:r>
            <a:r>
              <a:rPr lang="en-US" dirty="0" smtClean="0"/>
              <a:t>I </a:t>
            </a:r>
            <a:r>
              <a:rPr lang="en-US" dirty="0"/>
              <a:t>would typically need are :</a:t>
            </a:r>
          </a:p>
          <a:p>
            <a:r>
              <a:rPr lang="en-US" dirty="0"/>
              <a:t>Sale deed/title deed/conveyance deed.</a:t>
            </a:r>
          </a:p>
          <a:p>
            <a:r>
              <a:rPr lang="en-US" dirty="0"/>
              <a:t>Extracts from mutation register.</a:t>
            </a:r>
          </a:p>
          <a:p>
            <a:r>
              <a:rPr lang="en-US" dirty="0"/>
              <a:t>NOC (No Objection Certificate) from Government departments.</a:t>
            </a:r>
          </a:p>
          <a:p>
            <a:r>
              <a:rPr lang="en-US" dirty="0"/>
              <a:t>House Tax/Property Tax Receipts.</a:t>
            </a:r>
          </a:p>
          <a:p>
            <a:r>
              <a:rPr lang="en-US" dirty="0"/>
              <a:t>GPA (General Power Attorney) – only needed if the last purchase of the property was made through GPA.</a:t>
            </a:r>
          </a:p>
          <a:p>
            <a:r>
              <a:rPr lang="en-US" dirty="0"/>
              <a:t>Sanctioned building plan.</a:t>
            </a:r>
          </a:p>
          <a:p>
            <a:r>
              <a:rPr lang="en-US" dirty="0"/>
              <a:t>Allotment letter – needed if </a:t>
            </a:r>
            <a:r>
              <a:rPr lang="en-US" dirty="0" smtClean="0"/>
              <a:t>I </a:t>
            </a:r>
            <a:r>
              <a:rPr lang="en-US" dirty="0"/>
              <a:t>buy from a builder or society.</a:t>
            </a:r>
          </a:p>
          <a:p>
            <a:r>
              <a:rPr lang="en-US" dirty="0"/>
              <a:t>Payment receipts.</a:t>
            </a:r>
          </a:p>
          <a:p>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Analyze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When choosing profitable rental property, look for a location with low property taxes, a good school district, and a host of amenities, such as restaurants, coffee shops, shopping, trails, and parks.</a:t>
            </a:r>
          </a:p>
          <a:p>
            <a:r>
              <a:rPr lang="en-US" dirty="0"/>
              <a:t>Property insurance would safeguard </a:t>
            </a:r>
            <a:r>
              <a:rPr lang="en-US" dirty="0" smtClean="0"/>
              <a:t>my financial </a:t>
            </a:r>
            <a:r>
              <a:rPr lang="en-US" dirty="0"/>
              <a:t>future if any damages were to occur to </a:t>
            </a:r>
            <a:r>
              <a:rPr lang="en-US" dirty="0" smtClean="0"/>
              <a:t>my property</a:t>
            </a:r>
            <a:r>
              <a:rPr lang="en-US" dirty="0"/>
              <a:t>. This acts as a safety cushion, allowing </a:t>
            </a:r>
            <a:r>
              <a:rPr lang="en-US" dirty="0" smtClean="0"/>
              <a:t>me </a:t>
            </a:r>
            <a:r>
              <a:rPr lang="en-US" dirty="0"/>
              <a:t>to breathe easy even if any </a:t>
            </a:r>
            <a:r>
              <a:rPr lang="en-US" dirty="0" smtClean="0"/>
              <a:t>incident </a:t>
            </a:r>
            <a:r>
              <a:rPr lang="en-US" dirty="0"/>
              <a:t>were to happen. </a:t>
            </a:r>
            <a:endParaRPr lang="en-US" dirty="0" smtClean="0"/>
          </a:p>
          <a:p>
            <a:endParaRPr lang="en-US" dirty="0"/>
          </a:p>
        </p:txBody>
      </p:sp>
    </p:spTree>
  </p:cSld>
  <p:clrMapOvr>
    <a:masterClrMapping/>
  </p:clrMapOvr>
  <p:transition>
    <p:wipe dir="u"/>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Share</a:t>
            </a:r>
            <a:r>
              <a:rPr lang="en-US" b="1" dirty="0"/>
              <a:t/>
            </a:r>
            <a:br>
              <a:rPr lang="en-US" b="1" dirty="0"/>
            </a:br>
            <a:endParaRPr lang="en-US" dirty="0"/>
          </a:p>
        </p:txBody>
      </p:sp>
      <p:sp>
        <p:nvSpPr>
          <p:cNvPr id="3" name="Content Placeholder 2"/>
          <p:cNvSpPr>
            <a:spLocks noGrp="1"/>
          </p:cNvSpPr>
          <p:nvPr>
            <p:ph idx="1"/>
          </p:nvPr>
        </p:nvSpPr>
        <p:spPr>
          <a:xfrm>
            <a:off x="457200" y="1600200"/>
            <a:ext cx="8229600" cy="5486400"/>
          </a:xfrm>
        </p:spPr>
        <p:txBody>
          <a:bodyPr>
            <a:normAutofit/>
          </a:bodyPr>
          <a:lstStyle/>
          <a:p>
            <a:r>
              <a:rPr lang="en-US" sz="2800" dirty="0"/>
              <a:t> Once </a:t>
            </a:r>
            <a:r>
              <a:rPr lang="en-US" sz="2800" dirty="0" smtClean="0"/>
              <a:t>I </a:t>
            </a:r>
            <a:r>
              <a:rPr lang="en-US" sz="2800" dirty="0"/>
              <a:t>have done </a:t>
            </a:r>
            <a:r>
              <a:rPr lang="en-US" sz="2800" dirty="0" smtClean="0"/>
              <a:t>my </a:t>
            </a:r>
            <a:r>
              <a:rPr lang="en-US" sz="2800" dirty="0"/>
              <a:t>background study and researched about enough properties, </a:t>
            </a:r>
            <a:r>
              <a:rPr lang="en-US" sz="2800" dirty="0" smtClean="0"/>
              <a:t>I'll </a:t>
            </a:r>
            <a:r>
              <a:rPr lang="en-US" sz="2800" dirty="0"/>
              <a:t>need to narrow down a place that </a:t>
            </a:r>
            <a:r>
              <a:rPr lang="en-US" sz="2800" dirty="0" smtClean="0"/>
              <a:t>I </a:t>
            </a:r>
            <a:r>
              <a:rPr lang="en-US" sz="2800" dirty="0"/>
              <a:t>wish to settle down in. Apart from evaluating the number of rooms or their sizes, you should also verify and ensure the safety and facilities available around </a:t>
            </a:r>
            <a:r>
              <a:rPr lang="en-US" sz="2800" dirty="0" smtClean="0"/>
              <a:t>my house</a:t>
            </a:r>
            <a:r>
              <a:rPr lang="en-US" sz="2800" dirty="0"/>
              <a:t>. Things like proximity to stores, hospitals, schools, colleges, etc. should be on </a:t>
            </a:r>
            <a:r>
              <a:rPr lang="en-US" sz="2800" dirty="0" smtClean="0"/>
              <a:t>my checklist</a:t>
            </a:r>
            <a:r>
              <a:rPr lang="en-US" sz="2800" dirty="0"/>
              <a:t>, especially if </a:t>
            </a:r>
            <a:r>
              <a:rPr lang="en-US" sz="2800" dirty="0" smtClean="0"/>
              <a:t>I </a:t>
            </a:r>
            <a:r>
              <a:rPr lang="en-US" sz="2800" dirty="0"/>
              <a:t>intend to live there with </a:t>
            </a:r>
            <a:r>
              <a:rPr lang="en-US" sz="2800" dirty="0" smtClean="0"/>
              <a:t>my </a:t>
            </a:r>
            <a:r>
              <a:rPr lang="en-US" sz="2800" dirty="0"/>
              <a:t>family </a:t>
            </a:r>
            <a:r>
              <a:rPr lang="en-US" sz="2800" dirty="0" smtClean="0"/>
              <a:t>If everything has gone according to plan, I have to contact my Seller ,broker or adviser to proceed.</a:t>
            </a:r>
          </a:p>
          <a:p>
            <a:pPr>
              <a:buNone/>
            </a:pPr>
            <a:endParaRPr lang="en-US" sz="2800" dirty="0"/>
          </a:p>
        </p:txBody>
      </p:sp>
    </p:spTree>
  </p:cSld>
  <p:clrMapOvr>
    <a:masterClrMapping/>
  </p:clrMapOvr>
  <p:transition>
    <p:wipe dir="d"/>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TotalTime>
  <Words>469</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Data Analytics Process Application in Real Life Scenario </vt:lpstr>
      <vt:lpstr>   I should follow process to buy House  To dream of buying a home is easy; to act on that dream and transform it into reality is the challenge .</vt:lpstr>
      <vt:lpstr>Plan</vt:lpstr>
      <vt:lpstr>Slide 4</vt:lpstr>
      <vt:lpstr>Prepare </vt:lpstr>
      <vt:lpstr>Process </vt:lpstr>
      <vt:lpstr>The legal documents I would typically needed are:-</vt:lpstr>
      <vt:lpstr>Analyze </vt:lpstr>
      <vt:lpstr>Share </vt:lpstr>
      <vt:lpstr>Act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Application in Real Life Scenario</dc:title>
  <dc:creator>DELL</dc:creator>
  <cp:lastModifiedBy>DELL</cp:lastModifiedBy>
  <cp:revision>45</cp:revision>
  <dcterms:created xsi:type="dcterms:W3CDTF">2023-03-21T17:14:27Z</dcterms:created>
  <dcterms:modified xsi:type="dcterms:W3CDTF">2023-03-21T19:32:05Z</dcterms:modified>
</cp:coreProperties>
</file>