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75" r:id="rId2"/>
    <p:sldId id="276" r:id="rId3"/>
    <p:sldId id="256" r:id="rId4"/>
    <p:sldId id="257" r:id="rId5"/>
    <p:sldId id="258" r:id="rId6"/>
    <p:sldId id="259" r:id="rId7"/>
    <p:sldId id="260" r:id="rId8"/>
    <p:sldId id="261" r:id="rId9"/>
    <p:sldId id="262" r:id="rId10"/>
    <p:sldId id="263" r:id="rId11"/>
    <p:sldId id="264" r:id="rId12"/>
    <p:sldId id="266" r:id="rId13"/>
    <p:sldId id="277" r:id="rId14"/>
    <p:sldId id="265" r:id="rId15"/>
    <p:sldId id="267" r:id="rId16"/>
    <p:sldId id="268" r:id="rId17"/>
    <p:sldId id="269" r:id="rId18"/>
    <p:sldId id="270" r:id="rId19"/>
    <p:sldId id="271" r:id="rId20"/>
    <p:sldId id="272" r:id="rId21"/>
    <p:sldId id="274" r:id="rId22"/>
    <p:sldId id="273"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D8691-EFA5-413E-8B10-EF2ED86E37DB}"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8F9B0-181F-492F-A86D-5158601E4D17}">
      <dgm:prSet custT="1"/>
      <dgm:spPr/>
      <dgm:t>
        <a:bodyPr/>
        <a:lstStyle/>
        <a:p>
          <a:pPr rtl="0"/>
          <a:r>
            <a:rPr lang="en-US" sz="1600" dirty="0" smtClean="0"/>
            <a:t>Operation Analytics is the analysis done for the complete end to end operations of a company. With the help of this, the company then finds the areas on which it must improve upon. You work closely with the ops team, support team, marketing team, etc and help them derive insights out of the data they collect</a:t>
          </a:r>
          <a:r>
            <a:rPr lang="en-US" sz="1200" dirty="0" smtClean="0"/>
            <a:t>.</a:t>
          </a:r>
          <a:endParaRPr lang="en-US" sz="1200" dirty="0"/>
        </a:p>
      </dgm:t>
    </dgm:pt>
    <dgm:pt modelId="{75F214FD-9E6A-4AFF-B835-10236426C4DD}" type="parTrans" cxnId="{618120B7-D685-4CC3-B5F2-6B47E95CA195}">
      <dgm:prSet/>
      <dgm:spPr/>
      <dgm:t>
        <a:bodyPr/>
        <a:lstStyle/>
        <a:p>
          <a:endParaRPr lang="en-US"/>
        </a:p>
      </dgm:t>
    </dgm:pt>
    <dgm:pt modelId="{80D59CBC-9257-4EE4-A563-6579B5F81829}" type="sibTrans" cxnId="{618120B7-D685-4CC3-B5F2-6B47E95CA195}">
      <dgm:prSet/>
      <dgm:spPr/>
      <dgm:t>
        <a:bodyPr/>
        <a:lstStyle/>
        <a:p>
          <a:endParaRPr lang="en-US"/>
        </a:p>
      </dgm:t>
    </dgm:pt>
    <dgm:pt modelId="{E5CB6F1B-F604-43D9-B8D8-5BDC151E4904}">
      <dgm:prSet custT="1"/>
      <dgm:spPr/>
      <dgm:t>
        <a:bodyPr/>
        <a:lstStyle/>
        <a:p>
          <a:pPr rtl="0"/>
          <a:r>
            <a:rPr lang="en-US" sz="1400" dirty="0" smtClean="0"/>
            <a:t>Being one of the most important parts of a company, this kind of analysis is further used to predict the overall growth or decline of a company’s fortune. It means better automation, better understanding between cross-functional teams, and more effective workflows</a:t>
          </a:r>
          <a:r>
            <a:rPr lang="en-US" sz="1300" dirty="0" smtClean="0"/>
            <a:t>.</a:t>
          </a:r>
          <a:endParaRPr lang="en-US" sz="1300" dirty="0"/>
        </a:p>
      </dgm:t>
    </dgm:pt>
    <dgm:pt modelId="{E3B20864-8183-4BCB-8D20-85D2D2B02F2B}" type="parTrans" cxnId="{BEC5A14F-7606-4D0D-96B3-EC9E173A12A7}">
      <dgm:prSet/>
      <dgm:spPr/>
      <dgm:t>
        <a:bodyPr/>
        <a:lstStyle/>
        <a:p>
          <a:endParaRPr lang="en-US"/>
        </a:p>
      </dgm:t>
    </dgm:pt>
    <dgm:pt modelId="{43BC37D5-B4CB-4ABA-A10C-3EB9FA0C0734}" type="sibTrans" cxnId="{BEC5A14F-7606-4D0D-96B3-EC9E173A12A7}">
      <dgm:prSet/>
      <dgm:spPr/>
      <dgm:t>
        <a:bodyPr/>
        <a:lstStyle/>
        <a:p>
          <a:endParaRPr lang="en-US"/>
        </a:p>
      </dgm:t>
    </dgm:pt>
    <dgm:pt modelId="{C26D27EE-52AC-41D7-A104-EB19565FA4A2}">
      <dgm:prSet custT="1"/>
      <dgm:spPr/>
      <dgm:t>
        <a:bodyPr/>
        <a:lstStyle/>
        <a:p>
          <a:pPr rtl="0"/>
          <a:r>
            <a:rPr lang="en-US" sz="1400" dirty="0" smtClean="0"/>
            <a:t>Investigating metric spike is also an important part of operation analytics as being a Data Analyst you must be able to understand or make other teams understand questions like- Why is there a dip in daily engagement? Why have sales taken a dip? Etc. Questions like these must be answered daily and for that its very important to investigate metric spike.</a:t>
          </a:r>
          <a:endParaRPr lang="en-US" sz="1400" dirty="0"/>
        </a:p>
      </dgm:t>
    </dgm:pt>
    <dgm:pt modelId="{AE3DB6C0-3838-4DB2-BB5C-5E2AEB6AFB07}" type="parTrans" cxnId="{1AF696FC-A71B-4971-9633-B2CA6F31CAA9}">
      <dgm:prSet/>
      <dgm:spPr/>
      <dgm:t>
        <a:bodyPr/>
        <a:lstStyle/>
        <a:p>
          <a:endParaRPr lang="en-US"/>
        </a:p>
      </dgm:t>
    </dgm:pt>
    <dgm:pt modelId="{671AA29D-263F-4E01-8F46-5D804F34BA2F}" type="sibTrans" cxnId="{1AF696FC-A71B-4971-9633-B2CA6F31CAA9}">
      <dgm:prSet/>
      <dgm:spPr/>
      <dgm:t>
        <a:bodyPr/>
        <a:lstStyle/>
        <a:p>
          <a:endParaRPr lang="en-US"/>
        </a:p>
      </dgm:t>
    </dgm:pt>
    <dgm:pt modelId="{D130CD23-AEC0-430F-83EA-AE86138AE08F}" type="pres">
      <dgm:prSet presAssocID="{3C0D8691-EFA5-413E-8B10-EF2ED86E37DB}" presName="compositeShape" presStyleCnt="0">
        <dgm:presLayoutVars>
          <dgm:chMax val="7"/>
          <dgm:dir/>
          <dgm:resizeHandles val="exact"/>
        </dgm:presLayoutVars>
      </dgm:prSet>
      <dgm:spPr/>
    </dgm:pt>
    <dgm:pt modelId="{C9BC506E-C7DF-4005-AC53-67E97D614D87}" type="pres">
      <dgm:prSet presAssocID="{BFC8F9B0-181F-492F-A86D-5158601E4D17}" presName="circ1" presStyleLbl="vennNode1" presStyleIdx="0" presStyleCnt="3" custScaleX="150602"/>
      <dgm:spPr/>
    </dgm:pt>
    <dgm:pt modelId="{812E8794-04A2-4313-A551-3CEFE3042EC8}" type="pres">
      <dgm:prSet presAssocID="{BFC8F9B0-181F-492F-A86D-5158601E4D17}" presName="circ1Tx" presStyleLbl="revTx" presStyleIdx="0" presStyleCnt="0">
        <dgm:presLayoutVars>
          <dgm:chMax val="0"/>
          <dgm:chPref val="0"/>
          <dgm:bulletEnabled val="1"/>
        </dgm:presLayoutVars>
      </dgm:prSet>
      <dgm:spPr/>
    </dgm:pt>
    <dgm:pt modelId="{2B7F2D97-BE8A-4881-959F-33CD7DE7637B}" type="pres">
      <dgm:prSet presAssocID="{E5CB6F1B-F604-43D9-B8D8-5BDC151E4904}" presName="circ2" presStyleLbl="vennNode1" presStyleIdx="1" presStyleCnt="3" custScaleX="93401"/>
      <dgm:spPr/>
    </dgm:pt>
    <dgm:pt modelId="{1DE983CC-1093-4953-B8A1-CE78F2FCEE72}" type="pres">
      <dgm:prSet presAssocID="{E5CB6F1B-F604-43D9-B8D8-5BDC151E4904}" presName="circ2Tx" presStyleLbl="revTx" presStyleIdx="0" presStyleCnt="0">
        <dgm:presLayoutVars>
          <dgm:chMax val="0"/>
          <dgm:chPref val="0"/>
          <dgm:bulletEnabled val="1"/>
        </dgm:presLayoutVars>
      </dgm:prSet>
      <dgm:spPr/>
    </dgm:pt>
    <dgm:pt modelId="{94C0CE05-2C05-4455-840A-2D1C0B950C9D}" type="pres">
      <dgm:prSet presAssocID="{C26D27EE-52AC-41D7-A104-EB19565FA4A2}" presName="circ3" presStyleLbl="vennNode1" presStyleIdx="2" presStyleCnt="3" custScaleX="98642"/>
      <dgm:spPr/>
    </dgm:pt>
    <dgm:pt modelId="{19AAD3B2-4E0B-4CE0-8D3C-F0AFC75518CC}" type="pres">
      <dgm:prSet presAssocID="{C26D27EE-52AC-41D7-A104-EB19565FA4A2}" presName="circ3Tx" presStyleLbl="revTx" presStyleIdx="0" presStyleCnt="0">
        <dgm:presLayoutVars>
          <dgm:chMax val="0"/>
          <dgm:chPref val="0"/>
          <dgm:bulletEnabled val="1"/>
        </dgm:presLayoutVars>
      </dgm:prSet>
      <dgm:spPr/>
    </dgm:pt>
  </dgm:ptLst>
  <dgm:cxnLst>
    <dgm:cxn modelId="{0D120FB5-0C3E-49B7-BCAE-24C996A4C696}" type="presOf" srcId="{BFC8F9B0-181F-492F-A86D-5158601E4D17}" destId="{C9BC506E-C7DF-4005-AC53-67E97D614D87}" srcOrd="0" destOrd="0" presId="urn:microsoft.com/office/officeart/2005/8/layout/venn1"/>
    <dgm:cxn modelId="{FB7D9772-6A6E-4A88-937F-70C32FA8ED3A}" type="presOf" srcId="{C26D27EE-52AC-41D7-A104-EB19565FA4A2}" destId="{94C0CE05-2C05-4455-840A-2D1C0B950C9D}" srcOrd="0" destOrd="0" presId="urn:microsoft.com/office/officeart/2005/8/layout/venn1"/>
    <dgm:cxn modelId="{BD8AB009-2391-4FAA-A12C-113CB6897D24}" type="presOf" srcId="{C26D27EE-52AC-41D7-A104-EB19565FA4A2}" destId="{19AAD3B2-4E0B-4CE0-8D3C-F0AFC75518CC}" srcOrd="1" destOrd="0" presId="urn:microsoft.com/office/officeart/2005/8/layout/venn1"/>
    <dgm:cxn modelId="{1AF696FC-A71B-4971-9633-B2CA6F31CAA9}" srcId="{3C0D8691-EFA5-413E-8B10-EF2ED86E37DB}" destId="{C26D27EE-52AC-41D7-A104-EB19565FA4A2}" srcOrd="2" destOrd="0" parTransId="{AE3DB6C0-3838-4DB2-BB5C-5E2AEB6AFB07}" sibTransId="{671AA29D-263F-4E01-8F46-5D804F34BA2F}"/>
    <dgm:cxn modelId="{59593532-78F4-4E5B-B50C-90EC1E9B7B2F}" type="presOf" srcId="{E5CB6F1B-F604-43D9-B8D8-5BDC151E4904}" destId="{1DE983CC-1093-4953-B8A1-CE78F2FCEE72}" srcOrd="1" destOrd="0" presId="urn:microsoft.com/office/officeart/2005/8/layout/venn1"/>
    <dgm:cxn modelId="{B7909BA2-5D0F-466F-ADA4-CB4CED7BD4D6}" type="presOf" srcId="{BFC8F9B0-181F-492F-A86D-5158601E4D17}" destId="{812E8794-04A2-4313-A551-3CEFE3042EC8}" srcOrd="1" destOrd="0" presId="urn:microsoft.com/office/officeart/2005/8/layout/venn1"/>
    <dgm:cxn modelId="{618120B7-D685-4CC3-B5F2-6B47E95CA195}" srcId="{3C0D8691-EFA5-413E-8B10-EF2ED86E37DB}" destId="{BFC8F9B0-181F-492F-A86D-5158601E4D17}" srcOrd="0" destOrd="0" parTransId="{75F214FD-9E6A-4AFF-B835-10236426C4DD}" sibTransId="{80D59CBC-9257-4EE4-A563-6579B5F81829}"/>
    <dgm:cxn modelId="{BEC5A14F-7606-4D0D-96B3-EC9E173A12A7}" srcId="{3C0D8691-EFA5-413E-8B10-EF2ED86E37DB}" destId="{E5CB6F1B-F604-43D9-B8D8-5BDC151E4904}" srcOrd="1" destOrd="0" parTransId="{E3B20864-8183-4BCB-8D20-85D2D2B02F2B}" sibTransId="{43BC37D5-B4CB-4ABA-A10C-3EB9FA0C0734}"/>
    <dgm:cxn modelId="{52F5E94B-78FD-4D6A-A94C-E7182B7CE2CC}" type="presOf" srcId="{E5CB6F1B-F604-43D9-B8D8-5BDC151E4904}" destId="{2B7F2D97-BE8A-4881-959F-33CD7DE7637B}" srcOrd="0" destOrd="0" presId="urn:microsoft.com/office/officeart/2005/8/layout/venn1"/>
    <dgm:cxn modelId="{F6797E4E-9C5E-44CD-8F63-62D9540A16F4}" type="presOf" srcId="{3C0D8691-EFA5-413E-8B10-EF2ED86E37DB}" destId="{D130CD23-AEC0-430F-83EA-AE86138AE08F}" srcOrd="0" destOrd="0" presId="urn:microsoft.com/office/officeart/2005/8/layout/venn1"/>
    <dgm:cxn modelId="{E0548FC8-79E1-4475-91DB-9FB2A647C877}" type="presParOf" srcId="{D130CD23-AEC0-430F-83EA-AE86138AE08F}" destId="{C9BC506E-C7DF-4005-AC53-67E97D614D87}" srcOrd="0" destOrd="0" presId="urn:microsoft.com/office/officeart/2005/8/layout/venn1"/>
    <dgm:cxn modelId="{4E5C93FD-ED09-4A49-8E6A-86309EE24089}" type="presParOf" srcId="{D130CD23-AEC0-430F-83EA-AE86138AE08F}" destId="{812E8794-04A2-4313-A551-3CEFE3042EC8}" srcOrd="1" destOrd="0" presId="urn:microsoft.com/office/officeart/2005/8/layout/venn1"/>
    <dgm:cxn modelId="{AABC9FF8-93B7-4FC7-88E2-F06F663CF992}" type="presParOf" srcId="{D130CD23-AEC0-430F-83EA-AE86138AE08F}" destId="{2B7F2D97-BE8A-4881-959F-33CD7DE7637B}" srcOrd="2" destOrd="0" presId="urn:microsoft.com/office/officeart/2005/8/layout/venn1"/>
    <dgm:cxn modelId="{90178842-7A19-4DD9-B90D-24F6E4C7C5F5}" type="presParOf" srcId="{D130CD23-AEC0-430F-83EA-AE86138AE08F}" destId="{1DE983CC-1093-4953-B8A1-CE78F2FCEE72}" srcOrd="3" destOrd="0" presId="urn:microsoft.com/office/officeart/2005/8/layout/venn1"/>
    <dgm:cxn modelId="{55DCE2EE-953E-40BE-8296-0A383645001F}" type="presParOf" srcId="{D130CD23-AEC0-430F-83EA-AE86138AE08F}" destId="{94C0CE05-2C05-4455-840A-2D1C0B950C9D}" srcOrd="4" destOrd="0" presId="urn:microsoft.com/office/officeart/2005/8/layout/venn1"/>
    <dgm:cxn modelId="{63365E83-5D03-4995-BB98-0A849AD645AC}" type="presParOf" srcId="{D130CD23-AEC0-430F-83EA-AE86138AE08F}" destId="{19AAD3B2-4E0B-4CE0-8D3C-F0AFC75518CC}" srcOrd="5"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0B2E58-EBA7-4BAF-9F9B-BA2368C6D9F3}"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5A12573E-4309-452A-8E73-F781B459B9ED}">
      <dgm:prSet custT="1"/>
      <dgm:spPr/>
      <dgm:t>
        <a:bodyPr/>
        <a:lstStyle/>
        <a:p>
          <a:pPr rtl="0"/>
          <a:r>
            <a:rPr lang="en-US" sz="1400" b="1" dirty="0" smtClean="0"/>
            <a:t>APPROACH:</a:t>
          </a:r>
          <a:endParaRPr lang="en-US" sz="1400" dirty="0"/>
        </a:p>
      </dgm:t>
    </dgm:pt>
    <dgm:pt modelId="{D0056E51-1866-4BD7-A52E-416FF7959CF4}" type="parTrans" cxnId="{7469D14B-27B5-4734-94BC-DB972DF43C59}">
      <dgm:prSet/>
      <dgm:spPr/>
      <dgm:t>
        <a:bodyPr/>
        <a:lstStyle/>
        <a:p>
          <a:endParaRPr lang="en-US"/>
        </a:p>
      </dgm:t>
    </dgm:pt>
    <dgm:pt modelId="{BC84B4F4-BF5A-4811-9208-E1E6918D6CF2}" type="sibTrans" cxnId="{7469D14B-27B5-4734-94BC-DB972DF43C59}">
      <dgm:prSet/>
      <dgm:spPr/>
      <dgm:t>
        <a:bodyPr/>
        <a:lstStyle/>
        <a:p>
          <a:endParaRPr lang="en-US"/>
        </a:p>
      </dgm:t>
    </dgm:pt>
    <dgm:pt modelId="{4256FCDE-9055-43B1-9187-3556BD6B065F}">
      <dgm:prSet/>
      <dgm:spPr/>
      <dgm:t>
        <a:bodyPr/>
        <a:lstStyle/>
        <a:p>
          <a:pPr rtl="0"/>
          <a:r>
            <a:rPr lang="en-US" dirty="0" smtClean="0"/>
            <a:t>I gather the information from the description provided i.e., which tasks I need to complete.</a:t>
          </a:r>
          <a:endParaRPr lang="en-US" dirty="0"/>
        </a:p>
      </dgm:t>
    </dgm:pt>
    <dgm:pt modelId="{6434B516-B080-469B-B788-A63DB7A36376}" type="parTrans" cxnId="{6F8B93C0-1314-4370-8AA4-A3E144828EE9}">
      <dgm:prSet/>
      <dgm:spPr/>
      <dgm:t>
        <a:bodyPr/>
        <a:lstStyle/>
        <a:p>
          <a:endParaRPr lang="en-US"/>
        </a:p>
      </dgm:t>
    </dgm:pt>
    <dgm:pt modelId="{B12EFD32-C69E-4F04-95C7-A2095D22DDEA}" type="sibTrans" cxnId="{6F8B93C0-1314-4370-8AA4-A3E144828EE9}">
      <dgm:prSet/>
      <dgm:spPr/>
      <dgm:t>
        <a:bodyPr/>
        <a:lstStyle/>
        <a:p>
          <a:endParaRPr lang="en-US"/>
        </a:p>
      </dgm:t>
    </dgm:pt>
    <dgm:pt modelId="{3335CE82-9259-4B37-ADE2-38660BAC70CA}">
      <dgm:prSet/>
      <dgm:spPr/>
      <dgm:t>
        <a:bodyPr/>
        <a:lstStyle/>
        <a:p>
          <a:pPr rtl="0"/>
          <a:r>
            <a:rPr lang="en-US" dirty="0" smtClean="0"/>
            <a:t>Using MYSQL Workbench I created new files and I started writing my queries to achieve the result.</a:t>
          </a:r>
          <a:endParaRPr lang="en-US" dirty="0"/>
        </a:p>
      </dgm:t>
    </dgm:pt>
    <dgm:pt modelId="{2BA17E2E-4C0F-4EF0-BD2B-D80C30EB0373}" type="parTrans" cxnId="{ED986A3E-17BA-4012-9F73-50D7AF782651}">
      <dgm:prSet/>
      <dgm:spPr/>
      <dgm:t>
        <a:bodyPr/>
        <a:lstStyle/>
        <a:p>
          <a:endParaRPr lang="en-US"/>
        </a:p>
      </dgm:t>
    </dgm:pt>
    <dgm:pt modelId="{4F9B8EB6-EF15-4F6F-8B68-BABEE3F33D66}" type="sibTrans" cxnId="{ED986A3E-17BA-4012-9F73-50D7AF782651}">
      <dgm:prSet/>
      <dgm:spPr/>
      <dgm:t>
        <a:bodyPr/>
        <a:lstStyle/>
        <a:p>
          <a:endParaRPr lang="en-US"/>
        </a:p>
      </dgm:t>
    </dgm:pt>
    <dgm:pt modelId="{C93D3E2B-7487-4D18-94B2-D576D3B0B8C0}">
      <dgm:prSet/>
      <dgm:spPr/>
      <dgm:t>
        <a:bodyPr/>
        <a:lstStyle/>
        <a:p>
          <a:pPr rtl="0"/>
          <a:r>
            <a:rPr lang="en-US" dirty="0" smtClean="0"/>
            <a:t>Later I executed the Queries and if there are any errors in the code, I modified the code and fixed the code without any errors.</a:t>
          </a:r>
          <a:endParaRPr lang="en-US" dirty="0"/>
        </a:p>
      </dgm:t>
    </dgm:pt>
    <dgm:pt modelId="{6786DE0B-6AC0-44AA-826E-385396593A11}" type="parTrans" cxnId="{A31FB332-A22D-4479-B1C0-2607FFE87280}">
      <dgm:prSet/>
      <dgm:spPr/>
      <dgm:t>
        <a:bodyPr/>
        <a:lstStyle/>
        <a:p>
          <a:endParaRPr lang="en-US"/>
        </a:p>
      </dgm:t>
    </dgm:pt>
    <dgm:pt modelId="{38FB2D52-95C3-457D-8E2D-24CA2094E124}" type="sibTrans" cxnId="{A31FB332-A22D-4479-B1C0-2607FFE87280}">
      <dgm:prSet/>
      <dgm:spPr/>
      <dgm:t>
        <a:bodyPr/>
        <a:lstStyle/>
        <a:p>
          <a:endParaRPr lang="en-US"/>
        </a:p>
      </dgm:t>
    </dgm:pt>
    <dgm:pt modelId="{BEFCAA01-2688-4087-93F6-D7576FCFD14D}">
      <dgm:prSet/>
      <dgm:spPr/>
      <dgm:t>
        <a:bodyPr/>
        <a:lstStyle/>
        <a:p>
          <a:pPr rtl="0"/>
          <a:r>
            <a:rPr lang="en-US" dirty="0" smtClean="0"/>
            <a:t>I Revised the code once after completion of execution.</a:t>
          </a:r>
          <a:endParaRPr lang="en-US" dirty="0"/>
        </a:p>
      </dgm:t>
    </dgm:pt>
    <dgm:pt modelId="{0CF93143-D0E4-46E6-896C-457E4110FF42}" type="parTrans" cxnId="{24EE99CD-76A7-4E1A-A297-0553FACEBB3E}">
      <dgm:prSet/>
      <dgm:spPr/>
      <dgm:t>
        <a:bodyPr/>
        <a:lstStyle/>
        <a:p>
          <a:endParaRPr lang="en-US"/>
        </a:p>
      </dgm:t>
    </dgm:pt>
    <dgm:pt modelId="{36A1EA4A-7025-4E06-9689-E12AE381E08B}" type="sibTrans" cxnId="{24EE99CD-76A7-4E1A-A297-0553FACEBB3E}">
      <dgm:prSet/>
      <dgm:spPr/>
      <dgm:t>
        <a:bodyPr/>
        <a:lstStyle/>
        <a:p>
          <a:endParaRPr lang="en-US"/>
        </a:p>
      </dgm:t>
    </dgm:pt>
    <dgm:pt modelId="{CD2035E1-A17C-4C73-AAC7-6E1B220CA52B}">
      <dgm:prSet/>
      <dgm:spPr/>
      <dgm:t>
        <a:bodyPr/>
        <a:lstStyle/>
        <a:p>
          <a:pPr rtl="0"/>
          <a:r>
            <a:rPr lang="en-US" dirty="0" smtClean="0"/>
            <a:t>Finally, I attached my code to the file.</a:t>
          </a:r>
          <a:endParaRPr lang="en-US" dirty="0"/>
        </a:p>
      </dgm:t>
    </dgm:pt>
    <dgm:pt modelId="{DB97EB0E-0AE4-4DB9-BF5F-539D5E09765F}" type="parTrans" cxnId="{07A02FDE-EDD4-4B27-9231-66763CFC6162}">
      <dgm:prSet/>
      <dgm:spPr/>
      <dgm:t>
        <a:bodyPr/>
        <a:lstStyle/>
        <a:p>
          <a:endParaRPr lang="en-US"/>
        </a:p>
      </dgm:t>
    </dgm:pt>
    <dgm:pt modelId="{5BE4E300-2700-45D5-9DD8-82A79D251CEC}" type="sibTrans" cxnId="{07A02FDE-EDD4-4B27-9231-66763CFC6162}">
      <dgm:prSet/>
      <dgm:spPr/>
      <dgm:t>
        <a:bodyPr/>
        <a:lstStyle/>
        <a:p>
          <a:endParaRPr lang="en-US"/>
        </a:p>
      </dgm:t>
    </dgm:pt>
    <dgm:pt modelId="{30DF9F87-7374-4FE3-B887-5F4A9B27122C}" type="pres">
      <dgm:prSet presAssocID="{0D0B2E58-EBA7-4BAF-9F9B-BA2368C6D9F3}" presName="compositeShape" presStyleCnt="0">
        <dgm:presLayoutVars>
          <dgm:dir/>
          <dgm:resizeHandles/>
        </dgm:presLayoutVars>
      </dgm:prSet>
      <dgm:spPr/>
    </dgm:pt>
    <dgm:pt modelId="{1FB241C8-D1A8-415D-B066-6656D26206C6}" type="pres">
      <dgm:prSet presAssocID="{0D0B2E58-EBA7-4BAF-9F9B-BA2368C6D9F3}" presName="pyramid" presStyleLbl="node1" presStyleIdx="0" presStyleCnt="1"/>
      <dgm:spPr/>
    </dgm:pt>
    <dgm:pt modelId="{522D08A8-5449-49E4-9A9A-479C58C32AFD}" type="pres">
      <dgm:prSet presAssocID="{0D0B2E58-EBA7-4BAF-9F9B-BA2368C6D9F3}" presName="theList" presStyleCnt="0"/>
      <dgm:spPr/>
    </dgm:pt>
    <dgm:pt modelId="{D3354913-91AC-439A-8704-CBFB15FAFE22}" type="pres">
      <dgm:prSet presAssocID="{5A12573E-4309-452A-8E73-F781B459B9ED}" presName="aNode" presStyleLbl="fgAcc1" presStyleIdx="0" presStyleCnt="6">
        <dgm:presLayoutVars>
          <dgm:bulletEnabled val="1"/>
        </dgm:presLayoutVars>
      </dgm:prSet>
      <dgm:spPr/>
    </dgm:pt>
    <dgm:pt modelId="{A8BFB3FB-1F40-4279-8CB3-041443C9D6F2}" type="pres">
      <dgm:prSet presAssocID="{5A12573E-4309-452A-8E73-F781B459B9ED}" presName="aSpace" presStyleCnt="0"/>
      <dgm:spPr/>
    </dgm:pt>
    <dgm:pt modelId="{2818309C-B2AB-49FB-B5C3-C6DFAD2870B8}" type="pres">
      <dgm:prSet presAssocID="{4256FCDE-9055-43B1-9187-3556BD6B065F}" presName="aNode" presStyleLbl="fgAcc1" presStyleIdx="1" presStyleCnt="6">
        <dgm:presLayoutVars>
          <dgm:bulletEnabled val="1"/>
        </dgm:presLayoutVars>
      </dgm:prSet>
      <dgm:spPr/>
    </dgm:pt>
    <dgm:pt modelId="{9F6CC3EE-DCAB-46D2-AC8D-040BE62E65FD}" type="pres">
      <dgm:prSet presAssocID="{4256FCDE-9055-43B1-9187-3556BD6B065F}" presName="aSpace" presStyleCnt="0"/>
      <dgm:spPr/>
    </dgm:pt>
    <dgm:pt modelId="{7C1CA29F-8FF7-4006-B853-ABEB4D0C8222}" type="pres">
      <dgm:prSet presAssocID="{3335CE82-9259-4B37-ADE2-38660BAC70CA}" presName="aNode" presStyleLbl="fgAcc1" presStyleIdx="2" presStyleCnt="6">
        <dgm:presLayoutVars>
          <dgm:bulletEnabled val="1"/>
        </dgm:presLayoutVars>
      </dgm:prSet>
      <dgm:spPr/>
    </dgm:pt>
    <dgm:pt modelId="{186E1CE4-5A45-4918-8506-885A39B5B98F}" type="pres">
      <dgm:prSet presAssocID="{3335CE82-9259-4B37-ADE2-38660BAC70CA}" presName="aSpace" presStyleCnt="0"/>
      <dgm:spPr/>
    </dgm:pt>
    <dgm:pt modelId="{052C3CFE-A90C-43C2-97D4-AB5F3F08C687}" type="pres">
      <dgm:prSet presAssocID="{C93D3E2B-7487-4D18-94B2-D576D3B0B8C0}" presName="aNode" presStyleLbl="fgAcc1" presStyleIdx="3" presStyleCnt="6">
        <dgm:presLayoutVars>
          <dgm:bulletEnabled val="1"/>
        </dgm:presLayoutVars>
      </dgm:prSet>
      <dgm:spPr/>
    </dgm:pt>
    <dgm:pt modelId="{CCDF198B-AC48-43C5-BC69-A70B04DD4916}" type="pres">
      <dgm:prSet presAssocID="{C93D3E2B-7487-4D18-94B2-D576D3B0B8C0}" presName="aSpace" presStyleCnt="0"/>
      <dgm:spPr/>
    </dgm:pt>
    <dgm:pt modelId="{95E07AC2-6FFB-4FA5-9437-367AA28CC140}" type="pres">
      <dgm:prSet presAssocID="{BEFCAA01-2688-4087-93F6-D7576FCFD14D}" presName="aNode" presStyleLbl="fgAcc1" presStyleIdx="4" presStyleCnt="6">
        <dgm:presLayoutVars>
          <dgm:bulletEnabled val="1"/>
        </dgm:presLayoutVars>
      </dgm:prSet>
      <dgm:spPr/>
    </dgm:pt>
    <dgm:pt modelId="{1B1D3548-060D-4BD0-99C7-5C0D0D65F6CD}" type="pres">
      <dgm:prSet presAssocID="{BEFCAA01-2688-4087-93F6-D7576FCFD14D}" presName="aSpace" presStyleCnt="0"/>
      <dgm:spPr/>
    </dgm:pt>
    <dgm:pt modelId="{54269D7B-49A8-4B37-BAC8-03EB28B100FF}" type="pres">
      <dgm:prSet presAssocID="{CD2035E1-A17C-4C73-AAC7-6E1B220CA52B}" presName="aNode" presStyleLbl="fgAcc1" presStyleIdx="5" presStyleCnt="6">
        <dgm:presLayoutVars>
          <dgm:bulletEnabled val="1"/>
        </dgm:presLayoutVars>
      </dgm:prSet>
      <dgm:spPr/>
    </dgm:pt>
    <dgm:pt modelId="{D66627E9-C6F1-4E9B-A1BA-9F8A3178E413}" type="pres">
      <dgm:prSet presAssocID="{CD2035E1-A17C-4C73-AAC7-6E1B220CA52B}" presName="aSpace" presStyleCnt="0"/>
      <dgm:spPr/>
    </dgm:pt>
  </dgm:ptLst>
  <dgm:cxnLst>
    <dgm:cxn modelId="{A31FB332-A22D-4479-B1C0-2607FFE87280}" srcId="{0D0B2E58-EBA7-4BAF-9F9B-BA2368C6D9F3}" destId="{C93D3E2B-7487-4D18-94B2-D576D3B0B8C0}" srcOrd="3" destOrd="0" parTransId="{6786DE0B-6AC0-44AA-826E-385396593A11}" sibTransId="{38FB2D52-95C3-457D-8E2D-24CA2094E124}"/>
    <dgm:cxn modelId="{FA9906A7-221C-4029-A37C-985D0243B712}" type="presOf" srcId="{BEFCAA01-2688-4087-93F6-D7576FCFD14D}" destId="{95E07AC2-6FFB-4FA5-9437-367AA28CC140}" srcOrd="0" destOrd="0" presId="urn:microsoft.com/office/officeart/2005/8/layout/pyramid2"/>
    <dgm:cxn modelId="{7469D14B-27B5-4734-94BC-DB972DF43C59}" srcId="{0D0B2E58-EBA7-4BAF-9F9B-BA2368C6D9F3}" destId="{5A12573E-4309-452A-8E73-F781B459B9ED}" srcOrd="0" destOrd="0" parTransId="{D0056E51-1866-4BD7-A52E-416FF7959CF4}" sibTransId="{BC84B4F4-BF5A-4811-9208-E1E6918D6CF2}"/>
    <dgm:cxn modelId="{8E6A2835-6F50-4396-9772-04636B6C24FF}" type="presOf" srcId="{4256FCDE-9055-43B1-9187-3556BD6B065F}" destId="{2818309C-B2AB-49FB-B5C3-C6DFAD2870B8}" srcOrd="0" destOrd="0" presId="urn:microsoft.com/office/officeart/2005/8/layout/pyramid2"/>
    <dgm:cxn modelId="{07A02FDE-EDD4-4B27-9231-66763CFC6162}" srcId="{0D0B2E58-EBA7-4BAF-9F9B-BA2368C6D9F3}" destId="{CD2035E1-A17C-4C73-AAC7-6E1B220CA52B}" srcOrd="5" destOrd="0" parTransId="{DB97EB0E-0AE4-4DB9-BF5F-539D5E09765F}" sibTransId="{5BE4E300-2700-45D5-9DD8-82A79D251CEC}"/>
    <dgm:cxn modelId="{ED986A3E-17BA-4012-9F73-50D7AF782651}" srcId="{0D0B2E58-EBA7-4BAF-9F9B-BA2368C6D9F3}" destId="{3335CE82-9259-4B37-ADE2-38660BAC70CA}" srcOrd="2" destOrd="0" parTransId="{2BA17E2E-4C0F-4EF0-BD2B-D80C30EB0373}" sibTransId="{4F9B8EB6-EF15-4F6F-8B68-BABEE3F33D66}"/>
    <dgm:cxn modelId="{5585702C-73E5-4568-A89D-275F10F1BDD1}" type="presOf" srcId="{3335CE82-9259-4B37-ADE2-38660BAC70CA}" destId="{7C1CA29F-8FF7-4006-B853-ABEB4D0C8222}" srcOrd="0" destOrd="0" presId="urn:microsoft.com/office/officeart/2005/8/layout/pyramid2"/>
    <dgm:cxn modelId="{11923CD5-45D0-4B3B-A5D9-E343679E05BF}" type="presOf" srcId="{CD2035E1-A17C-4C73-AAC7-6E1B220CA52B}" destId="{54269D7B-49A8-4B37-BAC8-03EB28B100FF}" srcOrd="0" destOrd="0" presId="urn:microsoft.com/office/officeart/2005/8/layout/pyramid2"/>
    <dgm:cxn modelId="{6F8B93C0-1314-4370-8AA4-A3E144828EE9}" srcId="{0D0B2E58-EBA7-4BAF-9F9B-BA2368C6D9F3}" destId="{4256FCDE-9055-43B1-9187-3556BD6B065F}" srcOrd="1" destOrd="0" parTransId="{6434B516-B080-469B-B788-A63DB7A36376}" sibTransId="{B12EFD32-C69E-4F04-95C7-A2095D22DDEA}"/>
    <dgm:cxn modelId="{24EE99CD-76A7-4E1A-A297-0553FACEBB3E}" srcId="{0D0B2E58-EBA7-4BAF-9F9B-BA2368C6D9F3}" destId="{BEFCAA01-2688-4087-93F6-D7576FCFD14D}" srcOrd="4" destOrd="0" parTransId="{0CF93143-D0E4-46E6-896C-457E4110FF42}" sibTransId="{36A1EA4A-7025-4E06-9689-E12AE381E08B}"/>
    <dgm:cxn modelId="{3111EB71-86A8-492E-92E9-21AA5A914486}" type="presOf" srcId="{0D0B2E58-EBA7-4BAF-9F9B-BA2368C6D9F3}" destId="{30DF9F87-7374-4FE3-B887-5F4A9B27122C}" srcOrd="0" destOrd="0" presId="urn:microsoft.com/office/officeart/2005/8/layout/pyramid2"/>
    <dgm:cxn modelId="{376EBCDA-09AA-40E0-AAB2-7A7DEC0D7652}" type="presOf" srcId="{C93D3E2B-7487-4D18-94B2-D576D3B0B8C0}" destId="{052C3CFE-A90C-43C2-97D4-AB5F3F08C687}" srcOrd="0" destOrd="0" presId="urn:microsoft.com/office/officeart/2005/8/layout/pyramid2"/>
    <dgm:cxn modelId="{08482052-DFDF-4C79-9D6E-F86BC19AE8E7}" type="presOf" srcId="{5A12573E-4309-452A-8E73-F781B459B9ED}" destId="{D3354913-91AC-439A-8704-CBFB15FAFE22}" srcOrd="0" destOrd="0" presId="urn:microsoft.com/office/officeart/2005/8/layout/pyramid2"/>
    <dgm:cxn modelId="{E2D7581A-EA16-4769-941E-22B905A8178D}" type="presParOf" srcId="{30DF9F87-7374-4FE3-B887-5F4A9B27122C}" destId="{1FB241C8-D1A8-415D-B066-6656D26206C6}" srcOrd="0" destOrd="0" presId="urn:microsoft.com/office/officeart/2005/8/layout/pyramid2"/>
    <dgm:cxn modelId="{1848A65E-6059-4E1A-90FA-51DD8C044133}" type="presParOf" srcId="{30DF9F87-7374-4FE3-B887-5F4A9B27122C}" destId="{522D08A8-5449-49E4-9A9A-479C58C32AFD}" srcOrd="1" destOrd="0" presId="urn:microsoft.com/office/officeart/2005/8/layout/pyramid2"/>
    <dgm:cxn modelId="{D0ABE296-51E2-458A-B3CF-84D6635D0BC3}" type="presParOf" srcId="{522D08A8-5449-49E4-9A9A-479C58C32AFD}" destId="{D3354913-91AC-439A-8704-CBFB15FAFE22}" srcOrd="0" destOrd="0" presId="urn:microsoft.com/office/officeart/2005/8/layout/pyramid2"/>
    <dgm:cxn modelId="{B2163A04-D546-46E5-AA44-39489E79D1AE}" type="presParOf" srcId="{522D08A8-5449-49E4-9A9A-479C58C32AFD}" destId="{A8BFB3FB-1F40-4279-8CB3-041443C9D6F2}" srcOrd="1" destOrd="0" presId="urn:microsoft.com/office/officeart/2005/8/layout/pyramid2"/>
    <dgm:cxn modelId="{8638573E-9EDD-4E77-B101-AA0D70550358}" type="presParOf" srcId="{522D08A8-5449-49E4-9A9A-479C58C32AFD}" destId="{2818309C-B2AB-49FB-B5C3-C6DFAD2870B8}" srcOrd="2" destOrd="0" presId="urn:microsoft.com/office/officeart/2005/8/layout/pyramid2"/>
    <dgm:cxn modelId="{00B8D5A5-3568-4F51-959B-001B687F7C23}" type="presParOf" srcId="{522D08A8-5449-49E4-9A9A-479C58C32AFD}" destId="{9F6CC3EE-DCAB-46D2-AC8D-040BE62E65FD}" srcOrd="3" destOrd="0" presId="urn:microsoft.com/office/officeart/2005/8/layout/pyramid2"/>
    <dgm:cxn modelId="{96954E07-756C-4CAE-8089-099BBCE56989}" type="presParOf" srcId="{522D08A8-5449-49E4-9A9A-479C58C32AFD}" destId="{7C1CA29F-8FF7-4006-B853-ABEB4D0C8222}" srcOrd="4" destOrd="0" presId="urn:microsoft.com/office/officeart/2005/8/layout/pyramid2"/>
    <dgm:cxn modelId="{06DC39B1-97A2-47AB-A155-9C394E4D5F99}" type="presParOf" srcId="{522D08A8-5449-49E4-9A9A-479C58C32AFD}" destId="{186E1CE4-5A45-4918-8506-885A39B5B98F}" srcOrd="5" destOrd="0" presId="urn:microsoft.com/office/officeart/2005/8/layout/pyramid2"/>
    <dgm:cxn modelId="{4CD50A40-5100-4A81-B4ED-897D111B8032}" type="presParOf" srcId="{522D08A8-5449-49E4-9A9A-479C58C32AFD}" destId="{052C3CFE-A90C-43C2-97D4-AB5F3F08C687}" srcOrd="6" destOrd="0" presId="urn:microsoft.com/office/officeart/2005/8/layout/pyramid2"/>
    <dgm:cxn modelId="{9BA66994-1DAE-4F83-900F-C129DC15528C}" type="presParOf" srcId="{522D08A8-5449-49E4-9A9A-479C58C32AFD}" destId="{CCDF198B-AC48-43C5-BC69-A70B04DD4916}" srcOrd="7" destOrd="0" presId="urn:microsoft.com/office/officeart/2005/8/layout/pyramid2"/>
    <dgm:cxn modelId="{D3040CA7-71C7-4844-913E-407CBE3BE57E}" type="presParOf" srcId="{522D08A8-5449-49E4-9A9A-479C58C32AFD}" destId="{95E07AC2-6FFB-4FA5-9437-367AA28CC140}" srcOrd="8" destOrd="0" presId="urn:microsoft.com/office/officeart/2005/8/layout/pyramid2"/>
    <dgm:cxn modelId="{A2E96CB8-3A08-493E-AACB-62C1095453F2}" type="presParOf" srcId="{522D08A8-5449-49E4-9A9A-479C58C32AFD}" destId="{1B1D3548-060D-4BD0-99C7-5C0D0D65F6CD}" srcOrd="9" destOrd="0" presId="urn:microsoft.com/office/officeart/2005/8/layout/pyramid2"/>
    <dgm:cxn modelId="{E7E6AB57-193E-4D6B-BCBF-99EFFB4963E4}" type="presParOf" srcId="{522D08A8-5449-49E4-9A9A-479C58C32AFD}" destId="{54269D7B-49A8-4B37-BAC8-03EB28B100FF}" srcOrd="10" destOrd="0" presId="urn:microsoft.com/office/officeart/2005/8/layout/pyramid2"/>
    <dgm:cxn modelId="{E07D92D6-C077-4FDD-B109-EBB106C08476}" type="presParOf" srcId="{522D08A8-5449-49E4-9A9A-479C58C32AFD}" destId="{D66627E9-C6F1-4E9B-A1BA-9F8A3178E413}" srcOrd="11"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1DB0EB-256C-4B43-B758-6403E63640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398F6-83F6-4F50-B711-EBD71279E6CA}">
      <dgm:prSet/>
      <dgm:spPr/>
      <dgm:t>
        <a:bodyPr/>
        <a:lstStyle/>
        <a:p>
          <a:pPr rtl="0"/>
          <a:r>
            <a:rPr lang="en-US" b="1" dirty="0" smtClean="0"/>
            <a:t>TECH STACK USED:-</a:t>
          </a:r>
          <a:endParaRPr lang="en-US" dirty="0"/>
        </a:p>
      </dgm:t>
    </dgm:pt>
    <dgm:pt modelId="{11C92033-4A38-47CC-AFE4-ED596C56118B}" type="parTrans" cxnId="{C1341760-34D0-4661-8B6E-0B1BF286FC1E}">
      <dgm:prSet/>
      <dgm:spPr/>
      <dgm:t>
        <a:bodyPr/>
        <a:lstStyle/>
        <a:p>
          <a:endParaRPr lang="en-US"/>
        </a:p>
      </dgm:t>
    </dgm:pt>
    <dgm:pt modelId="{2B5E4ACC-ED12-4544-B09F-64BA621EBAC7}" type="sibTrans" cxnId="{C1341760-34D0-4661-8B6E-0B1BF286FC1E}">
      <dgm:prSet/>
      <dgm:spPr/>
      <dgm:t>
        <a:bodyPr/>
        <a:lstStyle/>
        <a:p>
          <a:endParaRPr lang="en-US"/>
        </a:p>
      </dgm:t>
    </dgm:pt>
    <dgm:pt modelId="{236CBEB7-D250-40FB-9018-0B2A357F241A}">
      <dgm:prSet/>
      <dgm:spPr/>
      <dgm:t>
        <a:bodyPr/>
        <a:lstStyle/>
        <a:p>
          <a:pPr rtl="0"/>
          <a:r>
            <a:rPr lang="en-US" dirty="0" smtClean="0"/>
            <a:t>❖ SQL ❖ Development tool – MYSQL Workbench version 8.0.30. The main purpose of using </a:t>
          </a:r>
          <a:r>
            <a:rPr lang="en-US" dirty="0" err="1" smtClean="0"/>
            <a:t>MySQL</a:t>
          </a:r>
          <a:r>
            <a:rPr lang="en-US" dirty="0" smtClean="0"/>
            <a:t> workbench is that it provides the console to simply editable and administer the MYSQL environments and to gain better results and insights of the data. It provides data modeling, SQL development and connecting servers and is the best tool to design, generate and manage the databases.</a:t>
          </a:r>
          <a:endParaRPr lang="en-US" b="1" dirty="0"/>
        </a:p>
      </dgm:t>
    </dgm:pt>
    <dgm:pt modelId="{FDC293F9-7537-4D4B-AED2-9E117C7A7C7C}" type="parTrans" cxnId="{6F7D92AB-2BE2-4A2E-86C4-3150EB88D64E}">
      <dgm:prSet/>
      <dgm:spPr/>
      <dgm:t>
        <a:bodyPr/>
        <a:lstStyle/>
        <a:p>
          <a:endParaRPr lang="en-US"/>
        </a:p>
      </dgm:t>
    </dgm:pt>
    <dgm:pt modelId="{28A23B0B-F479-4267-AEDA-D7C8D382D59B}" type="sibTrans" cxnId="{6F7D92AB-2BE2-4A2E-86C4-3150EB88D64E}">
      <dgm:prSet/>
      <dgm:spPr/>
      <dgm:t>
        <a:bodyPr/>
        <a:lstStyle/>
        <a:p>
          <a:endParaRPr lang="en-US"/>
        </a:p>
      </dgm:t>
    </dgm:pt>
    <dgm:pt modelId="{2543225F-2AEA-442D-BF85-32A16A9CD40B}" type="pres">
      <dgm:prSet presAssocID="{A91DB0EB-256C-4B43-B758-6403E63640E8}" presName="linear" presStyleCnt="0">
        <dgm:presLayoutVars>
          <dgm:animLvl val="lvl"/>
          <dgm:resizeHandles val="exact"/>
        </dgm:presLayoutVars>
      </dgm:prSet>
      <dgm:spPr/>
    </dgm:pt>
    <dgm:pt modelId="{C29AAD09-9429-4A88-BF3C-54AF62407B30}" type="pres">
      <dgm:prSet presAssocID="{B67398F6-83F6-4F50-B711-EBD71279E6CA}" presName="parentText" presStyleLbl="node1" presStyleIdx="0" presStyleCnt="2" custScaleY="22109">
        <dgm:presLayoutVars>
          <dgm:chMax val="0"/>
          <dgm:bulletEnabled val="1"/>
        </dgm:presLayoutVars>
      </dgm:prSet>
      <dgm:spPr/>
    </dgm:pt>
    <dgm:pt modelId="{B17FEB5E-83FE-48DF-A196-EFC0E995F66A}" type="pres">
      <dgm:prSet presAssocID="{2B5E4ACC-ED12-4544-B09F-64BA621EBAC7}" presName="spacer" presStyleCnt="0"/>
      <dgm:spPr/>
    </dgm:pt>
    <dgm:pt modelId="{25F33B01-75B7-43EF-AF0B-7A14F574EDDF}" type="pres">
      <dgm:prSet presAssocID="{236CBEB7-D250-40FB-9018-0B2A357F241A}" presName="parentText" presStyleLbl="node1" presStyleIdx="1" presStyleCnt="2">
        <dgm:presLayoutVars>
          <dgm:chMax val="0"/>
          <dgm:bulletEnabled val="1"/>
        </dgm:presLayoutVars>
      </dgm:prSet>
      <dgm:spPr/>
    </dgm:pt>
  </dgm:ptLst>
  <dgm:cxnLst>
    <dgm:cxn modelId="{C1341760-34D0-4661-8B6E-0B1BF286FC1E}" srcId="{A91DB0EB-256C-4B43-B758-6403E63640E8}" destId="{B67398F6-83F6-4F50-B711-EBD71279E6CA}" srcOrd="0" destOrd="0" parTransId="{11C92033-4A38-47CC-AFE4-ED596C56118B}" sibTransId="{2B5E4ACC-ED12-4544-B09F-64BA621EBAC7}"/>
    <dgm:cxn modelId="{25BB464E-5E7D-415D-B66E-571DD61421EB}" type="presOf" srcId="{A91DB0EB-256C-4B43-B758-6403E63640E8}" destId="{2543225F-2AEA-442D-BF85-32A16A9CD40B}" srcOrd="0" destOrd="0" presId="urn:microsoft.com/office/officeart/2005/8/layout/vList2"/>
    <dgm:cxn modelId="{463ED601-3EE9-41A6-95C9-AEE95AD8D4DF}" type="presOf" srcId="{236CBEB7-D250-40FB-9018-0B2A357F241A}" destId="{25F33B01-75B7-43EF-AF0B-7A14F574EDDF}" srcOrd="0" destOrd="0" presId="urn:microsoft.com/office/officeart/2005/8/layout/vList2"/>
    <dgm:cxn modelId="{6F7D92AB-2BE2-4A2E-86C4-3150EB88D64E}" srcId="{A91DB0EB-256C-4B43-B758-6403E63640E8}" destId="{236CBEB7-D250-40FB-9018-0B2A357F241A}" srcOrd="1" destOrd="0" parTransId="{FDC293F9-7537-4D4B-AED2-9E117C7A7C7C}" sibTransId="{28A23B0B-F479-4267-AEDA-D7C8D382D59B}"/>
    <dgm:cxn modelId="{6CEEECCF-1F05-40CC-B193-E29D7927D954}" type="presOf" srcId="{B67398F6-83F6-4F50-B711-EBD71279E6CA}" destId="{C29AAD09-9429-4A88-BF3C-54AF62407B30}" srcOrd="0" destOrd="0" presId="urn:microsoft.com/office/officeart/2005/8/layout/vList2"/>
    <dgm:cxn modelId="{656868CE-F290-42A3-94D9-E5E49CA963AA}" type="presParOf" srcId="{2543225F-2AEA-442D-BF85-32A16A9CD40B}" destId="{C29AAD09-9429-4A88-BF3C-54AF62407B30}" srcOrd="0" destOrd="0" presId="urn:microsoft.com/office/officeart/2005/8/layout/vList2"/>
    <dgm:cxn modelId="{C41AC335-DED9-4A13-9751-B41088526FE8}" type="presParOf" srcId="{2543225F-2AEA-442D-BF85-32A16A9CD40B}" destId="{B17FEB5E-83FE-48DF-A196-EFC0E995F66A}" srcOrd="1" destOrd="0" presId="urn:microsoft.com/office/officeart/2005/8/layout/vList2"/>
    <dgm:cxn modelId="{3852DD71-E360-47F6-977E-98EBBD385728}" type="presParOf" srcId="{2543225F-2AEA-442D-BF85-32A16A9CD40B}" destId="{25F33B01-75B7-43EF-AF0B-7A14F574EDDF}"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6A2735-BC17-426D-A3D4-2832DFD46F0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8BA11A0E-0788-4555-973C-03B68C0FFABE}">
      <dgm:prSet/>
      <dgm:spPr/>
      <dgm:t>
        <a:bodyPr/>
        <a:lstStyle/>
        <a:p>
          <a:pPr rtl="0"/>
          <a:r>
            <a:rPr lang="en-US" dirty="0" smtClean="0"/>
            <a:t>Demonstrated strong problem-solving skills, identifying the most appropriate approach to analyzing data based on the questions being asked</a:t>
          </a:r>
          <a:endParaRPr lang="en-US" dirty="0"/>
        </a:p>
      </dgm:t>
    </dgm:pt>
    <dgm:pt modelId="{6DF73E5F-09B1-4E72-B421-755286CA6B00}" type="parTrans" cxnId="{93577033-3F5B-43AB-8848-AF3092EAD3A4}">
      <dgm:prSet/>
      <dgm:spPr/>
      <dgm:t>
        <a:bodyPr/>
        <a:lstStyle/>
        <a:p>
          <a:endParaRPr lang="en-US"/>
        </a:p>
      </dgm:t>
    </dgm:pt>
    <dgm:pt modelId="{6907CDB8-E1EC-490B-9D93-E583DA34C2F1}" type="sibTrans" cxnId="{93577033-3F5B-43AB-8848-AF3092EAD3A4}">
      <dgm:prSet/>
      <dgm:spPr/>
      <dgm:t>
        <a:bodyPr/>
        <a:lstStyle/>
        <a:p>
          <a:endParaRPr lang="en-US"/>
        </a:p>
      </dgm:t>
    </dgm:pt>
    <dgm:pt modelId="{22F4A290-25C2-4F62-BE91-8B61EFD3B716}">
      <dgm:prSet/>
      <dgm:spPr/>
      <dgm:t>
        <a:bodyPr/>
        <a:lstStyle/>
        <a:p>
          <a:pPr rtl="0"/>
          <a:r>
            <a:rPr lang="en-US" dirty="0" smtClean="0"/>
            <a:t>Conducted data analysis to provide insights to different departments by filtering, aggregating, and joining data as necessary, including investigating metric spikes to understand dips in daily engagement </a:t>
          </a:r>
          <a:endParaRPr lang="en-US" dirty="0"/>
        </a:p>
      </dgm:t>
    </dgm:pt>
    <dgm:pt modelId="{07B33837-82A6-4698-B792-BF52FDF37BF9}" type="parTrans" cxnId="{68934EA6-AD1F-46F7-B353-E9281EF50C7C}">
      <dgm:prSet/>
      <dgm:spPr/>
      <dgm:t>
        <a:bodyPr/>
        <a:lstStyle/>
        <a:p>
          <a:endParaRPr lang="en-US"/>
        </a:p>
      </dgm:t>
    </dgm:pt>
    <dgm:pt modelId="{462AABC1-EC75-4D11-ACFB-51F47D9AEF1B}" type="sibTrans" cxnId="{68934EA6-AD1F-46F7-B353-E9281EF50C7C}">
      <dgm:prSet/>
      <dgm:spPr/>
      <dgm:t>
        <a:bodyPr/>
        <a:lstStyle/>
        <a:p>
          <a:endParaRPr lang="en-US"/>
        </a:p>
      </dgm:t>
    </dgm:pt>
    <dgm:pt modelId="{0489FDCF-DD67-4084-860C-EE1B032DA06E}" type="pres">
      <dgm:prSet presAssocID="{1A6A2735-BC17-426D-A3D4-2832DFD46F0C}" presName="CompostProcess" presStyleCnt="0">
        <dgm:presLayoutVars>
          <dgm:dir/>
          <dgm:resizeHandles val="exact"/>
        </dgm:presLayoutVars>
      </dgm:prSet>
      <dgm:spPr/>
    </dgm:pt>
    <dgm:pt modelId="{F5D5FE15-9903-48DC-B193-278B5D0D839E}" type="pres">
      <dgm:prSet presAssocID="{1A6A2735-BC17-426D-A3D4-2832DFD46F0C}" presName="arrow" presStyleLbl="bgShp" presStyleIdx="0" presStyleCnt="1"/>
      <dgm:spPr/>
    </dgm:pt>
    <dgm:pt modelId="{8A7875C0-5E8F-4178-BA95-909500A0171B}" type="pres">
      <dgm:prSet presAssocID="{1A6A2735-BC17-426D-A3D4-2832DFD46F0C}" presName="linearProcess" presStyleCnt="0"/>
      <dgm:spPr/>
    </dgm:pt>
    <dgm:pt modelId="{FCDF6CEC-7AAD-457C-864C-79CA6603A089}" type="pres">
      <dgm:prSet presAssocID="{8BA11A0E-0788-4555-973C-03B68C0FFABE}" presName="textNode" presStyleLbl="node1" presStyleIdx="0" presStyleCnt="2">
        <dgm:presLayoutVars>
          <dgm:bulletEnabled val="1"/>
        </dgm:presLayoutVars>
      </dgm:prSet>
      <dgm:spPr/>
    </dgm:pt>
    <dgm:pt modelId="{A32BFAC0-4C6E-4821-BA8E-470D39282486}" type="pres">
      <dgm:prSet presAssocID="{6907CDB8-E1EC-490B-9D93-E583DA34C2F1}" presName="sibTrans" presStyleCnt="0"/>
      <dgm:spPr/>
    </dgm:pt>
    <dgm:pt modelId="{64AD6E63-C367-4A21-8E9E-11018475E72D}" type="pres">
      <dgm:prSet presAssocID="{22F4A290-25C2-4F62-BE91-8B61EFD3B716}" presName="textNode" presStyleLbl="node1" presStyleIdx="1" presStyleCnt="2">
        <dgm:presLayoutVars>
          <dgm:bulletEnabled val="1"/>
        </dgm:presLayoutVars>
      </dgm:prSet>
      <dgm:spPr/>
    </dgm:pt>
  </dgm:ptLst>
  <dgm:cxnLst>
    <dgm:cxn modelId="{68934EA6-AD1F-46F7-B353-E9281EF50C7C}" srcId="{1A6A2735-BC17-426D-A3D4-2832DFD46F0C}" destId="{22F4A290-25C2-4F62-BE91-8B61EFD3B716}" srcOrd="1" destOrd="0" parTransId="{07B33837-82A6-4698-B792-BF52FDF37BF9}" sibTransId="{462AABC1-EC75-4D11-ACFB-51F47D9AEF1B}"/>
    <dgm:cxn modelId="{93577033-3F5B-43AB-8848-AF3092EAD3A4}" srcId="{1A6A2735-BC17-426D-A3D4-2832DFD46F0C}" destId="{8BA11A0E-0788-4555-973C-03B68C0FFABE}" srcOrd="0" destOrd="0" parTransId="{6DF73E5F-09B1-4E72-B421-755286CA6B00}" sibTransId="{6907CDB8-E1EC-490B-9D93-E583DA34C2F1}"/>
    <dgm:cxn modelId="{16CF51BB-DA1F-40A0-81FB-11FD5A25CB6E}" type="presOf" srcId="{22F4A290-25C2-4F62-BE91-8B61EFD3B716}" destId="{64AD6E63-C367-4A21-8E9E-11018475E72D}" srcOrd="0" destOrd="0" presId="urn:microsoft.com/office/officeart/2005/8/layout/hProcess9"/>
    <dgm:cxn modelId="{9EB3BD4D-45CE-4C27-9DE3-D02A7B4881F7}" type="presOf" srcId="{1A6A2735-BC17-426D-A3D4-2832DFD46F0C}" destId="{0489FDCF-DD67-4084-860C-EE1B032DA06E}" srcOrd="0" destOrd="0" presId="urn:microsoft.com/office/officeart/2005/8/layout/hProcess9"/>
    <dgm:cxn modelId="{CCDC1E38-E641-4946-B0BD-BDB1156FD1F5}" type="presOf" srcId="{8BA11A0E-0788-4555-973C-03B68C0FFABE}" destId="{FCDF6CEC-7AAD-457C-864C-79CA6603A089}" srcOrd="0" destOrd="0" presId="urn:microsoft.com/office/officeart/2005/8/layout/hProcess9"/>
    <dgm:cxn modelId="{7825B714-A922-4CCF-B3B9-A489C1B83EDC}" type="presParOf" srcId="{0489FDCF-DD67-4084-860C-EE1B032DA06E}" destId="{F5D5FE15-9903-48DC-B193-278B5D0D839E}" srcOrd="0" destOrd="0" presId="urn:microsoft.com/office/officeart/2005/8/layout/hProcess9"/>
    <dgm:cxn modelId="{CC457C6E-1C63-48BC-98E3-0DFF3B0CCC71}" type="presParOf" srcId="{0489FDCF-DD67-4084-860C-EE1B032DA06E}" destId="{8A7875C0-5E8F-4178-BA95-909500A0171B}" srcOrd="1" destOrd="0" presId="urn:microsoft.com/office/officeart/2005/8/layout/hProcess9"/>
    <dgm:cxn modelId="{93D64046-2EA0-4F84-B052-1723F864DFF9}" type="presParOf" srcId="{8A7875C0-5E8F-4178-BA95-909500A0171B}" destId="{FCDF6CEC-7AAD-457C-864C-79CA6603A089}" srcOrd="0" destOrd="0" presId="urn:microsoft.com/office/officeart/2005/8/layout/hProcess9"/>
    <dgm:cxn modelId="{45B2EA07-55A7-4CFA-AC73-66C1A3493126}" type="presParOf" srcId="{8A7875C0-5E8F-4178-BA95-909500A0171B}" destId="{A32BFAC0-4C6E-4821-BA8E-470D39282486}" srcOrd="1" destOrd="0" presId="urn:microsoft.com/office/officeart/2005/8/layout/hProcess9"/>
    <dgm:cxn modelId="{84591BDB-926D-4F20-ADE4-5E1FCA68E36F}" type="presParOf" srcId="{8A7875C0-5E8F-4178-BA95-909500A0171B}" destId="{64AD6E63-C367-4A21-8E9E-11018475E72D}" srcOrd="2"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C506E-C7DF-4005-AC53-67E97D614D87}">
      <dsp:nvSpPr>
        <dsp:cNvPr id="0" name=""/>
        <dsp:cNvSpPr/>
      </dsp:nvSpPr>
      <dsp:spPr>
        <a:xfrm>
          <a:off x="1739625" y="177554"/>
          <a:ext cx="5532414" cy="367353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n-US" sz="1600" kern="1200" dirty="0" smtClean="0"/>
            <a:t>Operation Analytics is the analysis done for the complete end to end operations of a company. With the help of this, the company then finds the areas on which it must improve upon. You work closely with the ops team, support team, marketing team, etc and help them derive insights out of the data they collect</a:t>
          </a:r>
          <a:r>
            <a:rPr lang="en-US" sz="1200" kern="1200" dirty="0" smtClean="0"/>
            <a:t>.</a:t>
          </a:r>
          <a:endParaRPr lang="en-US" sz="1200" kern="1200" dirty="0"/>
        </a:p>
      </dsp:txBody>
      <dsp:txXfrm>
        <a:off x="2477280" y="820422"/>
        <a:ext cx="4057104" cy="1653090"/>
      </dsp:txXfrm>
    </dsp:sp>
    <dsp:sp modelId="{2B7F2D97-BE8A-4881-959F-33CD7DE7637B}">
      <dsp:nvSpPr>
        <dsp:cNvPr id="0" name=""/>
        <dsp:cNvSpPr/>
      </dsp:nvSpPr>
      <dsp:spPr>
        <a:xfrm>
          <a:off x="4115807" y="2473512"/>
          <a:ext cx="3431116" cy="367353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Being one of the most important parts of a company, this kind of analysis is further used to predict the overall growth or decline of a company’s fortune. It means better automation, better understanding between cross-functional teams, and more effective workflows</a:t>
          </a:r>
          <a:r>
            <a:rPr lang="en-US" sz="1300" kern="1200" dirty="0" smtClean="0"/>
            <a:t>.</a:t>
          </a:r>
          <a:endParaRPr lang="en-US" sz="1300" kern="1200" dirty="0"/>
        </a:p>
      </dsp:txBody>
      <dsp:txXfrm>
        <a:off x="5165157" y="3422508"/>
        <a:ext cx="2058670" cy="2020443"/>
      </dsp:txXfrm>
    </dsp:sp>
    <dsp:sp modelId="{94C0CE05-2C05-4455-840A-2D1C0B950C9D}">
      <dsp:nvSpPr>
        <dsp:cNvPr id="0" name=""/>
        <dsp:cNvSpPr/>
      </dsp:nvSpPr>
      <dsp:spPr>
        <a:xfrm>
          <a:off x="1368475" y="2473512"/>
          <a:ext cx="3623646" cy="367353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Investigating metric spike is also an important part of operation analytics as being a Data Analyst you must be able to understand or make other teams understand questions like- Why is there a dip in daily engagement? Why have sales taken a dip? Etc. Questions like these must be answered daily and for that its very important to investigate metric spike.</a:t>
          </a:r>
          <a:endParaRPr lang="en-US" sz="1400" kern="1200" dirty="0"/>
        </a:p>
      </dsp:txBody>
      <dsp:txXfrm>
        <a:off x="1709702" y="3422508"/>
        <a:ext cx="2174188" cy="202044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B241C8-D1A8-415D-B066-6656D26206C6}">
      <dsp:nvSpPr>
        <dsp:cNvPr id="0" name=""/>
        <dsp:cNvSpPr/>
      </dsp:nvSpPr>
      <dsp:spPr>
        <a:xfrm>
          <a:off x="0" y="0"/>
          <a:ext cx="4444999" cy="585311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354913-91AC-439A-8704-CBFB15FAFE22}">
      <dsp:nvSpPr>
        <dsp:cNvPr id="0" name=""/>
        <dsp:cNvSpPr/>
      </dsp:nvSpPr>
      <dsp:spPr>
        <a:xfrm>
          <a:off x="2222499" y="588455"/>
          <a:ext cx="2889250" cy="69277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APPROACH:</a:t>
          </a:r>
          <a:endParaRPr lang="en-US" sz="1400" kern="1200" dirty="0"/>
        </a:p>
      </dsp:txBody>
      <dsp:txXfrm>
        <a:off x="2222499" y="588455"/>
        <a:ext cx="2889250" cy="692770"/>
      </dsp:txXfrm>
    </dsp:sp>
    <dsp:sp modelId="{2818309C-B2AB-49FB-B5C3-C6DFAD2870B8}">
      <dsp:nvSpPr>
        <dsp:cNvPr id="0" name=""/>
        <dsp:cNvSpPr/>
      </dsp:nvSpPr>
      <dsp:spPr>
        <a:xfrm>
          <a:off x="2222499" y="1367822"/>
          <a:ext cx="2889250" cy="69277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I gather the information from the description provided i.e., which tasks I need to complete.</a:t>
          </a:r>
          <a:endParaRPr lang="en-US" sz="1200" kern="1200" dirty="0"/>
        </a:p>
      </dsp:txBody>
      <dsp:txXfrm>
        <a:off x="2222499" y="1367822"/>
        <a:ext cx="2889250" cy="692770"/>
      </dsp:txXfrm>
    </dsp:sp>
    <dsp:sp modelId="{7C1CA29F-8FF7-4006-B853-ABEB4D0C8222}">
      <dsp:nvSpPr>
        <dsp:cNvPr id="0" name=""/>
        <dsp:cNvSpPr/>
      </dsp:nvSpPr>
      <dsp:spPr>
        <a:xfrm>
          <a:off x="2222499" y="2147189"/>
          <a:ext cx="2889250" cy="69277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Using MYSQL Workbench I created new files and I started writing my queries to achieve the result.</a:t>
          </a:r>
          <a:endParaRPr lang="en-US" sz="1200" kern="1200" dirty="0"/>
        </a:p>
      </dsp:txBody>
      <dsp:txXfrm>
        <a:off x="2222499" y="2147189"/>
        <a:ext cx="2889250" cy="692770"/>
      </dsp:txXfrm>
    </dsp:sp>
    <dsp:sp modelId="{052C3CFE-A90C-43C2-97D4-AB5F3F08C687}">
      <dsp:nvSpPr>
        <dsp:cNvPr id="0" name=""/>
        <dsp:cNvSpPr/>
      </dsp:nvSpPr>
      <dsp:spPr>
        <a:xfrm>
          <a:off x="2222499" y="2926556"/>
          <a:ext cx="2889250" cy="69277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Later I executed the Queries and if there are any errors in the code, I modified the code and fixed the code without any errors.</a:t>
          </a:r>
          <a:endParaRPr lang="en-US" sz="1200" kern="1200" dirty="0"/>
        </a:p>
      </dsp:txBody>
      <dsp:txXfrm>
        <a:off x="2222499" y="2926556"/>
        <a:ext cx="2889250" cy="692770"/>
      </dsp:txXfrm>
    </dsp:sp>
    <dsp:sp modelId="{95E07AC2-6FFB-4FA5-9437-367AA28CC140}">
      <dsp:nvSpPr>
        <dsp:cNvPr id="0" name=""/>
        <dsp:cNvSpPr/>
      </dsp:nvSpPr>
      <dsp:spPr>
        <a:xfrm>
          <a:off x="2222499" y="3705923"/>
          <a:ext cx="2889250" cy="69277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I Revised the code once after completion of execution.</a:t>
          </a:r>
          <a:endParaRPr lang="en-US" sz="1200" kern="1200" dirty="0"/>
        </a:p>
      </dsp:txBody>
      <dsp:txXfrm>
        <a:off x="2222499" y="3705923"/>
        <a:ext cx="2889250" cy="692770"/>
      </dsp:txXfrm>
    </dsp:sp>
    <dsp:sp modelId="{54269D7B-49A8-4B37-BAC8-03EB28B100FF}">
      <dsp:nvSpPr>
        <dsp:cNvPr id="0" name=""/>
        <dsp:cNvSpPr/>
      </dsp:nvSpPr>
      <dsp:spPr>
        <a:xfrm>
          <a:off x="2222499" y="4485290"/>
          <a:ext cx="2889250" cy="69277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Finally, I attached my code to the file.</a:t>
          </a:r>
          <a:endParaRPr lang="en-US" sz="1200" kern="1200" dirty="0"/>
        </a:p>
      </dsp:txBody>
      <dsp:txXfrm>
        <a:off x="2222499" y="4485290"/>
        <a:ext cx="2889250" cy="69277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9AAD09-9429-4A88-BF3C-54AF62407B30}">
      <dsp:nvSpPr>
        <dsp:cNvPr id="0" name=""/>
        <dsp:cNvSpPr/>
      </dsp:nvSpPr>
      <dsp:spPr>
        <a:xfrm>
          <a:off x="0" y="168134"/>
          <a:ext cx="3008313" cy="9014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dirty="0" smtClean="0"/>
            <a:t>TECH STACK USED:-</a:t>
          </a:r>
          <a:endParaRPr lang="en-US" sz="1700" kern="1200" dirty="0"/>
        </a:p>
      </dsp:txBody>
      <dsp:txXfrm>
        <a:off x="0" y="168134"/>
        <a:ext cx="3008313" cy="901483"/>
      </dsp:txXfrm>
    </dsp:sp>
    <dsp:sp modelId="{25F33B01-75B7-43EF-AF0B-7A14F574EDDF}">
      <dsp:nvSpPr>
        <dsp:cNvPr id="0" name=""/>
        <dsp:cNvSpPr/>
      </dsp:nvSpPr>
      <dsp:spPr>
        <a:xfrm>
          <a:off x="0" y="1118578"/>
          <a:ext cx="3008313" cy="4077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t>❖ SQL ❖ Development tool – MYSQL Workbench version 8.0.30. The main purpose of using </a:t>
          </a:r>
          <a:r>
            <a:rPr lang="en-US" sz="1700" kern="1200" dirty="0" err="1" smtClean="0"/>
            <a:t>MySQL</a:t>
          </a:r>
          <a:r>
            <a:rPr lang="en-US" sz="1700" kern="1200" dirty="0" smtClean="0"/>
            <a:t> workbench is that it provides the console to simply editable and administer the MYSQL environments and to gain better results and insights of the data. It provides data modeling, SQL development and connecting servers and is the best tool to design, generate and manage the databases.</a:t>
          </a:r>
          <a:endParaRPr lang="en-US" sz="1700" b="1" kern="1200" dirty="0"/>
        </a:p>
      </dsp:txBody>
      <dsp:txXfrm>
        <a:off x="0" y="1118578"/>
        <a:ext cx="3008313" cy="407745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D5FE15-9903-48DC-B193-278B5D0D839E}">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F6CEC-7AAD-457C-864C-79CA6603A089}">
      <dsp:nvSpPr>
        <dsp:cNvPr id="0" name=""/>
        <dsp:cNvSpPr/>
      </dsp:nvSpPr>
      <dsp:spPr>
        <a:xfrm>
          <a:off x="319158" y="1357788"/>
          <a:ext cx="3695283"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Demonstrated strong problem-solving skills, identifying the most appropriate approach to analyzing data based on the questions being asked</a:t>
          </a:r>
          <a:endParaRPr lang="en-US" sz="1700" kern="1200" dirty="0"/>
        </a:p>
      </dsp:txBody>
      <dsp:txXfrm>
        <a:off x="319158" y="1357788"/>
        <a:ext cx="3695283" cy="1810385"/>
      </dsp:txXfrm>
    </dsp:sp>
    <dsp:sp modelId="{64AD6E63-C367-4A21-8E9E-11018475E72D}">
      <dsp:nvSpPr>
        <dsp:cNvPr id="0" name=""/>
        <dsp:cNvSpPr/>
      </dsp:nvSpPr>
      <dsp:spPr>
        <a:xfrm>
          <a:off x="4215158" y="1357788"/>
          <a:ext cx="3695283"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Conducted data analysis to provide insights to different departments by filtering, aggregating, and joining data as necessary, including investigating metric spikes to understand dips in daily engagement </a:t>
          </a:r>
          <a:endParaRPr lang="en-US" sz="1700" kern="1200" dirty="0"/>
        </a:p>
      </dsp:txBody>
      <dsp:txXfrm>
        <a:off x="4215158" y="1357788"/>
        <a:ext cx="3695283" cy="18103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B1F08-D262-4B42-9049-F8D2968C0835}"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B1F08-D262-4B42-9049-F8D2968C0835}"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B1F08-D262-4B42-9049-F8D2968C0835}"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B1F08-D262-4B42-9049-F8D2968C0835}"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B1F08-D262-4B42-9049-F8D2968C0835}"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B1F08-D262-4B42-9049-F8D2968C0835}"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B1F08-D262-4B42-9049-F8D2968C0835}"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B1F08-D262-4B42-9049-F8D2968C0835}"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B1F08-D262-4B42-9049-F8D2968C0835}"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B1F08-D262-4B42-9049-F8D2968C0835}"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B1F08-D262-4B42-9049-F8D2968C0835}"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521F6-067A-4DB7-B644-351A6FB2A3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B1F08-D262-4B42-9049-F8D2968C0835}" type="datetimeFigureOut">
              <a:rPr lang="en-US" smtClean="0"/>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521F6-067A-4DB7-B644-351A6FB2A3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sz="3100" b="1" u="sng" dirty="0">
                <a:latin typeface="+mn-lt"/>
              </a:rPr>
              <a:t>Operation-Analytics-and-Investigating-Metric-Spike</a:t>
            </a:r>
            <a:br>
              <a:rPr lang="en-US" sz="3100" b="1" u="sng" dirty="0">
                <a:latin typeface="+mn-lt"/>
              </a:rPr>
            </a:br>
            <a:r>
              <a:rPr lang="en-US" dirty="0" smtClean="0"/>
              <a:t/>
            </a:r>
            <a:br>
              <a:rPr lang="en-US" dirty="0" smtClean="0"/>
            </a:br>
            <a:endParaRPr lang="en-US" dirty="0"/>
          </a:p>
        </p:txBody>
      </p:sp>
      <p:graphicFrame>
        <p:nvGraphicFramePr>
          <p:cNvPr id="4" name="Content Placeholder 3"/>
          <p:cNvGraphicFramePr>
            <a:graphicFrameLocks noGrp="1"/>
          </p:cNvGraphicFramePr>
          <p:nvPr>
            <p:ph idx="1"/>
          </p:nvPr>
        </p:nvGraphicFramePr>
        <p:xfrm>
          <a:off x="0" y="533400"/>
          <a:ext cx="8915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1800" b="1" dirty="0" smtClean="0"/>
              <a:t>Task</a:t>
            </a:r>
            <a:r>
              <a:rPr lang="en-US" sz="1800" b="1" dirty="0"/>
              <a:t>: Let’s say you see some duplicate rows in the data. How will you display duplicates from the table?</a:t>
            </a:r>
          </a:p>
        </p:txBody>
      </p:sp>
      <p:pic>
        <p:nvPicPr>
          <p:cNvPr id="4" name="Content Placeholder 3" descr="Capture114.PNG"/>
          <p:cNvPicPr>
            <a:picLocks noGrp="1" noChangeAspect="1"/>
          </p:cNvPicPr>
          <p:nvPr>
            <p:ph idx="1"/>
          </p:nvPr>
        </p:nvPicPr>
        <p:blipFill>
          <a:blip r:embed="rId2" cstate="print"/>
          <a:stretch>
            <a:fillRect/>
          </a:stretch>
        </p:blipFill>
        <p:spPr>
          <a:xfrm>
            <a:off x="-29308" y="685800"/>
            <a:ext cx="9020908" cy="6172200"/>
          </a:xfrm>
        </p:spPr>
      </p:pic>
    </p:spTree>
  </p:cSld>
  <p:clrMapOvr>
    <a:masterClrMapping/>
  </p:clrMapOvr>
  <p:transition>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Case Study 2 (Investigating metric spike)</a:t>
            </a:r>
            <a:endParaRPr lang="en-US" u="sng"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r>
              <a:rPr lang="en-US" b="1" dirty="0"/>
              <a:t>The structure of the table with the definition of each column that you must work on is present in the project image</a:t>
            </a:r>
            <a:endParaRPr lang="en-US" dirty="0"/>
          </a:p>
          <a:p>
            <a:r>
              <a:rPr lang="en-US" b="1" dirty="0"/>
              <a:t>Table-1: </a:t>
            </a:r>
            <a:r>
              <a:rPr lang="en-US" dirty="0"/>
              <a:t>users</a:t>
            </a:r>
            <a:br>
              <a:rPr lang="en-US" dirty="0"/>
            </a:br>
            <a:r>
              <a:rPr lang="en-US" dirty="0"/>
              <a:t>This table includes one row per user, with descriptive information about that user’s account.</a:t>
            </a:r>
          </a:p>
          <a:p>
            <a:r>
              <a:rPr lang="en-US" b="1" dirty="0"/>
              <a:t>Table-2: </a:t>
            </a:r>
            <a:r>
              <a:rPr lang="en-US" dirty="0"/>
              <a:t>events</a:t>
            </a:r>
            <a:br>
              <a:rPr lang="en-US" dirty="0"/>
            </a:br>
            <a:r>
              <a:rPr lang="en-US" dirty="0"/>
              <a:t>This table includes one row per event, where an event is an action that a user has taken. These events include login events, messaging events, search events, events logged as users progress through a signup funnel, events around received emails.</a:t>
            </a:r>
          </a:p>
          <a:p>
            <a:r>
              <a:rPr lang="en-US" b="1" dirty="0"/>
              <a:t>Table-3: </a:t>
            </a:r>
            <a:r>
              <a:rPr lang="en-US" dirty="0" err="1"/>
              <a:t>email_events</a:t>
            </a:r>
            <a:r>
              <a:rPr lang="en-US" dirty="0"/>
              <a:t/>
            </a:r>
            <a:br>
              <a:rPr lang="en-US" dirty="0"/>
            </a:br>
            <a:r>
              <a:rPr lang="en-US" dirty="0"/>
              <a:t>This table contains events specific to the sending of emails. It is similar in structure to the events table above</a:t>
            </a:r>
          </a:p>
        </p:txBody>
      </p:sp>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3200400" cy="609600"/>
          </a:xfrm>
        </p:spPr>
        <p:txBody>
          <a:bodyPr>
            <a:normAutofit/>
          </a:bodyPr>
          <a:lstStyle/>
          <a:p>
            <a:pPr algn="ctr"/>
            <a:r>
              <a:rPr lang="en-US" sz="2400" u="sng" dirty="0" smtClean="0"/>
              <a:t>Case Study2-Dataset</a:t>
            </a:r>
            <a:endParaRPr lang="en-US" sz="2400" u="sng" dirty="0"/>
          </a:p>
        </p:txBody>
      </p:sp>
      <p:pic>
        <p:nvPicPr>
          <p:cNvPr id="7" name="Picture Placeholder 6" descr="Capture118.PNG"/>
          <p:cNvPicPr>
            <a:picLocks noGrp="1" noChangeAspect="1"/>
          </p:cNvPicPr>
          <p:nvPr>
            <p:ph type="pic" idx="1"/>
          </p:nvPr>
        </p:nvPicPr>
        <p:blipFill>
          <a:blip r:embed="rId2" cstate="print"/>
          <a:srcRect t="13197" b="13197"/>
          <a:stretch>
            <a:fillRect/>
          </a:stretch>
        </p:blipFill>
        <p:spPr/>
      </p:pic>
      <p:sp>
        <p:nvSpPr>
          <p:cNvPr id="4" name="Text Placeholder 3"/>
          <p:cNvSpPr>
            <a:spLocks noGrp="1"/>
          </p:cNvSpPr>
          <p:nvPr>
            <p:ph type="body" sz="half" idx="2"/>
          </p:nvPr>
        </p:nvSpPr>
        <p:spPr>
          <a:xfrm>
            <a:off x="304800" y="6019800"/>
            <a:ext cx="8610600" cy="609600"/>
          </a:xfrm>
        </p:spPr>
        <p:txBody>
          <a:bodyPr>
            <a:normAutofit fontScale="85000" lnSpcReduction="10000"/>
          </a:bodyPr>
          <a:lstStyle/>
          <a:p>
            <a:pPr algn="ctr"/>
            <a:r>
              <a:rPr lang="en-US" sz="2800" b="1" dirty="0" smtClean="0">
                <a:solidFill>
                  <a:srgbClr val="7030A0"/>
                </a:solidFill>
              </a:rPr>
              <a:t>Created Table and inserted values by IMPORT WIZARD in MYSQL</a:t>
            </a:r>
            <a:endParaRPr lang="en-US" sz="2800" b="1" dirty="0"/>
          </a:p>
        </p:txBody>
      </p:sp>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102519.png"/>
          <p:cNvPicPr>
            <a:picLocks noGrp="1" noChangeAspect="1"/>
          </p:cNvPicPr>
          <p:nvPr>
            <p:ph type="pic" idx="1"/>
          </p:nvPr>
        </p:nvPicPr>
        <p:blipFill>
          <a:blip r:embed="rId2" cstate="print"/>
          <a:srcRect t="150" b="150"/>
          <a:stretch>
            <a:fillRect/>
          </a:stretch>
        </p:blipFill>
        <p:spPr>
          <a:xfrm>
            <a:off x="0" y="0"/>
            <a:ext cx="8763000" cy="6553200"/>
          </a:xfrm>
          <a:solidFill>
            <a:schemeClr val="tx2">
              <a:lumMod val="60000"/>
              <a:lumOff val="40000"/>
            </a:schemeClr>
          </a:solidFill>
        </p:spPr>
        <p:style>
          <a:lnRef idx="3">
            <a:schemeClr val="lt1"/>
          </a:lnRef>
          <a:fillRef idx="1">
            <a:schemeClr val="accent1"/>
          </a:fillRef>
          <a:effectRef idx="1">
            <a:schemeClr val="accent1"/>
          </a:effectRef>
          <a:fontRef idx="minor">
            <a:schemeClr val="lt1"/>
          </a:fontRef>
        </p:style>
      </p:pic>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116.PNG"/>
          <p:cNvPicPr>
            <a:picLocks noGrp="1" noChangeAspect="1"/>
          </p:cNvPicPr>
          <p:nvPr>
            <p:ph idx="1"/>
          </p:nvPr>
        </p:nvPicPr>
        <p:blipFill>
          <a:blip r:embed="rId2" cstate="print"/>
          <a:stretch>
            <a:fillRect/>
          </a:stretch>
        </p:blipFill>
        <p:spPr>
          <a:xfrm>
            <a:off x="0" y="0"/>
            <a:ext cx="9144000" cy="6857999"/>
          </a:xfrm>
        </p:spPr>
      </p:pic>
    </p:spTree>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b="1" u="sng" dirty="0"/>
              <a:t>Table-1: </a:t>
            </a:r>
            <a:r>
              <a:rPr lang="en-US" sz="3200" u="sng" dirty="0"/>
              <a:t>users</a:t>
            </a:r>
          </a:p>
        </p:txBody>
      </p:sp>
      <p:pic>
        <p:nvPicPr>
          <p:cNvPr id="4" name="Content Placeholder 3" descr="Capture120.PNG"/>
          <p:cNvPicPr>
            <a:picLocks noGrp="1" noChangeAspect="1"/>
          </p:cNvPicPr>
          <p:nvPr>
            <p:ph idx="1"/>
          </p:nvPr>
        </p:nvPicPr>
        <p:blipFill>
          <a:blip r:embed="rId2" cstate="print"/>
          <a:stretch>
            <a:fillRect/>
          </a:stretch>
        </p:blipFill>
        <p:spPr>
          <a:xfrm>
            <a:off x="228600" y="533400"/>
            <a:ext cx="8762999" cy="6172200"/>
          </a:xfrm>
        </p:spPr>
      </p:pic>
    </p:spTree>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533400"/>
          </a:xfrm>
        </p:spPr>
        <p:txBody>
          <a:bodyPr>
            <a:noAutofit/>
          </a:bodyPr>
          <a:lstStyle/>
          <a:p>
            <a:r>
              <a:rPr lang="en-US" sz="3200" b="1" u="sng" dirty="0"/>
              <a:t>Table-2: </a:t>
            </a:r>
            <a:r>
              <a:rPr lang="en-US" sz="3200" u="sng" dirty="0"/>
              <a:t>events</a:t>
            </a:r>
          </a:p>
        </p:txBody>
      </p:sp>
      <p:pic>
        <p:nvPicPr>
          <p:cNvPr id="4" name="Content Placeholder 3" descr="Capture121.PNG"/>
          <p:cNvPicPr>
            <a:picLocks noGrp="1" noChangeAspect="1"/>
          </p:cNvPicPr>
          <p:nvPr>
            <p:ph idx="1"/>
          </p:nvPr>
        </p:nvPicPr>
        <p:blipFill>
          <a:blip r:embed="rId2" cstate="print"/>
          <a:stretch>
            <a:fillRect/>
          </a:stretch>
        </p:blipFill>
        <p:spPr>
          <a:xfrm>
            <a:off x="228600" y="533400"/>
            <a:ext cx="8763000" cy="6324599"/>
          </a:xfrm>
        </p:spPr>
      </p:pic>
    </p:spTree>
  </p:cSld>
  <p:clrMapOvr>
    <a:masterClrMapping/>
  </p:clrMapOvr>
  <p:transition>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200" b="1" u="sng" dirty="0"/>
              <a:t>Table-3: </a:t>
            </a:r>
            <a:r>
              <a:rPr lang="en-US" sz="3200" u="sng" dirty="0" err="1"/>
              <a:t>email_events</a:t>
            </a:r>
            <a:endParaRPr lang="en-US" sz="3200" u="sng" dirty="0"/>
          </a:p>
        </p:txBody>
      </p:sp>
      <p:pic>
        <p:nvPicPr>
          <p:cNvPr id="4" name="Content Placeholder 3" descr="Capture122.PNG"/>
          <p:cNvPicPr>
            <a:picLocks noGrp="1" noChangeAspect="1"/>
          </p:cNvPicPr>
          <p:nvPr>
            <p:ph idx="1"/>
          </p:nvPr>
        </p:nvPicPr>
        <p:blipFill>
          <a:blip r:embed="rId2" cstate="print"/>
          <a:stretch>
            <a:fillRect/>
          </a:stretch>
        </p:blipFill>
        <p:spPr>
          <a:xfrm>
            <a:off x="0" y="457200"/>
            <a:ext cx="9144000" cy="6400800"/>
          </a:xfrm>
        </p:spPr>
      </p:pic>
    </p:spTree>
  </p:cSld>
  <p:clrMapOvr>
    <a:masterClrMapping/>
  </p:clrMapOvr>
  <p:transition>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381000"/>
          </a:xfrm>
        </p:spPr>
        <p:txBody>
          <a:bodyPr>
            <a:noAutofit/>
          </a:bodyPr>
          <a:lstStyle/>
          <a:p>
            <a:r>
              <a:rPr lang="en-US" sz="2800" b="1" u="sng" dirty="0"/>
              <a:t>T</a:t>
            </a:r>
            <a:r>
              <a:rPr lang="en-US" sz="2800" b="1" u="sng" dirty="0" smtClean="0"/>
              <a:t>ask</a:t>
            </a:r>
            <a:r>
              <a:rPr lang="en-US" sz="2800" b="1" u="sng" dirty="0"/>
              <a:t>:</a:t>
            </a:r>
            <a:r>
              <a:rPr lang="en-US" sz="2800" u="sng" dirty="0"/>
              <a:t> Calculate the weekly user engagement?</a:t>
            </a:r>
          </a:p>
        </p:txBody>
      </p:sp>
      <p:pic>
        <p:nvPicPr>
          <p:cNvPr id="7" name="Content Placeholder 6" descr="Capture141.PNG"/>
          <p:cNvPicPr>
            <a:picLocks noGrp="1" noChangeAspect="1"/>
          </p:cNvPicPr>
          <p:nvPr>
            <p:ph idx="1"/>
          </p:nvPr>
        </p:nvPicPr>
        <p:blipFill>
          <a:blip r:embed="rId2" cstate="print"/>
          <a:stretch>
            <a:fillRect/>
          </a:stretch>
        </p:blipFill>
        <p:spPr>
          <a:xfrm>
            <a:off x="0" y="533400"/>
            <a:ext cx="9144000" cy="6324599"/>
          </a:xfrm>
        </p:spPr>
      </p:pic>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33400"/>
          </a:xfrm>
        </p:spPr>
        <p:txBody>
          <a:bodyPr>
            <a:noAutofit/>
          </a:bodyPr>
          <a:lstStyle/>
          <a:p>
            <a:r>
              <a:rPr lang="en-US" sz="3200" b="1" u="sng" dirty="0" smtClean="0"/>
              <a:t>T</a:t>
            </a:r>
            <a:r>
              <a:rPr lang="en-US" sz="2800" b="1" u="sng" dirty="0" smtClean="0"/>
              <a:t>ask</a:t>
            </a:r>
            <a:r>
              <a:rPr lang="en-US" sz="2800" b="1" u="sng" dirty="0"/>
              <a:t>:</a:t>
            </a:r>
            <a:r>
              <a:rPr lang="en-US" sz="2800" u="sng" dirty="0"/>
              <a:t> Calculate the user growth for product?</a:t>
            </a:r>
          </a:p>
        </p:txBody>
      </p:sp>
      <p:pic>
        <p:nvPicPr>
          <p:cNvPr id="8" name="Content Placeholder 7" descr="Capture148.PNG"/>
          <p:cNvPicPr>
            <a:picLocks noGrp="1" noChangeAspect="1"/>
          </p:cNvPicPr>
          <p:nvPr>
            <p:ph idx="1"/>
          </p:nvPr>
        </p:nvPicPr>
        <p:blipFill>
          <a:blip r:embed="rId2" cstate="print"/>
          <a:stretch>
            <a:fillRect/>
          </a:stretch>
        </p:blipFill>
        <p:spPr>
          <a:xfrm>
            <a:off x="-1524000" y="533400"/>
            <a:ext cx="12496800" cy="6553199"/>
          </a:xfrm>
        </p:spPr>
      </p:pic>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3008313" cy="457200"/>
          </a:xfrm>
        </p:spPr>
        <p:txBody>
          <a:bodyPr>
            <a:noAutofit/>
          </a:bodyPr>
          <a:lstStyle/>
          <a:p>
            <a:pPr algn="ctr"/>
            <a:r>
              <a:rPr lang="en-US" sz="3200" u="sng" dirty="0" smtClean="0"/>
              <a:t>Description</a:t>
            </a:r>
            <a:endParaRPr lang="en-US" sz="3200" u="sng" dirty="0"/>
          </a:p>
        </p:txBody>
      </p:sp>
      <p:graphicFrame>
        <p:nvGraphicFramePr>
          <p:cNvPr id="6" name="Content Placeholder 5"/>
          <p:cNvGraphicFramePr>
            <a:graphicFrameLocks noGrp="1"/>
          </p:cNvGraphicFramePr>
          <p:nvPr>
            <p:ph idx="1"/>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457200" y="762000"/>
          <a:ext cx="3008313" cy="53641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b="1" dirty="0"/>
              <a:t> </a:t>
            </a:r>
            <a:r>
              <a:rPr lang="en-US" sz="2800" b="1" u="sng" dirty="0" smtClean="0"/>
              <a:t>Task</a:t>
            </a:r>
            <a:r>
              <a:rPr lang="en-US" sz="2800" b="1" u="sng" dirty="0"/>
              <a:t>:</a:t>
            </a:r>
            <a:r>
              <a:rPr lang="en-US" sz="2800" u="sng" dirty="0"/>
              <a:t> Calculate the weekly engagement per device?</a:t>
            </a:r>
          </a:p>
        </p:txBody>
      </p:sp>
      <p:pic>
        <p:nvPicPr>
          <p:cNvPr id="9" name="Content Placeholder 8" descr="Capture149.PNG"/>
          <p:cNvPicPr>
            <a:picLocks noGrp="1" noChangeAspect="1"/>
          </p:cNvPicPr>
          <p:nvPr>
            <p:ph idx="1"/>
          </p:nvPr>
        </p:nvPicPr>
        <p:blipFill>
          <a:blip r:embed="rId2" cstate="print"/>
          <a:stretch>
            <a:fillRect/>
          </a:stretch>
        </p:blipFill>
        <p:spPr>
          <a:xfrm>
            <a:off x="-1981200" y="457200"/>
            <a:ext cx="12877800" cy="6629400"/>
          </a:xfrm>
        </p:spPr>
      </p:pic>
    </p:spTree>
  </p:cSld>
  <p:clrMapOvr>
    <a:masterClrMapping/>
  </p:clrMapOvr>
  <p:transition>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2400" u="sng" dirty="0"/>
              <a:t>T</a:t>
            </a:r>
            <a:r>
              <a:rPr lang="en-US" sz="2400" u="sng" dirty="0" smtClean="0"/>
              <a:t>ask</a:t>
            </a:r>
            <a:r>
              <a:rPr lang="en-US" sz="2400" u="sng" dirty="0"/>
              <a:t>: Calculate the weekly retention of users-sign up cohort?</a:t>
            </a:r>
          </a:p>
        </p:txBody>
      </p:sp>
      <p:sp>
        <p:nvSpPr>
          <p:cNvPr id="3" name="Content Placeholder 2"/>
          <p:cNvSpPr>
            <a:spLocks noGrp="1"/>
          </p:cNvSpPr>
          <p:nvPr>
            <p:ph idx="1"/>
          </p:nvPr>
        </p:nvSpPr>
        <p:spPr>
          <a:xfrm>
            <a:off x="0" y="533400"/>
            <a:ext cx="8991600" cy="6172200"/>
          </a:xfrm>
        </p:spPr>
        <p:txBody>
          <a:bodyPr/>
          <a:lstStyle/>
          <a:p>
            <a:r>
              <a:rPr lang="en-US" dirty="0" smtClean="0"/>
              <a:t>	</a:t>
            </a:r>
            <a:endParaRPr lang="en-US" dirty="0"/>
          </a:p>
        </p:txBody>
      </p:sp>
      <p:pic>
        <p:nvPicPr>
          <p:cNvPr id="4" name="Picture 3" descr="Capture147.PNG"/>
          <p:cNvPicPr>
            <a:picLocks noChangeAspect="1"/>
          </p:cNvPicPr>
          <p:nvPr/>
        </p:nvPicPr>
        <p:blipFill>
          <a:blip r:embed="rId2" cstate="print"/>
          <a:stretch>
            <a:fillRect/>
          </a:stretch>
        </p:blipFill>
        <p:spPr>
          <a:xfrm>
            <a:off x="-1447800" y="533400"/>
            <a:ext cx="11887200" cy="6477000"/>
          </a:xfrm>
          <a:prstGeom prst="rect">
            <a:avLst/>
          </a:prstGeom>
        </p:spPr>
      </p:pic>
    </p:spTree>
  </p:cSld>
  <p:clrMapOvr>
    <a:masterClrMapping/>
  </p:clrMapOvr>
  <p:transition>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2800" b="1" u="sng" dirty="0" smtClean="0"/>
              <a:t>Task</a:t>
            </a:r>
            <a:r>
              <a:rPr lang="en-US" sz="2800" b="1" u="sng" dirty="0"/>
              <a:t>:</a:t>
            </a:r>
            <a:r>
              <a:rPr lang="en-US" sz="2800" u="sng" dirty="0"/>
              <a:t> Calculate the email engagement metrics?</a:t>
            </a:r>
          </a:p>
        </p:txBody>
      </p:sp>
      <p:pic>
        <p:nvPicPr>
          <p:cNvPr id="8" name="Content Placeholder 7" descr="Capture151.PNG"/>
          <p:cNvPicPr>
            <a:picLocks noGrp="1" noChangeAspect="1"/>
          </p:cNvPicPr>
          <p:nvPr>
            <p:ph idx="1"/>
          </p:nvPr>
        </p:nvPicPr>
        <p:blipFill>
          <a:blip r:embed="rId2" cstate="print"/>
          <a:stretch>
            <a:fillRect/>
          </a:stretch>
        </p:blipFill>
        <p:spPr>
          <a:xfrm>
            <a:off x="457200" y="1687275"/>
            <a:ext cx="8229600" cy="4351812"/>
          </a:xfrm>
        </p:spPr>
      </p:pic>
    </p:spTree>
  </p:cSld>
  <p:clrMapOvr>
    <a:masterClrMapping/>
  </p:clrMapOvr>
  <p:transition>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Result-Learning</a:t>
            </a:r>
            <a:endParaRPr lang="en-US" b="1" u="sng"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style>
          <a:lnRef idx="3">
            <a:schemeClr val="lt1"/>
          </a:lnRef>
          <a:fillRef idx="1">
            <a:schemeClr val="accent1"/>
          </a:fillRef>
          <a:effectRef idx="1">
            <a:schemeClr val="accent1"/>
          </a:effectRef>
          <a:fontRef idx="minor">
            <a:schemeClr val="lt1"/>
          </a:fontRef>
        </p:style>
        <p:txBody>
          <a:bodyPr/>
          <a:lstStyle/>
          <a:p>
            <a:r>
              <a:rPr lang="en-US" dirty="0" smtClean="0"/>
              <a:t>THANK YOU</a:t>
            </a:r>
            <a:endParaRPr lang="en-US" dirty="0"/>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533400"/>
          </a:xfrm>
        </p:spPr>
        <p:txBody>
          <a:bodyPr>
            <a:normAutofit fontScale="90000"/>
          </a:bodyPr>
          <a:lstStyle/>
          <a:p>
            <a:r>
              <a:rPr lang="en-US" sz="3600" b="1" u="sng" dirty="0" smtClean="0"/>
              <a:t>Case Study 1 (Job Data)</a:t>
            </a:r>
            <a:r>
              <a:rPr lang="en-US" dirty="0" smtClean="0"/>
              <a:t/>
            </a:r>
            <a:br>
              <a:rPr lang="en-US" dirty="0" smtClean="0"/>
            </a:br>
            <a:endParaRPr lang="en-US" dirty="0"/>
          </a:p>
        </p:txBody>
      </p:sp>
      <p:sp>
        <p:nvSpPr>
          <p:cNvPr id="3" name="Subtitle 2"/>
          <p:cNvSpPr>
            <a:spLocks noGrp="1"/>
          </p:cNvSpPr>
          <p:nvPr>
            <p:ph type="subTitle" idx="1"/>
          </p:nvPr>
        </p:nvSpPr>
        <p:spPr>
          <a:xfrm>
            <a:off x="152400" y="990600"/>
            <a:ext cx="8839200" cy="5867400"/>
          </a:xfrm>
        </p:spPr>
        <p:style>
          <a:lnRef idx="1">
            <a:schemeClr val="accent1"/>
          </a:lnRef>
          <a:fillRef idx="2">
            <a:schemeClr val="accent1"/>
          </a:fillRef>
          <a:effectRef idx="1">
            <a:schemeClr val="accent1"/>
          </a:effectRef>
          <a:fontRef idx="minor">
            <a:schemeClr val="dk1"/>
          </a:fontRef>
        </p:style>
        <p:txBody>
          <a:bodyPr>
            <a:normAutofit/>
          </a:bodyPr>
          <a:lstStyle/>
          <a:p>
            <a:r>
              <a:rPr lang="en-US" sz="2000" b="1" dirty="0">
                <a:solidFill>
                  <a:schemeClr val="tx1"/>
                </a:solidFill>
              </a:rPr>
              <a:t>Below is the structure of the table with the definition of each column that you must work on:</a:t>
            </a:r>
            <a:endParaRPr lang="en-US" sz="2000" dirty="0">
              <a:solidFill>
                <a:schemeClr val="tx1"/>
              </a:solidFill>
            </a:endParaRPr>
          </a:p>
          <a:p>
            <a:r>
              <a:rPr lang="en-US" sz="2000" b="1" dirty="0">
                <a:solidFill>
                  <a:schemeClr val="tx1"/>
                </a:solidFill>
              </a:rPr>
              <a:t>Table-1: </a:t>
            </a:r>
            <a:r>
              <a:rPr lang="en-US" sz="2000" dirty="0" err="1">
                <a:solidFill>
                  <a:schemeClr val="tx1"/>
                </a:solidFill>
              </a:rPr>
              <a:t>job_data</a:t>
            </a:r>
            <a:r>
              <a:rPr lang="en-US" sz="2000" dirty="0">
                <a:solidFill>
                  <a:schemeClr val="tx1"/>
                </a:solidFill>
              </a:rPr>
              <a:t/>
            </a:r>
            <a:br>
              <a:rPr lang="en-US" sz="2000" dirty="0">
                <a:solidFill>
                  <a:schemeClr val="tx1"/>
                </a:solidFill>
              </a:rPr>
            </a:br>
            <a:r>
              <a:rPr lang="en-US" sz="2000" b="1" dirty="0" err="1" smtClean="0">
                <a:solidFill>
                  <a:schemeClr val="tx1"/>
                </a:solidFill>
              </a:rPr>
              <a:t>job_id</a:t>
            </a:r>
            <a:r>
              <a:rPr lang="en-US" sz="2000" b="1" dirty="0">
                <a:solidFill>
                  <a:schemeClr val="tx1"/>
                </a:solidFill>
              </a:rPr>
              <a:t>: </a:t>
            </a:r>
            <a:r>
              <a:rPr lang="en-US" sz="2000" dirty="0">
                <a:solidFill>
                  <a:schemeClr val="tx1"/>
                </a:solidFill>
              </a:rPr>
              <a:t>unique identifier of jobs</a:t>
            </a:r>
          </a:p>
          <a:p>
            <a:pPr lvl="1"/>
            <a:r>
              <a:rPr lang="en-US" sz="2000" b="1" dirty="0" err="1">
                <a:solidFill>
                  <a:schemeClr val="tx1"/>
                </a:solidFill>
              </a:rPr>
              <a:t>actor_id</a:t>
            </a:r>
            <a:r>
              <a:rPr lang="en-US" sz="2000" b="1" dirty="0">
                <a:solidFill>
                  <a:schemeClr val="tx1"/>
                </a:solidFill>
              </a:rPr>
              <a:t>: </a:t>
            </a:r>
            <a:r>
              <a:rPr lang="en-US" sz="2000" dirty="0">
                <a:solidFill>
                  <a:schemeClr val="tx1"/>
                </a:solidFill>
              </a:rPr>
              <a:t>unique identifier of actor</a:t>
            </a:r>
          </a:p>
          <a:p>
            <a:pPr lvl="1"/>
            <a:r>
              <a:rPr lang="en-US" sz="2000" b="1" dirty="0">
                <a:solidFill>
                  <a:schemeClr val="tx1"/>
                </a:solidFill>
              </a:rPr>
              <a:t>event: </a:t>
            </a:r>
            <a:r>
              <a:rPr lang="en-US" sz="2000" dirty="0">
                <a:solidFill>
                  <a:schemeClr val="tx1"/>
                </a:solidFill>
              </a:rPr>
              <a:t>decision/skip/transfer</a:t>
            </a:r>
          </a:p>
          <a:p>
            <a:pPr lvl="1"/>
            <a:r>
              <a:rPr lang="en-US" sz="2000" b="1" dirty="0">
                <a:solidFill>
                  <a:schemeClr val="tx1"/>
                </a:solidFill>
              </a:rPr>
              <a:t>language: </a:t>
            </a:r>
            <a:r>
              <a:rPr lang="en-US" sz="2000" dirty="0">
                <a:solidFill>
                  <a:schemeClr val="tx1"/>
                </a:solidFill>
              </a:rPr>
              <a:t>language of the content</a:t>
            </a:r>
          </a:p>
          <a:p>
            <a:pPr lvl="1"/>
            <a:r>
              <a:rPr lang="en-US" sz="2000" b="1" dirty="0" err="1">
                <a:solidFill>
                  <a:schemeClr val="tx1"/>
                </a:solidFill>
              </a:rPr>
              <a:t>time_spent</a:t>
            </a:r>
            <a:r>
              <a:rPr lang="en-US" sz="2000" b="1" dirty="0">
                <a:solidFill>
                  <a:schemeClr val="tx1"/>
                </a:solidFill>
              </a:rPr>
              <a:t>: </a:t>
            </a:r>
            <a:r>
              <a:rPr lang="en-US" sz="2000" dirty="0">
                <a:solidFill>
                  <a:schemeClr val="tx1"/>
                </a:solidFill>
              </a:rPr>
              <a:t>time spent to review the job in seconds</a:t>
            </a:r>
          </a:p>
          <a:p>
            <a:pPr lvl="1"/>
            <a:r>
              <a:rPr lang="en-US" sz="2000" b="1" dirty="0">
                <a:solidFill>
                  <a:schemeClr val="tx1"/>
                </a:solidFill>
              </a:rPr>
              <a:t>org: </a:t>
            </a:r>
            <a:r>
              <a:rPr lang="en-US" sz="2000" dirty="0">
                <a:solidFill>
                  <a:schemeClr val="tx1"/>
                </a:solidFill>
              </a:rPr>
              <a:t>organization of the actor</a:t>
            </a:r>
          </a:p>
          <a:p>
            <a:pPr lvl="1"/>
            <a:r>
              <a:rPr lang="en-US" sz="2000" b="1" dirty="0" err="1">
                <a:solidFill>
                  <a:schemeClr val="tx1"/>
                </a:solidFill>
              </a:rPr>
              <a:t>ds</a:t>
            </a:r>
            <a:r>
              <a:rPr lang="en-US" sz="2000" b="1" dirty="0">
                <a:solidFill>
                  <a:schemeClr val="tx1"/>
                </a:solidFill>
              </a:rPr>
              <a:t>: </a:t>
            </a:r>
            <a:r>
              <a:rPr lang="en-US" sz="2000" dirty="0">
                <a:solidFill>
                  <a:schemeClr val="tx1"/>
                </a:solidFill>
              </a:rPr>
              <a:t>date in the </a:t>
            </a:r>
            <a:r>
              <a:rPr lang="en-US" sz="2000" dirty="0" err="1">
                <a:solidFill>
                  <a:schemeClr val="tx1"/>
                </a:solidFill>
              </a:rPr>
              <a:t>yyyy</a:t>
            </a:r>
            <a:r>
              <a:rPr lang="en-US" sz="2000" dirty="0">
                <a:solidFill>
                  <a:schemeClr val="tx1"/>
                </a:solidFill>
              </a:rPr>
              <a:t>/mm/</a:t>
            </a:r>
            <a:r>
              <a:rPr lang="en-US" sz="2000" dirty="0" err="1">
                <a:solidFill>
                  <a:schemeClr val="tx1"/>
                </a:solidFill>
              </a:rPr>
              <a:t>dd</a:t>
            </a:r>
            <a:r>
              <a:rPr lang="en-US" sz="2000" dirty="0">
                <a:solidFill>
                  <a:schemeClr val="tx1"/>
                </a:solidFill>
              </a:rPr>
              <a:t> format. It is stored in the form of text and we use presto to run. no need for date function</a:t>
            </a:r>
          </a:p>
          <a:p>
            <a:endParaRPr lang="en-US" dirty="0"/>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op1.PNG"/>
          <p:cNvPicPr>
            <a:picLocks noGrp="1" noChangeAspect="1"/>
          </p:cNvPicPr>
          <p:nvPr>
            <p:ph idx="1"/>
          </p:nvPr>
        </p:nvPicPr>
        <p:blipFill>
          <a:blip r:embed="rId2" cstate="print"/>
          <a:stretch>
            <a:fillRect/>
          </a:stretch>
        </p:blipFill>
        <p:spPr>
          <a:xfrm>
            <a:off x="0" y="-1"/>
            <a:ext cx="9144000" cy="7218947"/>
          </a:xfrm>
        </p:spPr>
      </p:pic>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470025"/>
          </a:xfrm>
        </p:spPr>
        <p:txBody>
          <a:bodyPr>
            <a:normAutofit/>
          </a:bodyPr>
          <a:lstStyle/>
          <a:p>
            <a:r>
              <a:rPr lang="en-US" sz="3600" b="1" u="sng" dirty="0" smtClean="0"/>
              <a:t>Execution Plan</a:t>
            </a:r>
            <a:endParaRPr lang="en-US" sz="3600" b="1" u="sng" dirty="0"/>
          </a:p>
        </p:txBody>
      </p:sp>
      <p:sp>
        <p:nvSpPr>
          <p:cNvPr id="3" name="Subtitle 2"/>
          <p:cNvSpPr>
            <a:spLocks noGrp="1"/>
          </p:cNvSpPr>
          <p:nvPr>
            <p:ph type="subTitle" idx="1"/>
          </p:nvPr>
        </p:nvSpPr>
        <p:spPr>
          <a:xfrm>
            <a:off x="228600" y="1905000"/>
            <a:ext cx="8915400" cy="4800600"/>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 y="1905000"/>
            <a:ext cx="8686800" cy="4419600"/>
          </a:xfrm>
          <a:prstGeom prst="rect">
            <a:avLst/>
          </a:prstGeom>
          <a:ln>
            <a:headEnd/>
            <a:tailEnd/>
          </a:ln>
        </p:spPr>
        <p:style>
          <a:lnRef idx="1">
            <a:schemeClr val="accent1"/>
          </a:lnRef>
          <a:fillRef idx="3">
            <a:schemeClr val="accent1"/>
          </a:fillRef>
          <a:effectRef idx="2">
            <a:schemeClr val="accent1"/>
          </a:effectRef>
          <a:fontRef idx="minor">
            <a:schemeClr val="lt1"/>
          </a:fontRef>
        </p:style>
      </p:pic>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Grid</a:t>
            </a:r>
            <a:endParaRPr lang="en-US" dirty="0"/>
          </a:p>
        </p:txBody>
      </p:sp>
      <p:pic>
        <p:nvPicPr>
          <p:cNvPr id="4" name="Content Placeholder 3" descr="Captureop3.PNG"/>
          <p:cNvPicPr>
            <a:picLocks noGrp="1" noChangeAspect="1"/>
          </p:cNvPicPr>
          <p:nvPr>
            <p:ph idx="1"/>
          </p:nvPr>
        </p:nvPicPr>
        <p:blipFill>
          <a:blip r:embed="rId2" cstate="print"/>
          <a:stretch>
            <a:fillRect/>
          </a:stretch>
        </p:blipFill>
        <p:spPr>
          <a:xfrm>
            <a:off x="742415" y="2405653"/>
            <a:ext cx="7659169" cy="2915057"/>
          </a:xfrm>
        </p:spPr>
      </p:pic>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sz="2000" b="1" dirty="0" smtClean="0"/>
              <a:t>Task</a:t>
            </a:r>
            <a:r>
              <a:rPr lang="en-US" sz="2000" b="1" dirty="0"/>
              <a:t>: Calculate the number of jobs reviewed per hour per day for November 20</a:t>
            </a:r>
            <a:r>
              <a:rPr lang="en-US" sz="2000" b="1" u="sng" dirty="0"/>
              <a:t>20?</a:t>
            </a:r>
          </a:p>
        </p:txBody>
      </p:sp>
      <p:pic>
        <p:nvPicPr>
          <p:cNvPr id="4" name="Content Placeholder 3" descr="Capture111.PNG"/>
          <p:cNvPicPr>
            <a:picLocks noGrp="1" noChangeAspect="1"/>
          </p:cNvPicPr>
          <p:nvPr>
            <p:ph idx="1"/>
          </p:nvPr>
        </p:nvPicPr>
        <p:blipFill>
          <a:blip r:embed="rId2" cstate="print"/>
          <a:stretch>
            <a:fillRect/>
          </a:stretch>
        </p:blipFill>
        <p:spPr>
          <a:xfrm>
            <a:off x="0" y="838200"/>
            <a:ext cx="8991600" cy="6019800"/>
          </a:xfrm>
        </p:spPr>
      </p:pic>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1800" b="1" dirty="0" smtClean="0"/>
              <a:t>Task</a:t>
            </a:r>
            <a:r>
              <a:rPr lang="en-US" sz="1800" b="1" dirty="0"/>
              <a:t>: Let’s say the above metric is called throughput. Calculate 7 day rolling average of throughput? For throughput, do you prefer daily metric or 7-day rolling and why?</a:t>
            </a:r>
          </a:p>
        </p:txBody>
      </p:sp>
      <p:pic>
        <p:nvPicPr>
          <p:cNvPr id="4" name="Content Placeholder 3" descr="Capture112.PNG"/>
          <p:cNvPicPr>
            <a:picLocks noGrp="1" noChangeAspect="1"/>
          </p:cNvPicPr>
          <p:nvPr>
            <p:ph idx="1"/>
          </p:nvPr>
        </p:nvPicPr>
        <p:blipFill>
          <a:blip r:embed="rId2" cstate="print"/>
          <a:stretch>
            <a:fillRect/>
          </a:stretch>
        </p:blipFill>
        <p:spPr>
          <a:xfrm>
            <a:off x="534364" y="1600200"/>
            <a:ext cx="8075271" cy="4525963"/>
          </a:xfrm>
        </p:spPr>
      </p:pic>
    </p:spTree>
  </p:cSld>
  <p:clrMapOvr>
    <a:masterClrMapping/>
  </p:clrMapOvr>
  <p:transition>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000" b="1" dirty="0" smtClean="0"/>
              <a:t>Task</a:t>
            </a:r>
            <a:r>
              <a:rPr lang="en-US" sz="2000" b="1" dirty="0"/>
              <a:t>: Calculate the percentage share of each language in the last 30 days?</a:t>
            </a:r>
          </a:p>
        </p:txBody>
      </p:sp>
      <p:pic>
        <p:nvPicPr>
          <p:cNvPr id="4" name="Content Placeholder 3" descr="Capture113.PNG"/>
          <p:cNvPicPr>
            <a:picLocks noGrp="1" noChangeAspect="1"/>
          </p:cNvPicPr>
          <p:nvPr>
            <p:ph idx="1"/>
          </p:nvPr>
        </p:nvPicPr>
        <p:blipFill>
          <a:blip r:embed="rId2" cstate="print"/>
          <a:stretch>
            <a:fillRect/>
          </a:stretch>
        </p:blipFill>
        <p:spPr>
          <a:xfrm>
            <a:off x="152400" y="533400"/>
            <a:ext cx="8991600" cy="6324600"/>
          </a:xfrm>
        </p:spPr>
      </p:pic>
    </p:spTree>
  </p:cSld>
  <p:clrMapOvr>
    <a:masterClrMapping/>
  </p:clrMapOvr>
  <p:transition>
    <p:wipe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6007</TotalTime>
  <Words>490</Words>
  <Application>Microsoft Office PowerPoint</Application>
  <PresentationFormat>On-screen Show (4:3)</PresentationFormat>
  <Paragraphs>48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Operation-Analytics-and-Investigating-Metric-Spike  </vt:lpstr>
      <vt:lpstr>Description</vt:lpstr>
      <vt:lpstr>Case Study 1 (Job Data) </vt:lpstr>
      <vt:lpstr>Slide 4</vt:lpstr>
      <vt:lpstr>Execution Plan</vt:lpstr>
      <vt:lpstr>Result Grid</vt:lpstr>
      <vt:lpstr>Task: Calculate the number of jobs reviewed per hour per day for November 2020?</vt:lpstr>
      <vt:lpstr>Task: Let’s say the above metric is called throughput. Calculate 7 day rolling average of throughput? For throughput, do you prefer daily metric or 7-day rolling and why?</vt:lpstr>
      <vt:lpstr>Task: Calculate the percentage share of each language in the last 30 days?</vt:lpstr>
      <vt:lpstr>Task: Let’s say you see some duplicate rows in the data. How will you display duplicates from the table?</vt:lpstr>
      <vt:lpstr>Case Study 2 (Investigating metric spike)</vt:lpstr>
      <vt:lpstr>Case Study2-Dataset</vt:lpstr>
      <vt:lpstr>Slide 13</vt:lpstr>
      <vt:lpstr>Slide 14</vt:lpstr>
      <vt:lpstr>Table-1: users</vt:lpstr>
      <vt:lpstr>Table-2: events</vt:lpstr>
      <vt:lpstr>Table-3: email_events</vt:lpstr>
      <vt:lpstr>Task: Calculate the weekly user engagement?</vt:lpstr>
      <vt:lpstr>Task: Calculate the user growth for product?</vt:lpstr>
      <vt:lpstr> Task: Calculate the weekly engagement per device?</vt:lpstr>
      <vt:lpstr>Task: Calculate the weekly retention of users-sign up cohort?</vt:lpstr>
      <vt:lpstr>Task: Calculate the email engagement metrics?</vt:lpstr>
      <vt:lpstr>Result-Learning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165</cp:revision>
  <dcterms:created xsi:type="dcterms:W3CDTF">2023-04-19T09:57:18Z</dcterms:created>
  <dcterms:modified xsi:type="dcterms:W3CDTF">2023-04-23T14:04:53Z</dcterms:modified>
</cp:coreProperties>
</file>