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60" r:id="rId7"/>
    <p:sldId id="259" r:id="rId8"/>
    <p:sldId id="279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3" r:id="rId21"/>
    <p:sldId id="274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F9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C289-F60B-4133-B8A1-143A1533C625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A7C-71DD-4313-991B-A657FEF30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q-e_n7lm2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User Analytic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User analytics is a way of analyzing user data in order to give companies a clearer view of user cohorts. Typically, a business intelligence software is used to combine customer behavior data from web and mobile applications to create a holistic view of the user and the </a:t>
            </a:r>
            <a:r>
              <a:rPr lang="en-US" dirty="0" smtClean="0">
                <a:solidFill>
                  <a:schemeClr val="tx1"/>
                </a:solidFill>
              </a:rPr>
              <a:t>user experience.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Output</a:t>
            </a:r>
            <a:endParaRPr lang="en-US" b="1" u="sng" dirty="0"/>
          </a:p>
        </p:txBody>
      </p:sp>
      <p:pic>
        <p:nvPicPr>
          <p:cNvPr id="4" name="Content Placeholder 3" descr="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14400"/>
            <a:ext cx="85344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A detailed </a:t>
            </a:r>
            <a:r>
              <a:rPr lang="en-US" b="1" u="sng" dirty="0"/>
              <a:t>report answering the questions below :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b="1" u="sng" dirty="0">
                <a:solidFill>
                  <a:schemeClr val="tx1"/>
                </a:solidFill>
              </a:rPr>
              <a:t>(</a:t>
            </a:r>
            <a:r>
              <a:rPr lang="en-US" sz="2600" b="1" u="sng" dirty="0" smtClean="0">
                <a:solidFill>
                  <a:schemeClr val="tx1"/>
                </a:solidFill>
              </a:rPr>
              <a:t>1) Marketing</a:t>
            </a:r>
            <a:r>
              <a:rPr lang="en-US" b="1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tx1"/>
                </a:solidFill>
              </a:rPr>
              <a:t>The marketing team wants to launch some campaigns, and they need your help with the </a:t>
            </a:r>
            <a:r>
              <a:rPr lang="en-US" sz="2200" dirty="0" smtClean="0">
                <a:solidFill>
                  <a:schemeClr val="tx1"/>
                </a:solidFill>
              </a:rPr>
              <a:t>following</a:t>
            </a:r>
            <a:r>
              <a:rPr lang="en-US" sz="2200" dirty="0" smtClean="0"/>
              <a:t>:-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295401" cy="1447800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sz="2200" u="sng" dirty="0"/>
              <a:t>Perform Analysis</a:t>
            </a:r>
            <a:r>
              <a:rPr lang="en-US" sz="2200" u="sng" dirty="0" smtClean="0"/>
              <a:t>: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Marketing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447800"/>
            <a:ext cx="1447799" cy="5410200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Rewarding Most Loyal Users:</a:t>
            </a:r>
            <a:r>
              <a:rPr lang="en-US" sz="1800" b="1" dirty="0"/>
              <a:t> People who have been using the platform for the longest time</a:t>
            </a:r>
            <a:r>
              <a:rPr lang="en-US" sz="1800" b="1" dirty="0" smtClean="0"/>
              <a:t>.</a:t>
            </a:r>
          </a:p>
          <a:p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 </a:t>
            </a:r>
            <a:r>
              <a:rPr lang="en-US" sz="1800" b="1" dirty="0"/>
              <a:t>Task: Find the 5 oldest users of the Instagram from the database provided</a:t>
            </a:r>
          </a:p>
          <a:p>
            <a:endParaRPr lang="en-US" sz="1800" b="1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9" name="Content Placeholder 8" descr="Capture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0"/>
            <a:ext cx="69342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3050"/>
            <a:ext cx="1219200" cy="79375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sz="1400" u="sng" dirty="0" smtClean="0">
                <a:solidFill>
                  <a:schemeClr val="tx1"/>
                </a:solidFill>
              </a:rPr>
              <a:t>Marketing</a:t>
            </a:r>
            <a:endParaRPr lang="en-US" dirty="0"/>
          </a:p>
        </p:txBody>
      </p:sp>
      <p:pic>
        <p:nvPicPr>
          <p:cNvPr id="6" name="Content Placeholder 5" descr="Capture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0"/>
            <a:ext cx="7467600" cy="6629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435100"/>
            <a:ext cx="1600199" cy="469106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Remind Inactive Users to Start Posting</a:t>
            </a:r>
            <a:r>
              <a:rPr lang="en-US" sz="1800" b="1" dirty="0"/>
              <a:t>: By sending them promotional emails to post </a:t>
            </a:r>
            <a:r>
              <a:rPr lang="en-US" sz="1800" b="1" dirty="0" smtClean="0"/>
              <a:t>their </a:t>
            </a:r>
            <a:r>
              <a:rPr lang="en-US" sz="1800" b="1" dirty="0"/>
              <a:t>1st photo</a:t>
            </a:r>
            <a:r>
              <a:rPr lang="en-US" sz="1800" b="1" dirty="0" smtClean="0"/>
              <a:t>.</a:t>
            </a:r>
          </a:p>
          <a:p>
            <a:endParaRPr lang="en-US" sz="1800" b="1" dirty="0"/>
          </a:p>
          <a:p>
            <a:r>
              <a:rPr lang="en-US" sz="1800" b="1" u="sng" dirty="0"/>
              <a:t>Task</a:t>
            </a:r>
            <a:r>
              <a:rPr lang="en-US" sz="1800" b="1" dirty="0"/>
              <a:t>: Find the users who have never posted a single photo on Instagram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57200"/>
            <a:ext cx="1219199" cy="3352800"/>
          </a:xfrm>
        </p:spPr>
        <p:txBody>
          <a:bodyPr>
            <a:normAutofit/>
          </a:bodyPr>
          <a:lstStyle/>
          <a:p>
            <a:r>
              <a:rPr lang="en-US" u="sng" dirty="0"/>
              <a:t>Complete User Name List</a:t>
            </a:r>
            <a:r>
              <a:rPr lang="en-US" u="sng" dirty="0" smtClean="0"/>
              <a:t>:</a:t>
            </a:r>
            <a:r>
              <a:rPr lang="en-US" u="sng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Remind </a:t>
            </a:r>
            <a:r>
              <a:rPr lang="en-US" dirty="0"/>
              <a:t>Inactive Users to Start Posting</a:t>
            </a:r>
          </a:p>
        </p:txBody>
      </p:sp>
      <p:pic>
        <p:nvPicPr>
          <p:cNvPr id="5" name="Content Placeholder 4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304800"/>
            <a:ext cx="72390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1219200" cy="838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sz="1400" u="sng" dirty="0" smtClean="0">
                <a:solidFill>
                  <a:schemeClr val="tx1"/>
                </a:solidFill>
              </a:rPr>
              <a:t>Marketing</a:t>
            </a:r>
            <a:endParaRPr lang="en-US" u="sng" dirty="0"/>
          </a:p>
        </p:txBody>
      </p:sp>
      <p:pic>
        <p:nvPicPr>
          <p:cNvPr id="5" name="Content Placeholder 4" descr="Capture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2400"/>
            <a:ext cx="7696200" cy="6553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14400"/>
            <a:ext cx="1219200" cy="5181600"/>
          </a:xfrm>
        </p:spPr>
        <p:txBody>
          <a:bodyPr>
            <a:noAutofit/>
          </a:bodyPr>
          <a:lstStyle/>
          <a:p>
            <a:r>
              <a:rPr lang="en-US" sz="1600" b="1" u="sng" dirty="0"/>
              <a:t>Declaring Contest Winner</a:t>
            </a:r>
            <a:r>
              <a:rPr lang="en-US" sz="1600" b="1" dirty="0"/>
              <a:t>: The team started a contest and the user who gets the most likes on a single photo will win the contest now they wish to declare the winner</a:t>
            </a:r>
            <a:r>
              <a:rPr lang="en-US" sz="1600" b="1" dirty="0" smtClean="0"/>
              <a:t>.</a:t>
            </a:r>
          </a:p>
          <a:p>
            <a:r>
              <a:rPr lang="en-US" sz="1600" b="1" u="sng" dirty="0" smtClean="0"/>
              <a:t>Task</a:t>
            </a:r>
            <a:r>
              <a:rPr lang="en-US" sz="1600" b="1" dirty="0"/>
              <a:t>: Identify the winner of the contest and provide their details to the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1219200" cy="838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sz="1400" u="sng" dirty="0" smtClean="0">
                <a:solidFill>
                  <a:schemeClr val="tx1"/>
                </a:solidFill>
              </a:rPr>
              <a:t>Marketing</a:t>
            </a:r>
            <a:endParaRPr lang="en-US" dirty="0"/>
          </a:p>
        </p:txBody>
      </p:sp>
      <p:pic>
        <p:nvPicPr>
          <p:cNvPr id="5" name="Content Placeholder 4" descr="Capture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"/>
            <a:ext cx="78486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143000"/>
            <a:ext cx="1219200" cy="5715000"/>
          </a:xfrm>
        </p:spPr>
        <p:txBody>
          <a:bodyPr/>
          <a:lstStyle/>
          <a:p>
            <a:r>
              <a:rPr lang="en-US" b="1" u="sng" dirty="0" err="1"/>
              <a:t>Hashtag</a:t>
            </a:r>
            <a:r>
              <a:rPr lang="en-US" b="1" u="sng" dirty="0"/>
              <a:t> Researching</a:t>
            </a:r>
            <a:r>
              <a:rPr lang="en-US" b="1" dirty="0"/>
              <a:t>: A partner brand wants to know, which </a:t>
            </a:r>
            <a:r>
              <a:rPr lang="en-US" b="1" dirty="0" err="1"/>
              <a:t>hashtags</a:t>
            </a:r>
            <a:r>
              <a:rPr lang="en-US" b="1" dirty="0"/>
              <a:t> to use in the post to reach the most people on the platform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u="sng" dirty="0"/>
              <a:t>Task</a:t>
            </a:r>
            <a:r>
              <a:rPr lang="en-US" b="1" dirty="0"/>
              <a:t>: Identify and suggest the top 5 most commonly used </a:t>
            </a:r>
            <a:r>
              <a:rPr lang="en-US" b="1" dirty="0" err="1"/>
              <a:t>hashtags</a:t>
            </a:r>
            <a:r>
              <a:rPr lang="en-US" b="1" dirty="0"/>
              <a:t> on the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3050"/>
            <a:ext cx="1066799" cy="79375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sz="1400" u="sng" dirty="0" smtClean="0">
                <a:solidFill>
                  <a:schemeClr val="tx1"/>
                </a:solidFill>
              </a:rPr>
              <a:t>Marketing</a:t>
            </a:r>
            <a:endParaRPr lang="en-US" dirty="0"/>
          </a:p>
        </p:txBody>
      </p:sp>
      <p:pic>
        <p:nvPicPr>
          <p:cNvPr id="5" name="Content Placeholder 4" descr="Capture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52400"/>
            <a:ext cx="7696200" cy="6553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295400"/>
            <a:ext cx="1142999" cy="5334000"/>
          </a:xfrm>
        </p:spPr>
        <p:txBody>
          <a:bodyPr/>
          <a:lstStyle/>
          <a:p>
            <a:r>
              <a:rPr lang="en-US" b="1" u="sng" dirty="0"/>
              <a:t>Launch AD Campaign</a:t>
            </a:r>
            <a:r>
              <a:rPr lang="en-US" b="1" dirty="0"/>
              <a:t>: The team wants to know, which day would be the best day to launch ADs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u="sng" dirty="0"/>
              <a:t>Task</a:t>
            </a:r>
            <a:r>
              <a:rPr lang="en-US" b="1" dirty="0"/>
              <a:t>: What day of the week do most users register on? Provide insights on when to schedule an ad campaign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(2) </a:t>
            </a:r>
            <a:r>
              <a:rPr lang="en-US" sz="2800" b="1" u="sng" dirty="0"/>
              <a:t>Investor Metrics:</a:t>
            </a:r>
            <a:r>
              <a:rPr lang="en-US" sz="1800" b="1" dirty="0"/>
              <a:t> </a:t>
            </a:r>
            <a:r>
              <a:rPr lang="en-US" sz="2000" dirty="0"/>
              <a:t>Our investors want to know if Instagram is performing well and is not becoming redundant like </a:t>
            </a:r>
            <a:r>
              <a:rPr lang="en-US" sz="2000" dirty="0" err="1"/>
              <a:t>Facebook</a:t>
            </a:r>
            <a:r>
              <a:rPr lang="en-US" sz="2000" dirty="0"/>
              <a:t>, they want to assess the app on the following grounds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66801" cy="1295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</a:t>
            </a:r>
            <a:r>
              <a:rPr lang="en-US" u="sng" dirty="0"/>
              <a:t> Investor Metrics:</a:t>
            </a:r>
          </a:p>
        </p:txBody>
      </p:sp>
      <p:pic>
        <p:nvPicPr>
          <p:cNvPr id="5" name="Content Placeholder 4" descr="Capture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7391399" cy="6400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1219201" cy="48006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User Engagement</a:t>
            </a:r>
            <a:r>
              <a:rPr lang="en-US" b="1" dirty="0"/>
              <a:t>: Are users still as active and post on Instagram or they are making fewer </a:t>
            </a:r>
            <a:r>
              <a:rPr lang="en-US" b="1" dirty="0" smtClean="0"/>
              <a:t>posts</a:t>
            </a:r>
          </a:p>
          <a:p>
            <a:endParaRPr lang="en-US" b="1" dirty="0"/>
          </a:p>
          <a:p>
            <a:r>
              <a:rPr lang="en-US" b="1" u="sng" dirty="0"/>
              <a:t>Task</a:t>
            </a:r>
            <a:r>
              <a:rPr lang="en-US" b="1" dirty="0"/>
              <a:t>: Provide how many times does average user posts on Instagram. Also, provide the total number of photos on Instagram/total number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Users </a:t>
            </a:r>
            <a:r>
              <a:rPr lang="en-US" sz="2400" dirty="0"/>
              <a:t>were dropping out of the new user registration process on its </a:t>
            </a:r>
            <a:r>
              <a:rPr lang="en-US" sz="2400" dirty="0" smtClean="0"/>
              <a:t>portal </a:t>
            </a:r>
            <a:r>
              <a:rPr lang="en-US" sz="2400" dirty="0"/>
              <a:t>for two reasons: Adding an extra space at the end of a name created an error message, and a third-party authentication tool was taking too long to load. The team shared that information with their development teams and the third-party partner to resolve the </a:t>
            </a:r>
            <a:r>
              <a:rPr lang="en-US" sz="2400" dirty="0" smtClean="0"/>
              <a:t>issues.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3050"/>
            <a:ext cx="1447800" cy="109855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Perform Analysis: Investor Metrics:</a:t>
            </a:r>
            <a:endParaRPr lang="en-US" dirty="0"/>
          </a:p>
        </p:txBody>
      </p:sp>
      <p:pic>
        <p:nvPicPr>
          <p:cNvPr id="5" name="Content Placeholder 4" descr="Capture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"/>
            <a:ext cx="7620000" cy="6705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828800"/>
            <a:ext cx="1142999" cy="50292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Bots &amp; Fake Accounts</a:t>
            </a:r>
            <a:r>
              <a:rPr lang="en-US" b="1" dirty="0"/>
              <a:t>: The investors want to know if the platform is crowded with fake and dummy </a:t>
            </a:r>
            <a:r>
              <a:rPr lang="en-US" b="1" dirty="0" smtClean="0"/>
              <a:t>accounts.</a:t>
            </a:r>
          </a:p>
          <a:p>
            <a:endParaRPr lang="en-US" b="1" dirty="0"/>
          </a:p>
          <a:p>
            <a:r>
              <a:rPr lang="en-US" b="1" u="sng" dirty="0"/>
              <a:t>Task: </a:t>
            </a:r>
            <a:r>
              <a:rPr lang="en-US" b="1" dirty="0"/>
              <a:t>Provide data on users (bots) who have liked every single photo on the site (since any normal user would not be able to do this).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1447799" cy="170815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Complete User Name List: </a:t>
            </a:r>
            <a:br>
              <a:rPr lang="en-US" u="sng" dirty="0" smtClean="0"/>
            </a:br>
            <a:r>
              <a:rPr lang="en-US" dirty="0" smtClean="0"/>
              <a:t>Bots </a:t>
            </a:r>
            <a:r>
              <a:rPr lang="en-US" dirty="0"/>
              <a:t>&amp; Fake Accounts</a:t>
            </a:r>
          </a:p>
        </p:txBody>
      </p:sp>
      <p:pic>
        <p:nvPicPr>
          <p:cNvPr id="5" name="Content Placeholder 4" descr="Capture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28600"/>
            <a:ext cx="6781800" cy="6629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Result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1910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have gained knowledge of various SQL functions which helped me to solve the questions </a:t>
            </a:r>
            <a:r>
              <a:rPr lang="en-US" dirty="0" smtClean="0"/>
              <a:t>asked in </a:t>
            </a:r>
            <a:r>
              <a:rPr lang="en-US" dirty="0"/>
              <a:t>this project</a:t>
            </a:r>
            <a:r>
              <a:rPr lang="en-US" dirty="0" smtClean="0"/>
              <a:t>. Following </a:t>
            </a:r>
            <a:r>
              <a:rPr lang="en-US" dirty="0"/>
              <a:t>are the functions I used</a:t>
            </a:r>
            <a:r>
              <a:rPr lang="en-US" dirty="0" smtClean="0"/>
              <a:t>:  </a:t>
            </a:r>
            <a:r>
              <a:rPr lang="en-US" u="sng" dirty="0" smtClean="0"/>
              <a:t>Sorting functions</a:t>
            </a:r>
            <a:r>
              <a:rPr lang="en-US" dirty="0" smtClean="0"/>
              <a:t>-TOP, , GROUP BY, HAVING, </a:t>
            </a:r>
            <a:r>
              <a:rPr lang="en-US" dirty="0"/>
              <a:t>ORDER BY, </a:t>
            </a:r>
            <a:r>
              <a:rPr lang="en-US" u="sng" dirty="0" smtClean="0"/>
              <a:t>JOIN,LEFT JOIN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Aggregate function- </a:t>
            </a:r>
            <a:r>
              <a:rPr lang="en-US" dirty="0" smtClean="0"/>
              <a:t>COUNT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_blog_w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295400"/>
            <a:ext cx="4419600" cy="5562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THANKS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2362199" cy="2012950"/>
          </a:xfrm>
        </p:spPr>
        <p:txBody>
          <a:bodyPr>
            <a:normAutofit fontScale="90000"/>
          </a:bodyPr>
          <a:lstStyle/>
          <a:p>
            <a:r>
              <a:rPr lang="en-US" sz="2700" u="sng" dirty="0"/>
              <a:t>Project Description-</a:t>
            </a:r>
            <a:r>
              <a:rPr lang="en-US" sz="2700" dirty="0"/>
              <a:t>Instagram Project- SQL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2438400"/>
            <a:ext cx="2438400" cy="3810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You are working with the product team of Instagram and the product manager has asked you to provide insights on the questions asked by the management team.</a:t>
            </a:r>
          </a:p>
          <a:p>
            <a:endParaRPr lang="en-US" dirty="0"/>
          </a:p>
        </p:txBody>
      </p:sp>
      <p:pic>
        <p:nvPicPr>
          <p:cNvPr id="7" name="Picture 6" descr="images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838200"/>
            <a:ext cx="5334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Tech-Stack Used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4676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MySQL</a:t>
            </a:r>
            <a:r>
              <a:rPr lang="en-US" sz="8000" dirty="0">
                <a:solidFill>
                  <a:schemeClr val="tx1"/>
                </a:solidFill>
              </a:rPr>
              <a:t> installer </a:t>
            </a:r>
            <a:r>
              <a:rPr lang="en-US" sz="9600" dirty="0">
                <a:solidFill>
                  <a:schemeClr val="tx1"/>
                </a:solidFill>
              </a:rPr>
              <a:t>community</a:t>
            </a:r>
            <a:r>
              <a:rPr lang="en-US" sz="8000" dirty="0">
                <a:solidFill>
                  <a:schemeClr val="tx1"/>
                </a:solidFill>
              </a:rPr>
              <a:t> 8.0.30.0.msi was used for this project it contains:- -</a:t>
            </a:r>
            <a:r>
              <a:rPr lang="en-US" sz="8000" dirty="0" err="1">
                <a:solidFill>
                  <a:schemeClr val="tx1"/>
                </a:solidFill>
              </a:rPr>
              <a:t>MySQL</a:t>
            </a:r>
            <a:r>
              <a:rPr lang="en-US" sz="8000" dirty="0">
                <a:solidFill>
                  <a:schemeClr val="tx1"/>
                </a:solidFill>
              </a:rPr>
              <a:t> Workbench 8.0 CE -</a:t>
            </a:r>
            <a:r>
              <a:rPr lang="en-US" sz="8000" dirty="0" err="1">
                <a:solidFill>
                  <a:schemeClr val="tx1"/>
                </a:solidFill>
              </a:rPr>
              <a:t>MySQL</a:t>
            </a:r>
            <a:r>
              <a:rPr lang="en-US" sz="8000" dirty="0">
                <a:solidFill>
                  <a:schemeClr val="tx1"/>
                </a:solidFill>
              </a:rPr>
              <a:t> Shell -</a:t>
            </a:r>
            <a:r>
              <a:rPr lang="en-US" sz="8000" dirty="0" err="1">
                <a:solidFill>
                  <a:schemeClr val="tx1"/>
                </a:solidFill>
              </a:rPr>
              <a:t>MySQL</a:t>
            </a:r>
            <a:r>
              <a:rPr lang="en-US" sz="8000" dirty="0">
                <a:solidFill>
                  <a:schemeClr val="tx1"/>
                </a:solidFill>
              </a:rPr>
              <a:t> Command Line </a:t>
            </a:r>
            <a:r>
              <a:rPr lang="en-US" sz="8000" dirty="0" smtClean="0">
                <a:solidFill>
                  <a:schemeClr val="tx1"/>
                </a:solidFill>
              </a:rPr>
              <a:t>Client</a:t>
            </a:r>
          </a:p>
          <a:p>
            <a:r>
              <a:rPr lang="en-US" sz="8000" dirty="0" smtClean="0">
                <a:solidFill>
                  <a:schemeClr val="tx1"/>
                </a:solidFill>
              </a:rPr>
              <a:t>Installation </a:t>
            </a:r>
            <a:r>
              <a:rPr lang="en-US" sz="8000" dirty="0">
                <a:solidFill>
                  <a:schemeClr val="tx1"/>
                </a:solidFill>
              </a:rPr>
              <a:t>Steps:- </a:t>
            </a:r>
            <a:r>
              <a:rPr lang="en-US" sz="8000" u="sng" dirty="0">
                <a:solidFill>
                  <a:schemeClr val="tx1"/>
                </a:solidFill>
                <a:hlinkClick r:id="rId2"/>
              </a:rPr>
              <a:t>https://www.youtube.com/watch?v=eq-e_n7lm2M</a:t>
            </a:r>
            <a:endParaRPr lang="en-US" sz="8000" b="0" dirty="0" smtClean="0">
              <a:solidFill>
                <a:schemeClr val="tx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5638799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/>
              <a:t>Approach-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dirty="0" smtClean="0">
                <a:latin typeface="+mn-lt"/>
              </a:rPr>
              <a:t>I have used MY SQL Workbench</a:t>
            </a:r>
            <a:r>
              <a:rPr lang="en-US" sz="2200" dirty="0">
                <a:latin typeface="+mn-lt"/>
              </a:rPr>
              <a:t> </a:t>
            </a:r>
            <a:r>
              <a:rPr lang="en-US" sz="2200" dirty="0" smtClean="0">
                <a:latin typeface="+mn-lt"/>
              </a:rPr>
              <a:t>which is </a:t>
            </a:r>
            <a:r>
              <a:rPr lang="en-US" sz="2200" dirty="0">
                <a:latin typeface="+mn-lt"/>
              </a:rPr>
              <a:t>a cross-platform, open-source, visual tool for database </a:t>
            </a:r>
            <a:r>
              <a:rPr lang="en-US" sz="2200" dirty="0" smtClean="0">
                <a:latin typeface="+mn-lt"/>
              </a:rPr>
              <a:t>management. </a:t>
            </a:r>
            <a:r>
              <a:rPr lang="en-US" sz="2200" dirty="0">
                <a:latin typeface="+mn-lt"/>
              </a:rPr>
              <a:t>I have analyzed the database carefully. Observe all the tables, columns, rows, and </a:t>
            </a:r>
            <a:r>
              <a:rPr lang="en-US" sz="2200" dirty="0" smtClean="0">
                <a:latin typeface="+mn-lt"/>
              </a:rPr>
              <a:t>relationship among </a:t>
            </a:r>
            <a:r>
              <a:rPr lang="en-US" sz="2200" dirty="0">
                <a:latin typeface="+mn-lt"/>
              </a:rPr>
              <a:t>all the tables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>
                <a:latin typeface="+mn-lt"/>
              </a:rPr>
              <a:t>successfully created a </a:t>
            </a:r>
            <a:r>
              <a:rPr lang="en-US" sz="2200" dirty="0" smtClean="0">
                <a:latin typeface="+mn-lt"/>
              </a:rPr>
              <a:t>Instagram </a:t>
            </a:r>
            <a:r>
              <a:rPr lang="en-US" sz="2200" dirty="0">
                <a:latin typeface="+mn-lt"/>
              </a:rPr>
              <a:t>database and </a:t>
            </a:r>
            <a:r>
              <a:rPr lang="en-US" sz="2200" dirty="0" smtClean="0">
                <a:latin typeface="+mn-lt"/>
              </a:rPr>
              <a:t>Tables-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Users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Photos,</a:t>
            </a:r>
            <a:r>
              <a:rPr lang="en-US" sz="2200" dirty="0">
                <a:latin typeface="+mn-lt"/>
              </a:rPr>
              <a:t> Comments 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Likes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follows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Tags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junction table: Photos – Tags.</a:t>
            </a:r>
            <a:r>
              <a:rPr lang="en-US" sz="2200" dirty="0">
                <a:latin typeface="+mn-lt"/>
              </a:rPr>
              <a:t> After </a:t>
            </a:r>
            <a:r>
              <a:rPr lang="en-US" sz="2200" dirty="0" smtClean="0">
                <a:latin typeface="+mn-lt"/>
              </a:rPr>
              <a:t>Inserting data into these table ,</a:t>
            </a:r>
            <a:r>
              <a:rPr lang="en-US" sz="2200" dirty="0">
                <a:latin typeface="+mn-lt"/>
              </a:rPr>
              <a:t> Enhanced Entity-Relationship (EER) diagrams </a:t>
            </a:r>
            <a:r>
              <a:rPr lang="en-US" sz="2200" dirty="0" smtClean="0">
                <a:latin typeface="+mn-lt"/>
              </a:rPr>
              <a:t>is used to </a:t>
            </a:r>
            <a:r>
              <a:rPr lang="en-US" sz="2200" dirty="0">
                <a:latin typeface="+mn-lt"/>
              </a:rPr>
              <a:t>provide a visual representation of the relationships among the tables </a:t>
            </a:r>
            <a:r>
              <a:rPr lang="en-US" sz="2200" dirty="0" smtClean="0">
                <a:latin typeface="+mn-lt"/>
              </a:rPr>
              <a:t>in model and after that arranged the data in various queries to obtain desired output. </a:t>
            </a:r>
            <a:r>
              <a:rPr lang="en-US" sz="2700" dirty="0">
                <a:latin typeface="+mn-lt"/>
              </a:rPr>
              <a:t/>
            </a:r>
            <a:br>
              <a:rPr lang="en-US" sz="2700" dirty="0">
                <a:latin typeface="+mn-lt"/>
              </a:rPr>
            </a:br>
            <a:r>
              <a:rPr lang="en-US" sz="2700" dirty="0" smtClean="0">
                <a:latin typeface="+mn-lt"/>
              </a:rPr>
              <a:t>.</a:t>
            </a:r>
            <a:endParaRPr lang="en-US" sz="27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Creating </a:t>
            </a:r>
            <a:r>
              <a:rPr lang="en-US" b="1" u="sng" dirty="0"/>
              <a:t>a Database</a:t>
            </a:r>
            <a:endParaRPr lang="en-US" u="sng" dirty="0"/>
          </a:p>
        </p:txBody>
      </p:sp>
      <p:pic>
        <p:nvPicPr>
          <p:cNvPr id="5" name="Content Placeholder 4" descr="q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95651" y="1600200"/>
            <a:ext cx="3561698" cy="4800600"/>
          </a:xfrm>
        </p:spPr>
      </p:pic>
      <p:pic>
        <p:nvPicPr>
          <p:cNvPr id="6" name="Content Placeholder 5" descr="q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55927" y="1600200"/>
            <a:ext cx="3423146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EER Diagram for project of Instagram Database</a:t>
            </a:r>
            <a:endParaRPr lang="en-US" sz="3200" b="1" u="sng" dirty="0"/>
          </a:p>
        </p:txBody>
      </p:sp>
      <p:pic>
        <p:nvPicPr>
          <p:cNvPr id="4" name="Content Placeholder 3" descr="Capture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91440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Visual representation of Primary and foreign key only</a:t>
            </a:r>
            <a:endParaRPr lang="en-US" sz="2800" b="1" u="sng" dirty="0"/>
          </a:p>
        </p:txBody>
      </p:sp>
      <p:pic>
        <p:nvPicPr>
          <p:cNvPr id="4" name="Content Placeholder 3" descr="Capture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458200" cy="5410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Inserting values in </a:t>
            </a:r>
            <a:r>
              <a:rPr lang="en-US" b="1" u="sng" dirty="0"/>
              <a:t>a Database</a:t>
            </a:r>
          </a:p>
        </p:txBody>
      </p:sp>
      <p:pic>
        <p:nvPicPr>
          <p:cNvPr id="6" name="Content Placeholder 5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388" y="762000"/>
            <a:ext cx="8221223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301</Words>
  <Application>Microsoft Office PowerPoint</Application>
  <PresentationFormat>On-screen Show (4:3)</PresentationFormat>
  <Paragraphs>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User Analytic</vt:lpstr>
      <vt:lpstr>Example</vt:lpstr>
      <vt:lpstr>Project Description-Instagram Project- SQL  </vt:lpstr>
      <vt:lpstr>Tech-Stack Used</vt:lpstr>
      <vt:lpstr>Approach-  I have used MY SQL Workbench which is a cross-platform, open-source, visual tool for database management. I have analyzed the database carefully. Observe all the tables, columns, rows, and relationship among all the tables and successfully created a Instagram database and Tables-Users, Photos, Comments , Likes, follows, Tags, junction table: Photos – Tags. After Inserting data into these table , Enhanced Entity-Relationship (EER) diagrams is used to provide a visual representation of the relationships among the tables in model and after that arranged the data in various queries to obtain desired output.  .</vt:lpstr>
      <vt:lpstr>Creating a Database</vt:lpstr>
      <vt:lpstr>EER Diagram for project of Instagram Database</vt:lpstr>
      <vt:lpstr>Visual representation of Primary and foreign key only</vt:lpstr>
      <vt:lpstr>Inserting values in a Database</vt:lpstr>
      <vt:lpstr>Output</vt:lpstr>
      <vt:lpstr>A detailed report answering the questions below :</vt:lpstr>
      <vt:lpstr>Perform Analysis: Marketing  </vt:lpstr>
      <vt:lpstr>Perform Analysis: Marketing</vt:lpstr>
      <vt:lpstr>Complete User Name List:   Remind Inactive Users to Start Posting</vt:lpstr>
      <vt:lpstr>Perform Analysis: Marketing</vt:lpstr>
      <vt:lpstr>Perform Analysis: Marketing</vt:lpstr>
      <vt:lpstr>Perform Analysis: Marketing</vt:lpstr>
      <vt:lpstr>(2) Investor Metrics: Our investors want to know if Instagram is performing well and is not becoming redundant like Facebook, they want to assess the app on the following grounds</vt:lpstr>
      <vt:lpstr>Perform Analysis: Investor Metrics:</vt:lpstr>
      <vt:lpstr>Perform Analysis: Investor Metrics:</vt:lpstr>
      <vt:lpstr>Complete User Name List:  Bots &amp; Fake Accounts</vt:lpstr>
      <vt:lpstr>Result</vt:lpstr>
      <vt:lpstr> THANKS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Analytic</dc:title>
  <dc:creator>DELL</dc:creator>
  <cp:lastModifiedBy>DELL</cp:lastModifiedBy>
  <cp:revision>113</cp:revision>
  <dcterms:created xsi:type="dcterms:W3CDTF">2023-03-29T17:39:35Z</dcterms:created>
  <dcterms:modified xsi:type="dcterms:W3CDTF">2023-03-30T16:52:22Z</dcterms:modified>
</cp:coreProperties>
</file>