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ags/tag8.xml" ContentType="application/vnd.openxmlformats-officedocument.presentationml.tags+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tags/tag4.xml" ContentType="application/vnd.openxmlformats-officedocument.presentationml.tag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tags/tag49.xml" ContentType="application/vnd.openxmlformats-officedocument.presentationml.tags+xml"/>
  <Override PartName="/ppt/tags/tag78.xml" ContentType="application/vnd.openxmlformats-officedocument.presentationml.tag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81.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tags/tag70.xml" ContentType="application/vnd.openxmlformats-officedocument.presentationml.tags+xml"/>
  <Override PartName="/ppt/viewProps.xml" ContentType="application/vnd.openxmlformats-officedocument.presentationml.viewProps+xml"/>
  <Override PartName="/ppt/tags/tag9.xml" ContentType="application/vnd.openxmlformats-officedocument.presentationml.tags+xml"/>
  <Override PartName="/ppt/tags/tag30.xml" ContentType="application/vnd.openxmlformats-officedocument.presentationml.tags+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Default Extension="png" ContentType="image/png"/>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tags/tag5.xml" ContentType="application/vnd.openxmlformats-officedocument.presentationml.tags+xml"/>
  <Override PartName="/ppt/tags/tag79.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Default Extension="emf" ContentType="image/x-emf"/>
  <Override PartName="/ppt/tags/tag39.xml" ContentType="application/vnd.openxmlformats-officedocument.presentationml.tags+xml"/>
  <Override PartName="/ppt/tags/tag68.xml" ContentType="application/vnd.openxmlformats-officedocument.presentationml.tags+xml"/>
  <Override PartName="/ppt/presentation.xml" ContentType="application/vnd.openxmlformats-officedocument.presentationml.presentation.main+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28.xml" ContentType="application/vnd.openxmlformats-officedocument.presentationml.tags+xml"/>
  <Override PartName="/ppt/tags/tag57.xml" ContentType="application/vnd.openxmlformats-officedocument.presentationml.tags+xml"/>
  <Override PartName="/ppt/tags/tag75.xml" ContentType="application/vnd.openxmlformats-officedocument.presentationml.tags+xml"/>
  <Override PartName="/docProps/app.xml" ContentType="application/vnd.openxmlformats-officedocument.extended-properties+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tags/tag17.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64.xml" ContentType="application/vnd.openxmlformats-officedocument.presentationml.tags+xml"/>
  <Override PartName="/ppt/tags/tag82.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62.xml" ContentType="application/vnd.openxmlformats-officedocument.presentationml.tags+xml"/>
  <Override PartName="/ppt/tags/tag71.xml" ContentType="application/vnd.openxmlformats-officedocument.presentationml.tags+xml"/>
  <Override PartName="/ppt/tags/tag80.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tags/tag60.xml" ContentType="application/vnd.openxmlformats-officedocument.presentationml.tags+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tags/tag2.xml" ContentType="application/vnd.openxmlformats-officedocument.presentationml.tags+xml"/>
  <Override PartName="/ppt/tags/tag58.xml" ContentType="application/vnd.openxmlformats-officedocument.presentationml.tags+xml"/>
  <Override PartName="/ppt/tags/tag69.xml" ContentType="application/vnd.openxmlformats-officedocument.presentationml.tags+xml"/>
  <Default Extension="rels" ContentType="application/vnd.openxmlformats-package.relationships+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tags/tag29.xml" ContentType="application/vnd.openxmlformats-officedocument.presentationml.tags+xml"/>
  <Override PartName="/ppt/tags/tag47.xml" ContentType="application/vnd.openxmlformats-officedocument.presentationml.tags+xml"/>
  <Override PartName="/ppt/tags/tag76.xml" ContentType="application/vnd.openxmlformats-officedocument.presentationml.tags+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ags/tag7.xml" ContentType="application/vnd.openxmlformats-officedocument.presentationml.tags+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tags/tag77.xml" ContentType="application/vnd.openxmlformats-officedocument.presentationml.tags+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tags/tag26.xml" ContentType="application/vnd.openxmlformats-officedocument.presentationml.tags+xml"/>
  <Override PartName="/ppt/tags/tag55.xml" ContentType="application/vnd.openxmlformats-officedocument.presentationml.tags+xml"/>
  <Override PartName="/ppt/tags/tag7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FF"/>
    <a:srgbClr val="F2F2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429" autoAdjust="0"/>
    <p:restoredTop sz="96327" autoAdjust="0"/>
  </p:normalViewPr>
  <p:slideViewPr>
    <p:cSldViewPr snapToGrid="0">
      <p:cViewPr varScale="1">
        <p:scale>
          <a:sx n="70" d="100"/>
          <a:sy n="70" d="100"/>
        </p:scale>
        <p:origin x="-690"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pPr/>
              <a:t>5/11/2023</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pPr/>
              <a:t>‹#›</a:t>
            </a:fld>
            <a:endParaRPr lang="en-US" sz="800" dirty="0"/>
          </a:p>
        </p:txBody>
      </p:sp>
    </p:spTree>
    <p:extLst>
      <p:ext uri="{BB962C8B-B14F-4D97-AF65-F5344CB8AC3E}">
        <p14:creationId xmlns=""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pPr/>
              <a:t>5/11/2023</a:t>
            </a:fld>
            <a:endParaRPr lang="en-US"/>
          </a:p>
        </p:txBody>
      </p:sp>
    </p:spTree>
    <p:extLst>
      <p:ext uri="{BB962C8B-B14F-4D97-AF65-F5344CB8AC3E}">
        <p14:creationId xmlns=""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4.jpeg"/><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5" Type="http://schemas.openxmlformats.org/officeDocument/2006/relationships/image" Target="../media/image9.png"/><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4.jpeg"/><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5" Type="http://schemas.openxmlformats.org/officeDocument/2006/relationships/image" Target="../media/image5.png"/><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 xmlns:p14="http://schemas.microsoft.com/office/powerpoint/2010/main" val="398561226"/>
              </p:ext>
            </p:extLst>
          </p:nvPr>
        </p:nvGraphicFramePr>
        <p:xfrm>
          <a:off x="1588" y="1588"/>
          <a:ext cx="1588" cy="1588"/>
        </p:xfrm>
        <a:graphic>
          <a:graphicData uri="http://schemas.openxmlformats.org/presentationml/2006/ole">
            <p:oleObj spid="_x0000_s92216" name="think-cell Slide" r:id="rId7" imgW="360" imgH="360" progId="">
              <p:embed/>
            </p:oleObj>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9">
            <a:extLst>
              <a:ext uri="{28A0092B-C50C-407E-A947-70E740481C1C}">
                <a14:useLocalDpi xmlns=""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 xmlns:p14="http://schemas.microsoft.com/office/powerpoint/2010/main" val="151518358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1923524179"/>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63280906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67257739"/>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 xmlns:p14="http://schemas.microsoft.com/office/powerpoint/2010/main" val="367917419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 xmlns:p14="http://schemas.microsoft.com/office/powerpoint/2010/main" val="3325268785"/>
              </p:ext>
            </p:extLst>
          </p:nvPr>
        </p:nvGraphicFramePr>
        <p:xfrm>
          <a:off x="1588" y="1588"/>
          <a:ext cx="1587" cy="1587"/>
        </p:xfrm>
        <a:graphic>
          <a:graphicData uri="http://schemas.openxmlformats.org/presentationml/2006/ole">
            <p:oleObj spid="_x0000_s86178" name="think-cell Slide" r:id="rId5" imgW="360" imgH="360" progId="">
              <p:embed/>
            </p:oleObj>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0920821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 xmlns:p14="http://schemas.microsoft.com/office/powerpoint/2010/main" val="297419212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9287176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extLst>
    <p:ext uri="{DCECCB84-F9BA-43D5-87BE-67443E8EF086}">
      <p15:sldGuideLst xmlns=""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 xmlns:p14="http://schemas.microsoft.com/office/powerpoint/2010/main" val="243807868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extLst>
    <p:ext uri="{DCECCB84-F9BA-43D5-87BE-67443E8EF086}">
      <p15:sldGuideLst xmlns=""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0028018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 xmlns:p14="http://schemas.microsoft.com/office/powerpoint/2010/main" val="336986575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 xmlns:p14="http://schemas.microsoft.com/office/powerpoint/2010/main" val="165731206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27055804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337966267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 xmlns:p14="http://schemas.microsoft.com/office/powerpoint/2010/main" val="842619711"/>
              </p:ext>
            </p:extLst>
          </p:nvPr>
        </p:nvGraphicFramePr>
        <p:xfrm>
          <a:off x="1588" y="1588"/>
          <a:ext cx="1587" cy="1587"/>
        </p:xfrm>
        <a:graphic>
          <a:graphicData uri="http://schemas.openxmlformats.org/presentationml/2006/ole">
            <p:oleObj spid="_x0000_s88225" name="think-cell Slide" r:id="rId4" imgW="360" imgH="360" progId="">
              <p:embed/>
            </p:oleObj>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 xmlns:p14="http://schemas.microsoft.com/office/powerpoint/2010/main" val="120217922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183007393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301425206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290231099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82490696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 xmlns:p14="http://schemas.microsoft.com/office/powerpoint/2010/main" val="735369323"/>
              </p:ext>
            </p:extLst>
          </p:nvPr>
        </p:nvGraphicFramePr>
        <p:xfrm>
          <a:off x="1588" y="1588"/>
          <a:ext cx="1587" cy="1587"/>
        </p:xfrm>
        <a:graphic>
          <a:graphicData uri="http://schemas.openxmlformats.org/presentationml/2006/ole">
            <p:oleObj spid="_x0000_s90198" name="think-cell Slide" r:id="rId6" imgW="360" imgH="360" progId="">
              <p:embed/>
            </p:oleObj>
          </a:graphicData>
        </a:graphic>
      </p:graphicFrame>
      <p:pic>
        <p:nvPicPr>
          <p:cNvPr id="9" name="TitleAndEndImages"/>
          <p:cNvPicPr>
            <a:picLocks noChangeAspect="1"/>
          </p:cNvPicPr>
          <p:nvPr userDrawn="1">
            <p:custDataLst>
              <p:tags r:id="rId3"/>
            </p:custDataLst>
          </p:nvPr>
        </p:nvPicPr>
        <p:blipFill>
          <a:blip r:embed="rId7">
            <a:extLst>
              <a:ext uri="{28A0092B-C50C-407E-A947-70E740481C1C}">
                <a14:useLocalDpi xmlns=""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 xmlns:p14="http://schemas.microsoft.com/office/powerpoint/2010/main" val="366124750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369599376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 xmlns:p14="http://schemas.microsoft.com/office/powerpoint/2010/main" val="36654899"/>
              </p:ext>
            </p:extLst>
          </p:nvPr>
        </p:nvGraphicFramePr>
        <p:xfrm>
          <a:off x="1588" y="1588"/>
          <a:ext cx="1588" cy="1588"/>
        </p:xfrm>
        <a:graphic>
          <a:graphicData uri="http://schemas.openxmlformats.org/presentationml/2006/ole">
            <p:oleObj spid="_x0000_s93240" name="think-cell Slide" r:id="rId7" imgW="360" imgH="360" progId="">
              <p:embed/>
            </p:oleObj>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9">
            <a:extLst>
              <a:ext uri="{28A0092B-C50C-407E-A947-70E740481C1C}">
                <a14:useLocalDpi xmlns=""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extLst>
    <p:ext uri="{DCECCB84-F9BA-43D5-87BE-67443E8EF086}">
      <p15:sldGuideLst xmlns=""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273000349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2220698565"/>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extLst>
    <p:ext uri="{DCECCB84-F9BA-43D5-87BE-67443E8EF086}">
      <p15:sldGuideLst xmlns=""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40434002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390075308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281990472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8052390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252236646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3482945632"/>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379392254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306045207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193016598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205271040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329057896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 xmlns:p14="http://schemas.microsoft.com/office/powerpoint/2010/main" val="4279571629"/>
              </p:ext>
            </p:extLst>
          </p:nvPr>
        </p:nvGraphicFramePr>
        <p:xfrm>
          <a:off x="1588" y="1588"/>
          <a:ext cx="1587" cy="1587"/>
        </p:xfrm>
        <a:graphic>
          <a:graphicData uri="http://schemas.openxmlformats.org/presentationml/2006/ole">
            <p:oleObj spid="_x0000_s87202" name="think-cell Slide" r:id="rId5" imgW="360" imgH="360" progId="">
              <p:embed/>
            </p:oleObj>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4232159"/>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 xmlns:p14="http://schemas.microsoft.com/office/powerpoint/2010/main" val="399791618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3769922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 xmlns:p14="http://schemas.microsoft.com/office/powerpoint/2010/main" val="58935686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6980954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 xmlns:p14="http://schemas.microsoft.com/office/powerpoint/2010/main" val="196902738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2568364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 xmlns:p14="http://schemas.microsoft.com/office/powerpoint/2010/main" val="398493982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58507585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712323402"/>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393619210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 xmlns:p14="http://schemas.microsoft.com/office/powerpoint/2010/main" val="4066580690"/>
              </p:ext>
            </p:extLst>
          </p:nvPr>
        </p:nvGraphicFramePr>
        <p:xfrm>
          <a:off x="1588" y="1588"/>
          <a:ext cx="1587" cy="1587"/>
        </p:xfrm>
        <a:graphic>
          <a:graphicData uri="http://schemas.openxmlformats.org/presentationml/2006/ole">
            <p:oleObj spid="_x0000_s89247" name="think-cell Slide" r:id="rId4" imgW="360" imgH="360" progId="">
              <p:embed/>
            </p:oleObj>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 xmlns:p14="http://schemas.microsoft.com/office/powerpoint/2010/main" val="374194137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254837553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02390906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164082768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157118530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241322118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 xmlns:p14="http://schemas.microsoft.com/office/powerpoint/2010/main" val="387538226"/>
              </p:ext>
            </p:extLst>
          </p:nvPr>
        </p:nvGraphicFramePr>
        <p:xfrm>
          <a:off x="1588" y="1588"/>
          <a:ext cx="1587" cy="1587"/>
        </p:xfrm>
        <a:graphic>
          <a:graphicData uri="http://schemas.openxmlformats.org/presentationml/2006/ole">
            <p:oleObj spid="_x0000_s91220" name="think-cell Slide" r:id="rId6" imgW="360" imgH="360" progId="">
              <p:embed/>
            </p:oleObj>
          </a:graphicData>
        </a:graphic>
      </p:graphicFrame>
      <p:pic>
        <p:nvPicPr>
          <p:cNvPr id="9" name="TitleAndEndImages"/>
          <p:cNvPicPr>
            <a:picLocks noChangeAspect="1"/>
          </p:cNvPicPr>
          <p:nvPr userDrawn="1">
            <p:custDataLst>
              <p:tags r:id="rId3"/>
            </p:custDataLst>
          </p:nvPr>
        </p:nvPicPr>
        <p:blipFill>
          <a:blip r:embed="rId7">
            <a:extLst>
              <a:ext uri="{28A0092B-C50C-407E-A947-70E740481C1C}">
                <a14:useLocalDpi xmlns=""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 xmlns:p14="http://schemas.microsoft.com/office/powerpoint/2010/main" val="2351621893"/>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3818754075"/>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75957" name="think-cell Slide" r:id="rId5"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 xmlns:p14="http://schemas.microsoft.com/office/powerpoint/2010/main" val="257031406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0505854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 xmlns:p14="http://schemas.microsoft.com/office/powerpoint/2010/main" val="1963492020"/>
              </p:ext>
            </p:extLst>
          </p:nvPr>
        </p:nvGraphicFramePr>
        <p:xfrm>
          <a:off x="1588" y="1588"/>
          <a:ext cx="1587" cy="1587"/>
        </p:xfrm>
        <a:graphic>
          <a:graphicData uri="http://schemas.openxmlformats.org/presentationml/2006/ole">
            <p:oleObj spid="_x0000_s76981" name="think-cell Slide" r:id="rId4"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 xmlns:p14="http://schemas.microsoft.com/office/powerpoint/2010/main" val="372928598"/>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78005" name="think-cell Slide" r:id="rId4" imgW="360" imgH="360" progId="">
              <p:embed/>
            </p:oleObj>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1607717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79029" name="think-cell Slide" r:id="rId5" imgW="360" imgH="360" progId="">
              <p:embed/>
            </p:oleObj>
          </a:graphicData>
        </a:graphic>
      </p:graphicFrame>
      <p:pic>
        <p:nvPicPr>
          <p:cNvPr id="10" name="Picture 9"/>
          <p:cNvPicPr>
            <a:picLocks noChangeAspect="1"/>
          </p:cNvPicPr>
          <p:nvPr userDrawn="1"/>
        </p:nvPicPr>
        <p:blipFill rotWithShape="1">
          <a:blip r:embed="rId6">
            <a:extLst>
              <a:ext uri="{28A0092B-C50C-407E-A947-70E740481C1C}">
                <a14:useLocalDpi xmlns=""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 xmlns:p14="http://schemas.microsoft.com/office/powerpoint/2010/main" val="227019094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80053" name="think-cell Slide" r:id="rId5"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 xmlns:p14="http://schemas.microsoft.com/office/powerpoint/2010/main" val="1865576705"/>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 xmlns:p14="http://schemas.microsoft.com/office/powerpoint/2010/main" val="2440061710"/>
              </p:ext>
            </p:extLst>
          </p:nvPr>
        </p:nvGraphicFramePr>
        <p:xfrm>
          <a:off x="1588" y="1588"/>
          <a:ext cx="1587" cy="1587"/>
        </p:xfrm>
        <a:graphic>
          <a:graphicData uri="http://schemas.openxmlformats.org/presentationml/2006/ole">
            <p:oleObj spid="_x0000_s81077" name="think-cell Slide" r:id="rId4"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 xmlns:p14="http://schemas.microsoft.com/office/powerpoint/2010/main" val="3206140772"/>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82101" name="think-cell Slide" r:id="rId4" imgW="360" imgH="360" progId="">
              <p:embed/>
            </p:oleObj>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0433964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83125" name="think-cell Slide" r:id="rId5" imgW="360" imgH="360" progId="">
              <p:embed/>
            </p:oleObj>
          </a:graphicData>
        </a:graphic>
      </p:graphicFrame>
      <p:pic>
        <p:nvPicPr>
          <p:cNvPr id="23" name="Picture 22"/>
          <p:cNvPicPr>
            <a:picLocks noChangeAspect="1"/>
          </p:cNvPicPr>
          <p:nvPr userDrawn="1"/>
        </p:nvPicPr>
        <p:blipFill rotWithShape="1">
          <a:blip r:embed="rId6">
            <a:extLst>
              <a:ext uri="{28A0092B-C50C-407E-A947-70E740481C1C}">
                <a14:useLocalDpi xmlns=""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 xmlns:p14="http://schemas.microsoft.com/office/powerpoint/2010/main" val="1784797"/>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p:oleObj spid="_x0000_s84149" name="think-cell Slide" r:id="rId4" imgW="360" imgH="360" progId="">
              <p:embed/>
            </p:oleObj>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33657859"/>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3884277641"/>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 xmlns:p14="http://schemas.microsoft.com/office/powerpoint/2010/main" val="3592263840"/>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 xmlns:p14="http://schemas.microsoft.com/office/powerpoint/2010/main" val="1651496776"/>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 xmlns:p14="http://schemas.microsoft.com/office/powerpoint/2010/main" val="1194141760"/>
              </p:ext>
            </p:extLst>
          </p:nvPr>
        </p:nvGraphicFramePr>
        <p:xfrm>
          <a:off x="1588" y="1588"/>
          <a:ext cx="1587" cy="1587"/>
        </p:xfrm>
        <a:graphic>
          <a:graphicData uri="http://schemas.openxmlformats.org/presentationml/2006/ole">
            <p:oleObj spid="_x0000_s2600" name="think-cell Slide" r:id="rId71" imgW="360" imgH="360" progId="">
              <p:embed/>
            </p:oleObj>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 xmlns:p14="http://schemas.microsoft.com/office/powerpoint/2010/main" val="3452753013"/>
              </p:ext>
            </p:extLst>
          </p:nvPr>
        </p:nvGraphicFramePr>
        <p:xfrm>
          <a:off x="1588" y="1588"/>
          <a:ext cx="1227" cy="1588"/>
        </p:xfrm>
        <a:graphic>
          <a:graphicData uri="http://schemas.openxmlformats.org/presentationml/2006/ole">
            <p:oleObj spid="_x0000_s129026" name="think-cell Slide" r:id="rId5" imgW="7761960" imgH="10047960" progId="">
              <p:embed/>
            </p:oleObj>
          </a:graphicData>
        </a:graphic>
      </p:graphicFrame>
      <p:sp>
        <p:nvSpPr>
          <p:cNvPr id="3" name="Title 2"/>
          <p:cNvSpPr>
            <a:spLocks noGrp="1"/>
          </p:cNvSpPr>
          <p:nvPr>
            <p:ph type="title"/>
          </p:nvPr>
        </p:nvSpPr>
        <p:spPr/>
        <p:txBody>
          <a:bodyPr vert="horz"/>
          <a:lstStyle/>
          <a:p>
            <a:r>
              <a:rPr lang="en-US" dirty="0">
                <a:solidFill>
                  <a:srgbClr val="D4DF33"/>
                </a:solidFill>
              </a:rPr>
              <a:t>Executive summary template</a:t>
            </a:r>
          </a:p>
        </p:txBody>
      </p:sp>
      <p:sp>
        <p:nvSpPr>
          <p:cNvPr id="4" name="Text Placeholder 3">
            <a:extLst>
              <a:ext uri="{FF2B5EF4-FFF2-40B4-BE49-F238E27FC236}">
                <a16:creationId xmlns="" xmlns:a16="http://schemas.microsoft.com/office/drawing/2014/main" id="{0E5F306D-D033-0749-8A8A-0FBDE0003FE9}"/>
              </a:ext>
            </a:extLst>
          </p:cNvPr>
          <p:cNvSpPr txBox="1">
            <a:spLocks/>
          </p:cNvSpPr>
          <p:nvPr/>
        </p:nvSpPr>
        <p:spPr>
          <a:xfrm>
            <a:off x="4999384" y="1310186"/>
            <a:ext cx="6352558" cy="4396226"/>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None/>
            </a:pPr>
            <a:r>
              <a:rPr sz="1600" smtClean="0"/>
              <a:t>Churn is indeed high in the SME </a:t>
            </a:r>
            <a:r>
              <a:rPr sz="1600" smtClean="0"/>
              <a:t>division </a:t>
            </a:r>
            <a:endParaRPr sz="1600" smtClean="0"/>
          </a:p>
          <a:p>
            <a:pPr marL="108000" lvl="1" indent="0">
              <a:buClr>
                <a:schemeClr val="tx2">
                  <a:lumMod val="100000"/>
                </a:schemeClr>
              </a:buClr>
              <a:buSzPct val="100000"/>
              <a:buNone/>
            </a:pPr>
            <a:r>
              <a:rPr sz="1600" smtClean="0"/>
              <a:t>• </a:t>
            </a:r>
            <a:r>
              <a:rPr sz="1600" smtClean="0"/>
              <a:t>9.7% across 14606 customers</a:t>
            </a: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550800" lvl="2" indent="-216000">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sz="1600" smtClean="0"/>
          </a:p>
          <a:p>
            <a:pPr marL="108000" lvl="1" indent="0">
              <a:buClr>
                <a:schemeClr val="tx2">
                  <a:lumMod val="100000"/>
                </a:schemeClr>
              </a:buClr>
              <a:buSzPct val="100000"/>
              <a:buNone/>
            </a:pPr>
            <a:r>
              <a:rPr sz="1600" smtClean="0"/>
              <a:t>Predictive </a:t>
            </a:r>
            <a:r>
              <a:rPr sz="1600" smtClean="0"/>
              <a:t>model is able to predict churn but the main driver is not customer </a:t>
            </a:r>
            <a:r>
              <a:rPr sz="1600" smtClean="0"/>
              <a:t>price </a:t>
            </a:r>
            <a:r>
              <a:rPr sz="1600" smtClean="0"/>
              <a:t>sensitivity</a:t>
            </a:r>
          </a:p>
          <a:p>
            <a:pPr marL="108000" lvl="1" indent="0">
              <a:buClr>
                <a:schemeClr val="tx2">
                  <a:lumMod val="100000"/>
                </a:schemeClr>
              </a:buClr>
              <a:buSzPct val="100000"/>
              <a:buNone/>
            </a:pPr>
            <a:r>
              <a:rPr sz="1600" smtClean="0"/>
              <a:t> </a:t>
            </a:r>
            <a:r>
              <a:rPr sz="1600" smtClean="0"/>
              <a:t>• Yearly consumption, forecasted consumption and net margin are the 3 </a:t>
            </a:r>
            <a:r>
              <a:rPr sz="1600" smtClean="0"/>
              <a:t>largest </a:t>
            </a:r>
            <a:r>
              <a:rPr sz="1600" smtClean="0"/>
              <a:t>drivers</a:t>
            </a:r>
          </a:p>
          <a:p>
            <a:pPr marL="108000" lvl="1" indent="0">
              <a:buClr>
                <a:schemeClr val="tx2">
                  <a:lumMod val="100000"/>
                </a:schemeClr>
              </a:buClr>
              <a:buSzPct val="100000"/>
              <a:buNone/>
            </a:pPr>
            <a:endParaRPr sz="1600" smtClean="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sz="1600" smtClean="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sz="1600" smtClean="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sz="1600" smtClean="0"/>
              <a:t>Discount strategy of 20% is effective but only if </a:t>
            </a:r>
            <a:r>
              <a:rPr sz="1600" smtClean="0"/>
              <a:t>targeted </a:t>
            </a:r>
            <a:r>
              <a:rPr sz="1600" smtClean="0"/>
              <a:t>appropriately</a:t>
            </a:r>
          </a:p>
          <a:p>
            <a:pPr marL="108000" lvl="1" indent="0">
              <a:buClr>
                <a:schemeClr val="tx2">
                  <a:lumMod val="100000"/>
                </a:schemeClr>
              </a:buClr>
              <a:buSzPct val="100000"/>
              <a:buNone/>
            </a:pPr>
            <a:r>
              <a:rPr sz="1600" smtClean="0"/>
              <a:t> </a:t>
            </a:r>
            <a:r>
              <a:rPr sz="1600" smtClean="0"/>
              <a:t>• Offer discount to only to high -value customers with high </a:t>
            </a:r>
            <a:r>
              <a:rPr sz="1600" smtClean="0"/>
              <a:t>churn </a:t>
            </a:r>
            <a:r>
              <a:rPr sz="1600" smtClean="0"/>
              <a:t>probability</a:t>
            </a:r>
          </a:p>
          <a:p>
            <a:pPr marL="108000" lvl="1" indent="0">
              <a:buClr>
                <a:schemeClr val="tx2">
                  <a:lumMod val="100000"/>
                </a:schemeClr>
              </a:buClr>
              <a:buSzPct val="100000"/>
              <a:buNone/>
            </a:pPr>
            <a:endParaRPr sz="1600" smtClean="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endParaRPr sz="1600" smtClean="0">
              <a:solidFill>
                <a:schemeClr val="tx1">
                  <a:lumMod val="100000"/>
                </a:schemeClr>
              </a:solidFill>
              <a:latin typeface="Trebuchet MS" panose="020B0703020202090204" pitchFamily="34" charset="0"/>
            </a:endParaRPr>
          </a:p>
        </p:txBody>
      </p:sp>
    </p:spTree>
    <p:extLst>
      <p:ext uri="{BB962C8B-B14F-4D97-AF65-F5344CB8AC3E}">
        <p14:creationId xmlns="" xmlns:p14="http://schemas.microsoft.com/office/powerpoint/2010/main" val="3669319244"/>
      </p:ext>
    </p:extLst>
  </p:cSld>
  <p:clrMapOvr>
    <a:masterClrMapping/>
  </p:clrMapOvr>
  <mc:AlternateContent xmlns:mc="http://schemas.openxmlformats.org/markup-compatibility/2006">
    <mc:Choice xmlns="" xmlns:p14="http://schemas.microsoft.com/office/powerpoint/2010/main"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79</Words>
  <Application>Microsoft Macintosh PowerPoint</Application>
  <PresentationFormat>Custom</PresentationFormat>
  <Paragraphs>14</Paragraphs>
  <Slides>1</Slides>
  <Notes>1</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4" baseType="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Win</cp:lastModifiedBy>
  <cp:revision>449</cp:revision>
  <cp:lastPrinted>2016-04-06T18:59:25Z</cp:lastPrinted>
  <dcterms:created xsi:type="dcterms:W3CDTF">2016-11-04T11:46:04Z</dcterms:created>
  <dcterms:modified xsi:type="dcterms:W3CDTF">2023-05-11T12:09:24Z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