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0" r:id="rId7"/>
    <p:sldId id="268" r:id="rId8"/>
    <p:sldId id="261" r:id="rId9"/>
    <p:sldId id="269" r:id="rId10"/>
    <p:sldId id="262"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63" r:id="rId31"/>
    <p:sldId id="264" r:id="rId32"/>
    <p:sldId id="265" r:id="rId33"/>
    <p:sldId id="266" r:id="rId3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660"/>
  </p:normalViewPr>
  <p:slideViewPr>
    <p:cSldViewPr>
      <p:cViewPr varScale="1">
        <p:scale>
          <a:sx n="68" d="100"/>
          <a:sy n="68" d="100"/>
        </p:scale>
        <p:origin x="-81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4/9/2024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37405" y="2185924"/>
            <a:ext cx="3586479" cy="575310"/>
          </a:xfrm>
          <a:prstGeom prst="rect">
            <a:avLst/>
          </a:prstGeom>
        </p:spPr>
        <p:txBody>
          <a:bodyPr vert="horz" wrap="square" lIns="0" tIns="13335" rIns="0" bIns="0" rtlCol="0">
            <a:spAutoFit/>
          </a:bodyPr>
          <a:lstStyle/>
          <a:p>
            <a:pPr marL="12700">
              <a:lnSpc>
                <a:spcPct val="100000"/>
              </a:lnSpc>
              <a:spcBef>
                <a:spcPts val="105"/>
              </a:spcBef>
            </a:pPr>
            <a:r>
              <a:rPr sz="3600" b="1" spc="5" dirty="0">
                <a:solidFill>
                  <a:srgbClr val="1CACE3"/>
                </a:solidFill>
                <a:latin typeface="Arial"/>
                <a:cs typeface="Arial"/>
              </a:rPr>
              <a:t>PROJECT</a:t>
            </a:r>
            <a:r>
              <a:rPr sz="3600" b="1" spc="-150" dirty="0">
                <a:solidFill>
                  <a:srgbClr val="1CACE3"/>
                </a:solidFill>
                <a:latin typeface="Arial"/>
                <a:cs typeface="Arial"/>
              </a:rPr>
              <a:t> </a:t>
            </a:r>
            <a:r>
              <a:rPr sz="3600" b="1" spc="5" dirty="0">
                <a:solidFill>
                  <a:srgbClr val="1CACE3"/>
                </a:solidFill>
                <a:latin typeface="Arial"/>
                <a:cs typeface="Arial"/>
              </a:rPr>
              <a:t>TITLE</a:t>
            </a:r>
            <a:endParaRPr sz="360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85323"/>
          </a:xfrm>
          <a:prstGeom prst="rect">
            <a:avLst/>
          </a:prstGeom>
          <a:solidFill>
            <a:srgbClr val="465258"/>
          </a:solidFill>
        </p:spPr>
        <p:txBody>
          <a:bodyPr vert="horz" wrap="square" lIns="0" tIns="0" rIns="0" bIns="0" rtlCol="0">
            <a:spAutoFit/>
          </a:bodyPr>
          <a:lstStyle/>
          <a:p>
            <a:pPr marL="2763520">
              <a:lnSpc>
                <a:spcPct val="100000"/>
              </a:lnSpc>
            </a:pPr>
            <a:endParaRPr lang="en-US" sz="2200" b="1" spc="15" dirty="0">
              <a:solidFill>
                <a:srgbClr val="1382AC"/>
              </a:solidFill>
              <a:latin typeface="Times New Roman"/>
              <a:cs typeface="Times New Roman"/>
            </a:endParaRPr>
          </a:p>
          <a:p>
            <a:pPr marL="2763520">
              <a:lnSpc>
                <a:spcPct val="100000"/>
              </a:lnSpc>
            </a:pPr>
            <a:endParaRPr lang="en-US" sz="2200" b="1" spc="15" dirty="0">
              <a:solidFill>
                <a:srgbClr val="1382AC"/>
              </a:solidFill>
              <a:latin typeface="Times New Roman"/>
              <a:cs typeface="Times New Roman"/>
            </a:endParaRPr>
          </a:p>
          <a:p>
            <a:pPr marL="2763520">
              <a:lnSpc>
                <a:spcPct val="100000"/>
              </a:lnSpc>
            </a:pPr>
            <a:endParaRPr lang="en-US" sz="2200" b="1" spc="15" dirty="0">
              <a:solidFill>
                <a:srgbClr val="1382AC"/>
              </a:solidFill>
              <a:latin typeface="Times New Roman"/>
              <a:cs typeface="Times New Roman"/>
            </a:endParaRPr>
          </a:p>
          <a:p>
            <a:pPr marL="2763520">
              <a:lnSpc>
                <a:spcPct val="100000"/>
              </a:lnSpc>
            </a:pPr>
            <a:endParaRPr lang="en-US" sz="2200" b="1" spc="15" dirty="0">
              <a:solidFill>
                <a:srgbClr val="1382AC"/>
              </a:solidFill>
              <a:latin typeface="Times New Roman"/>
              <a:cs typeface="Times New Roman"/>
            </a:endParaRPr>
          </a:p>
          <a:p>
            <a:pPr marL="2763520">
              <a:lnSpc>
                <a:spcPct val="100000"/>
              </a:lnSpc>
            </a:pPr>
            <a:r>
              <a:rPr sz="2000" b="1" spc="15" smtClean="0">
                <a:solidFill>
                  <a:srgbClr val="1382AC"/>
                </a:solidFill>
                <a:latin typeface="Arial"/>
                <a:cs typeface="Arial"/>
              </a:rPr>
              <a:t>P</a:t>
            </a:r>
            <a:r>
              <a:rPr sz="2000" b="1" spc="40" smtClean="0">
                <a:solidFill>
                  <a:srgbClr val="1382AC"/>
                </a:solidFill>
                <a:latin typeface="Arial"/>
                <a:cs typeface="Arial"/>
              </a:rPr>
              <a:t>r</a:t>
            </a:r>
            <a:r>
              <a:rPr sz="2000" b="1" spc="15" smtClean="0">
                <a:solidFill>
                  <a:srgbClr val="1382AC"/>
                </a:solidFill>
                <a:latin typeface="Arial"/>
                <a:cs typeface="Arial"/>
              </a:rPr>
              <a:t>es</a:t>
            </a:r>
            <a:r>
              <a:rPr sz="2000" b="1" spc="5" smtClean="0">
                <a:solidFill>
                  <a:srgbClr val="1382AC"/>
                </a:solidFill>
                <a:latin typeface="Arial"/>
                <a:cs typeface="Arial"/>
              </a:rPr>
              <a:t>e</a:t>
            </a:r>
            <a:r>
              <a:rPr sz="2000" b="1" spc="45" smtClean="0">
                <a:solidFill>
                  <a:srgbClr val="1382AC"/>
                </a:solidFill>
                <a:latin typeface="Arial"/>
                <a:cs typeface="Arial"/>
              </a:rPr>
              <a:t>n</a:t>
            </a:r>
            <a:r>
              <a:rPr sz="2000" b="1" spc="10" smtClean="0">
                <a:solidFill>
                  <a:srgbClr val="1382AC"/>
                </a:solidFill>
                <a:latin typeface="Arial"/>
                <a:cs typeface="Arial"/>
              </a:rPr>
              <a:t>ted</a:t>
            </a:r>
            <a:r>
              <a:rPr sz="2000" b="1" spc="-150" smtClean="0">
                <a:solidFill>
                  <a:srgbClr val="1382AC"/>
                </a:solidFill>
                <a:latin typeface="Arial"/>
                <a:cs typeface="Arial"/>
              </a:rPr>
              <a:t> </a:t>
            </a:r>
            <a:r>
              <a:rPr sz="2000" b="1" spc="45" smtClean="0">
                <a:solidFill>
                  <a:srgbClr val="1382AC"/>
                </a:solidFill>
                <a:latin typeface="Arial"/>
                <a:cs typeface="Arial"/>
              </a:rPr>
              <a:t>B</a:t>
            </a:r>
            <a:r>
              <a:rPr sz="2000" b="1" spc="10" smtClean="0">
                <a:solidFill>
                  <a:srgbClr val="1382AC"/>
                </a:solidFill>
                <a:latin typeface="Arial"/>
                <a:cs typeface="Arial"/>
              </a:rPr>
              <a:t>y:</a:t>
            </a:r>
            <a:endParaRPr lang="en-US" sz="2000" b="1" spc="10" dirty="0">
              <a:solidFill>
                <a:srgbClr val="1382AC"/>
              </a:solidFill>
              <a:latin typeface="Arial"/>
              <a:cs typeface="Arial"/>
            </a:endParaRPr>
          </a:p>
          <a:p>
            <a:pPr marL="2763520" algn="just">
              <a:lnSpc>
                <a:spcPct val="100000"/>
              </a:lnSpc>
            </a:pPr>
            <a:r>
              <a:rPr lang="en-US" sz="2000" b="1" spc="10" dirty="0" smtClean="0">
                <a:solidFill>
                  <a:srgbClr val="1382AC"/>
                </a:solidFill>
                <a:latin typeface="Arial"/>
                <a:cs typeface="Arial"/>
              </a:rPr>
              <a:t>                        1. </a:t>
            </a:r>
            <a:r>
              <a:rPr lang="en-US" sz="2000" b="1" spc="10" dirty="0" err="1" smtClean="0">
                <a:solidFill>
                  <a:srgbClr val="1382AC"/>
                </a:solidFill>
                <a:latin typeface="Arial"/>
                <a:cs typeface="Arial"/>
              </a:rPr>
              <a:t>K</a:t>
            </a:r>
            <a:r>
              <a:rPr lang="en-US" sz="2000" b="1" spc="10" dirty="0" err="1" smtClean="0">
                <a:solidFill>
                  <a:srgbClr val="1382AC"/>
                </a:solidFill>
                <a:latin typeface="Arial"/>
                <a:cs typeface="Arial"/>
              </a:rPr>
              <a:t>.Sinibharath</a:t>
            </a:r>
            <a:r>
              <a:rPr lang="en-US" sz="2000" b="1" spc="10" dirty="0" smtClean="0">
                <a:solidFill>
                  <a:srgbClr val="1382AC"/>
                </a:solidFill>
                <a:latin typeface="Arial"/>
                <a:cs typeface="Arial"/>
              </a:rPr>
              <a:t> ,</a:t>
            </a:r>
          </a:p>
          <a:p>
            <a:pPr marL="2763520" algn="just">
              <a:lnSpc>
                <a:spcPct val="100000"/>
              </a:lnSpc>
            </a:pPr>
            <a:r>
              <a:rPr lang="en-US" sz="2000" b="1" spc="10" dirty="0">
                <a:solidFill>
                  <a:srgbClr val="1382AC"/>
                </a:solidFill>
                <a:latin typeface="Arial"/>
                <a:cs typeface="Arial"/>
              </a:rPr>
              <a:t> </a:t>
            </a:r>
            <a:r>
              <a:rPr lang="en-US" sz="2000" b="1" spc="10" dirty="0" smtClean="0">
                <a:solidFill>
                  <a:srgbClr val="1382AC"/>
                </a:solidFill>
                <a:latin typeface="Arial"/>
                <a:cs typeface="Arial"/>
              </a:rPr>
              <a:t>                       9513- </a:t>
            </a:r>
            <a:r>
              <a:rPr lang="en-US" sz="2000" b="1" spc="10" dirty="0" err="1" smtClean="0">
                <a:solidFill>
                  <a:srgbClr val="1382AC"/>
                </a:solidFill>
                <a:latin typeface="Arial"/>
                <a:cs typeface="Arial"/>
              </a:rPr>
              <a:t>Jayaraj</a:t>
            </a:r>
            <a:r>
              <a:rPr lang="en-US" sz="2000" b="1" spc="10" dirty="0" smtClean="0">
                <a:solidFill>
                  <a:srgbClr val="1382AC"/>
                </a:solidFill>
                <a:latin typeface="Arial"/>
                <a:cs typeface="Arial"/>
              </a:rPr>
              <a:t> </a:t>
            </a:r>
            <a:r>
              <a:rPr lang="en-US" sz="2000" b="1" spc="10" dirty="0" err="1">
                <a:solidFill>
                  <a:srgbClr val="1382AC"/>
                </a:solidFill>
                <a:latin typeface="Arial"/>
                <a:cs typeface="Arial"/>
              </a:rPr>
              <a:t>A</a:t>
            </a:r>
            <a:r>
              <a:rPr lang="en-US" sz="2000" b="1" spc="10" dirty="0" err="1" smtClean="0">
                <a:solidFill>
                  <a:srgbClr val="1382AC"/>
                </a:solidFill>
                <a:latin typeface="Arial"/>
                <a:cs typeface="Arial"/>
              </a:rPr>
              <a:t>nnapackiam</a:t>
            </a:r>
            <a:r>
              <a:rPr lang="en-US" sz="2000" b="1" spc="10" dirty="0" smtClean="0">
                <a:solidFill>
                  <a:srgbClr val="1382AC"/>
                </a:solidFill>
                <a:latin typeface="Arial"/>
                <a:cs typeface="Arial"/>
              </a:rPr>
              <a:t> CSI College of Engineering,</a:t>
            </a:r>
          </a:p>
          <a:p>
            <a:pPr marL="2763520" algn="just">
              <a:lnSpc>
                <a:spcPct val="100000"/>
              </a:lnSpc>
            </a:pPr>
            <a:r>
              <a:rPr lang="en-US" sz="2000" b="1" spc="10" dirty="0" smtClean="0">
                <a:solidFill>
                  <a:srgbClr val="1382AC"/>
                </a:solidFill>
                <a:latin typeface="Arial"/>
                <a:cs typeface="Arial"/>
              </a:rPr>
              <a:t>                        B.E </a:t>
            </a:r>
            <a:r>
              <a:rPr lang="en-US" sz="2000" b="1" spc="10" smtClean="0">
                <a:solidFill>
                  <a:srgbClr val="1382AC"/>
                </a:solidFill>
                <a:latin typeface="Arial"/>
                <a:cs typeface="Arial"/>
              </a:rPr>
              <a:t>Mechanical</a:t>
            </a:r>
            <a:r>
              <a:rPr lang="en-US" sz="2000" b="1" spc="10">
                <a:solidFill>
                  <a:srgbClr val="1382AC"/>
                </a:solidFill>
                <a:latin typeface="Arial"/>
                <a:cs typeface="Arial"/>
              </a:rPr>
              <a:t> </a:t>
            </a:r>
            <a:r>
              <a:rPr lang="en-US" sz="2000" b="1" spc="10" smtClean="0">
                <a:solidFill>
                  <a:srgbClr val="1382AC"/>
                </a:solidFill>
                <a:latin typeface="Arial"/>
                <a:cs typeface="Arial"/>
              </a:rPr>
              <a:t>Engineering.</a:t>
            </a:r>
            <a:endParaRPr lang="en-US" sz="2000" b="1" spc="10" dirty="0" smtClean="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3" name="Picture 2" descr="Screenshot 1.png"/>
          <p:cNvPicPr>
            <a:picLocks noChangeAspect="1"/>
          </p:cNvPicPr>
          <p:nvPr/>
        </p:nvPicPr>
        <p:blipFill>
          <a:blip r:embed="rId2"/>
          <a:stretch>
            <a:fillRect/>
          </a:stretch>
        </p:blipFill>
        <p:spPr>
          <a:xfrm>
            <a:off x="1752600" y="1295401"/>
            <a:ext cx="9448800" cy="502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png"/>
          <p:cNvPicPr>
            <a:picLocks noChangeAspect="1"/>
          </p:cNvPicPr>
          <p:nvPr/>
        </p:nvPicPr>
        <p:blipFill>
          <a:blip r:embed="rId2"/>
          <a:stretch>
            <a:fillRect/>
          </a:stretch>
        </p:blipFill>
        <p:spPr>
          <a:xfrm>
            <a:off x="1066800" y="685800"/>
            <a:ext cx="10134600" cy="5697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Screenshot 3.png"/>
          <p:cNvPicPr>
            <a:picLocks noChangeAspect="1"/>
          </p:cNvPicPr>
          <p:nvPr/>
        </p:nvPicPr>
        <p:blipFill>
          <a:blip r:embed="rId2"/>
          <a:stretch>
            <a:fillRect/>
          </a:stretch>
        </p:blipFill>
        <p:spPr>
          <a:xfrm>
            <a:off x="1066800" y="609600"/>
            <a:ext cx="10439400" cy="58692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4.png"/>
          <p:cNvPicPr>
            <a:picLocks noChangeAspect="1"/>
          </p:cNvPicPr>
          <p:nvPr/>
        </p:nvPicPr>
        <p:blipFill>
          <a:blip r:embed="rId2"/>
          <a:stretch>
            <a:fillRect/>
          </a:stretch>
        </p:blipFill>
        <p:spPr>
          <a:xfrm>
            <a:off x="990600" y="609600"/>
            <a:ext cx="10210800" cy="57407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5.png"/>
          <p:cNvPicPr>
            <a:picLocks noChangeAspect="1"/>
          </p:cNvPicPr>
          <p:nvPr/>
        </p:nvPicPr>
        <p:blipFill>
          <a:blip r:embed="rId2"/>
          <a:stretch>
            <a:fillRect/>
          </a:stretch>
        </p:blipFill>
        <p:spPr>
          <a:xfrm>
            <a:off x="1066800" y="609600"/>
            <a:ext cx="10439400" cy="58692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6.png"/>
          <p:cNvPicPr>
            <a:picLocks noChangeAspect="1"/>
          </p:cNvPicPr>
          <p:nvPr/>
        </p:nvPicPr>
        <p:blipFill>
          <a:blip r:embed="rId2"/>
          <a:stretch>
            <a:fillRect/>
          </a:stretch>
        </p:blipFill>
        <p:spPr>
          <a:xfrm>
            <a:off x="1295400" y="685800"/>
            <a:ext cx="10210800" cy="57407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7.png"/>
          <p:cNvPicPr>
            <a:picLocks noChangeAspect="1"/>
          </p:cNvPicPr>
          <p:nvPr/>
        </p:nvPicPr>
        <p:blipFill>
          <a:blip r:embed="rId2"/>
          <a:stretch>
            <a:fillRect/>
          </a:stretch>
        </p:blipFill>
        <p:spPr>
          <a:xfrm>
            <a:off x="990600" y="609600"/>
            <a:ext cx="10134600" cy="56979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8.png"/>
          <p:cNvPicPr>
            <a:picLocks noChangeAspect="1"/>
          </p:cNvPicPr>
          <p:nvPr/>
        </p:nvPicPr>
        <p:blipFill>
          <a:blip r:embed="rId2"/>
          <a:stretch>
            <a:fillRect/>
          </a:stretch>
        </p:blipFill>
        <p:spPr>
          <a:xfrm>
            <a:off x="1371600" y="656681"/>
            <a:ext cx="10210800" cy="57407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9.png"/>
          <p:cNvPicPr>
            <a:picLocks noChangeAspect="1"/>
          </p:cNvPicPr>
          <p:nvPr/>
        </p:nvPicPr>
        <p:blipFill>
          <a:blip r:embed="rId2"/>
          <a:stretch>
            <a:fillRect/>
          </a:stretch>
        </p:blipFill>
        <p:spPr>
          <a:xfrm>
            <a:off x="914400" y="609600"/>
            <a:ext cx="10439400" cy="58692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10.png"/>
          <p:cNvPicPr>
            <a:picLocks noChangeAspect="1"/>
          </p:cNvPicPr>
          <p:nvPr/>
        </p:nvPicPr>
        <p:blipFill>
          <a:blip r:embed="rId2"/>
          <a:stretch>
            <a:fillRect/>
          </a:stretch>
        </p:blipFill>
        <p:spPr>
          <a:xfrm>
            <a:off x="1219200" y="661925"/>
            <a:ext cx="9906000" cy="55694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11.png"/>
          <p:cNvPicPr>
            <a:picLocks noChangeAspect="1"/>
          </p:cNvPicPr>
          <p:nvPr/>
        </p:nvPicPr>
        <p:blipFill>
          <a:blip r:embed="rId2"/>
          <a:stretch>
            <a:fillRect/>
          </a:stretch>
        </p:blipFill>
        <p:spPr>
          <a:xfrm>
            <a:off x="1219200" y="762000"/>
            <a:ext cx="9906000" cy="556940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12.png"/>
          <p:cNvPicPr>
            <a:picLocks noChangeAspect="1"/>
          </p:cNvPicPr>
          <p:nvPr/>
        </p:nvPicPr>
        <p:blipFill>
          <a:blip r:embed="rId2"/>
          <a:stretch>
            <a:fillRect/>
          </a:stretch>
        </p:blipFill>
        <p:spPr>
          <a:xfrm>
            <a:off x="914400" y="609600"/>
            <a:ext cx="10532467" cy="592162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13.png"/>
          <p:cNvPicPr>
            <a:picLocks noChangeAspect="1"/>
          </p:cNvPicPr>
          <p:nvPr/>
        </p:nvPicPr>
        <p:blipFill>
          <a:blip r:embed="rId2"/>
          <a:stretch>
            <a:fillRect/>
          </a:stretch>
        </p:blipFill>
        <p:spPr>
          <a:xfrm>
            <a:off x="1142999" y="685800"/>
            <a:ext cx="10029429" cy="5638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14.png"/>
          <p:cNvPicPr>
            <a:picLocks noChangeAspect="1"/>
          </p:cNvPicPr>
          <p:nvPr/>
        </p:nvPicPr>
        <p:blipFill>
          <a:blip r:embed="rId2"/>
          <a:stretch>
            <a:fillRect/>
          </a:stretch>
        </p:blipFill>
        <p:spPr>
          <a:xfrm>
            <a:off x="1371600" y="762000"/>
            <a:ext cx="9906000" cy="556940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shot 15.png"/>
          <p:cNvPicPr>
            <a:picLocks noChangeAspect="1"/>
          </p:cNvPicPr>
          <p:nvPr/>
        </p:nvPicPr>
        <p:blipFill>
          <a:blip r:embed="rId2"/>
          <a:stretch>
            <a:fillRect/>
          </a:stretch>
        </p:blipFill>
        <p:spPr>
          <a:xfrm>
            <a:off x="1066800" y="685800"/>
            <a:ext cx="10210800" cy="574077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16.png"/>
          <p:cNvPicPr>
            <a:picLocks noChangeAspect="1"/>
          </p:cNvPicPr>
          <p:nvPr/>
        </p:nvPicPr>
        <p:blipFill>
          <a:blip r:embed="rId2"/>
          <a:stretch>
            <a:fillRect/>
          </a:stretch>
        </p:blipFill>
        <p:spPr>
          <a:xfrm>
            <a:off x="1066800" y="609600"/>
            <a:ext cx="10164961" cy="5715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17.png"/>
          <p:cNvPicPr>
            <a:picLocks noChangeAspect="1"/>
          </p:cNvPicPr>
          <p:nvPr/>
        </p:nvPicPr>
        <p:blipFill>
          <a:blip r:embed="rId2"/>
          <a:stretch>
            <a:fillRect/>
          </a:stretch>
        </p:blipFill>
        <p:spPr>
          <a:xfrm>
            <a:off x="838200" y="609600"/>
            <a:ext cx="10363200" cy="58264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18.png"/>
          <p:cNvPicPr>
            <a:picLocks noChangeAspect="1"/>
          </p:cNvPicPr>
          <p:nvPr/>
        </p:nvPicPr>
        <p:blipFill>
          <a:blip r:embed="rId2"/>
          <a:stretch>
            <a:fillRect/>
          </a:stretch>
        </p:blipFill>
        <p:spPr>
          <a:xfrm>
            <a:off x="1219200" y="838200"/>
            <a:ext cx="9829800" cy="552656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19.png"/>
          <p:cNvPicPr>
            <a:picLocks noChangeAspect="1"/>
          </p:cNvPicPr>
          <p:nvPr/>
        </p:nvPicPr>
        <p:blipFill>
          <a:blip r:embed="rId2"/>
          <a:stretch>
            <a:fillRect/>
          </a:stretch>
        </p:blipFill>
        <p:spPr>
          <a:xfrm>
            <a:off x="838200" y="609600"/>
            <a:ext cx="10287000" cy="578361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 20.png"/>
          <p:cNvPicPr>
            <a:picLocks noChangeAspect="1"/>
          </p:cNvPicPr>
          <p:nvPr/>
        </p:nvPicPr>
        <p:blipFill>
          <a:blip r:embed="rId2"/>
          <a:stretch>
            <a:fillRect/>
          </a:stretch>
        </p:blipFill>
        <p:spPr>
          <a:xfrm>
            <a:off x="838200" y="609600"/>
            <a:ext cx="10210800" cy="57407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09600"/>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p:cNvSpPr txBox="1"/>
          <p:nvPr/>
        </p:nvSpPr>
        <p:spPr>
          <a:xfrm>
            <a:off x="381000" y="1524000"/>
            <a:ext cx="11430000" cy="4801314"/>
          </a:xfrm>
          <a:prstGeom prst="rect">
            <a:avLst/>
          </a:prstGeom>
          <a:noFill/>
        </p:spPr>
        <p:txBody>
          <a:bodyPr wrap="square" rtlCol="0">
            <a:spAutoFit/>
          </a:bodyPr>
          <a:lstStyle/>
          <a:p>
            <a:r>
              <a:rPr lang="en-US" b="1" dirty="0"/>
              <a:t>Background:</a:t>
            </a:r>
            <a:r>
              <a:rPr lang="en-US" dirty="0"/>
              <a:t> A school has collected data on student scores for various subjects over the past academic year. The scores are stored in a dataset that includes student IDs, subject names, and corresponding scores.</a:t>
            </a:r>
          </a:p>
          <a:p>
            <a:endParaRPr lang="en-US" b="1" dirty="0" smtClean="0"/>
          </a:p>
          <a:p>
            <a:r>
              <a:rPr lang="en-US" b="1" dirty="0" smtClean="0"/>
              <a:t>Objective</a:t>
            </a:r>
            <a:r>
              <a:rPr lang="en-US" b="1" dirty="0"/>
              <a:t>:</a:t>
            </a:r>
            <a:r>
              <a:rPr lang="en-US" dirty="0"/>
              <a:t> The objective of this analysis is to gain insights into student performance and identify any trends or patterns in the scores across different subjects.</a:t>
            </a:r>
          </a:p>
          <a:p>
            <a:endParaRPr lang="en-US" b="1" dirty="0"/>
          </a:p>
          <a:p>
            <a:r>
              <a:rPr lang="en-US" b="1" dirty="0" smtClean="0"/>
              <a:t>Tasks </a:t>
            </a:r>
            <a:r>
              <a:rPr lang="en-US" b="1" dirty="0"/>
              <a:t>to be </a:t>
            </a:r>
            <a:r>
              <a:rPr lang="en-US" b="1" dirty="0" smtClean="0"/>
              <a:t>performed:</a:t>
            </a:r>
            <a:endParaRPr lang="en-US" dirty="0"/>
          </a:p>
          <a:p>
            <a:r>
              <a:rPr lang="en-US" b="1" dirty="0" smtClean="0"/>
              <a:t>                                            </a:t>
            </a:r>
            <a:r>
              <a:rPr lang="en-US" dirty="0" smtClean="0"/>
              <a:t>Data Cleaning</a:t>
            </a:r>
          </a:p>
          <a:p>
            <a:r>
              <a:rPr lang="en-US" dirty="0" smtClean="0"/>
              <a:t>                                            Descriptive Statistics</a:t>
            </a:r>
          </a:p>
          <a:p>
            <a:r>
              <a:rPr lang="en-US" dirty="0" smtClean="0"/>
              <a:t>                                            Subject-wise Analysis</a:t>
            </a:r>
          </a:p>
          <a:p>
            <a:r>
              <a:rPr lang="en-US" dirty="0"/>
              <a:t> </a:t>
            </a:r>
            <a:r>
              <a:rPr lang="en-US" dirty="0" smtClean="0"/>
              <a:t>                                           Performance Trends</a:t>
            </a:r>
          </a:p>
          <a:p>
            <a:r>
              <a:rPr lang="en-US" dirty="0"/>
              <a:t> </a:t>
            </a:r>
            <a:r>
              <a:rPr lang="en-US" dirty="0" smtClean="0"/>
              <a:t>                                           Correlation Analysis</a:t>
            </a:r>
          </a:p>
          <a:p>
            <a:r>
              <a:rPr lang="en-US" dirty="0" smtClean="0"/>
              <a:t>                                            Tools </a:t>
            </a:r>
            <a:r>
              <a:rPr lang="en-US" dirty="0"/>
              <a:t>and </a:t>
            </a:r>
            <a:r>
              <a:rPr lang="en-US" dirty="0" smtClean="0"/>
              <a:t>Technologies</a:t>
            </a:r>
            <a:endParaRPr lang="en-US" dirty="0"/>
          </a:p>
          <a:p>
            <a:r>
              <a:rPr lang="en-US" b="1" dirty="0"/>
              <a:t>Constraints:</a:t>
            </a:r>
            <a:endParaRPr lang="en-US" dirty="0"/>
          </a:p>
          <a:p>
            <a:r>
              <a:rPr lang="en-US" dirty="0" smtClean="0"/>
              <a:t>                          Ensure </a:t>
            </a:r>
            <a:r>
              <a:rPr lang="en-US" dirty="0"/>
              <a:t>data privacy and confidentiality by </a:t>
            </a:r>
            <a:r>
              <a:rPr lang="en-US" dirty="0" smtClean="0"/>
              <a:t>anonymsing </a:t>
            </a:r>
            <a:r>
              <a:rPr lang="en-US" dirty="0"/>
              <a:t>student IDs and other sensitive information.</a:t>
            </a:r>
          </a:p>
          <a:p>
            <a:r>
              <a:rPr lang="en-US" dirty="0" smtClean="0"/>
              <a:t>                          Adhere </a:t>
            </a:r>
            <a:r>
              <a:rPr lang="en-US" dirty="0"/>
              <a:t>to ethical guidelines and data protection regulations throughout the analysis process.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570669"/>
          </a:xfrm>
          <a:prstGeom prst="rect">
            <a:avLst/>
          </a:prstGeom>
        </p:spPr>
        <p:txBody>
          <a:bodyPr vert="horz" wrap="square" lIns="0" tIns="16510" rIns="0" bIns="0" rtlCol="0">
            <a:spAutoFit/>
          </a:bodyPr>
          <a:lstStyle/>
          <a:p>
            <a:pPr marL="12700">
              <a:lnSpc>
                <a:spcPct val="100000"/>
              </a:lnSpc>
              <a:spcBef>
                <a:spcPts val="130"/>
              </a:spcBef>
            </a:pPr>
            <a:r>
              <a:rPr sz="3600" dirty="0">
                <a:solidFill>
                  <a:srgbClr val="1CACE3"/>
                </a:solidFill>
              </a:rPr>
              <a:t>CONCLUSION</a:t>
            </a:r>
            <a:endParaRPr sz="3600"/>
          </a:p>
        </p:txBody>
      </p:sp>
      <p:sp>
        <p:nvSpPr>
          <p:cNvPr id="3" name="TextBox 2"/>
          <p:cNvSpPr txBox="1"/>
          <p:nvPr/>
        </p:nvSpPr>
        <p:spPr>
          <a:xfrm>
            <a:off x="304800" y="1225689"/>
            <a:ext cx="11582400" cy="5293757"/>
          </a:xfrm>
          <a:prstGeom prst="rect">
            <a:avLst/>
          </a:prstGeom>
          <a:noFill/>
        </p:spPr>
        <p:txBody>
          <a:bodyPr wrap="square" rtlCol="0">
            <a:spAutoFit/>
          </a:bodyPr>
          <a:lstStyle/>
          <a:p>
            <a:pPr algn="just"/>
            <a:r>
              <a:rPr lang="en-US" sz="2000" dirty="0" smtClean="0"/>
              <a:t>                                                                  In </a:t>
            </a:r>
            <a:r>
              <a:rPr lang="en-US" sz="2000" dirty="0"/>
              <a:t>conclusion, developing a comprehensive student score analysis system involves a structured approach encompassing data preprocessing, algorithm implementation, deployment considerations, and user interface development. By following these steps, educational institutions can gain valuable insights into student performance, identify areas for improvement, and make data-driven decisions to enhance teaching and learning </a:t>
            </a:r>
            <a:r>
              <a:rPr lang="en-US" sz="2000" dirty="0" err="1" smtClean="0"/>
              <a:t>outcomes.The</a:t>
            </a:r>
            <a:r>
              <a:rPr lang="en-US" sz="2000" dirty="0" smtClean="0"/>
              <a:t> </a:t>
            </a:r>
            <a:r>
              <a:rPr lang="en-US" sz="2000" dirty="0"/>
              <a:t>algorithmic aspect involves employing statistical analysis, machine learning techniques, and data visualization to analyze student scores, identify trends, correlations, and predict future performance. This includes descriptive statistics, subject-wise analysis, performance trends analysis, correlation analysis, grade prediction (optional), and recommendation systems (optional).</a:t>
            </a:r>
          </a:p>
          <a:p>
            <a:pPr algn="just"/>
            <a:endParaRPr lang="en-US" sz="2000" dirty="0" smtClean="0"/>
          </a:p>
          <a:p>
            <a:pPr algn="just"/>
            <a:r>
              <a:rPr lang="en-US" sz="2000" dirty="0" smtClean="0"/>
              <a:t>                                                                 Deployment </a:t>
            </a:r>
            <a:r>
              <a:rPr lang="en-US" sz="2000" dirty="0"/>
              <a:t>considerations include infrastructure setup, API development, frontend interface design, integration with existing systems, security measures, monitoring/logging, deployment strategies, scalability, and maintenance. These aspects ensure that the student score analysis system is secure, user-friendly, scalable, and continuously monitored for performance and </a:t>
            </a:r>
            <a:r>
              <a:rPr lang="en-US" sz="2000" dirty="0" err="1" smtClean="0"/>
              <a:t>reliability.In</a:t>
            </a:r>
            <a:r>
              <a:rPr lang="en-US" sz="2000" dirty="0" smtClean="0"/>
              <a:t> </a:t>
            </a:r>
            <a:r>
              <a:rPr lang="en-US" sz="2000" dirty="0"/>
              <a:t>conclusion, a well-designed and deployed student score analysis system empowers educators, administrators, and stakeholders with actionable insights, personalized recommendations, and data-driven strategies to support student success and academic excellence</a:t>
            </a:r>
            <a:r>
              <a:rPr lang="en-US" dirty="0"/>
              <a:t>.</a:t>
            </a:r>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533400" y="1371600"/>
            <a:ext cx="11658600" cy="1015663"/>
          </a:xfrm>
          <a:prstGeom prst="rect">
            <a:avLst/>
          </a:prstGeom>
          <a:noFill/>
        </p:spPr>
        <p:txBody>
          <a:bodyPr wrap="square" rtlCol="0">
            <a:spAutoFit/>
          </a:bodyPr>
          <a:lstStyle/>
          <a:p>
            <a:pPr algn="just"/>
            <a:r>
              <a:rPr lang="en-US" sz="2000" dirty="0" smtClean="0"/>
              <a:t>                                                    The </a:t>
            </a:r>
            <a:r>
              <a:rPr lang="en-US" sz="2000" dirty="0"/>
              <a:t>future scope of a student score analysis system encompasses several areas of development and enhancement to meet the evolving needs of educational institutions and stakeholders. Here are some potential avenues for future growth and improvement:</a:t>
            </a:r>
          </a:p>
        </p:txBody>
      </p:sp>
      <p:sp>
        <p:nvSpPr>
          <p:cNvPr id="4" name="TextBox 3"/>
          <p:cNvSpPr txBox="1"/>
          <p:nvPr/>
        </p:nvSpPr>
        <p:spPr>
          <a:xfrm>
            <a:off x="4191000" y="2590800"/>
            <a:ext cx="7239000" cy="3737946"/>
          </a:xfrm>
          <a:prstGeom prst="rect">
            <a:avLst/>
          </a:prstGeom>
          <a:noFill/>
        </p:spPr>
        <p:txBody>
          <a:bodyPr wrap="square" rtlCol="0">
            <a:spAutoFit/>
          </a:bodyPr>
          <a:lstStyle/>
          <a:p>
            <a:pPr>
              <a:lnSpc>
                <a:spcPct val="150000"/>
              </a:lnSpc>
              <a:buFont typeface="Wingdings" pitchFamily="2" charset="2"/>
              <a:buChar char="v"/>
            </a:pPr>
            <a:r>
              <a:rPr lang="en-US" sz="2000" dirty="0"/>
              <a:t>Advanced Analytics </a:t>
            </a:r>
            <a:r>
              <a:rPr lang="en-US" sz="2000" dirty="0" smtClean="0"/>
              <a:t>Techniques</a:t>
            </a:r>
          </a:p>
          <a:p>
            <a:pPr>
              <a:lnSpc>
                <a:spcPct val="150000"/>
              </a:lnSpc>
              <a:buFont typeface="Wingdings" pitchFamily="2" charset="2"/>
              <a:buChar char="v"/>
            </a:pPr>
            <a:r>
              <a:rPr lang="en-US" sz="2000" dirty="0"/>
              <a:t>Big Data and Real-time </a:t>
            </a:r>
            <a:r>
              <a:rPr lang="en-US" sz="2000" dirty="0" smtClean="0"/>
              <a:t>Analytics</a:t>
            </a:r>
          </a:p>
          <a:p>
            <a:pPr>
              <a:lnSpc>
                <a:spcPct val="150000"/>
              </a:lnSpc>
              <a:buFont typeface="Wingdings" pitchFamily="2" charset="2"/>
              <a:buChar char="v"/>
            </a:pPr>
            <a:r>
              <a:rPr lang="en-US" sz="2000" dirty="0" smtClean="0"/>
              <a:t>AI-powered </a:t>
            </a:r>
            <a:r>
              <a:rPr lang="en-US" sz="2000" dirty="0"/>
              <a:t>Decision Support </a:t>
            </a:r>
            <a:r>
              <a:rPr lang="en-US" sz="2000" dirty="0" smtClean="0"/>
              <a:t>Systems</a:t>
            </a:r>
          </a:p>
          <a:p>
            <a:pPr>
              <a:lnSpc>
                <a:spcPct val="150000"/>
              </a:lnSpc>
              <a:buFont typeface="Wingdings" pitchFamily="2" charset="2"/>
              <a:buChar char="v"/>
            </a:pPr>
            <a:r>
              <a:rPr lang="en-US" sz="2000" dirty="0"/>
              <a:t>Enhanced Data Visualization and </a:t>
            </a:r>
            <a:r>
              <a:rPr lang="en-US" sz="2000" dirty="0" smtClean="0"/>
              <a:t>Reporting</a:t>
            </a:r>
          </a:p>
          <a:p>
            <a:pPr>
              <a:lnSpc>
                <a:spcPct val="150000"/>
              </a:lnSpc>
              <a:buFont typeface="Wingdings" pitchFamily="2" charset="2"/>
              <a:buChar char="v"/>
            </a:pPr>
            <a:r>
              <a:rPr lang="en-US" sz="2000" dirty="0"/>
              <a:t>Mobile and Cloud-based </a:t>
            </a:r>
            <a:r>
              <a:rPr lang="en-US" sz="2000" dirty="0" smtClean="0"/>
              <a:t>Solutions</a:t>
            </a:r>
          </a:p>
          <a:p>
            <a:pPr>
              <a:lnSpc>
                <a:spcPct val="150000"/>
              </a:lnSpc>
              <a:buFont typeface="Wingdings" pitchFamily="2" charset="2"/>
              <a:buChar char="v"/>
            </a:pPr>
            <a:r>
              <a:rPr lang="en-US" sz="2000" dirty="0"/>
              <a:t>Ethical AI and Data </a:t>
            </a:r>
            <a:r>
              <a:rPr lang="en-US" sz="2000" dirty="0" smtClean="0"/>
              <a:t>Privacy</a:t>
            </a:r>
          </a:p>
          <a:p>
            <a:pPr>
              <a:lnSpc>
                <a:spcPct val="150000"/>
              </a:lnSpc>
              <a:buFont typeface="Wingdings" pitchFamily="2" charset="2"/>
              <a:buChar char="v"/>
            </a:pPr>
            <a:r>
              <a:rPr lang="en-US" sz="2000" dirty="0"/>
              <a:t>Integration with </a:t>
            </a:r>
            <a:r>
              <a:rPr lang="en-US" sz="2000" dirty="0" err="1"/>
              <a:t>EdTech</a:t>
            </a:r>
            <a:r>
              <a:rPr lang="en-US" sz="2000" dirty="0"/>
              <a:t> </a:t>
            </a:r>
            <a:r>
              <a:rPr lang="en-US" sz="2000" dirty="0" smtClean="0"/>
              <a:t>Ecosystem</a:t>
            </a:r>
          </a:p>
          <a:p>
            <a:pPr>
              <a:lnSpc>
                <a:spcPct val="150000"/>
              </a:lnSpc>
              <a:buFont typeface="Wingdings" pitchFamily="2" charset="2"/>
              <a:buChar char="v"/>
            </a:pP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p:cNvSpPr txBox="1"/>
          <p:nvPr/>
        </p:nvSpPr>
        <p:spPr>
          <a:xfrm>
            <a:off x="304800" y="1371600"/>
            <a:ext cx="11887200" cy="5078313"/>
          </a:xfrm>
          <a:prstGeom prst="rect">
            <a:avLst/>
          </a:prstGeom>
          <a:noFill/>
        </p:spPr>
        <p:txBody>
          <a:bodyPr wrap="square" rtlCol="0">
            <a:spAutoFit/>
          </a:bodyPr>
          <a:lstStyle/>
          <a:p>
            <a:pPr>
              <a:buFont typeface="Wingdings" pitchFamily="2" charset="2"/>
              <a:buChar char="ü"/>
            </a:pPr>
            <a:r>
              <a:rPr lang="en-US" b="1" dirty="0" smtClean="0"/>
              <a:t> Books:</a:t>
            </a:r>
            <a:r>
              <a:rPr lang="en-US" dirty="0"/>
              <a:t> Learning Analytics in Higher Education: Current Innovations, Future Potential, and Practical Applications" by Charles </a:t>
            </a:r>
            <a:r>
              <a:rPr lang="en-US" dirty="0" err="1"/>
              <a:t>Dziuban</a:t>
            </a:r>
            <a:r>
              <a:rPr lang="en-US" dirty="0"/>
              <a:t>, Anthony </a:t>
            </a:r>
            <a:r>
              <a:rPr lang="en-US" dirty="0" err="1"/>
              <a:t>Picciano</a:t>
            </a:r>
            <a:r>
              <a:rPr lang="en-US" dirty="0"/>
              <a:t>, and Charles Graham.</a:t>
            </a:r>
          </a:p>
          <a:p>
            <a:r>
              <a:rPr lang="en-US" dirty="0"/>
              <a:t>"Practical Statistics for Data Scientists: 50 Essential Concepts" by Andrew Bruce and Peter Bruce.</a:t>
            </a:r>
          </a:p>
          <a:p>
            <a:pPr>
              <a:buFont typeface="Wingdings" pitchFamily="2" charset="2"/>
              <a:buChar char="ü"/>
            </a:pPr>
            <a:endParaRPr lang="en-US" b="1" dirty="0" smtClean="0"/>
          </a:p>
          <a:p>
            <a:pPr>
              <a:buFont typeface="Wingdings" pitchFamily="2" charset="2"/>
              <a:buChar char="ü"/>
            </a:pPr>
            <a:r>
              <a:rPr lang="en-US" b="1" dirty="0" smtClean="0"/>
              <a:t> Research </a:t>
            </a:r>
            <a:r>
              <a:rPr lang="en-US" b="1" dirty="0"/>
              <a:t>Papers and </a:t>
            </a:r>
            <a:r>
              <a:rPr lang="en-US" b="1" dirty="0" smtClean="0"/>
              <a:t>Journals:</a:t>
            </a:r>
            <a:r>
              <a:rPr lang="en-US" dirty="0"/>
              <a:t> Baker, R.S., &amp; Siemens, G. (2014). Educational Data Mining and Learning Analytics. In J.A. </a:t>
            </a:r>
            <a:r>
              <a:rPr lang="en-US" dirty="0" err="1"/>
              <a:t>Larusson</a:t>
            </a:r>
            <a:r>
              <a:rPr lang="en-US" dirty="0"/>
              <a:t> &amp; B. White (Eds.), Learning Analytics: From Research to Practice (pp. 61-75). Springer</a:t>
            </a:r>
            <a:r>
              <a:rPr lang="en-US" dirty="0" smtClean="0"/>
              <a:t>.</a:t>
            </a:r>
          </a:p>
          <a:p>
            <a:pPr>
              <a:buFont typeface="Wingdings" pitchFamily="2" charset="2"/>
              <a:buChar char="ü"/>
            </a:pPr>
            <a:endParaRPr lang="en-US" b="1" dirty="0" smtClean="0"/>
          </a:p>
          <a:p>
            <a:pPr>
              <a:buFont typeface="Wingdings" pitchFamily="2" charset="2"/>
              <a:buChar char="ü"/>
            </a:pPr>
            <a:r>
              <a:rPr lang="en-US" b="1" dirty="0" smtClean="0"/>
              <a:t> Online </a:t>
            </a:r>
            <a:r>
              <a:rPr lang="en-US" b="1" dirty="0"/>
              <a:t>Resources and </a:t>
            </a:r>
            <a:r>
              <a:rPr lang="en-US" b="1" dirty="0" smtClean="0"/>
              <a:t>Courses:</a:t>
            </a:r>
            <a:r>
              <a:rPr lang="en-US" dirty="0"/>
              <a:t> </a:t>
            </a:r>
            <a:r>
              <a:rPr lang="en-US" dirty="0" err="1"/>
              <a:t>Coursera</a:t>
            </a:r>
            <a:r>
              <a:rPr lang="en-US" dirty="0"/>
              <a:t>: Data Science in Education Specialization (offered by Teachers College, Columbia University).</a:t>
            </a:r>
          </a:p>
          <a:p>
            <a:r>
              <a:rPr lang="en-US" dirty="0" err="1"/>
              <a:t>edX</a:t>
            </a:r>
            <a:r>
              <a:rPr lang="en-US" dirty="0"/>
              <a:t>: Analytics for the Classroom Teacher (offered by The University of Texas at Arlington)</a:t>
            </a:r>
          </a:p>
          <a:p>
            <a:pPr>
              <a:buFont typeface="Wingdings" pitchFamily="2" charset="2"/>
              <a:buChar char="ü"/>
            </a:pPr>
            <a:endParaRPr lang="en-US" b="1" dirty="0" smtClean="0"/>
          </a:p>
          <a:p>
            <a:pPr>
              <a:buFont typeface="Wingdings" pitchFamily="2" charset="2"/>
              <a:buChar char="ü"/>
            </a:pPr>
            <a:r>
              <a:rPr lang="en-US" b="1" dirty="0" smtClean="0"/>
              <a:t> Conferences </a:t>
            </a:r>
            <a:r>
              <a:rPr lang="en-US" b="1" dirty="0"/>
              <a:t>and </a:t>
            </a:r>
            <a:r>
              <a:rPr lang="en-US" b="1" dirty="0" smtClean="0"/>
              <a:t>Workshops :</a:t>
            </a:r>
            <a:r>
              <a:rPr lang="en-US" dirty="0"/>
              <a:t> Learning Analytics and Knowledge (LAK) Conference - an annual international conference focusing on learning analytics research and practice</a:t>
            </a:r>
            <a:r>
              <a:rPr lang="en-US" dirty="0" smtClean="0"/>
              <a:t>.</a:t>
            </a:r>
          </a:p>
          <a:p>
            <a:endParaRPr lang="en-US" b="1" dirty="0" smtClean="0"/>
          </a:p>
          <a:p>
            <a:pPr>
              <a:buFont typeface="Wingdings" pitchFamily="2" charset="2"/>
              <a:buChar char="ü"/>
            </a:pPr>
            <a:r>
              <a:rPr lang="en-US" b="1" dirty="0" smtClean="0"/>
              <a:t> Websites </a:t>
            </a:r>
            <a:r>
              <a:rPr lang="en-US" b="1" dirty="0"/>
              <a:t>and </a:t>
            </a:r>
            <a:r>
              <a:rPr lang="en-US" b="1" dirty="0" smtClean="0"/>
              <a:t>Blogs:</a:t>
            </a:r>
            <a:r>
              <a:rPr lang="en-US" dirty="0"/>
              <a:t> </a:t>
            </a:r>
            <a:r>
              <a:rPr lang="en-US" dirty="0" err="1"/>
              <a:t>Educause</a:t>
            </a:r>
            <a:r>
              <a:rPr lang="en-US" dirty="0"/>
              <a:t> Learning Initiative (ELI): Provides resources and articles on learning analytics and educational data mining.</a:t>
            </a:r>
          </a:p>
          <a:p>
            <a:r>
              <a:rPr lang="en-US" dirty="0"/>
              <a:t>The Learning Analytics Community Exchange (LACE): Offers insights, case studies, and resources related to learning analytics.</a:t>
            </a:r>
          </a:p>
          <a:p>
            <a:pPr>
              <a:buFont typeface="Wingdings" pitchFamily="2" charset="2"/>
              <a:buChar char="ü"/>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6045200" cy="570669"/>
          </a:xfrm>
          <a:prstGeom prst="rect">
            <a:avLst/>
          </a:prstGeom>
        </p:spPr>
        <p:txBody>
          <a:bodyPr vert="horz" wrap="square" lIns="0" tIns="16510" rIns="0" bIns="0" rtlCol="0">
            <a:spAutoFit/>
          </a:bodyPr>
          <a:lstStyle/>
          <a:p>
            <a:pPr marL="12700">
              <a:lnSpc>
                <a:spcPct val="100000"/>
              </a:lnSpc>
              <a:spcBef>
                <a:spcPts val="130"/>
              </a:spcBef>
            </a:pPr>
            <a:r>
              <a:rPr sz="3600" spc="-5" dirty="0">
                <a:solidFill>
                  <a:srgbClr val="1CACE3"/>
                </a:solidFill>
              </a:rPr>
              <a:t>PROPOSED</a:t>
            </a:r>
            <a:r>
              <a:rPr sz="3600" spc="254" dirty="0">
                <a:solidFill>
                  <a:srgbClr val="1CACE3"/>
                </a:solidFill>
              </a:rPr>
              <a:t> </a:t>
            </a:r>
            <a:r>
              <a:rPr sz="3600" dirty="0">
                <a:solidFill>
                  <a:srgbClr val="1CACE3"/>
                </a:solidFill>
              </a:rPr>
              <a:t>SOLUTION</a:t>
            </a:r>
            <a:endParaRPr sz="3600"/>
          </a:p>
        </p:txBody>
      </p:sp>
      <p:sp>
        <p:nvSpPr>
          <p:cNvPr id="3" name="TextBox 2"/>
          <p:cNvSpPr txBox="1"/>
          <p:nvPr/>
        </p:nvSpPr>
        <p:spPr>
          <a:xfrm>
            <a:off x="609600" y="1143000"/>
            <a:ext cx="10972800" cy="5909310"/>
          </a:xfrm>
          <a:prstGeom prst="rect">
            <a:avLst/>
          </a:prstGeom>
          <a:noFill/>
        </p:spPr>
        <p:txBody>
          <a:bodyPr wrap="square" rtlCol="0">
            <a:spAutoFit/>
          </a:bodyPr>
          <a:lstStyle/>
          <a:p>
            <a:r>
              <a:rPr lang="en-US" b="1" dirty="0"/>
              <a:t>Data Preparation:</a:t>
            </a:r>
            <a:endParaRPr lang="en-US" dirty="0"/>
          </a:p>
          <a:p>
            <a:pPr lvl="1"/>
            <a:r>
              <a:rPr lang="en-US" dirty="0"/>
              <a:t>Load the student score dataset into a pandas </a:t>
            </a:r>
            <a:r>
              <a:rPr lang="en-US" dirty="0" err="1"/>
              <a:t>DataFrame</a:t>
            </a:r>
            <a:r>
              <a:rPr lang="en-US" dirty="0"/>
              <a:t>.</a:t>
            </a:r>
          </a:p>
          <a:p>
            <a:pPr lvl="1"/>
            <a:r>
              <a:rPr lang="en-US" dirty="0"/>
              <a:t>Check for duplicate entries, missing values, and outliers.</a:t>
            </a:r>
          </a:p>
          <a:p>
            <a:endParaRPr lang="en-US" b="1" dirty="0" smtClean="0"/>
          </a:p>
          <a:p>
            <a:r>
              <a:rPr lang="en-US" b="1" dirty="0" smtClean="0"/>
              <a:t>Descriptive </a:t>
            </a:r>
            <a:r>
              <a:rPr lang="en-US" b="1" dirty="0"/>
              <a:t>Statistics and Visualization:</a:t>
            </a:r>
            <a:endParaRPr lang="en-US" dirty="0"/>
          </a:p>
          <a:p>
            <a:pPr lvl="1"/>
            <a:r>
              <a:rPr lang="en-US" dirty="0"/>
              <a:t>Calculate basic descriptive statistics for each subject, such as mean, median, mode, standard deviation, and range</a:t>
            </a:r>
            <a:r>
              <a:rPr lang="en-US" dirty="0" smtClean="0"/>
              <a:t>..</a:t>
            </a:r>
            <a:endParaRPr lang="en-US" dirty="0"/>
          </a:p>
          <a:p>
            <a:endParaRPr lang="en-US" b="1" dirty="0" smtClean="0"/>
          </a:p>
          <a:p>
            <a:r>
              <a:rPr lang="en-US" b="1" dirty="0" smtClean="0"/>
              <a:t>Subject-wise </a:t>
            </a:r>
            <a:r>
              <a:rPr lang="en-US" b="1" dirty="0"/>
              <a:t>Analysis:</a:t>
            </a:r>
            <a:endParaRPr lang="en-US" dirty="0"/>
          </a:p>
          <a:p>
            <a:pPr lvl="1"/>
            <a:r>
              <a:rPr lang="en-US" dirty="0"/>
              <a:t>Compare average scores across different subjects to identify high-performing and low-performing subjects.</a:t>
            </a:r>
          </a:p>
          <a:p>
            <a:pPr lvl="1"/>
            <a:r>
              <a:rPr lang="en-US" dirty="0"/>
              <a:t>Visualize the average scores using bar charts or line plots for better insights.</a:t>
            </a:r>
          </a:p>
          <a:p>
            <a:endParaRPr lang="en-US" b="1" dirty="0" smtClean="0"/>
          </a:p>
          <a:p>
            <a:r>
              <a:rPr lang="en-US" b="1" dirty="0" smtClean="0"/>
              <a:t>Performance </a:t>
            </a:r>
            <a:r>
              <a:rPr lang="en-US" b="1" dirty="0"/>
              <a:t>Trends Analysis:</a:t>
            </a:r>
            <a:endParaRPr lang="en-US" dirty="0"/>
          </a:p>
          <a:p>
            <a:pPr lvl="1"/>
            <a:r>
              <a:rPr lang="en-US" dirty="0" smtClean="0"/>
              <a:t>Identify </a:t>
            </a:r>
            <a:r>
              <a:rPr lang="en-US" dirty="0"/>
              <a:t>any notable improvements or declines in student performance across subjects.</a:t>
            </a:r>
          </a:p>
          <a:p>
            <a:r>
              <a:rPr lang="en-US" dirty="0" smtClean="0"/>
              <a:t>.</a:t>
            </a:r>
            <a:endParaRPr lang="en-US" dirty="0"/>
          </a:p>
          <a:p>
            <a:endParaRPr lang="en-US" b="1" dirty="0" smtClean="0"/>
          </a:p>
          <a:p>
            <a:r>
              <a:rPr lang="en-US" b="1" dirty="0" smtClean="0"/>
              <a:t>Grade </a:t>
            </a:r>
            <a:r>
              <a:rPr lang="en-US" b="1" dirty="0"/>
              <a:t>Analysis (Optional):</a:t>
            </a:r>
            <a:endParaRPr lang="en-US" dirty="0"/>
          </a:p>
          <a:p>
            <a:pPr lvl="1"/>
            <a:r>
              <a:rPr lang="en-US" dirty="0"/>
              <a:t>If grading information is available, categorize scores into grades (e.g., A, B, C) based on predefined criteria.</a:t>
            </a:r>
          </a:p>
          <a:p>
            <a:pPr lvl="1"/>
            <a:r>
              <a:rPr lang="en-US" dirty="0"/>
              <a:t>Analyze grade distributions using pie charts or bar charts to understand the distribution of grades across subjects.</a:t>
            </a:r>
          </a:p>
          <a:p>
            <a:r>
              <a:rPr lang="en-US"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11201400" cy="5632311"/>
          </a:xfrm>
          <a:prstGeom prst="rect">
            <a:avLst/>
          </a:prstGeom>
          <a:noFill/>
        </p:spPr>
        <p:txBody>
          <a:bodyPr wrap="square" rtlCol="0">
            <a:spAutoFit/>
          </a:bodyPr>
          <a:lstStyle/>
          <a:p>
            <a:r>
              <a:rPr lang="en-US" b="1" dirty="0" smtClean="0"/>
              <a:t>Key Findings and Recommendations:</a:t>
            </a:r>
            <a:endParaRPr lang="en-US" dirty="0" smtClean="0"/>
          </a:p>
          <a:p>
            <a:pPr lvl="1"/>
            <a:r>
              <a:rPr lang="en-US" dirty="0" smtClean="0"/>
              <a:t>Summarize key insights from the analysis, such as top-performing subjects, areas of improvement, and any significant trends or correlations.</a:t>
            </a:r>
          </a:p>
          <a:p>
            <a:pPr lvl="1"/>
            <a:r>
              <a:rPr lang="en-US" dirty="0" smtClean="0"/>
              <a:t>Provide actionable recommendations for educators or administrators based on the analysis findings, such as targeted interventions for subjects with low performance or areas for curriculum enhancement.</a:t>
            </a:r>
          </a:p>
          <a:p>
            <a:endParaRPr lang="en-US" b="1" dirty="0" smtClean="0"/>
          </a:p>
          <a:p>
            <a:r>
              <a:rPr lang="en-US" b="1" dirty="0" smtClean="0"/>
              <a:t>Documentation and Reporting:</a:t>
            </a:r>
            <a:endParaRPr lang="en-US" dirty="0" smtClean="0"/>
          </a:p>
          <a:p>
            <a:pPr lvl="1"/>
            <a:r>
              <a:rPr lang="en-US" dirty="0" smtClean="0"/>
              <a:t>Document the analysis process, including data preprocessing steps, statistical methods used, and visualization techniques applied.</a:t>
            </a:r>
          </a:p>
          <a:p>
            <a:pPr lvl="1"/>
            <a:r>
              <a:rPr lang="en-US" dirty="0" smtClean="0"/>
              <a:t>Create a detailed report or presentation that presents the analysis findings, visualizations, key insights, and recommendations in a clear and organized manner.</a:t>
            </a:r>
          </a:p>
          <a:p>
            <a:endParaRPr lang="en-US" b="1" dirty="0" smtClean="0"/>
          </a:p>
          <a:p>
            <a:r>
              <a:rPr lang="en-US" b="1" dirty="0" smtClean="0"/>
              <a:t>Code Implementation:</a:t>
            </a:r>
            <a:endParaRPr lang="en-US" dirty="0" smtClean="0"/>
          </a:p>
          <a:p>
            <a:pPr lvl="1"/>
            <a:r>
              <a:rPr lang="en-US" dirty="0" smtClean="0"/>
              <a:t>Write Python code using libraries such as pandas, </a:t>
            </a:r>
            <a:r>
              <a:rPr lang="en-US" dirty="0" err="1" smtClean="0"/>
              <a:t>matplotlib</a:t>
            </a:r>
            <a:r>
              <a:rPr lang="en-US" dirty="0" smtClean="0"/>
              <a:t>, </a:t>
            </a:r>
            <a:r>
              <a:rPr lang="en-US" dirty="0" err="1" smtClean="0"/>
              <a:t>seaborn</a:t>
            </a:r>
            <a:r>
              <a:rPr lang="en-US" dirty="0" smtClean="0"/>
              <a:t>, and </a:t>
            </a:r>
            <a:r>
              <a:rPr lang="en-US" dirty="0" err="1" smtClean="0"/>
              <a:t>numpy</a:t>
            </a:r>
            <a:r>
              <a:rPr lang="en-US" dirty="0" smtClean="0"/>
              <a:t> to perform the analysis tasks.</a:t>
            </a:r>
          </a:p>
          <a:p>
            <a:pPr lvl="1"/>
            <a:r>
              <a:rPr lang="en-US" dirty="0" smtClean="0"/>
              <a:t>Organize the code into modular functions or scripts for readability and reusability.</a:t>
            </a:r>
          </a:p>
          <a:p>
            <a:endParaRPr lang="en-US" b="1" dirty="0" smtClean="0"/>
          </a:p>
          <a:p>
            <a:r>
              <a:rPr lang="en-US" b="1" dirty="0" smtClean="0"/>
              <a:t>Testing and Validation:</a:t>
            </a:r>
            <a:endParaRPr lang="en-US" dirty="0" smtClean="0"/>
          </a:p>
          <a:p>
            <a:pPr lvl="1"/>
            <a:r>
              <a:rPr lang="en-US" dirty="0" smtClean="0"/>
              <a:t>Test the code with sample data to ensure accuracy and correctness of the analysis results.</a:t>
            </a:r>
          </a:p>
          <a:p>
            <a:pPr lvl="1"/>
            <a:r>
              <a:rPr lang="en-US" dirty="0" smtClean="0"/>
              <a:t>Validate the findings by comparing them with domain knowledge or consulting with subject matter experts if needed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570669"/>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600" spc="-5" dirty="0">
                <a:solidFill>
                  <a:srgbClr val="1CACE3"/>
                </a:solidFill>
              </a:rPr>
              <a:t>SYSTEM	</a:t>
            </a:r>
            <a:r>
              <a:rPr sz="3600" spc="-15" dirty="0">
                <a:solidFill>
                  <a:srgbClr val="1CACE3"/>
                </a:solidFill>
              </a:rPr>
              <a:t>APPROACH</a:t>
            </a:r>
            <a:endParaRPr sz="3600"/>
          </a:p>
        </p:txBody>
      </p:sp>
      <p:sp>
        <p:nvSpPr>
          <p:cNvPr id="3" name="TextBox 2"/>
          <p:cNvSpPr txBox="1"/>
          <p:nvPr/>
        </p:nvSpPr>
        <p:spPr>
          <a:xfrm>
            <a:off x="533400" y="1066800"/>
            <a:ext cx="11125200" cy="5909310"/>
          </a:xfrm>
          <a:prstGeom prst="rect">
            <a:avLst/>
          </a:prstGeom>
          <a:noFill/>
        </p:spPr>
        <p:txBody>
          <a:bodyPr wrap="square" rtlCol="0">
            <a:spAutoFit/>
          </a:bodyPr>
          <a:lstStyle/>
          <a:p>
            <a:r>
              <a:rPr lang="en-US" b="1" dirty="0"/>
              <a:t>Requirements Gathering:</a:t>
            </a:r>
            <a:endParaRPr lang="en-US" dirty="0"/>
          </a:p>
          <a:p>
            <a:pPr lvl="1"/>
            <a:r>
              <a:rPr lang="en-US" dirty="0"/>
              <a:t>Gather detailed requirements from stakeholders, including the types of data to be collected (e.g., student IDs, subject scores), desired analyses (e.g., average scores, trends), and any specific functionalities or visualizations required.</a:t>
            </a:r>
          </a:p>
          <a:p>
            <a:r>
              <a:rPr lang="en-US" b="1" dirty="0"/>
              <a:t>Data Collection and Storage:</a:t>
            </a:r>
            <a:endParaRPr lang="en-US" dirty="0"/>
          </a:p>
          <a:p>
            <a:pPr lvl="1"/>
            <a:r>
              <a:rPr lang="en-US" dirty="0"/>
              <a:t>Set up a data collection system to gather student score data from various sources such as exams, assessments, or grading systems.</a:t>
            </a:r>
          </a:p>
          <a:p>
            <a:pPr lvl="1"/>
            <a:r>
              <a:rPr lang="en-US" dirty="0"/>
              <a:t>Store the data in a structured format (e.g., database like </a:t>
            </a:r>
            <a:r>
              <a:rPr lang="en-US" dirty="0" err="1"/>
              <a:t>MySQL</a:t>
            </a:r>
            <a:r>
              <a:rPr lang="en-US" dirty="0"/>
              <a:t> or </a:t>
            </a:r>
            <a:r>
              <a:rPr lang="en-US" dirty="0" err="1"/>
              <a:t>NoSQL</a:t>
            </a:r>
            <a:r>
              <a:rPr lang="en-US" dirty="0" smtClean="0"/>
              <a:t>)</a:t>
            </a:r>
            <a:endParaRPr lang="en-US" dirty="0"/>
          </a:p>
          <a:p>
            <a:r>
              <a:rPr lang="en-US" b="1" dirty="0"/>
              <a:t>Data Processing and Cleaning:</a:t>
            </a:r>
            <a:endParaRPr lang="en-US" dirty="0"/>
          </a:p>
          <a:p>
            <a:pPr lvl="1"/>
            <a:r>
              <a:rPr lang="en-US" dirty="0"/>
              <a:t>Implement data preprocessing pipelines to clean and preprocess the collected data.</a:t>
            </a:r>
          </a:p>
          <a:p>
            <a:pPr lvl="1"/>
            <a:r>
              <a:rPr lang="en-US" dirty="0"/>
              <a:t>Handle missing values, outliers, and inconsistencies in the data using techniques such as imputation, outlier detection, and data validation.</a:t>
            </a:r>
          </a:p>
          <a:p>
            <a:r>
              <a:rPr lang="en-US" b="1" dirty="0"/>
              <a:t>Data Analysis and Visualization:</a:t>
            </a:r>
            <a:endParaRPr lang="en-US" dirty="0"/>
          </a:p>
          <a:p>
            <a:pPr lvl="1"/>
            <a:r>
              <a:rPr lang="en-US" dirty="0"/>
              <a:t>Develop algorithms and scripts to perform statistical analysis on the student scores, such as calculating averages, standard deviations, and correlations.</a:t>
            </a:r>
          </a:p>
          <a:p>
            <a:pPr lvl="1"/>
            <a:r>
              <a:rPr lang="en-US" dirty="0"/>
              <a:t>Utilize visualization libraries (e.g., </a:t>
            </a:r>
            <a:r>
              <a:rPr lang="en-US" dirty="0" err="1"/>
              <a:t>matplotlib</a:t>
            </a:r>
            <a:r>
              <a:rPr lang="en-US" dirty="0"/>
              <a:t>, </a:t>
            </a:r>
            <a:r>
              <a:rPr lang="en-US" dirty="0" err="1"/>
              <a:t>seaborn</a:t>
            </a:r>
            <a:r>
              <a:rPr lang="en-US" dirty="0"/>
              <a:t>) to create interactive charts, graphs, </a:t>
            </a:r>
          </a:p>
          <a:p>
            <a:r>
              <a:rPr lang="en-US" b="1" dirty="0"/>
              <a:t>Performance Trends and Predictions:</a:t>
            </a:r>
            <a:endParaRPr lang="en-US" dirty="0"/>
          </a:p>
          <a:p>
            <a:pPr lvl="1"/>
            <a:r>
              <a:rPr lang="en-US" dirty="0"/>
              <a:t>Use time series analysis techniques to analyze performance trends over time, if historical data is available.</a:t>
            </a:r>
          </a:p>
          <a:p>
            <a:pPr lvl="1"/>
            <a:r>
              <a:rPr lang="en-US" dirty="0"/>
              <a:t>Implement predictive models (e.g., regression, time series forecasting) to predict future performance based on historical trends and patterns.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838200"/>
            <a:ext cx="11353800" cy="6186309"/>
          </a:xfrm>
          <a:prstGeom prst="rect">
            <a:avLst/>
          </a:prstGeom>
          <a:noFill/>
        </p:spPr>
        <p:txBody>
          <a:bodyPr wrap="square" rtlCol="0">
            <a:spAutoFit/>
          </a:bodyPr>
          <a:lstStyle/>
          <a:p>
            <a:r>
              <a:rPr lang="en-US" b="1" dirty="0"/>
              <a:t>User Interface Development:</a:t>
            </a:r>
            <a:endParaRPr lang="en-US" dirty="0"/>
          </a:p>
          <a:p>
            <a:pPr lvl="1"/>
            <a:r>
              <a:rPr lang="en-US" dirty="0"/>
              <a:t>Design and develop a user-friendly interface for the student score analysis system.</a:t>
            </a:r>
          </a:p>
          <a:p>
            <a:pPr lvl="1"/>
            <a:r>
              <a:rPr lang="en-US" dirty="0"/>
              <a:t>Include features such as data entry forms, interactive charts, filters, and download options for reports and visualizations.</a:t>
            </a:r>
          </a:p>
          <a:p>
            <a:r>
              <a:rPr lang="en-US" b="1" dirty="0"/>
              <a:t>Authentication and Access Control:</a:t>
            </a:r>
            <a:endParaRPr lang="en-US" dirty="0"/>
          </a:p>
          <a:p>
            <a:pPr lvl="1"/>
            <a:r>
              <a:rPr lang="en-US" dirty="0"/>
              <a:t>Implement authentication mechanisms (e.g., login credentials, </a:t>
            </a:r>
            <a:r>
              <a:rPr lang="en-US" dirty="0" err="1"/>
              <a:t>OAuth</a:t>
            </a:r>
            <a:r>
              <a:rPr lang="en-US" dirty="0"/>
              <a:t>) to secure access to the system.</a:t>
            </a:r>
          </a:p>
          <a:p>
            <a:pPr lvl="1"/>
            <a:r>
              <a:rPr lang="en-US" dirty="0"/>
              <a:t>Define user roles and permissions to control access levels (e.g., admin, teacher, student</a:t>
            </a:r>
            <a:r>
              <a:rPr lang="en-US" dirty="0" smtClean="0"/>
              <a:t>)</a:t>
            </a:r>
            <a:endParaRPr lang="en-US" dirty="0"/>
          </a:p>
          <a:p>
            <a:r>
              <a:rPr lang="en-US" b="1" dirty="0"/>
              <a:t>Integration with Educational Systems:</a:t>
            </a:r>
            <a:endParaRPr lang="en-US" dirty="0"/>
          </a:p>
          <a:p>
            <a:pPr lvl="1"/>
            <a:r>
              <a:rPr lang="en-US" dirty="0"/>
              <a:t>Integrate the student score analysis system with existing educational systems or platforms (e.g., learning management systems, student information systems) for seamless data exchange and workflow integration.</a:t>
            </a:r>
          </a:p>
          <a:p>
            <a:r>
              <a:rPr lang="en-US" b="1" dirty="0"/>
              <a:t>Testing and Quality Assurance:</a:t>
            </a:r>
            <a:endParaRPr lang="en-US" dirty="0"/>
          </a:p>
          <a:p>
            <a:pPr lvl="1"/>
            <a:r>
              <a:rPr lang="en-US" dirty="0"/>
              <a:t>Conduct thorough testing (e.g., unit testing, integration testing, user acceptance </a:t>
            </a:r>
            <a:r>
              <a:rPr lang="en-US" dirty="0" smtClean="0"/>
              <a:t>testing)</a:t>
            </a:r>
            <a:endParaRPr lang="en-US" dirty="0"/>
          </a:p>
          <a:p>
            <a:pPr lvl="1"/>
            <a:r>
              <a:rPr lang="en-US" dirty="0"/>
              <a:t>Perform quality assurance checks to validate data accuracy, system performance, and user experience.</a:t>
            </a:r>
          </a:p>
          <a:p>
            <a:r>
              <a:rPr lang="en-US" b="1" dirty="0"/>
              <a:t>Deployment and Maintenance:</a:t>
            </a:r>
            <a:endParaRPr lang="en-US" dirty="0"/>
          </a:p>
          <a:p>
            <a:pPr lvl="1"/>
            <a:r>
              <a:rPr lang="en-US" dirty="0"/>
              <a:t>Deploy the student score analysis system to a production environment (e.g., cloud platform, on-premises server) for use by stakeholders.</a:t>
            </a:r>
          </a:p>
          <a:p>
            <a:pPr lvl="1"/>
            <a:r>
              <a:rPr lang="en-US" dirty="0"/>
              <a:t>Establish monitoring and maintenance procedures to monitor system performance, handle updates, and address any issues or feedback from users.</a:t>
            </a:r>
          </a:p>
          <a:p>
            <a:r>
              <a:rPr lang="en-US" b="1" dirty="0"/>
              <a:t>Training and Support:</a:t>
            </a:r>
            <a:endParaRPr lang="en-US" dirty="0"/>
          </a:p>
          <a:p>
            <a:pPr lvl="1"/>
            <a:r>
              <a:rPr lang="en-US" dirty="0"/>
              <a:t>Provide training sessions and documentation for users to familiarize them with the system's features and functionalities.</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447558"/>
          </a:xfrm>
          <a:prstGeom prst="rect">
            <a:avLst/>
          </a:prstGeom>
        </p:spPr>
        <p:txBody>
          <a:bodyPr vert="horz" wrap="square" lIns="0" tIns="16510" rIns="0" bIns="0" rtlCol="0">
            <a:spAutoFit/>
          </a:bodyPr>
          <a:lstStyle/>
          <a:p>
            <a:pPr marL="12700">
              <a:lnSpc>
                <a:spcPct val="100000"/>
              </a:lnSpc>
              <a:spcBef>
                <a:spcPts val="130"/>
              </a:spcBef>
            </a:pPr>
            <a:r>
              <a:rPr sz="2800" spc="-10" dirty="0">
                <a:solidFill>
                  <a:srgbClr val="1CACE3"/>
                </a:solidFill>
              </a:rPr>
              <a:t>ALGORITHM</a:t>
            </a:r>
            <a:r>
              <a:rPr sz="2800" spc="350" dirty="0">
                <a:solidFill>
                  <a:srgbClr val="1CACE3"/>
                </a:solidFill>
              </a:rPr>
              <a:t> </a:t>
            </a:r>
            <a:r>
              <a:rPr sz="2800" spc="20" dirty="0">
                <a:solidFill>
                  <a:srgbClr val="1CACE3"/>
                </a:solidFill>
              </a:rPr>
              <a:t>&amp;</a:t>
            </a:r>
            <a:r>
              <a:rPr sz="2800" spc="-20" dirty="0">
                <a:solidFill>
                  <a:srgbClr val="1CACE3"/>
                </a:solidFill>
              </a:rPr>
              <a:t> </a:t>
            </a:r>
            <a:r>
              <a:rPr sz="2800" spc="5" dirty="0">
                <a:solidFill>
                  <a:srgbClr val="1CACE3"/>
                </a:solidFill>
              </a:rPr>
              <a:t>DEPLOYMENT</a:t>
            </a:r>
            <a:endParaRPr sz="2800"/>
          </a:p>
        </p:txBody>
      </p:sp>
      <p:sp>
        <p:nvSpPr>
          <p:cNvPr id="3" name="TextBox 2"/>
          <p:cNvSpPr txBox="1"/>
          <p:nvPr/>
        </p:nvSpPr>
        <p:spPr>
          <a:xfrm>
            <a:off x="609600" y="1143000"/>
            <a:ext cx="11125200" cy="5447645"/>
          </a:xfrm>
          <a:prstGeom prst="rect">
            <a:avLst/>
          </a:prstGeom>
          <a:noFill/>
        </p:spPr>
        <p:txBody>
          <a:bodyPr wrap="square" rtlCol="0">
            <a:spAutoFit/>
          </a:bodyPr>
          <a:lstStyle/>
          <a:p>
            <a:r>
              <a:rPr lang="en-US" sz="2400" b="1" dirty="0" smtClean="0">
                <a:solidFill>
                  <a:schemeClr val="tx2">
                    <a:lumMod val="60000"/>
                    <a:lumOff val="40000"/>
                  </a:schemeClr>
                </a:solidFill>
              </a:rPr>
              <a:t>                                                                   ALGORITHM</a:t>
            </a:r>
            <a:endParaRPr lang="en-US" sz="2400" b="1" dirty="0">
              <a:solidFill>
                <a:schemeClr val="tx2">
                  <a:lumMod val="60000"/>
                  <a:lumOff val="40000"/>
                </a:schemeClr>
              </a:solidFill>
            </a:endParaRPr>
          </a:p>
          <a:p>
            <a:r>
              <a:rPr lang="en-US" b="1" dirty="0"/>
              <a:t>Data Preprocessing:</a:t>
            </a:r>
            <a:endParaRPr lang="en-US" dirty="0"/>
          </a:p>
          <a:p>
            <a:pPr lvl="1"/>
            <a:r>
              <a:rPr lang="en-US" dirty="0"/>
              <a:t>Load the student score data and perform any necessary preprocessing steps, such as handling missing values, outliers, and data normalization if required.</a:t>
            </a:r>
          </a:p>
          <a:p>
            <a:r>
              <a:rPr lang="en-US" b="1" dirty="0"/>
              <a:t>Descriptive Statistics:</a:t>
            </a:r>
            <a:endParaRPr lang="en-US" dirty="0"/>
          </a:p>
          <a:p>
            <a:pPr lvl="1"/>
            <a:r>
              <a:rPr lang="en-US" dirty="0"/>
              <a:t>Calculate descriptive statistics for each subject, including mean, median, mode, standard deviation, range, and quartiles.</a:t>
            </a:r>
          </a:p>
          <a:p>
            <a:pPr lvl="1"/>
            <a:r>
              <a:rPr lang="en-US" dirty="0"/>
              <a:t>Visualize the data using histograms, box plots, or bar charts to understand the distribution of scores.</a:t>
            </a:r>
          </a:p>
          <a:p>
            <a:r>
              <a:rPr lang="en-US" b="1" dirty="0"/>
              <a:t>Subject-wise Analysis:</a:t>
            </a:r>
            <a:endParaRPr lang="en-US" dirty="0"/>
          </a:p>
          <a:p>
            <a:pPr lvl="1"/>
            <a:r>
              <a:rPr lang="en-US" dirty="0"/>
              <a:t>Compare average scores across different subjects to identify high-performing and low-performing subjects.</a:t>
            </a:r>
          </a:p>
          <a:p>
            <a:pPr lvl="1"/>
            <a:r>
              <a:rPr lang="en-US" dirty="0"/>
              <a:t>Use statistical tests (e.g., t-test, ANOVA) to determine if there are significant differences in scores between subjects.</a:t>
            </a:r>
          </a:p>
          <a:p>
            <a:r>
              <a:rPr lang="en-US" b="1" dirty="0"/>
              <a:t>Performance Trends Analysis:</a:t>
            </a:r>
            <a:endParaRPr lang="en-US" dirty="0"/>
          </a:p>
          <a:p>
            <a:pPr lvl="1"/>
            <a:r>
              <a:rPr lang="en-US" dirty="0"/>
              <a:t>If historical data is available, analyze score trends over time using time series analysis techniques.</a:t>
            </a:r>
          </a:p>
          <a:p>
            <a:pPr lvl="1"/>
            <a:r>
              <a:rPr lang="en-US" dirty="0"/>
              <a:t>Use regression models to forecast future performance trends based on historical data patterns</a:t>
            </a:r>
            <a:r>
              <a:rPr lang="en-US" dirty="0" smtClean="0"/>
              <a:t>.</a:t>
            </a:r>
            <a:endParaRPr lang="en-US" dirty="0"/>
          </a:p>
          <a:p>
            <a:r>
              <a:rPr lang="en-US" b="1" dirty="0"/>
              <a:t>Grade Prediction (Optional):</a:t>
            </a:r>
            <a:endParaRPr lang="en-US" dirty="0"/>
          </a:p>
          <a:p>
            <a:pPr lvl="1"/>
            <a:r>
              <a:rPr lang="en-US" dirty="0"/>
              <a:t>Develop a grading model based on predefined criteria to categorize scores into grades (e.g., A, B, C).</a:t>
            </a:r>
          </a:p>
          <a:p>
            <a:pPr lvl="1"/>
            <a:r>
              <a:rPr lang="en-US" dirty="0"/>
              <a:t>Train the model using machine learning algorithms (e.g., decision trees, logistic regression) on historical grade data</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838200"/>
            <a:ext cx="11658600" cy="6001643"/>
          </a:xfrm>
          <a:prstGeom prst="rect">
            <a:avLst/>
          </a:prstGeom>
          <a:noFill/>
        </p:spPr>
        <p:txBody>
          <a:bodyPr wrap="square" rtlCol="0">
            <a:spAutoFit/>
          </a:bodyPr>
          <a:lstStyle/>
          <a:p>
            <a:pPr algn="ctr"/>
            <a:r>
              <a:rPr lang="en-US" sz="2400" b="1" dirty="0" smtClean="0">
                <a:solidFill>
                  <a:schemeClr val="tx2">
                    <a:lumMod val="60000"/>
                    <a:lumOff val="40000"/>
                  </a:schemeClr>
                </a:solidFill>
              </a:rPr>
              <a:t>DEPLOYMENT</a:t>
            </a:r>
            <a:endParaRPr lang="en-US" sz="2400" b="1" dirty="0">
              <a:solidFill>
                <a:schemeClr val="tx2">
                  <a:lumMod val="60000"/>
                  <a:lumOff val="40000"/>
                </a:schemeClr>
              </a:solidFill>
            </a:endParaRPr>
          </a:p>
          <a:p>
            <a:r>
              <a:rPr lang="en-US" b="1" dirty="0"/>
              <a:t>Infrastructure:</a:t>
            </a:r>
            <a:endParaRPr lang="en-US" dirty="0"/>
          </a:p>
          <a:p>
            <a:pPr lvl="1"/>
            <a:r>
              <a:rPr lang="en-US" dirty="0"/>
              <a:t>Choose a deployment environment based on scalability, performance, and </a:t>
            </a:r>
            <a:r>
              <a:rPr lang="en-US" dirty="0" smtClean="0"/>
              <a:t>security</a:t>
            </a:r>
            <a:endParaRPr lang="en-US" dirty="0"/>
          </a:p>
          <a:p>
            <a:pPr lvl="1"/>
            <a:r>
              <a:rPr lang="en-US" dirty="0"/>
              <a:t>Set up the necessary infrastructure components, including databases, web servers, and computational resources.</a:t>
            </a:r>
          </a:p>
          <a:p>
            <a:r>
              <a:rPr lang="en-US" b="1" dirty="0"/>
              <a:t>API Development:</a:t>
            </a:r>
            <a:endParaRPr lang="en-US" dirty="0"/>
          </a:p>
          <a:p>
            <a:pPr lvl="1"/>
            <a:r>
              <a:rPr lang="en-US" dirty="0"/>
              <a:t>Develop </a:t>
            </a:r>
            <a:r>
              <a:rPr lang="en-US" dirty="0" smtClean="0"/>
              <a:t>Restful </a:t>
            </a:r>
            <a:r>
              <a:rPr lang="en-US" dirty="0"/>
              <a:t>APIs or web services to expose the student score analysis functionalities to client applications.</a:t>
            </a:r>
          </a:p>
          <a:p>
            <a:pPr lvl="1"/>
            <a:r>
              <a:rPr lang="en-US" dirty="0"/>
              <a:t>Implement API endpoints for data retrieval, analysis requests, and result delivery.</a:t>
            </a:r>
          </a:p>
          <a:p>
            <a:r>
              <a:rPr lang="en-US" b="1" dirty="0" smtClean="0"/>
              <a:t>Security </a:t>
            </a:r>
            <a:r>
              <a:rPr lang="en-US" b="1" dirty="0"/>
              <a:t>Measures:</a:t>
            </a:r>
            <a:endParaRPr lang="en-US" dirty="0"/>
          </a:p>
          <a:p>
            <a:pPr lvl="1"/>
            <a:r>
              <a:rPr lang="en-US" dirty="0"/>
              <a:t>Implement robust authentication and authorization mechanisms to secure access to the system and protect sensitive data.</a:t>
            </a:r>
          </a:p>
          <a:p>
            <a:pPr lvl="1"/>
            <a:r>
              <a:rPr lang="en-US" dirty="0"/>
              <a:t>Use encryption protocols (e.g., HTTPS, SSL/TLS) for secure data transmission over the network.</a:t>
            </a:r>
          </a:p>
          <a:p>
            <a:r>
              <a:rPr lang="en-US" b="1" dirty="0"/>
              <a:t>Monitoring and Logging:</a:t>
            </a:r>
            <a:endParaRPr lang="en-US" dirty="0"/>
          </a:p>
          <a:p>
            <a:pPr lvl="1"/>
            <a:r>
              <a:rPr lang="en-US" dirty="0"/>
              <a:t>Set up monitoring tools and logging mechanisms to track system performance, usage metrics, and potential issues.</a:t>
            </a:r>
          </a:p>
          <a:p>
            <a:pPr lvl="1"/>
            <a:r>
              <a:rPr lang="en-US" dirty="0"/>
              <a:t>Implement alerting systems for proactive monitoring and quick response to anomalies or failures.</a:t>
            </a:r>
          </a:p>
          <a:p>
            <a:r>
              <a:rPr lang="en-US" b="1" dirty="0"/>
              <a:t>Deployment Strategies:</a:t>
            </a:r>
            <a:endParaRPr lang="en-US" dirty="0"/>
          </a:p>
          <a:p>
            <a:pPr lvl="1"/>
            <a:r>
              <a:rPr lang="en-US" dirty="0"/>
              <a:t>Choose an appropriate deployment </a:t>
            </a:r>
            <a:r>
              <a:rPr lang="en-US" dirty="0" smtClean="0"/>
              <a:t>strategy  for </a:t>
            </a:r>
            <a:r>
              <a:rPr lang="en-US" dirty="0"/>
              <a:t>deploying updates and new features efficiently.</a:t>
            </a:r>
          </a:p>
          <a:p>
            <a:pPr lvl="1"/>
            <a:r>
              <a:rPr lang="en-US" dirty="0"/>
              <a:t>Conduct thorough testing in staging environments before deploying changes to production to minimize disruptions.</a:t>
            </a:r>
          </a:p>
          <a:p>
            <a:r>
              <a:rPr lang="en-US" b="1" dirty="0"/>
              <a:t>Scalability and Maintenance:</a:t>
            </a:r>
            <a:endParaRPr lang="en-US" dirty="0"/>
          </a:p>
          <a:p>
            <a:pPr lvl="1"/>
            <a:r>
              <a:rPr lang="en-US" dirty="0"/>
              <a:t>Design the system with scalability in mind to handle increasing data volumes and user traffic.</a:t>
            </a:r>
          </a:p>
          <a:p>
            <a:pPr lvl="1"/>
            <a:r>
              <a:rPr lang="en-US" dirty="0"/>
              <a:t>Establish regular maintenance schedules for software updates, security patches, and performance optimizations.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1831</Words>
  <Application>Microsoft Office PowerPoint</Application>
  <PresentationFormat>Custom</PresentationFormat>
  <Paragraphs>163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CAPSTONE PROJECT</vt:lpstr>
      <vt:lpstr>OUTLINE</vt:lpstr>
      <vt:lpstr>PROBLEM STATEMENT</vt:lpstr>
      <vt:lpstr>PROPOSED SOLUTION</vt:lpstr>
      <vt:lpstr>Slide 5</vt:lpstr>
      <vt:lpstr>SYSTEM APPROACH</vt:lpstr>
      <vt:lpstr>Slide 7</vt:lpstr>
      <vt:lpstr>ALGORITHM &amp; DEPLOYMENT</vt:lpstr>
      <vt:lpstr>Slide 9</vt:lpstr>
      <vt:lpstr>RESULT</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sini bharath</dc:creator>
  <cp:lastModifiedBy>sini bharath</cp:lastModifiedBy>
  <cp:revision>9</cp:revision>
  <dcterms:created xsi:type="dcterms:W3CDTF">2024-04-03T07:03:30Z</dcterms:created>
  <dcterms:modified xsi:type="dcterms:W3CDTF">2024-04-09T07:04:30Z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2024-04-03T00:00:00Z</vt:filetime>
  </property>
</Properties>
</file>