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038263-3741-42F6-A0EA-63645710DF8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E6237-C093-4C88-9CB4-56CA5179459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CCB94-B689-410E-B6C3-3F9DB05F63A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73CD4-533E-4ADE-8032-65F7A28DD82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9BD28-17FF-4031-A37C-E32E4244107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6A63AC-3258-45DB-B52E-AA56B2764C0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ACFE0-E839-4717-BC25-CE3606EE3B4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622A9-1242-452E-8E69-4558981B518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26E0DD-39A8-4581-8864-00EB066A672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5983C9-C88C-4D1C-9D82-5045C35C118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2F14B8-5603-4A96-8C1F-22402641C44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1069B1-8264-48F2-ADEB-03F00584623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65D8CB-872F-4B27-B887-F7A7B6F5762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5E4CAD-3F1A-45AF-9122-ED8C3FE20E0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C672C9-FA59-4B70-9B74-131540362C4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47D55A-EFEE-471E-876E-47D1C75AE45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90E0C4C-FB02-450B-9E26-51C44AEE9FB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563A3B-3704-4D1E-A03D-705D61B2810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293EE9-E6C2-4639-A9F8-D7660288A76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748DE2-8A9E-412E-8E14-77ABB08B387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46AA9B-5A6F-4586-BBF1-15CEA3D4E59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30156F-91C8-4F64-82A3-5F4D684FB33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2514794-EFCC-44B0-9BD1-46AE2D0F1ED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F2FAD1-10A1-42F0-8ACA-78A2380573C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c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Image 0"/>
          <p:cNvSpPr/>
          <p:nvPr/>
        </p:nvSpPr>
        <p:spPr>
          <a:xfrm>
            <a:off x="0" y="0"/>
            <a:ext cx="5295600" cy="6876720"/>
          </a:xfrm>
          <a:custGeom>
            <a:avLst/>
            <a:gdLst/>
            <a:ahLst/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: Shape 19"/>
          <p:cNvSpPr/>
          <p:nvPr/>
        </p:nvSpPr>
        <p:spPr>
          <a:xfrm>
            <a:off x="1600200" y="1153080"/>
            <a:ext cx="9191160" cy="5704560"/>
          </a:xfrm>
          <a:custGeom>
            <a:avLst/>
            <a:gdLst/>
            <a:ahLst/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Freeform: Shape 17"/>
          <p:cNvSpPr/>
          <p:nvPr/>
        </p:nvSpPr>
        <p:spPr>
          <a:xfrm>
            <a:off x="2795760" y="0"/>
            <a:ext cx="6802920" cy="5396040"/>
          </a:xfrm>
          <a:custGeom>
            <a:avLst/>
            <a:gdLst/>
            <a:ahLst/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03080" y="1984320"/>
            <a:ext cx="5385600" cy="122508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Autofit/>
          </a:bodyPr>
          <a:p>
            <a:pPr algn="ctr">
              <a:lnSpc>
                <a:spcPts val="4876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Click to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edit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Master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title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f2c8f"/>
                </a:solidFill>
                <a:latin typeface="Sabon Next LT"/>
              </a:rPr>
              <a:t>Click to edit the outline text </a:t>
            </a:r>
            <a:r>
              <a:rPr b="0" lang="en-US" sz="2800" spc="-1" strike="noStrike">
                <a:solidFill>
                  <a:srgbClr val="1f2c8f"/>
                </a:solidFill>
                <a:latin typeface="Sabon Next LT"/>
              </a:rPr>
              <a:t>format</a:t>
            </a:r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Second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f2c8f"/>
                </a:solidFill>
                <a:latin typeface="Sabon Next LT"/>
              </a:rPr>
              <a:t>Third Outline Level</a:t>
            </a:r>
            <a:endParaRPr b="0" lang="en-US" sz="1800" spc="-1" strike="noStrike">
              <a:solidFill>
                <a:srgbClr val="1f2c8f"/>
              </a:solidFill>
              <a:latin typeface="Sabon Next L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f2c8f"/>
                </a:solidFill>
                <a:latin typeface="Sabon Next LT"/>
              </a:rPr>
              <a:t>Fourth Outline Level</a:t>
            </a:r>
            <a:endParaRPr b="0" lang="en-US" sz="1800" spc="-1" strike="noStrike">
              <a:solidFill>
                <a:srgbClr val="1f2c8f"/>
              </a:solidFill>
              <a:latin typeface="Sabon Next L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Fifth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Sixth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Seventh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2"/>
          <p:cNvSpPr/>
          <p:nvPr/>
        </p:nvSpPr>
        <p:spPr>
          <a:xfrm>
            <a:off x="0" y="3427200"/>
            <a:ext cx="3429720" cy="3430440"/>
          </a:xfrm>
          <a:custGeom>
            <a:avLst/>
            <a:gdLst/>
            <a:ahLst/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Freeform: Shape 19"/>
          <p:cNvSpPr/>
          <p:nvPr/>
        </p:nvSpPr>
        <p:spPr>
          <a:xfrm>
            <a:off x="0" y="3427200"/>
            <a:ext cx="3429720" cy="3430440"/>
          </a:xfrm>
          <a:custGeom>
            <a:avLst/>
            <a:gdLst/>
            <a:ahLst/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Freeform: Shape 13"/>
          <p:cNvSpPr/>
          <p:nvPr/>
        </p:nvSpPr>
        <p:spPr>
          <a:xfrm>
            <a:off x="0" y="0"/>
            <a:ext cx="3423600" cy="3436920"/>
          </a:xfrm>
          <a:custGeom>
            <a:avLst/>
            <a:gdLst/>
            <a:ahLst/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224600" y="2277000"/>
            <a:ext cx="676620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Click to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edit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Master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title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224600" y="3222720"/>
            <a:ext cx="676620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</a:rPr>
              <a:t>Click to edit Master text styles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lvl="1" marL="685800" indent="-34740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</a:rPr>
              <a:t>Second level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lvl="2" marL="1143000" indent="-34740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</a:rPr>
              <a:t>Third level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lvl="3" marL="1600200" indent="-34740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</a:rPr>
              <a:t>Fourth level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lvl="4" marL="2057400" indent="-34740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</a:rPr>
              <a:t>Fifth level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4224600" y="457200"/>
            <a:ext cx="32000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f2c8f"/>
                </a:solidFill>
                <a:latin typeface="Arial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10945440" y="457200"/>
            <a:ext cx="987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7C85B9A-970C-4F12-901D-FBE617AA7E28}" type="slidenum">
              <a:rPr b="0" lang="en-US" sz="1200" spc="-1" strike="noStrike">
                <a:solidFill>
                  <a:srgbClr val="1f2c8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Freeform: Shape 16"/>
          <p:cNvSpPr/>
          <p:nvPr/>
        </p:nvSpPr>
        <p:spPr>
          <a:xfrm>
            <a:off x="0" y="720"/>
            <a:ext cx="3423600" cy="3436200"/>
          </a:xfrm>
          <a:custGeom>
            <a:avLst/>
            <a:gdLst/>
            <a:ahLst/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5"/>
          <p:cNvSpPr/>
          <p:nvPr/>
        </p:nvSpPr>
        <p:spPr>
          <a:xfrm>
            <a:off x="0" y="0"/>
            <a:ext cx="2242440" cy="2102760"/>
          </a:xfrm>
          <a:custGeom>
            <a:avLst/>
            <a:gdLst/>
            <a:ahLst/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Freeform: Shape 7"/>
          <p:cNvSpPr/>
          <p:nvPr/>
        </p:nvSpPr>
        <p:spPr>
          <a:xfrm flipH="1" flipV="1">
            <a:off x="9948600" y="4754160"/>
            <a:ext cx="2242440" cy="2102760"/>
          </a:xfrm>
          <a:custGeom>
            <a:avLst/>
            <a:gdLst/>
            <a:ahLst/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3"/>
          </p:nvPr>
        </p:nvSpPr>
        <p:spPr>
          <a:xfrm>
            <a:off x="621720" y="457200"/>
            <a:ext cx="32000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f2c8f"/>
                </a:solidFill>
                <a:latin typeface="Arial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4"/>
          </p:nvPr>
        </p:nvSpPr>
        <p:spPr>
          <a:xfrm>
            <a:off x="10945440" y="457200"/>
            <a:ext cx="987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DF0EFFC-C41B-4EE6-8565-55E5493DEF84}" type="slidenum">
              <a:rPr b="0" lang="en-US" sz="1200" spc="-1" strike="noStrike">
                <a:solidFill>
                  <a:srgbClr val="1f2c8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bon Next LT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Sabon Next LT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Sabon Next LT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f2c8f"/>
                </a:solidFill>
                <a:latin typeface="Sabon Next LT"/>
              </a:rPr>
              <a:t>Click to edit the outline text format</a:t>
            </a:r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Second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f2c8f"/>
                </a:solidFill>
                <a:latin typeface="Sabon Next LT"/>
              </a:rPr>
              <a:t>Third Outline Level</a:t>
            </a:r>
            <a:endParaRPr b="0" lang="en-US" sz="1800" spc="-1" strike="noStrike">
              <a:solidFill>
                <a:srgbClr val="1f2c8f"/>
              </a:solidFill>
              <a:latin typeface="Sabon Next L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f2c8f"/>
                </a:solidFill>
                <a:latin typeface="Sabon Next LT"/>
              </a:rPr>
              <a:t>Fourth Outline Level</a:t>
            </a:r>
            <a:endParaRPr b="0" lang="en-US" sz="1800" spc="-1" strike="noStrike">
              <a:solidFill>
                <a:srgbClr val="1f2c8f"/>
              </a:solidFill>
              <a:latin typeface="Sabon Next L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Fifth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Sixth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Seventh Outline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5"/>
          <p:cNvGrpSpPr/>
          <p:nvPr/>
        </p:nvGrpSpPr>
        <p:grpSpPr>
          <a:xfrm>
            <a:off x="6452280" y="3404880"/>
            <a:ext cx="5739480" cy="3467520"/>
            <a:chOff x="6452280" y="3404880"/>
            <a:chExt cx="5739480" cy="3467520"/>
          </a:xfrm>
        </p:grpSpPr>
        <p:sp>
          <p:nvSpPr>
            <p:cNvPr id="128" name="Freeform 7"/>
            <p:cNvSpPr/>
            <p:nvPr/>
          </p:nvSpPr>
          <p:spPr>
            <a:xfrm>
              <a:off x="6452280" y="3404880"/>
              <a:ext cx="2882880" cy="3467520"/>
            </a:xfrm>
            <a:custGeom>
              <a:avLst/>
              <a:gdLst/>
              <a:ahLst/>
              <a:rect l="l" t="t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Freeform 6"/>
            <p:cNvSpPr/>
            <p:nvPr/>
          </p:nvSpPr>
          <p:spPr>
            <a:xfrm>
              <a:off x="9318600" y="3404880"/>
              <a:ext cx="2873160" cy="3467520"/>
            </a:xfrm>
            <a:custGeom>
              <a:avLst/>
              <a:gdLst/>
              <a:ahLst/>
              <a:rect l="l" t="t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" name="Group 8"/>
          <p:cNvGrpSpPr/>
          <p:nvPr/>
        </p:nvGrpSpPr>
        <p:grpSpPr>
          <a:xfrm>
            <a:off x="6465960" y="360"/>
            <a:ext cx="5739480" cy="3467520"/>
            <a:chOff x="6465960" y="360"/>
            <a:chExt cx="5739480" cy="3467520"/>
          </a:xfrm>
        </p:grpSpPr>
        <p:sp>
          <p:nvSpPr>
            <p:cNvPr id="131" name="Freeform 7"/>
            <p:cNvSpPr/>
            <p:nvPr/>
          </p:nvSpPr>
          <p:spPr>
            <a:xfrm rot="10800000">
              <a:off x="9322560" y="360"/>
              <a:ext cx="2882880" cy="3467520"/>
            </a:xfrm>
            <a:custGeom>
              <a:avLst/>
              <a:gdLst/>
              <a:ahLst/>
              <a:rect l="l" t="t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Freeform 6"/>
            <p:cNvSpPr/>
            <p:nvPr/>
          </p:nvSpPr>
          <p:spPr>
            <a:xfrm rot="10800000">
              <a:off x="6465960" y="360"/>
              <a:ext cx="2873160" cy="3467520"/>
            </a:xfrm>
            <a:custGeom>
              <a:avLst/>
              <a:gdLst/>
              <a:ahLst/>
              <a:rect l="l" t="t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Image 2"/>
          <p:cNvSpPr/>
          <p:nvPr/>
        </p:nvSpPr>
        <p:spPr>
          <a:xfrm>
            <a:off x="7642440" y="4577760"/>
            <a:ext cx="774720" cy="774720"/>
          </a:xfrm>
          <a:custGeom>
            <a:avLst/>
            <a:gdLst/>
            <a:ahLst/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99760" y="1901880"/>
            <a:ext cx="569340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Click to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edit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Master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title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499760" y="2770560"/>
            <a:ext cx="5693400" cy="312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</a:rPr>
              <a:t>Click to edit Master text styles</a:t>
            </a: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 lvl="1" marL="347400" indent="-347400">
              <a:lnSpc>
                <a:spcPct val="150000"/>
              </a:lnSpc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1f2c8f"/>
                </a:solidFill>
                <a:latin typeface="Sabon Next LT"/>
              </a:rPr>
              <a:t>Second level</a:t>
            </a:r>
            <a:endParaRPr b="0" lang="en-US" sz="2000" spc="-1" strike="noStrike">
              <a:solidFill>
                <a:srgbClr val="1f2c8f"/>
              </a:solidFill>
              <a:latin typeface="Sabon Next LT"/>
            </a:endParaRPr>
          </a:p>
          <a:p>
            <a:pPr lvl="2" marL="685800" indent="-347400">
              <a:lnSpc>
                <a:spcPct val="150000"/>
              </a:lnSpc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f2c8f"/>
                </a:solidFill>
                <a:latin typeface="Sabon Next LT"/>
              </a:rPr>
              <a:t>Third level</a:t>
            </a:r>
            <a:endParaRPr b="0" lang="en-US" sz="1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33"/>
          <p:cNvSpPr/>
          <p:nvPr/>
        </p:nvSpPr>
        <p:spPr>
          <a:xfrm>
            <a:off x="2062800" y="686520"/>
            <a:ext cx="7774200" cy="6192720"/>
          </a:xfrm>
          <a:custGeom>
            <a:avLst/>
            <a:gdLst/>
            <a:ahLst/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Freeform: Shape 45"/>
          <p:cNvSpPr/>
          <p:nvPr/>
        </p:nvSpPr>
        <p:spPr>
          <a:xfrm>
            <a:off x="7610400" y="0"/>
            <a:ext cx="2273400" cy="3147480"/>
          </a:xfrm>
          <a:custGeom>
            <a:avLst/>
            <a:gdLst/>
            <a:ahLst/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Freeform: Shape 42"/>
          <p:cNvSpPr/>
          <p:nvPr/>
        </p:nvSpPr>
        <p:spPr>
          <a:xfrm>
            <a:off x="9883800" y="0"/>
            <a:ext cx="2254680" cy="3141360"/>
          </a:xfrm>
          <a:custGeom>
            <a:avLst/>
            <a:gdLst/>
            <a:ahLst/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Freeform: Shape 48"/>
          <p:cNvSpPr/>
          <p:nvPr/>
        </p:nvSpPr>
        <p:spPr>
          <a:xfrm>
            <a:off x="8395560" y="0"/>
            <a:ext cx="2958840" cy="2352600"/>
          </a:xfrm>
          <a:custGeom>
            <a:avLst/>
            <a:gdLst/>
            <a:ahLst/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Freeform: Shape 39"/>
          <p:cNvSpPr/>
          <p:nvPr/>
        </p:nvSpPr>
        <p:spPr>
          <a:xfrm>
            <a:off x="1390680" y="3130560"/>
            <a:ext cx="3105720" cy="3748320"/>
          </a:xfrm>
          <a:custGeom>
            <a:avLst/>
            <a:gdLst/>
            <a:ahLst/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Freeform: Shape 36"/>
          <p:cNvSpPr/>
          <p:nvPr/>
        </p:nvSpPr>
        <p:spPr>
          <a:xfrm>
            <a:off x="0" y="3130560"/>
            <a:ext cx="1400400" cy="3748320"/>
          </a:xfrm>
          <a:custGeom>
            <a:avLst/>
            <a:gdLst/>
            <a:ahLst/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895480" y="3776400"/>
            <a:ext cx="640044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Click to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edit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Master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title </a:t>
            </a: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895480" y="4718160"/>
            <a:ext cx="6400440" cy="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</a:rPr>
              <a:t>Click to edit Master text styles</a:t>
            </a: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310480" y="1497600"/>
            <a:ext cx="7772400" cy="237240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Autofit/>
          </a:bodyPr>
          <a:p>
            <a:pPr algn="ctr">
              <a:lnSpc>
                <a:spcPts val="4876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SIStem za deljenje datoteka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349520" y="3483720"/>
            <a:ext cx="3492720" cy="87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</a:rPr>
              <a:t>Vuk Mihaljčić RA218/2021</a:t>
            </a:r>
            <a:br>
              <a:rPr sz="2400"/>
            </a:br>
            <a:r>
              <a:rPr b="0" lang="en-US" sz="2400" spc="-1" strike="noStrike">
                <a:solidFill>
                  <a:srgbClr val="1f2c8f"/>
                </a:solidFill>
                <a:latin typeface="Sabon Next LT"/>
              </a:rPr>
              <a:t>Siniša Ilić RA153/2021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224600" y="2277000"/>
            <a:ext cx="676620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OPIS PROTOKOLA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224600" y="3222720"/>
            <a:ext cx="676620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TCP predstavlja protokol transportnog nivoa. 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Ovaj protokol omogućava istovremeno dvosmernu pouzdanu komunikaciju između klijenta i servera. 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1f2c8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Komunikacija je realizovana u vidu konekcije koja se uspostavlja pomoću metode rukovanja (eng. Handshaking). </a:t>
            </a: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1f2c8f"/>
              </a:solidFill>
              <a:latin typeface="Sabon Next L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 idx="5"/>
          </p:nvPr>
        </p:nvSpPr>
        <p:spPr>
          <a:xfrm>
            <a:off x="4224600" y="457200"/>
            <a:ext cx="32000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05CB4-8731-4B5C-BF74-89B098D94FD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3" descr="A diagram of a computer program&#10;&#10;Description automatically generated"/>
          <p:cNvPicPr/>
          <p:nvPr/>
        </p:nvPicPr>
        <p:blipFill>
          <a:blip r:embed="rId1"/>
          <a:srcRect l="12946" t="0" r="6659" b="-239"/>
          <a:stretch/>
        </p:blipFill>
        <p:spPr>
          <a:xfrm>
            <a:off x="5545800" y="1389600"/>
            <a:ext cx="5991480" cy="391320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ftr" idx="6"/>
          </p:nvPr>
        </p:nvSpPr>
        <p:spPr>
          <a:xfrm>
            <a:off x="4635360" y="554040"/>
            <a:ext cx="726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601"/>
              </a:spcAft>
              <a:buNone/>
              <a:defRPr b="1" lang="en-US" sz="44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4400" spc="-1" strike="noStrike">
                <a:solidFill>
                  <a:srgbClr val="1f2c8f"/>
                </a:solidFill>
                <a:latin typeface="Arial"/>
              </a:rPr>
              <a:t>Uspostavljanje veze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fld id="{707CF8F3-9859-4644-AA0C-6ACCA8301560}" type="slidenum">
              <a:rPr b="0" lang="en-US" sz="1200" spc="-1" strike="noStrike">
                <a:solidFill>
                  <a:srgbClr val="1f2c8f"/>
                </a:solidFill>
                <a:latin typeface="Arial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TextBox 4"/>
          <p:cNvSpPr/>
          <p:nvPr/>
        </p:nvSpPr>
        <p:spPr>
          <a:xfrm>
            <a:off x="156240" y="165240"/>
            <a:ext cx="4204440" cy="59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202c8f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02c8f"/>
                </a:solidFill>
                <a:latin typeface="Arial Black"/>
                <a:ea typeface="Sabon Next LT"/>
              </a:rPr>
              <a:t>Predajna strana A šalje poruku sa podešenim kontrolnim bitom SYN = 1, ostali su podešeni na 0, pri čemu nasumično odabere redni broj segmenta (SEQa).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02c8f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02c8f"/>
                </a:solidFill>
                <a:latin typeface="Arial Black"/>
                <a:ea typeface="Sabon Next LT"/>
              </a:rPr>
              <a:t>Prijemna strana B odgovara porukom sa kontrolnim bitima SYN i ACK = 1, takođe nasumično bira broj segmenta (SEQb), a za ACK uzima broj ACK = (SEQa) + 1. Na ovaj način je uspostavljena veza na liniji od predajne ka prijemnoj strain.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02c8f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02c8f"/>
                </a:solidFill>
                <a:latin typeface="Arial Black"/>
                <a:ea typeface="Sabon Next LT"/>
              </a:rPr>
              <a:t>Slanjem poruke sa podešenim kontrolnim bitom SYN = 1 od prijemne strane, ona zahteva da predajna strana potvrdi uspostavljanje veze od prijemne ka predajnoj strani. Predajna strana to čini slanjem poruke sa podešenim kontrolnim bitom ACK = 1 i 4 uzima vrednost ACK broja ACK = (SEQb) + 1. 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3"/>
          <p:cNvSpPr/>
          <p:nvPr/>
        </p:nvSpPr>
        <p:spPr>
          <a:xfrm>
            <a:off x="5508720" y="1056600"/>
            <a:ext cx="5801040" cy="429300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1"/>
          <p:cNvSpPr>
            <a:spLocks noGrp="1"/>
          </p:cNvSpPr>
          <p:nvPr>
            <p:ph type="ftr" idx="8"/>
          </p:nvPr>
        </p:nvSpPr>
        <p:spPr>
          <a:xfrm>
            <a:off x="6223320" y="180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601"/>
              </a:spcAft>
              <a:buNone/>
              <a:defRPr b="1" lang="en-US" sz="44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4400" spc="-1" strike="noStrike">
                <a:solidFill>
                  <a:srgbClr val="1f2c8f"/>
                </a:solidFill>
                <a:latin typeface="Arial"/>
              </a:rPr>
              <a:t>Prekid veze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9"/>
          </p:nvPr>
        </p:nvSpPr>
        <p:spPr>
          <a:xfrm>
            <a:off x="8647200" y="6494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1f2c8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fld id="{0F56C1F3-A4EA-4FE8-AB21-434C7EF3C99B}" type="slidenum">
              <a:rPr b="0" lang="en-US" sz="1200" spc="-1" strike="noStrike">
                <a:solidFill>
                  <a:srgbClr val="1f2c8f"/>
                </a:solidFill>
                <a:latin typeface="Arial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8" name="TextBox 5"/>
          <p:cNvSpPr/>
          <p:nvPr/>
        </p:nvSpPr>
        <p:spPr>
          <a:xfrm>
            <a:off x="505080" y="725400"/>
            <a:ext cx="365364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Klijent inicira prekid klijent-server konekcije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   • </a:t>
            </a: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FIN=1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Server potvrđuje zahtev za prekid klijent-server konekcije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    • </a:t>
            </a: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ACK=1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Server šalje zahtev za prekid server-klijent konekcije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   • </a:t>
            </a: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FIN=1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Klijent odgovara na zahtev za prekid server-klijent konekcije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   • </a:t>
            </a:r>
            <a:r>
              <a:rPr b="0" lang="en-GB" sz="1800" spc="-1" strike="noStrike">
                <a:solidFill>
                  <a:srgbClr val="202c8f"/>
                </a:solidFill>
                <a:latin typeface="Arial Black"/>
              </a:rPr>
              <a:t>ACK=1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60280" y="653400"/>
            <a:ext cx="759384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  <a:ea typeface="Arial Regular"/>
              </a:rPr>
              <a:t>Praćenje isporuke</a:t>
            </a:r>
            <a:br>
              <a:rPr sz="4400"/>
            </a:br>
            <a:r>
              <a:rPr b="1" lang="en-US" sz="4400" spc="-1" strike="noStrike" cap="all">
                <a:solidFill>
                  <a:srgbClr val="1f2c8f"/>
                </a:solidFill>
                <a:latin typeface="Arial Black"/>
                <a:ea typeface="Arial Regular"/>
              </a:rPr>
              <a:t>segmenata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13400" y="2329920"/>
            <a:ext cx="6675480" cy="312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1f2c8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TCP protokol omogućava mehanizam za praćenje isporuke paketa, tako što primaoc potvrđuje svaki pristigli paket. </a:t>
            </a: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 marL="343080" indent="-343080">
              <a:lnSpc>
                <a:spcPct val="100000"/>
              </a:lnSpc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Kako bi se zaobišlo čekanje prilikom slanja svakog novog pojedinačnog segmenta, omogućeno je slanje više segmenata odjedanput. </a:t>
            </a: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 marL="343080" indent="-343080">
              <a:lnSpc>
                <a:spcPct val="100000"/>
              </a:lnSpc>
              <a:buClr>
                <a:srgbClr val="1f2c8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1f2c8f"/>
                </a:solidFill>
                <a:latin typeface="Sabon Next LT"/>
                <a:ea typeface="Sabon Next LT"/>
              </a:rPr>
              <a:t>U poruci potvrde za se navodi broj primljenih bajtova po redosledu uvećan za 1.</a:t>
            </a: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10"/>
          </p:nvPr>
        </p:nvSpPr>
        <p:spPr>
          <a:xfrm>
            <a:off x="2320200" y="-102960"/>
            <a:ext cx="8387280" cy="13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4400" spc="-1" strike="noStrike">
                <a:solidFill>
                  <a:srgbClr val="1f2c8f"/>
                </a:solidFill>
                <a:latin typeface="Arial Blac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1f2c8f"/>
                </a:solidFill>
                <a:latin typeface="Arial Black"/>
              </a:rPr>
              <a:t>Praćenje toka podataka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132840" y="1719000"/>
            <a:ext cx="5752800" cy="413352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4" descr=""/>
          <p:cNvPicPr/>
          <p:nvPr/>
        </p:nvPicPr>
        <p:blipFill>
          <a:blip r:embed="rId2"/>
          <a:stretch/>
        </p:blipFill>
        <p:spPr>
          <a:xfrm>
            <a:off x="6247440" y="1715400"/>
            <a:ext cx="5783400" cy="4140360"/>
          </a:xfrm>
          <a:prstGeom prst="rect">
            <a:avLst/>
          </a:prstGeom>
          <a:ln w="0">
            <a:noFill/>
          </a:ln>
        </p:spPr>
      </p:pic>
      <p:sp>
        <p:nvSpPr>
          <p:cNvPr id="234" name="Straight Arrow Connector 5"/>
          <p:cNvSpPr/>
          <p:nvPr/>
        </p:nvSpPr>
        <p:spPr>
          <a:xfrm>
            <a:off x="6033600" y="1044000"/>
            <a:ext cx="60120" cy="54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02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1BF3C4-4474-485C-9B27-CD8D799BA53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647800" y="2279880"/>
            <a:ext cx="6400440" cy="76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ARhitektura</a:t>
            </a:r>
            <a:br>
              <a:rPr sz="4400"/>
            </a:br>
            <a:r>
              <a:rPr b="1" lang="en-US" sz="4400" spc="-1" strike="noStrike" cap="all">
                <a:solidFill>
                  <a:srgbClr val="1f2c8f"/>
                </a:solidFill>
                <a:latin typeface="Arial Black"/>
              </a:rPr>
              <a:t>mreže</a:t>
            </a:r>
            <a:endParaRPr b="0" lang="en-US" sz="4400" spc="-1" strike="noStrike">
              <a:solidFill>
                <a:srgbClr val="000000"/>
              </a:solidFill>
              <a:latin typeface="Sabon Next L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2418120" y="3690000"/>
            <a:ext cx="6400440" cy="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800" spc="-1" strike="noStrike">
              <a:solidFill>
                <a:srgbClr val="1f2c8f"/>
              </a:solidFill>
              <a:latin typeface="Sabon Next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8"/>
          <p:cNvGrpSpPr/>
          <p:nvPr/>
        </p:nvGrpSpPr>
        <p:grpSpPr>
          <a:xfrm>
            <a:off x="5571000" y="3294720"/>
            <a:ext cx="1689480" cy="1659240"/>
            <a:chOff x="5571000" y="3294720"/>
            <a:chExt cx="1689480" cy="1659240"/>
          </a:xfrm>
        </p:grpSpPr>
        <p:pic>
          <p:nvPicPr>
            <p:cNvPr id="238" name="Picture 3" descr=""/>
            <p:cNvPicPr/>
            <p:nvPr/>
          </p:nvPicPr>
          <p:blipFill>
            <a:blip r:embed="rId1"/>
            <a:stretch/>
          </p:blipFill>
          <p:spPr>
            <a:xfrm>
              <a:off x="5571000" y="3294720"/>
              <a:ext cx="1259280" cy="126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9" name="TextBox 7"/>
            <p:cNvSpPr/>
            <p:nvPr/>
          </p:nvSpPr>
          <p:spPr>
            <a:xfrm>
              <a:off x="5611320" y="4588560"/>
              <a:ext cx="16491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0" name="Group 11"/>
          <p:cNvGrpSpPr/>
          <p:nvPr/>
        </p:nvGrpSpPr>
        <p:grpSpPr>
          <a:xfrm>
            <a:off x="862920" y="24840"/>
            <a:ext cx="3194640" cy="2221560"/>
            <a:chOff x="862920" y="24840"/>
            <a:chExt cx="3194640" cy="2221560"/>
          </a:xfrm>
        </p:grpSpPr>
        <p:pic>
          <p:nvPicPr>
            <p:cNvPr id="241" name="Picture 4" descr=""/>
            <p:cNvPicPr/>
            <p:nvPr/>
          </p:nvPicPr>
          <p:blipFill>
            <a:blip r:embed="rId2"/>
            <a:stretch/>
          </p:blipFill>
          <p:spPr>
            <a:xfrm>
              <a:off x="1509480" y="24840"/>
              <a:ext cx="1904760" cy="190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2" name="TextBox 10"/>
            <p:cNvSpPr/>
            <p:nvPr/>
          </p:nvSpPr>
          <p:spPr>
            <a:xfrm>
              <a:off x="862920" y="1606680"/>
              <a:ext cx="319464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Klijent koji prijavljuje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datoteku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3" name="Group 13"/>
          <p:cNvGrpSpPr/>
          <p:nvPr/>
        </p:nvGrpSpPr>
        <p:grpSpPr>
          <a:xfrm>
            <a:off x="8939520" y="-61200"/>
            <a:ext cx="3075120" cy="2243160"/>
            <a:chOff x="8939520" y="-61200"/>
            <a:chExt cx="3075120" cy="2243160"/>
          </a:xfrm>
        </p:grpSpPr>
        <p:pic>
          <p:nvPicPr>
            <p:cNvPr id="244" name="Picture 6" descr=""/>
            <p:cNvPicPr/>
            <p:nvPr/>
          </p:nvPicPr>
          <p:blipFill>
            <a:blip r:embed="rId3"/>
            <a:stretch/>
          </p:blipFill>
          <p:spPr>
            <a:xfrm>
              <a:off x="9399240" y="-61200"/>
              <a:ext cx="1875600" cy="190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5" name="TextBox 12"/>
            <p:cNvSpPr/>
            <p:nvPr/>
          </p:nvSpPr>
          <p:spPr>
            <a:xfrm>
              <a:off x="8939520" y="1542240"/>
              <a:ext cx="307512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Klijent koji preuzima 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datoteku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6" name="Group 16"/>
          <p:cNvGrpSpPr/>
          <p:nvPr/>
        </p:nvGrpSpPr>
        <p:grpSpPr>
          <a:xfrm>
            <a:off x="3547800" y="1418760"/>
            <a:ext cx="2180880" cy="1845360"/>
            <a:chOff x="3547800" y="1418760"/>
            <a:chExt cx="2180880" cy="1845360"/>
          </a:xfrm>
        </p:grpSpPr>
        <p:sp>
          <p:nvSpPr>
            <p:cNvPr id="247" name="Straight Arrow Connector 14"/>
            <p:cNvSpPr/>
            <p:nvPr/>
          </p:nvSpPr>
          <p:spPr>
            <a:xfrm>
              <a:off x="3547800" y="1422720"/>
              <a:ext cx="2180880" cy="1841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TextBox 15"/>
            <p:cNvSpPr/>
            <p:nvPr/>
          </p:nvSpPr>
          <p:spPr>
            <a:xfrm rot="2460000">
              <a:off x="3765240" y="1909800"/>
              <a:ext cx="16336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Sabon Next LT"/>
                </a:rPr>
                <a:t>Register file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9" name="TextBox 17"/>
          <p:cNvSpPr/>
          <p:nvPr/>
        </p:nvSpPr>
        <p:spPr>
          <a:xfrm>
            <a:off x="3433680" y="3543840"/>
            <a:ext cx="24141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Pamti ime fajla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adresu klijenta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0" name="Group 20"/>
          <p:cNvGrpSpPr/>
          <p:nvPr/>
        </p:nvGrpSpPr>
        <p:grpSpPr>
          <a:xfrm>
            <a:off x="6580080" y="1153440"/>
            <a:ext cx="2280240" cy="2080080"/>
            <a:chOff x="6580080" y="1153440"/>
            <a:chExt cx="2280240" cy="2080080"/>
          </a:xfrm>
        </p:grpSpPr>
        <p:sp>
          <p:nvSpPr>
            <p:cNvPr id="251" name="Straight Arrow Connector 18"/>
            <p:cNvSpPr/>
            <p:nvPr/>
          </p:nvSpPr>
          <p:spPr>
            <a:xfrm flipH="1">
              <a:off x="6580080" y="1153440"/>
              <a:ext cx="2280240" cy="208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19"/>
            <p:cNvSpPr/>
            <p:nvPr/>
          </p:nvSpPr>
          <p:spPr>
            <a:xfrm rot="19140000">
              <a:off x="6978240" y="1829880"/>
              <a:ext cx="14500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Sabon Next LT"/>
                </a:rPr>
                <a:t>Request file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53" name="Group 30"/>
          <p:cNvGrpSpPr/>
          <p:nvPr/>
        </p:nvGrpSpPr>
        <p:grpSpPr>
          <a:xfrm>
            <a:off x="6718680" y="1041840"/>
            <a:ext cx="3034080" cy="2822040"/>
            <a:chOff x="6718680" y="1041840"/>
            <a:chExt cx="3034080" cy="2822040"/>
          </a:xfrm>
        </p:grpSpPr>
        <p:sp>
          <p:nvSpPr>
            <p:cNvPr id="254" name="Straight Arrow Connector 21"/>
            <p:cNvSpPr/>
            <p:nvPr/>
          </p:nvSpPr>
          <p:spPr>
            <a:xfrm flipV="1">
              <a:off x="6750360" y="1215000"/>
              <a:ext cx="224532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Box 22"/>
            <p:cNvSpPr/>
            <p:nvPr/>
          </p:nvSpPr>
          <p:spPr>
            <a:xfrm rot="19080000">
              <a:off x="6482160" y="2132640"/>
              <a:ext cx="350676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GB" sz="1800" spc="-1" strike="noStrike">
                  <a:solidFill>
                    <a:srgbClr val="000000"/>
                  </a:solidFill>
                  <a:latin typeface="Sabon Next LT"/>
                </a:rPr>
                <a:t>IP </a:t>
              </a:r>
              <a:r>
                <a:rPr b="0" lang="en-GB" sz="1800" spc="-1" strike="noStrike">
                  <a:solidFill>
                    <a:srgbClr val="000000"/>
                  </a:solidFill>
                  <a:latin typeface="Sabon Next LT"/>
                </a:rPr>
                <a:t>adresa klijenta 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Sabon Next LT"/>
                </a:rPr>
                <a:t>koji je prijavio fajl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6" name="TextBox 23"/>
          <p:cNvSpPr/>
          <p:nvPr/>
        </p:nvSpPr>
        <p:spPr>
          <a:xfrm>
            <a:off x="6665040" y="3479400"/>
            <a:ext cx="20102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Sabon Next LT"/>
              </a:rPr>
              <a:t>Server uklanja fajl sa liste prijavljenih fajlova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7" name="Group 31"/>
          <p:cNvGrpSpPr/>
          <p:nvPr/>
        </p:nvGrpSpPr>
        <p:grpSpPr>
          <a:xfrm>
            <a:off x="3796560" y="821160"/>
            <a:ext cx="4566240" cy="425520"/>
            <a:chOff x="3796560" y="821160"/>
            <a:chExt cx="4566240" cy="425520"/>
          </a:xfrm>
        </p:grpSpPr>
        <p:sp>
          <p:nvSpPr>
            <p:cNvPr id="258" name="Straight Arrow Connector 26"/>
            <p:cNvSpPr/>
            <p:nvPr/>
          </p:nvSpPr>
          <p:spPr>
            <a:xfrm flipH="1">
              <a:off x="3796560" y="821160"/>
              <a:ext cx="4566240" cy="1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TextBox 28"/>
            <p:cNvSpPr/>
            <p:nvPr/>
          </p:nvSpPr>
          <p:spPr>
            <a:xfrm>
              <a:off x="4525920" y="881280"/>
              <a:ext cx="31028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</a:rPr>
                <a:t>Zahtev za preuzimanje fajla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60" name="Group 32"/>
          <p:cNvGrpSpPr/>
          <p:nvPr/>
        </p:nvGrpSpPr>
        <p:grpSpPr>
          <a:xfrm>
            <a:off x="3837240" y="27720"/>
            <a:ext cx="4521960" cy="480600"/>
            <a:chOff x="3837240" y="27720"/>
            <a:chExt cx="4521960" cy="480600"/>
          </a:xfrm>
        </p:grpSpPr>
        <p:sp>
          <p:nvSpPr>
            <p:cNvPr id="261" name="Straight Arrow Connector 25"/>
            <p:cNvSpPr/>
            <p:nvPr/>
          </p:nvSpPr>
          <p:spPr>
            <a:xfrm flipV="1">
              <a:off x="3837240" y="504360"/>
              <a:ext cx="452196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TextBox 29"/>
            <p:cNvSpPr/>
            <p:nvPr/>
          </p:nvSpPr>
          <p:spPr>
            <a:xfrm>
              <a:off x="4829040" y="27720"/>
              <a:ext cx="349740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Sabon Next LT"/>
                </a:rPr>
                <a:t>Slanje željenog fajla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3" name="Smiley Face 33"/>
          <p:cNvSpPr/>
          <p:nvPr/>
        </p:nvSpPr>
        <p:spPr>
          <a:xfrm>
            <a:off x="10000080" y="210960"/>
            <a:ext cx="657360" cy="695880"/>
          </a:xfrm>
          <a:prstGeom prst="smileyFace">
            <a:avLst>
              <a:gd name="adj" fmla="val 4653"/>
            </a:avLst>
          </a:prstGeom>
          <a:noFill/>
          <a:ln>
            <a:solidFill>
              <a:srgbClr val="fdfa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702673-FD75-4979-9E06-B1ABED00919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427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2024-01-15T14:56:14Z</dcterms:created>
  <dc:creator/>
  <dc:description/>
  <dc:language>en-US</dc:language>
  <cp:lastModifiedBy/>
  <dcterms:modified xsi:type="dcterms:W3CDTF">2024-01-15T17:18:25Z</dcterms:modified>
  <cp:revision>341</cp:revision>
  <dc:subject/>
  <dc:title>PRESENTATION TITLE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