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1" r:id="rId3"/>
    <p:sldId id="257" r:id="rId4"/>
    <p:sldId id="258" r:id="rId5"/>
    <p:sldId id="259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A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80" d="100"/>
          <a:sy n="180" d="100"/>
        </p:scale>
        <p:origin x="534" y="4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DEPARTMENT</a:t>
            </a:r>
            <a:r>
              <a:rPr lang="en-US" baseline="0" dirty="0"/>
              <a:t> RATES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681780402449694"/>
          <c:y val="0.15048471867108362"/>
          <c:w val="0.76929330708661414"/>
          <c:h val="0.650564528154861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Email Open 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IT</c:v>
                </c:pt>
                <c:pt idx="1">
                  <c:v>HR</c:v>
                </c:pt>
                <c:pt idx="2">
                  <c:v>Card Services</c:v>
                </c:pt>
                <c:pt idx="3">
                  <c:v>Reception</c:v>
                </c:pt>
                <c:pt idx="4">
                  <c:v>Engineering</c:v>
                </c:pt>
                <c:pt idx="5">
                  <c:v>Marketing</c:v>
                </c:pt>
                <c:pt idx="6">
                  <c:v>R&amp;D</c:v>
                </c:pt>
              </c:strCache>
            </c:strRef>
          </c:cat>
          <c:val>
            <c:numRef>
              <c:f>Sheet1!$B$2:$B$8</c:f>
              <c:numCache>
                <c:formatCode>0%</c:formatCode>
                <c:ptCount val="7"/>
                <c:pt idx="0">
                  <c:v>0.8</c:v>
                </c:pt>
                <c:pt idx="1">
                  <c:v>1</c:v>
                </c:pt>
                <c:pt idx="2">
                  <c:v>0.6</c:v>
                </c:pt>
                <c:pt idx="3">
                  <c:v>0.4</c:v>
                </c:pt>
                <c:pt idx="4">
                  <c:v>0.7</c:v>
                </c:pt>
                <c:pt idx="5">
                  <c:v>0.65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75-4A69-BF70-9F412BA2ED6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Click-Through 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2.222222654267066E-2"/>
                </c:manualLayout>
              </c:layout>
              <c:tx>
                <c:rich>
                  <a:bodyPr/>
                  <a:lstStyle/>
                  <a:p>
                    <a:fld id="{D150EE78-88D3-4AB5-A6EE-C6B3F2739387}" type="VALUE">
                      <a:rPr lang="en-US" dirty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EA75-4A69-BF70-9F412BA2ED67}"/>
                </c:ext>
              </c:extLst>
            </c:dLbl>
            <c:dLbl>
              <c:idx val="3"/>
              <c:layout>
                <c:manualLayout>
                  <c:x val="0"/>
                  <c:y val="-2.9629635390227546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A75-4A69-BF70-9F412BA2ED67}"/>
                </c:ext>
              </c:extLst>
            </c:dLbl>
            <c:dLbl>
              <c:idx val="4"/>
              <c:layout>
                <c:manualLayout>
                  <c:x val="-1.3888888888889906E-3"/>
                  <c:y val="-2.4691362825189623E-2"/>
                </c:manualLayout>
              </c:layout>
              <c:tx>
                <c:rich>
                  <a:bodyPr/>
                  <a:lstStyle/>
                  <a:p>
                    <a:fld id="{AC2D54C5-BF6A-4655-AC15-C7FB86EF5644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8-EA75-4A69-BF70-9F412BA2ED67}"/>
                </c:ext>
              </c:extLst>
            </c:dLbl>
            <c:dLbl>
              <c:idx val="6"/>
              <c:layout>
                <c:manualLayout>
                  <c:x val="-1.0185067526415994E-16"/>
                  <c:y val="-2.4691362825189713E-2"/>
                </c:manualLayout>
              </c:layout>
              <c:tx>
                <c:rich>
                  <a:bodyPr/>
                  <a:lstStyle/>
                  <a:p>
                    <a:fld id="{47AFDBE7-6606-485C-A071-5BF62D4D7F1D}" type="VALUE">
                      <a:rPr lang="en-US"/>
                      <a:pPr/>
                      <a:t>[VALUE]</a:t>
                    </a:fld>
                    <a:endParaRPr lang="en-US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EA75-4A69-BF70-9F412BA2ED67}"/>
                </c:ext>
              </c:extLst>
            </c:dLbl>
            <c:spPr>
              <a:solidFill>
                <a:srgbClr val="6AA4C8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IT</c:v>
                </c:pt>
                <c:pt idx="1">
                  <c:v>HR</c:v>
                </c:pt>
                <c:pt idx="2">
                  <c:v>Card Services</c:v>
                </c:pt>
                <c:pt idx="3">
                  <c:v>Reception</c:v>
                </c:pt>
                <c:pt idx="4">
                  <c:v>Engineering</c:v>
                </c:pt>
                <c:pt idx="5">
                  <c:v>Marketing</c:v>
                </c:pt>
                <c:pt idx="6">
                  <c:v>R&amp;D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0.02</c:v>
                </c:pt>
                <c:pt idx="1">
                  <c:v>0.85</c:v>
                </c:pt>
                <c:pt idx="2">
                  <c:v>0.5</c:v>
                </c:pt>
                <c:pt idx="3">
                  <c:v>0.1</c:v>
                </c:pt>
                <c:pt idx="4">
                  <c:v>0.04</c:v>
                </c:pt>
                <c:pt idx="5">
                  <c:v>0.4</c:v>
                </c:pt>
                <c:pt idx="6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75-4A69-BF70-9F412BA2ED6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Phishing Success Rate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A75-4A69-BF70-9F412BA2ED67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A75-4A69-BF70-9F412BA2ED67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A75-4A69-BF70-9F412BA2ED67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75-4A69-BF70-9F412BA2ED6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IT</c:v>
                </c:pt>
                <c:pt idx="1">
                  <c:v>HR</c:v>
                </c:pt>
                <c:pt idx="2">
                  <c:v>Card Services</c:v>
                </c:pt>
                <c:pt idx="3">
                  <c:v>Reception</c:v>
                </c:pt>
                <c:pt idx="4">
                  <c:v>Engineering</c:v>
                </c:pt>
                <c:pt idx="5">
                  <c:v>Marketing</c:v>
                </c:pt>
                <c:pt idx="6">
                  <c:v>R&amp;D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</c:v>
                </c:pt>
                <c:pt idx="1">
                  <c:v>0.75</c:v>
                </c:pt>
                <c:pt idx="2">
                  <c:v>0.1</c:v>
                </c:pt>
                <c:pt idx="3">
                  <c:v>0</c:v>
                </c:pt>
                <c:pt idx="4">
                  <c:v>0.01</c:v>
                </c:pt>
                <c:pt idx="5">
                  <c:v>0.38</c:v>
                </c:pt>
                <c:pt idx="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75-4A69-BF70-9F412BA2ED6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220278656"/>
        <c:axId val="1220279616"/>
      </c:barChart>
      <c:catAx>
        <c:axId val="12202786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20279616"/>
        <c:crosses val="autoZero"/>
        <c:auto val="1"/>
        <c:lblAlgn val="ctr"/>
        <c:lblOffset val="100"/>
        <c:noMultiLvlLbl val="0"/>
      </c:catAx>
      <c:valAx>
        <c:axId val="1220279616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122027865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2600" dirty="0">
                <a:highlight>
                  <a:srgbClr val="FFFF00"/>
                </a:highlight>
              </a:rPr>
            </a:br>
            <a:r>
              <a:rPr lang="en" sz="2600" dirty="0"/>
              <a:t>Based on the phishing simulation, the following departments had the highest click-through and phishing success rates:</a:t>
            </a:r>
            <a:br>
              <a:rPr lang="en" sz="2600" dirty="0"/>
            </a:br>
            <a:br>
              <a:rPr lang="en" sz="2600" dirty="0"/>
            </a:br>
            <a:r>
              <a:rPr lang="en" sz="2600" dirty="0"/>
              <a:t>-HR Department: 85% and 75%</a:t>
            </a:r>
            <a:br>
              <a:rPr lang="en" sz="2600" dirty="0"/>
            </a:br>
            <a:r>
              <a:rPr lang="en" sz="2600" dirty="0"/>
              <a:t>-Marketing Department: 40% and 38%</a:t>
            </a:r>
            <a:endParaRPr sz="2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9AA0FE00-D15B-A1D6-0E91-2A7E358F91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9085737"/>
              </p:ext>
            </p:extLst>
          </p:nvPr>
        </p:nvGraphicFramePr>
        <p:xfrm>
          <a:off x="0" y="0"/>
          <a:ext cx="9143999" cy="514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83200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Phishing is a social engineering attack where bad actors pose as legitamate contacts or institutions to trick employees into revealing personally identifiable information, confidential information, or sensitive information such as passwords.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dirty="0"/>
              <a:t>This can be done easily by simply clicking on a malicious link or attachment in the email.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dirty="0"/>
              <a:t>Look closely at the senders email address, the phising emails will usually originate from an illegitamte domain.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dirty="0"/>
              <a:t>Watch for urgent or threatening language, bad actors use this tactic often to instill fear and get the victim to take action.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dirty="0"/>
              <a:t>Hover over links before clicking! </a:t>
            </a:r>
            <a:r>
              <a:rPr lang="en-US" sz="1400" dirty="0"/>
              <a:t>D</a:t>
            </a:r>
            <a:r>
              <a:rPr lang="en" sz="1400" dirty="0"/>
              <a:t>oing this will help reveal the true link which will help you decide if the link is legitimate or not.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dirty="0"/>
              <a:t>Watch for poor grammar and formatting, amatuer phishing emails will often have this and make it easy to spot.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dirty="0"/>
              <a:t>Watch for requests of personal info, this is also usually an indicator of a phising email.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dirty="0"/>
              <a:t>Report any suspicious emails, this will prevent others from getting phished sooner.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dirty="0"/>
              <a:t>DO NOT enter any credentials from an email link.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" sz="1400" dirty="0"/>
              <a:t>Use multi-factor authentication (MFA) to protect passwords in case of a successful phishing attempt.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Tx/>
              <a:buChar char="-"/>
            </a:pPr>
            <a:r>
              <a:rPr lang="en-US" sz="1400" dirty="0"/>
              <a:t>Complete phishing awareness training and always be on alert.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280</Words>
  <Application>Microsoft Office PowerPoint</Application>
  <PresentationFormat>On-screen Show (16:9)</PresentationFormat>
  <Paragraphs>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Arial</vt:lpstr>
      <vt:lpstr>Raleway</vt:lpstr>
      <vt:lpstr>Streamline</vt:lpstr>
      <vt:lpstr>Familiarize yourself with phishing attacks  Based on the phishing simulation, the following departments had the highest click-through and phishing success rates:  -HR Department: 85% and 75% -Marketing Department: 40% and 38%</vt:lpstr>
      <vt:lpstr>PowerPoint Presentation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Marash Sinishtaj</dc:creator>
  <cp:lastModifiedBy>Marash Sinishtaj</cp:lastModifiedBy>
  <cp:revision>1</cp:revision>
  <dcterms:modified xsi:type="dcterms:W3CDTF">2025-06-02T19:33:52Z</dcterms:modified>
</cp:coreProperties>
</file>