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9" r:id="rId2"/>
    <p:sldId id="303" r:id="rId3"/>
    <p:sldId id="302" r:id="rId4"/>
    <p:sldId id="301" r:id="rId5"/>
    <p:sldId id="281" r:id="rId6"/>
    <p:sldId id="282" r:id="rId7"/>
    <p:sldId id="283" r:id="rId8"/>
    <p:sldId id="304" r:id="rId9"/>
    <p:sldId id="284" r:id="rId10"/>
    <p:sldId id="285" r:id="rId11"/>
    <p:sldId id="286" r:id="rId12"/>
    <p:sldId id="287" r:id="rId13"/>
    <p:sldId id="306" r:id="rId14"/>
    <p:sldId id="305" r:id="rId15"/>
    <p:sldId id="307" r:id="rId16"/>
    <p:sldId id="308" r:id="rId17"/>
    <p:sldId id="312" r:id="rId18"/>
    <p:sldId id="288" r:id="rId19"/>
    <p:sldId id="309" r:id="rId20"/>
    <p:sldId id="310" r:id="rId21"/>
    <p:sldId id="311" r:id="rId22"/>
    <p:sldId id="314" r:id="rId23"/>
    <p:sldId id="315" r:id="rId24"/>
    <p:sldId id="313" r:id="rId25"/>
    <p:sldId id="289" r:id="rId26"/>
    <p:sldId id="296" r:id="rId27"/>
    <p:sldId id="297" r:id="rId28"/>
    <p:sldId id="298" r:id="rId29"/>
    <p:sldId id="290" r:id="rId30"/>
    <p:sldId id="299" r:id="rId31"/>
    <p:sldId id="292" r:id="rId32"/>
    <p:sldId id="293" r:id="rId33"/>
    <p:sldId id="27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507"/>
    <a:srgbClr val="6C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/>
    <p:restoredTop sz="95221"/>
  </p:normalViewPr>
  <p:slideViewPr>
    <p:cSldViewPr snapToGrid="0" snapToObjects="1">
      <p:cViewPr varScale="1">
        <p:scale>
          <a:sx n="109" d="100"/>
          <a:sy n="109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E6857-031E-2B4D-B6B8-E39BFA14646C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9B5CA-786C-E74E-A391-E49650616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28</a:t>
            </a:r>
          </a:p>
          <a:p>
            <a:r>
              <a:rPr lang="en-US" dirty="0"/>
              <a:t>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9B5CA-786C-E74E-A391-E49650616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1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085A-FDF0-AC4E-AA54-3DD9F1B62729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0379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B873-D65F-4048-BEC1-7DDAA25F661E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14783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B7BB0-B43C-E946-A8B1-FCCFFCCD6737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3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EE6C3-8A30-134F-AB35-7B818397E28C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E043-6D80-194A-B2F2-25B055423BC2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7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40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AC26B-589D-924A-88E7-C405A1B3E68A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6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143F-2CA2-C64D-A336-FA434BA339B2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F8A20-67B1-8241-9014-EC0BF4098C0D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4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4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E5C0-2767-8C43-B468-BD2345AB9CEC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37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9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6" y="6459790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6FA893C-3038-7746-99E9-2C034EBF9FB2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90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930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77188-CD7D-A74B-9CE3-EEAEB7E666B5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6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9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7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3" y="6459790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5DF529-0509-2D47-A46C-D916FCA5913A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6459790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6" y="6459790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FD43B26C-FD1C-1C43-B7AF-732487A5B0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6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475" y="1889125"/>
            <a:ext cx="2603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7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Knowledge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Sequential Patterns</a:t>
            </a:r>
          </a:p>
          <a:p>
            <a:pPr lvl="1"/>
            <a:r>
              <a:rPr lang="en-US" dirty="0"/>
              <a:t>Prediction that a customer who buys something in one transaction will follow up with the purchase of another related item in another transaction.</a:t>
            </a:r>
          </a:p>
          <a:p>
            <a:r>
              <a:rPr lang="en-US" b="1" dirty="0"/>
              <a:t>Time Series Patterns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time series </a:t>
            </a:r>
            <a:r>
              <a:rPr lang="en-US" dirty="0"/>
              <a:t>is a sequence of events that are all the same type.</a:t>
            </a:r>
          </a:p>
          <a:p>
            <a:pPr lvl="1"/>
            <a:r>
              <a:rPr lang="en-US" dirty="0"/>
              <a:t>You can study time series to discover patterns and sequences.</a:t>
            </a:r>
          </a:p>
          <a:p>
            <a:pPr lvl="2"/>
            <a:r>
              <a:rPr lang="en-US" dirty="0"/>
              <a:t>Example: Longest period when sales figures increase each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Business Understanding</a:t>
            </a:r>
          </a:p>
          <a:p>
            <a:pPr lvl="1"/>
            <a:r>
              <a:rPr lang="en-US" dirty="0"/>
              <a:t>The requirements and objectives of the project</a:t>
            </a:r>
          </a:p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Understand how the data looks and feels. Subsets?</a:t>
            </a:r>
          </a:p>
          <a:p>
            <a:r>
              <a:rPr lang="en-US" dirty="0"/>
              <a:t>Data Preparation</a:t>
            </a:r>
          </a:p>
          <a:p>
            <a:pPr lvl="1"/>
            <a:r>
              <a:rPr lang="en-US" dirty="0"/>
              <a:t>Remove outliers if they exist, or at least highlight them.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Choose HOW to perform the data mining. This depends on the outcome you desire.</a:t>
            </a:r>
          </a:p>
          <a:p>
            <a:r>
              <a:rPr lang="en-US" dirty="0"/>
              <a:t>Evaluation – The model is tested and validated</a:t>
            </a:r>
          </a:p>
          <a:p>
            <a:r>
              <a:rPr lang="en-US" dirty="0"/>
              <a:t>Deployment – The model is put into use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76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 (Statistics)</a:t>
            </a:r>
          </a:p>
          <a:p>
            <a:pPr lvl="1"/>
            <a:r>
              <a:rPr lang="en-US" altLang="x-none" dirty="0">
                <a:ea typeface="ＭＳ Ｐゴシック" charset="-128"/>
              </a:rPr>
              <a:t>A statistical method for predicting the value of an attribute, </a:t>
            </a:r>
            <a:r>
              <a:rPr lang="en-US" altLang="x-none" i="1" dirty="0">
                <a:ea typeface="ＭＳ Ｐゴシック" charset="-128"/>
              </a:rPr>
              <a:t>Y</a:t>
            </a:r>
            <a:r>
              <a:rPr lang="en-US" altLang="x-none" dirty="0">
                <a:ea typeface="ＭＳ Ｐゴシック" charset="-128"/>
              </a:rPr>
              <a:t>, (the </a:t>
            </a:r>
            <a:r>
              <a:rPr lang="en-US" altLang="x-none" b="1" dirty="0">
                <a:ea typeface="ＭＳ Ｐゴシック" charset="-128"/>
              </a:rPr>
              <a:t>dependent variable</a:t>
            </a:r>
            <a:r>
              <a:rPr lang="en-US" altLang="x-none" dirty="0">
                <a:ea typeface="ＭＳ Ｐゴシック" charset="-128"/>
              </a:rPr>
              <a:t>), given the values of attributes </a:t>
            </a:r>
            <a:r>
              <a:rPr lang="en-US" altLang="x-none" i="1" dirty="0">
                <a:ea typeface="ＭＳ Ｐゴシック" charset="-128"/>
              </a:rPr>
              <a:t>X</a:t>
            </a:r>
            <a:r>
              <a:rPr lang="en-US" altLang="x-none" i="1" baseline="-25000" dirty="0">
                <a:ea typeface="ＭＳ Ｐゴシック" charset="-128"/>
              </a:rPr>
              <a:t>1</a:t>
            </a:r>
            <a:r>
              <a:rPr lang="en-US" altLang="x-none" i="1" dirty="0">
                <a:ea typeface="ＭＳ Ｐゴシック" charset="-128"/>
              </a:rPr>
              <a:t>, X</a:t>
            </a:r>
            <a:r>
              <a:rPr lang="en-US" altLang="x-none" i="1" baseline="-25000" dirty="0">
                <a:ea typeface="ＭＳ Ｐゴシック" charset="-128"/>
              </a:rPr>
              <a:t>2</a:t>
            </a:r>
            <a:r>
              <a:rPr lang="en-US" altLang="x-none" i="1" dirty="0">
                <a:ea typeface="ＭＳ Ｐゴシック" charset="-128"/>
              </a:rPr>
              <a:t>, …, </a:t>
            </a:r>
            <a:r>
              <a:rPr lang="en-US" altLang="x-none" i="1" dirty="0" err="1">
                <a:ea typeface="ＭＳ Ｐゴシック" charset="-128"/>
              </a:rPr>
              <a:t>X</a:t>
            </a:r>
            <a:r>
              <a:rPr lang="en-US" altLang="x-none" i="1" baseline="-25000" dirty="0" err="1">
                <a:ea typeface="ＭＳ Ｐゴシック" charset="-128"/>
              </a:rPr>
              <a:t>n</a:t>
            </a:r>
            <a:r>
              <a:rPr lang="en-US" altLang="x-none" i="1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(the </a:t>
            </a:r>
            <a:r>
              <a:rPr lang="en-US" altLang="x-none" b="1" dirty="0">
                <a:ea typeface="ＭＳ Ｐゴシック" charset="-128"/>
              </a:rPr>
              <a:t>independent variables</a:t>
            </a:r>
            <a:r>
              <a:rPr lang="en-US" altLang="x-none" dirty="0">
                <a:ea typeface="ＭＳ Ｐゴシック" charset="-128"/>
              </a:rPr>
              <a:t>).</a:t>
            </a:r>
            <a:endParaRPr lang="en-US" dirty="0"/>
          </a:p>
          <a:p>
            <a:pPr lvl="1"/>
            <a:r>
              <a:rPr lang="en-US" dirty="0"/>
              <a:t>Linear Regression</a:t>
            </a:r>
          </a:p>
          <a:p>
            <a:pPr lvl="2"/>
            <a:r>
              <a:rPr lang="en-US" altLang="x-none" dirty="0">
                <a:ea typeface="ＭＳ Ｐゴシック" charset="-128"/>
              </a:rPr>
              <a:t>The package finds the contribution or weight of each independent variable, as coefficients, </a:t>
            </a:r>
            <a:r>
              <a:rPr lang="en-US" altLang="x-none" i="1" dirty="0">
                <a:ea typeface="ＭＳ Ｐゴシック" charset="-128"/>
              </a:rPr>
              <a:t>a</a:t>
            </a:r>
            <a:r>
              <a:rPr lang="en-US" altLang="x-none" i="1" baseline="-25000" dirty="0">
                <a:ea typeface="ＭＳ Ｐゴシック" charset="-128"/>
              </a:rPr>
              <a:t>0</a:t>
            </a:r>
            <a:r>
              <a:rPr lang="en-US" altLang="x-none" i="1" dirty="0">
                <a:ea typeface="ＭＳ Ｐゴシック" charset="-128"/>
              </a:rPr>
              <a:t>, a</a:t>
            </a:r>
            <a:r>
              <a:rPr lang="en-US" altLang="x-none" i="1" baseline="-25000" dirty="0">
                <a:ea typeface="ＭＳ Ｐゴシック" charset="-128"/>
              </a:rPr>
              <a:t>1</a:t>
            </a:r>
            <a:r>
              <a:rPr lang="en-US" altLang="x-none" i="1" dirty="0">
                <a:ea typeface="ＭＳ Ｐゴシック" charset="-128"/>
              </a:rPr>
              <a:t>, …, a</a:t>
            </a:r>
            <a:r>
              <a:rPr lang="en-US" altLang="x-none" i="1" baseline="-25000" dirty="0">
                <a:ea typeface="ＭＳ Ｐゴシック" charset="-128"/>
              </a:rPr>
              <a:t>n</a:t>
            </a:r>
            <a:r>
              <a:rPr lang="en-US" altLang="x-none" i="1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for a linear function 		</a:t>
            </a:r>
            <a:r>
              <a:rPr lang="en-US" altLang="x-none" i="1" dirty="0">
                <a:ea typeface="ＭＳ Ｐゴシック" charset="-128"/>
              </a:rPr>
              <a:t>Y= a</a:t>
            </a:r>
            <a:r>
              <a:rPr lang="en-US" altLang="x-none" i="1" baseline="-25000" dirty="0">
                <a:ea typeface="ＭＳ Ｐゴシック" charset="-128"/>
              </a:rPr>
              <a:t>0</a:t>
            </a:r>
            <a:r>
              <a:rPr lang="en-US" altLang="x-none" i="1" dirty="0">
                <a:ea typeface="ＭＳ Ｐゴシック" charset="-128"/>
              </a:rPr>
              <a:t> + a</a:t>
            </a:r>
            <a:r>
              <a:rPr lang="en-US" altLang="x-none" i="1" baseline="-25000" dirty="0">
                <a:ea typeface="ＭＳ Ｐゴシック" charset="-128"/>
              </a:rPr>
              <a:t>1</a:t>
            </a:r>
            <a:r>
              <a:rPr lang="en-US" altLang="x-none" i="1" dirty="0">
                <a:ea typeface="ＭＳ Ｐゴシック" charset="-128"/>
              </a:rPr>
              <a:t> X</a:t>
            </a:r>
            <a:r>
              <a:rPr lang="en-US" altLang="x-none" i="1" baseline="-25000" dirty="0">
                <a:ea typeface="ＭＳ Ｐゴシック" charset="-128"/>
              </a:rPr>
              <a:t>1</a:t>
            </a:r>
            <a:r>
              <a:rPr lang="en-US" altLang="x-none" i="1" dirty="0">
                <a:ea typeface="ＭＳ Ｐゴシック" charset="-128"/>
              </a:rPr>
              <a:t> + a</a:t>
            </a:r>
            <a:r>
              <a:rPr lang="en-US" altLang="x-none" i="1" baseline="-25000" dirty="0">
                <a:ea typeface="ＭＳ Ｐゴシック" charset="-128"/>
              </a:rPr>
              <a:t>2</a:t>
            </a:r>
            <a:r>
              <a:rPr lang="en-US" altLang="x-none" i="1" dirty="0">
                <a:ea typeface="ＭＳ Ｐゴシック" charset="-128"/>
              </a:rPr>
              <a:t> X</a:t>
            </a:r>
            <a:r>
              <a:rPr lang="en-US" altLang="x-none" i="1" baseline="-25000" dirty="0">
                <a:ea typeface="ＭＳ Ｐゴシック" charset="-128"/>
              </a:rPr>
              <a:t>2</a:t>
            </a:r>
            <a:r>
              <a:rPr lang="en-US" altLang="x-none" i="1" dirty="0">
                <a:ea typeface="ＭＳ Ｐゴシック" charset="-128"/>
              </a:rPr>
              <a:t> + … + </a:t>
            </a:r>
            <a:r>
              <a:rPr lang="en-US" altLang="x-none" i="1" dirty="0" err="1">
                <a:ea typeface="ＭＳ Ｐゴシック" charset="-128"/>
              </a:rPr>
              <a:t>a</a:t>
            </a:r>
            <a:r>
              <a:rPr lang="en-US" altLang="x-none" i="1" baseline="-25000" dirty="0" err="1">
                <a:ea typeface="ＭＳ Ｐゴシック" charset="-128"/>
              </a:rPr>
              <a:t>n</a:t>
            </a:r>
            <a:r>
              <a:rPr lang="en-US" altLang="x-none" i="1" dirty="0" err="1">
                <a:ea typeface="ＭＳ Ｐゴシック" charset="-128"/>
              </a:rPr>
              <a:t>X</a:t>
            </a:r>
            <a:r>
              <a:rPr lang="en-US" altLang="x-none" i="1" baseline="-25000" dirty="0" err="1">
                <a:ea typeface="ＭＳ Ｐゴシック" charset="-128"/>
              </a:rPr>
              <a:t>n</a:t>
            </a:r>
            <a:endParaRPr lang="en-US" altLang="x-none" i="1" baseline="-25000" dirty="0">
              <a:ea typeface="ＭＳ Ｐゴシック" charset="-128"/>
            </a:endParaRPr>
          </a:p>
          <a:p>
            <a:pPr lvl="1"/>
            <a:r>
              <a:rPr lang="en-US" dirty="0"/>
              <a:t>Non-Linear Regression</a:t>
            </a:r>
          </a:p>
          <a:p>
            <a:pPr lvl="2"/>
            <a:r>
              <a:rPr lang="en-US" dirty="0"/>
              <a:t>Finding a curve that fits the observed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A9DD2-090C-4364-AA28-19A464B3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362FE-1282-47BE-8069-4ADA35203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7174"/>
            <a:ext cx="9144000" cy="4214191"/>
          </a:xfrm>
          <a:prstGeom prst="rect">
            <a:avLst/>
          </a:prstGeom>
        </p:spPr>
      </p:pic>
      <p:pic>
        <p:nvPicPr>
          <p:cNvPr id="1026" name="Picture 2" descr="Image result for imp got drinking">
            <a:extLst>
              <a:ext uri="{FF2B5EF4-FFF2-40B4-BE49-F238E27FC236}">
                <a16:creationId xmlns:a16="http://schemas.microsoft.com/office/drawing/2014/main" id="{504490E7-9600-43A5-A9B1-81F50C23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77" y="33085"/>
            <a:ext cx="3376246" cy="22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82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C4CDD-6A0D-499E-989D-0C9B49F1D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55" y="1362808"/>
            <a:ext cx="8804123" cy="38417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5A3BD-9303-4B7C-A5FC-C82A59D3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9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300A-0855-4969-9DA6-6B51DEF4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3B7C8-663E-4790-B025-784082D7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7" y="1718670"/>
            <a:ext cx="9144000" cy="41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5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484E3-A285-4FB8-8D65-BAC9C39A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45547-0058-4314-8C17-C3C6900B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" y="988906"/>
            <a:ext cx="9144000" cy="41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96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B3A-1107-4909-8967-2320393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D04D-7BE9-4316-99DE-32FF3FA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311C4-76CC-4901-A6B2-CDAB19954D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31"/>
          <a:stretch/>
        </p:blipFill>
        <p:spPr>
          <a:xfrm>
            <a:off x="2047875" y="2011606"/>
            <a:ext cx="4362450" cy="304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 Trees (Classification)</a:t>
            </a:r>
            <a:endParaRPr lang="en-US" dirty="0"/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A tree is developed by examining past data to determine how significant attributes and values are related to outcomes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dirty="0"/>
              <a:t>Nodes of the tree represent </a:t>
            </a:r>
            <a:r>
              <a:rPr lang="en-US" altLang="en-US" b="1" dirty="0"/>
              <a:t>partitioning attributes</a:t>
            </a:r>
            <a:r>
              <a:rPr lang="en-US" altLang="en-US" dirty="0"/>
              <a:t>, which allow the set of training instances to be partitioned into disjoint classes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partitioning conditions</a:t>
            </a:r>
            <a:r>
              <a:rPr lang="en-US" altLang="en-US" dirty="0"/>
              <a:t> are shown on the branches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dirty="0"/>
              <a:t>Tree is then used to classify new cases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9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6351-79D5-4107-AEA4-C8202E6E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value to divide the patients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7C952-EB5A-4B19-B91A-D897A86BB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533" y="1846263"/>
            <a:ext cx="2221384" cy="4022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03CB3-875C-477F-8A5B-DB66E1F04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E8AD3-7A28-43DD-A59C-33E83065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4F63C-38B0-4258-8317-42F2324B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8" y="207476"/>
            <a:ext cx="8724264" cy="61042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3B0B5-6314-4ACE-A844-ADB8AD74FF64}"/>
              </a:ext>
            </a:extLst>
          </p:cNvPr>
          <p:cNvSpPr/>
          <p:nvPr/>
        </p:nvSpPr>
        <p:spPr>
          <a:xfrm>
            <a:off x="2171700" y="207476"/>
            <a:ext cx="1160584" cy="5736124"/>
          </a:xfrm>
          <a:prstGeom prst="rect">
            <a:avLst/>
          </a:prstGeom>
          <a:solidFill>
            <a:srgbClr val="070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F30F5-E5BA-4ECC-9FCE-1CA7FCF3317A}"/>
              </a:ext>
            </a:extLst>
          </p:cNvPr>
          <p:cNvSpPr/>
          <p:nvPr/>
        </p:nvSpPr>
        <p:spPr>
          <a:xfrm>
            <a:off x="3326425" y="210412"/>
            <a:ext cx="1160584" cy="5736124"/>
          </a:xfrm>
          <a:prstGeom prst="rect">
            <a:avLst/>
          </a:prstGeom>
          <a:solidFill>
            <a:srgbClr val="070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CBAD5D-E30C-4513-84D4-DFD1E4CE825A}"/>
              </a:ext>
            </a:extLst>
          </p:cNvPr>
          <p:cNvSpPr/>
          <p:nvPr/>
        </p:nvSpPr>
        <p:spPr>
          <a:xfrm>
            <a:off x="4487009" y="207476"/>
            <a:ext cx="1160584" cy="5736124"/>
          </a:xfrm>
          <a:prstGeom prst="rect">
            <a:avLst/>
          </a:prstGeom>
          <a:solidFill>
            <a:srgbClr val="070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34C46-93C2-4A1C-BEA6-4FB60EFED95B}"/>
              </a:ext>
            </a:extLst>
          </p:cNvPr>
          <p:cNvSpPr/>
          <p:nvPr/>
        </p:nvSpPr>
        <p:spPr>
          <a:xfrm>
            <a:off x="5624150" y="210412"/>
            <a:ext cx="1160584" cy="5736124"/>
          </a:xfrm>
          <a:prstGeom prst="rect">
            <a:avLst/>
          </a:prstGeom>
          <a:solidFill>
            <a:srgbClr val="070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B3A-1107-4909-8967-2320393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D04D-7BE9-4316-99DE-32FF3FA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81A2D-0304-4E9F-95E9-F0600C94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33" y="1765552"/>
            <a:ext cx="3476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0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B3A-1107-4909-8967-23203931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5" y="-438772"/>
            <a:ext cx="7543800" cy="1450757"/>
          </a:xfrm>
        </p:spPr>
        <p:txBody>
          <a:bodyPr/>
          <a:lstStyle/>
          <a:p>
            <a:r>
              <a:rPr lang="en-US" dirty="0"/>
              <a:t>Average adjacent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D04D-7BE9-4316-99DE-32FF3FA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A74EB-234D-4737-9C35-C6ACAA9B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91" y="1136048"/>
            <a:ext cx="26860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00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B3A-1107-4909-8967-23203931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5" y="-438772"/>
            <a:ext cx="7543800" cy="1450757"/>
          </a:xfrm>
        </p:spPr>
        <p:txBody>
          <a:bodyPr/>
          <a:lstStyle/>
          <a:p>
            <a:r>
              <a:rPr lang="en-US" dirty="0"/>
              <a:t>Average adjacent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D04D-7BE9-4316-99DE-32FF3FA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A74EB-234D-4737-9C35-C6ACAA9B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91" y="1136048"/>
            <a:ext cx="2686050" cy="474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99862-2130-4AC1-B059-C0F993B57755}"/>
              </a:ext>
            </a:extLst>
          </p:cNvPr>
          <p:cNvSpPr txBox="1"/>
          <p:nvPr/>
        </p:nvSpPr>
        <p:spPr>
          <a:xfrm>
            <a:off x="5510597" y="3429000"/>
            <a:ext cx="3067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weight &gt;205 -&gt; heart disease</a:t>
            </a:r>
          </a:p>
          <a:p>
            <a:r>
              <a:rPr lang="en-US" dirty="0"/>
              <a:t>If weight &lt;205 -&gt; 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8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B3A-1107-4909-8967-23203931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65" y="-438772"/>
            <a:ext cx="7543800" cy="1450757"/>
          </a:xfrm>
        </p:spPr>
        <p:txBody>
          <a:bodyPr/>
          <a:lstStyle/>
          <a:p>
            <a:r>
              <a:rPr lang="en-US" dirty="0"/>
              <a:t>Average adjacent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D04D-7BE9-4316-99DE-32FF3FA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EA74EB-234D-4737-9C35-C6ACAA9BE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91" y="1136048"/>
            <a:ext cx="2686050" cy="4743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99862-2130-4AC1-B059-C0F993B57755}"/>
              </a:ext>
            </a:extLst>
          </p:cNvPr>
          <p:cNvSpPr txBox="1"/>
          <p:nvPr/>
        </p:nvSpPr>
        <p:spPr>
          <a:xfrm>
            <a:off x="5510597" y="3429000"/>
            <a:ext cx="30675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weight &gt;205 -&gt; heart disease</a:t>
            </a:r>
          </a:p>
          <a:p>
            <a:r>
              <a:rPr lang="en-US" dirty="0"/>
              <a:t>If weight &lt;205 -&gt; No</a:t>
            </a:r>
          </a:p>
          <a:p>
            <a:endParaRPr lang="en-US" dirty="0"/>
          </a:p>
          <a:p>
            <a:r>
              <a:rPr lang="en-US" dirty="0"/>
              <a:t>What is the accuracy?</a:t>
            </a:r>
          </a:p>
          <a:p>
            <a:r>
              <a:rPr lang="en-US" dirty="0"/>
              <a:t>Is the best accuracy possible </a:t>
            </a:r>
          </a:p>
          <a:p>
            <a:r>
              <a:rPr lang="en-US" dirty="0"/>
              <a:t>based on the data ? </a:t>
            </a:r>
          </a:p>
          <a:p>
            <a:endParaRPr lang="en-US" dirty="0"/>
          </a:p>
          <a:p>
            <a:r>
              <a:rPr lang="en-US" dirty="0"/>
              <a:t>Use Gini impurity scores…</a:t>
            </a:r>
          </a:p>
        </p:txBody>
      </p:sp>
    </p:spTree>
    <p:extLst>
      <p:ext uri="{BB962C8B-B14F-4D97-AF65-F5344CB8AC3E}">
        <p14:creationId xmlns:p14="http://schemas.microsoft.com/office/powerpoint/2010/main" val="195387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4B3A-1107-4909-8967-2320393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Construct a 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5D04D-7BE9-4316-99DE-32FF3FA1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7D5876-0624-472F-9432-E77516C83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471951"/>
              </p:ext>
            </p:extLst>
          </p:nvPr>
        </p:nvGraphicFramePr>
        <p:xfrm>
          <a:off x="1329346" y="2680676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788121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536192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09652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7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473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2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94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03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4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Neural Networks</a:t>
            </a:r>
          </a:p>
          <a:p>
            <a:pPr lvl="1"/>
            <a:r>
              <a:rPr lang="en-US" b="1" dirty="0"/>
              <a:t>Non-linear</a:t>
            </a:r>
            <a:r>
              <a:rPr lang="en-US" dirty="0"/>
              <a:t> models that resemble biological neural networks </a:t>
            </a:r>
          </a:p>
          <a:p>
            <a:pPr lvl="1"/>
            <a:r>
              <a:rPr lang="en-US" dirty="0"/>
              <a:t>Use a set of samples to find the strongest relationships between variables and observations</a:t>
            </a:r>
          </a:p>
          <a:p>
            <a:pPr lvl="1"/>
            <a:r>
              <a:rPr lang="en-US" dirty="0"/>
              <a:t>Flow:</a:t>
            </a:r>
          </a:p>
          <a:p>
            <a:pPr lvl="2"/>
            <a:r>
              <a:rPr lang="en-US" dirty="0"/>
              <a:t>Network receives a training set that provides facts about input values</a:t>
            </a:r>
          </a:p>
          <a:p>
            <a:pPr lvl="2"/>
            <a:r>
              <a:rPr lang="en-US" dirty="0"/>
              <a:t>Using a learning method, adapt as the nodes learn new information from additional samples</a:t>
            </a:r>
          </a:p>
          <a:p>
            <a:pPr lvl="2"/>
            <a:r>
              <a:rPr lang="en-US" i="1" dirty="0"/>
              <a:t>Hidden layers </a:t>
            </a:r>
            <a:r>
              <a:rPr lang="en-US" dirty="0"/>
              <a:t>are developed by the system as it examines cases, using generalized regression technique</a:t>
            </a:r>
          </a:p>
          <a:p>
            <a:pPr lvl="2"/>
            <a:r>
              <a:rPr lang="en-US" dirty="0"/>
              <a:t>The system refines its hidden layers until it has learned to predict correctly a certain percentage of the time</a:t>
            </a:r>
          </a:p>
          <a:p>
            <a:pPr lvl="2"/>
            <a:r>
              <a:rPr lang="en-US" dirty="0"/>
              <a:t>Provide test cases to evaluate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20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Neural Networks</a:t>
            </a:r>
          </a:p>
          <a:p>
            <a:pPr lvl="1"/>
            <a:r>
              <a:rPr lang="en-US" b="1" dirty="0"/>
              <a:t>Single-Layer Perceptron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2" descr="Artificial neurons – a brief glimpse into the early history of machine lear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-55" r="142" b="156"/>
          <a:stretch/>
        </p:blipFill>
        <p:spPr bwMode="auto">
          <a:xfrm>
            <a:off x="1028699" y="2824142"/>
            <a:ext cx="7132320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16552" y="6037484"/>
            <a:ext cx="4572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050" dirty="0"/>
              <a:t>(</a:t>
            </a:r>
            <a:r>
              <a:rPr lang="en-US" sz="1050" dirty="0" err="1"/>
              <a:t>Raschka</a:t>
            </a:r>
            <a:r>
              <a:rPr lang="en-US" sz="1050" dirty="0"/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310590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Neural Networks</a:t>
            </a:r>
          </a:p>
          <a:p>
            <a:pPr lvl="1"/>
            <a:r>
              <a:rPr lang="en-US" b="1" dirty="0"/>
              <a:t>Multi-Layer </a:t>
            </a:r>
            <a:br>
              <a:rPr lang="en-US" b="1" dirty="0"/>
            </a:br>
            <a:r>
              <a:rPr lang="en-US" b="1" dirty="0"/>
              <a:t>Perceptron Network</a:t>
            </a:r>
          </a:p>
          <a:p>
            <a:pPr lvl="2"/>
            <a:r>
              <a:rPr lang="en-US" dirty="0"/>
              <a:t>Contains hidden layers</a:t>
            </a:r>
          </a:p>
          <a:p>
            <a:pPr lvl="2"/>
            <a:r>
              <a:rPr lang="en-US" dirty="0"/>
              <a:t>Required if the data is</a:t>
            </a:r>
            <a:br>
              <a:rPr lang="en-US" dirty="0"/>
            </a:br>
            <a:r>
              <a:rPr lang="en-US" dirty="0"/>
              <a:t>not linearly separable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27</a:t>
            </a:fld>
            <a:endParaRPr lang="en-US"/>
          </a:p>
        </p:txBody>
      </p:sp>
      <p:pic>
        <p:nvPicPr>
          <p:cNvPr id="29" name="Picture 3" descr="9781284079050_CH11_FIGF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33" y="1845734"/>
            <a:ext cx="4350327" cy="4411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066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Neural Networks</a:t>
            </a:r>
          </a:p>
          <a:p>
            <a:pPr lvl="1"/>
            <a:r>
              <a:rPr lang="en-US" dirty="0"/>
              <a:t>Problems</a:t>
            </a:r>
          </a:p>
          <a:p>
            <a:pPr lvl="2"/>
            <a:r>
              <a:rPr lang="en-US" b="1" dirty="0"/>
              <a:t>Overfitting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Prediction function fits the training set values too perfectly, even ones that are incorrect (data noise)</a:t>
            </a:r>
          </a:p>
          <a:p>
            <a:pPr lvl="3"/>
            <a:r>
              <a:rPr lang="en-US" dirty="0"/>
              <a:t>Prediction function will then perform poorly on new data</a:t>
            </a:r>
          </a:p>
          <a:p>
            <a:pPr lvl="2"/>
            <a:r>
              <a:rPr lang="en-US" dirty="0"/>
              <a:t>Knowledge of how the system makes its predictions is in the hidden layers: users do not see the reasoning</a:t>
            </a:r>
          </a:p>
          <a:p>
            <a:pPr lvl="2"/>
            <a:r>
              <a:rPr lang="en-US" dirty="0"/>
              <a:t>Output may be difficult to understand and interpret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29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Clustering (Categorization)</a:t>
            </a:r>
          </a:p>
          <a:p>
            <a:pPr lvl="1">
              <a:defRPr/>
            </a:pPr>
            <a:r>
              <a:rPr lang="en-US" dirty="0"/>
              <a:t>Methods used to place cases into </a:t>
            </a:r>
            <a:r>
              <a:rPr lang="en-US" b="1" dirty="0"/>
              <a:t>clusters</a:t>
            </a:r>
            <a:r>
              <a:rPr lang="en-US" dirty="0"/>
              <a:t> or groups that can be disjoint or overlapping</a:t>
            </a:r>
          </a:p>
          <a:p>
            <a:pPr lvl="1">
              <a:defRPr/>
            </a:pPr>
            <a:r>
              <a:rPr lang="en-US" dirty="0"/>
              <a:t>Using a training set, the system identifies a set of clusters into which the tuples of the database can be grouped</a:t>
            </a:r>
          </a:p>
          <a:p>
            <a:pPr lvl="1">
              <a:defRPr/>
            </a:pPr>
            <a:r>
              <a:rPr lang="en-US" dirty="0"/>
              <a:t>Tuples in each cluster are similar, and they are dissimilar to tuples in other clusters</a:t>
            </a:r>
          </a:p>
          <a:p>
            <a:pPr lvl="1">
              <a:defRPr/>
            </a:pPr>
            <a:r>
              <a:rPr lang="en-US" dirty="0"/>
              <a:t>Similarity is measured by using a </a:t>
            </a:r>
            <a:r>
              <a:rPr lang="en-US" b="1" dirty="0"/>
              <a:t>distance function</a:t>
            </a:r>
            <a:r>
              <a:rPr lang="en-US" dirty="0"/>
              <a:t> defined for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Is Data Mining</a:t>
            </a:r>
          </a:p>
          <a:p>
            <a:pPr lvl="1">
              <a:defRPr/>
            </a:pPr>
            <a:r>
              <a:rPr lang="en-US" dirty="0"/>
              <a:t>Can study the data without formulating a hypothesis first</a:t>
            </a:r>
          </a:p>
          <a:p>
            <a:pPr lvl="1">
              <a:defRPr/>
            </a:pPr>
            <a:r>
              <a:rPr lang="en-US" dirty="0"/>
              <a:t>Uncovers relationships or patterns by induction</a:t>
            </a:r>
          </a:p>
          <a:p>
            <a:pPr lvl="1">
              <a:defRPr/>
            </a:pPr>
            <a:r>
              <a:rPr lang="en-US" dirty="0"/>
              <a:t>Explores existing data, finding important factors that an analyst might never have included in a hypothesis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Clustering (Categorization)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52" y="2422858"/>
            <a:ext cx="5383414" cy="374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40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</a:t>
            </a:r>
          </a:p>
          <a:p>
            <a:pPr lvl="1"/>
            <a:r>
              <a:rPr lang="en-US" dirty="0"/>
              <a:t>Customer Relationship Management</a:t>
            </a:r>
          </a:p>
          <a:p>
            <a:pPr lvl="1"/>
            <a:r>
              <a:rPr lang="en-US" dirty="0"/>
              <a:t>Advertising Campaign Management</a:t>
            </a:r>
          </a:p>
          <a:p>
            <a:r>
              <a:rPr lang="en-US" dirty="0"/>
              <a:t>Banking and Finance</a:t>
            </a:r>
          </a:p>
          <a:p>
            <a:pPr lvl="1"/>
            <a:r>
              <a:rPr lang="en-US" dirty="0"/>
              <a:t>Credit Scores</a:t>
            </a:r>
          </a:p>
          <a:p>
            <a:pPr lvl="1"/>
            <a:r>
              <a:rPr lang="en-US" dirty="0"/>
              <a:t>Fraud Detection and Prevention</a:t>
            </a:r>
          </a:p>
          <a:p>
            <a:r>
              <a:rPr lang="en-US" dirty="0"/>
              <a:t>Manufacturing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Product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9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Science and Medicine</a:t>
            </a:r>
          </a:p>
          <a:p>
            <a:pPr lvl="1"/>
            <a:r>
              <a:rPr lang="en-US" dirty="0"/>
              <a:t>Treatment Effectiveness</a:t>
            </a:r>
          </a:p>
          <a:p>
            <a:pPr lvl="1"/>
            <a:r>
              <a:rPr lang="en-US" dirty="0"/>
              <a:t>Drug Effectiveness</a:t>
            </a:r>
          </a:p>
          <a:p>
            <a:pPr lvl="1"/>
            <a:r>
              <a:rPr lang="en-US" dirty="0"/>
              <a:t>Finding Relationships</a:t>
            </a:r>
          </a:p>
          <a:p>
            <a:pPr lvl="1"/>
            <a:r>
              <a:rPr lang="en-US" dirty="0"/>
              <a:t>Astronomy</a:t>
            </a:r>
          </a:p>
          <a:p>
            <a:pPr lvl="1"/>
            <a:r>
              <a:rPr lang="en-US" dirty="0"/>
              <a:t>Weather Prediction</a:t>
            </a:r>
          </a:p>
          <a:p>
            <a:pPr lvl="1"/>
            <a:r>
              <a:rPr lang="en-US" dirty="0"/>
              <a:t>Bioinformatics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1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Elmasri</a:t>
            </a:r>
            <a:r>
              <a:rPr lang="en-US" dirty="0"/>
              <a:t> &amp; </a:t>
            </a:r>
            <a:r>
              <a:rPr lang="en-US" dirty="0" err="1"/>
              <a:t>Navathe</a:t>
            </a:r>
            <a:r>
              <a:rPr lang="en-US" dirty="0"/>
              <a:t> (2011). </a:t>
            </a:r>
            <a:r>
              <a:rPr lang="en-US" i="1" dirty="0"/>
              <a:t>Fundamentals of Database Systems, 6</a:t>
            </a:r>
            <a:r>
              <a:rPr lang="en-US" i="1" baseline="30000" dirty="0"/>
              <a:t>th</a:t>
            </a:r>
            <a:r>
              <a:rPr lang="en-US" i="1" dirty="0"/>
              <a:t> Ed.</a:t>
            </a:r>
            <a:r>
              <a:rPr lang="en-US" dirty="0"/>
              <a:t> </a:t>
            </a:r>
          </a:p>
          <a:p>
            <a:r>
              <a:rPr lang="en-US" dirty="0"/>
              <a:t>Ricardo, C.M., &amp; Urban, S.D. (2017). </a:t>
            </a:r>
            <a:r>
              <a:rPr lang="en-US" i="1" dirty="0"/>
              <a:t>Databases Illuminated, 3</a:t>
            </a:r>
            <a:r>
              <a:rPr lang="en-US" i="1" baseline="30000" dirty="0"/>
              <a:t>rd</a:t>
            </a:r>
            <a:r>
              <a:rPr lang="en-US" i="1" dirty="0"/>
              <a:t> Ed.</a:t>
            </a:r>
            <a:r>
              <a:rPr lang="en-US" dirty="0"/>
              <a:t> Jones &amp; Bartlett Learning: Burlington, 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Mining</a:t>
            </a:r>
          </a:p>
          <a:p>
            <a:pPr lvl="1"/>
            <a:r>
              <a:rPr lang="en-US" dirty="0"/>
              <a:t>“Discovering new information from very large data sets.”</a:t>
            </a:r>
          </a:p>
          <a:p>
            <a:pPr lvl="1"/>
            <a:r>
              <a:rPr lang="en-US" dirty="0"/>
              <a:t>“Study the data without forming a hypothesis first.”</a:t>
            </a:r>
          </a:p>
          <a:p>
            <a:pPr lvl="1"/>
            <a:r>
              <a:rPr lang="en-US" dirty="0"/>
              <a:t>Requires a large database or data warehouse</a:t>
            </a:r>
          </a:p>
          <a:p>
            <a:pPr lvl="2"/>
            <a:r>
              <a:rPr lang="en-US" dirty="0"/>
              <a:t>If none exists, you must perform cleansing, integration, and formatting before you can mine the data</a:t>
            </a:r>
          </a:p>
          <a:p>
            <a:r>
              <a:rPr lang="en-US" dirty="0"/>
              <a:t>Techniques:</a:t>
            </a:r>
          </a:p>
          <a:p>
            <a:pPr lvl="1"/>
            <a:r>
              <a:rPr lang="en-US" dirty="0"/>
              <a:t>Database Technology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Artificial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 of Data Mining</a:t>
            </a:r>
          </a:p>
          <a:p>
            <a:pPr lvl="1"/>
            <a:r>
              <a:rPr lang="en-US" b="1" dirty="0"/>
              <a:t>Prediction</a:t>
            </a:r>
          </a:p>
          <a:p>
            <a:pPr lvl="2"/>
            <a:r>
              <a:rPr lang="en-US" dirty="0"/>
              <a:t>Forecasting of future behavior or trends from given data</a:t>
            </a:r>
          </a:p>
          <a:p>
            <a:pPr lvl="1"/>
            <a:r>
              <a:rPr lang="en-US" b="1" dirty="0"/>
              <a:t>Classification</a:t>
            </a:r>
          </a:p>
          <a:p>
            <a:pPr lvl="2"/>
            <a:r>
              <a:rPr lang="en-US" dirty="0"/>
              <a:t>Place items into the correct categories based on known facts</a:t>
            </a:r>
          </a:p>
          <a:p>
            <a:pPr lvl="1"/>
            <a:r>
              <a:rPr lang="en-US" b="1" dirty="0"/>
              <a:t>Identification</a:t>
            </a:r>
          </a:p>
          <a:p>
            <a:pPr lvl="2"/>
            <a:r>
              <a:rPr lang="en-US" dirty="0"/>
              <a:t>Looking for existing activities or events</a:t>
            </a:r>
          </a:p>
          <a:p>
            <a:pPr lvl="2"/>
            <a:r>
              <a:rPr lang="en-US" dirty="0"/>
              <a:t>Examples: Insider trading, fraudulent insurance claims, etc.</a:t>
            </a:r>
          </a:p>
          <a:p>
            <a:pPr lvl="1"/>
            <a:r>
              <a:rPr lang="en-US" b="1" dirty="0"/>
              <a:t>Optimization</a:t>
            </a:r>
          </a:p>
          <a:p>
            <a:pPr lvl="2"/>
            <a:r>
              <a:rPr lang="en-US" dirty="0"/>
              <a:t>Model scenarios that help determine equipment placement, advertisement placement, how to invest money, or efficient time and equipment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Knowledge Discovery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Association Rules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events that occur at the same time.</a:t>
                </a:r>
              </a:p>
              <a:p>
                <a:pPr lvl="1"/>
                <a:r>
                  <a:rPr lang="en-US" u="sng" dirty="0"/>
                  <a:t>Classic Example</a:t>
                </a:r>
                <a:r>
                  <a:rPr lang="en-US" dirty="0"/>
                  <a:t>: </a:t>
                </a:r>
                <a:r>
                  <a:rPr lang="en-US" b="1" dirty="0"/>
                  <a:t>Market Basket data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𝑏𝑢𝑡𝑡𝑒𝑟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𝑑𝑖𝑎𝑝𝑒𝑟𝑠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𝑏𝑒𝑒𝑟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Both sides of the rule may be a list of things.</a:t>
                </a:r>
              </a:p>
              <a:p>
                <a:pPr lvl="1"/>
                <a:r>
                  <a:rPr lang="en-US" dirty="0"/>
                  <a:t>Important measurements:</a:t>
                </a:r>
              </a:p>
              <a:p>
                <a:pPr lvl="2"/>
                <a:r>
                  <a:rPr lang="en-US" b="1" dirty="0"/>
                  <a:t>Support</a:t>
                </a:r>
                <a:r>
                  <a:rPr lang="en-US" dirty="0"/>
                  <a:t> - % of data in the set that contains all of the items included in both the left and right sides of the association.</a:t>
                </a:r>
              </a:p>
              <a:p>
                <a:pPr lvl="2"/>
                <a:r>
                  <a:rPr lang="en-US" b="1" dirty="0"/>
                  <a:t>Confidence</a:t>
                </a:r>
                <a:r>
                  <a:rPr lang="en-US" dirty="0"/>
                  <a:t> – % of time the rule proves to be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6" t="-3485" r="-2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Knowledge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Association Rules (2)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://saedsayad.com/images/AR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67" y="2387511"/>
            <a:ext cx="5157183" cy="38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38919" y="6519241"/>
            <a:ext cx="25266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http://saedsayad.com/association_rules.htm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2133" y="3708400"/>
            <a:ext cx="1049867" cy="2429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2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7FDD-2F8F-4D05-A795-D0D4174A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3D47-F95F-4C18-9149-9B99DDE0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15" y="1845734"/>
            <a:ext cx="4510159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class activity</a:t>
            </a:r>
          </a:p>
          <a:p>
            <a:r>
              <a:rPr lang="en-US" sz="2400" dirty="0"/>
              <a:t>What is the support  and confidence of  the following items ?</a:t>
            </a:r>
          </a:p>
          <a:p>
            <a:r>
              <a:rPr lang="en-US" sz="2400" dirty="0"/>
              <a:t>the support of {apple , beer}?</a:t>
            </a:r>
          </a:p>
          <a:p>
            <a:r>
              <a:rPr lang="en-US" sz="2400" dirty="0"/>
              <a:t>the confidence of {apple -&gt; beer}?</a:t>
            </a:r>
          </a:p>
          <a:p>
            <a:r>
              <a:rPr lang="en-US" dirty="0"/>
              <a:t> </a:t>
            </a:r>
            <a:r>
              <a:rPr lang="en-US" sz="2400" dirty="0"/>
              <a:t>the support of {rice, meat} ?</a:t>
            </a:r>
          </a:p>
          <a:p>
            <a:r>
              <a:rPr lang="en-US" sz="2400" dirty="0"/>
              <a:t> the confidence of {rice -&gt; meat} ?</a:t>
            </a:r>
          </a:p>
          <a:p>
            <a:r>
              <a:rPr lang="en-US" sz="2400" dirty="0"/>
              <a:t> the support of {rice, beer} ?</a:t>
            </a:r>
          </a:p>
          <a:p>
            <a:r>
              <a:rPr lang="en-US" sz="2400" dirty="0"/>
              <a:t> the confidence of {beer -&gt; rice} ?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F1765-2DC4-4D11-8A28-4DE0EB74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80B1F-538E-4716-8E33-7343DBD3F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166" y="2198077"/>
            <a:ext cx="4126814" cy="367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6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Knowledge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 Rules</a:t>
            </a:r>
          </a:p>
          <a:p>
            <a:pPr lvl="1"/>
            <a:r>
              <a:rPr lang="en-US" dirty="0"/>
              <a:t>Place instances of data into the correct one of several categories.</a:t>
            </a:r>
          </a:p>
          <a:p>
            <a:pPr lvl="2"/>
            <a:r>
              <a:rPr lang="en-US" dirty="0"/>
              <a:t>Requires a </a:t>
            </a:r>
            <a:r>
              <a:rPr lang="en-US" b="1" dirty="0"/>
              <a:t>training set</a:t>
            </a:r>
            <a:r>
              <a:rPr lang="en-US" dirty="0"/>
              <a:t>, a set of data for which the correct categories are known.</a:t>
            </a:r>
          </a:p>
          <a:p>
            <a:pPr lvl="1"/>
            <a:r>
              <a:rPr lang="en-US" dirty="0"/>
              <a:t>This is not the same as </a:t>
            </a:r>
            <a:r>
              <a:rPr lang="en-US" b="1" i="1" dirty="0"/>
              <a:t>categorization</a:t>
            </a:r>
            <a:r>
              <a:rPr lang="en-US" dirty="0"/>
              <a:t>, which means the categories are unknown, but emerge from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3B26C-FD1C-1C43-B7AF-732487A5B0F5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ttp://www.digishoptalk.com/insider/wp-content/uploads/2012/05/red-bu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4478960"/>
            <a:ext cx="2057400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digishoptalk.com/insider/wp-content/uploads/2012/05/red-bu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560" y="4487627"/>
            <a:ext cx="2057400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digishoptalk.com/insider/wp-content/uploads/2012/05/red-bu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4496294"/>
            <a:ext cx="2057400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digishoptalk.com/insider/wp-content/uploads/2012/05/red-buck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60" y="4478960"/>
            <a:ext cx="2057400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92595" y="5165542"/>
            <a:ext cx="50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9995" y="5165542"/>
            <a:ext cx="50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07395" y="5161208"/>
            <a:ext cx="50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70988" y="5165542"/>
            <a:ext cx="508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0664537"/>
      </p:ext>
    </p:extLst>
  </p:cSld>
  <p:clrMapOvr>
    <a:masterClrMapping/>
  </p:clrMapOvr>
</p:sld>
</file>

<file path=ppt/theme/theme1.xml><?xml version="1.0" encoding="utf-8"?>
<a:theme xmlns:a="http://schemas.openxmlformats.org/drawingml/2006/main" name="ETSU">
  <a:themeElements>
    <a:clrScheme name="Custom 1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FFC72C"/>
      </a:accent1>
      <a:accent2>
        <a:srgbClr val="041E44"/>
      </a:accent2>
      <a:accent3>
        <a:srgbClr val="6CC24A"/>
      </a:accent3>
      <a:accent4>
        <a:srgbClr val="615E97"/>
      </a:accent4>
      <a:accent5>
        <a:srgbClr val="888B8D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SU" id="{14F77C96-DDEE-7748-9E52-E58A2EEFBA04}" vid="{BA542501-E94A-CA4B-AAE9-0F0A2B52D4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ETSU</Template>
  <TotalTime>3877</TotalTime>
  <Words>1110</Words>
  <Application>Microsoft Office PowerPoint</Application>
  <PresentationFormat>On-screen Show (4:3)</PresentationFormat>
  <Paragraphs>220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MS PGothic</vt:lpstr>
      <vt:lpstr>Calibri</vt:lpstr>
      <vt:lpstr>Calibri Light</vt:lpstr>
      <vt:lpstr>Cambria Math</vt:lpstr>
      <vt:lpstr>Mangal</vt:lpstr>
      <vt:lpstr>ETSU</vt:lpstr>
      <vt:lpstr>Data Mining</vt:lpstr>
      <vt:lpstr>PowerPoint Presentation</vt:lpstr>
      <vt:lpstr>Data Mining Overview</vt:lpstr>
      <vt:lpstr>Data Mining Overview</vt:lpstr>
      <vt:lpstr>Data Mining Overview</vt:lpstr>
      <vt:lpstr>Data Mining Knowledge Discovery</vt:lpstr>
      <vt:lpstr>Data Mining Knowledge Discovery</vt:lpstr>
      <vt:lpstr>Example </vt:lpstr>
      <vt:lpstr>Data Mining Knowledge Discovery</vt:lpstr>
      <vt:lpstr>Data Mining Knowledge Discovery</vt:lpstr>
      <vt:lpstr>Data Mining Process</vt:lpstr>
      <vt:lpstr>Data Mining Models</vt:lpstr>
      <vt:lpstr>PowerPoint Presentation</vt:lpstr>
      <vt:lpstr>PowerPoint Presentation</vt:lpstr>
      <vt:lpstr>PowerPoint Presentation</vt:lpstr>
      <vt:lpstr>PowerPoint Presentation</vt:lpstr>
      <vt:lpstr>Data Mining Models Decision Trees</vt:lpstr>
      <vt:lpstr>Data Mining Models</vt:lpstr>
      <vt:lpstr>Best value to divide the patients</vt:lpstr>
      <vt:lpstr>Sort</vt:lpstr>
      <vt:lpstr>Average adjacent values</vt:lpstr>
      <vt:lpstr>Average adjacent values</vt:lpstr>
      <vt:lpstr>Average adjacent values</vt:lpstr>
      <vt:lpstr>Activity: Construct a decision tree</vt:lpstr>
      <vt:lpstr>Data Mining Models</vt:lpstr>
      <vt:lpstr>Data Mining Models</vt:lpstr>
      <vt:lpstr>Data Mining Models</vt:lpstr>
      <vt:lpstr>Data Mining Models</vt:lpstr>
      <vt:lpstr>Data Mining Models</vt:lpstr>
      <vt:lpstr>Data Mining Models</vt:lpstr>
      <vt:lpstr>Data Mining Applications</vt:lpstr>
      <vt:lpstr>Data Mining Applications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Presentations &amp; Communication</dc:title>
  <dc:creator>Bennett, Brian Todd</dc:creator>
  <cp:lastModifiedBy>Husari, Ghaith Hussam</cp:lastModifiedBy>
  <cp:revision>222</cp:revision>
  <dcterms:created xsi:type="dcterms:W3CDTF">2015-12-28T18:46:43Z</dcterms:created>
  <dcterms:modified xsi:type="dcterms:W3CDTF">2019-10-20T23:53:11Z</dcterms:modified>
</cp:coreProperties>
</file>