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1"/>
  </p:notesMasterIdLst>
  <p:sldIdLst>
    <p:sldId id="257" r:id="rId2"/>
    <p:sldId id="384" r:id="rId3"/>
    <p:sldId id="315" r:id="rId4"/>
    <p:sldId id="403" r:id="rId5"/>
    <p:sldId id="404" r:id="rId6"/>
    <p:sldId id="416" r:id="rId7"/>
    <p:sldId id="411" r:id="rId8"/>
    <p:sldId id="406" r:id="rId9"/>
    <p:sldId id="417" r:id="rId10"/>
    <p:sldId id="405" r:id="rId11"/>
    <p:sldId id="408" r:id="rId12"/>
    <p:sldId id="407" r:id="rId13"/>
    <p:sldId id="415" r:id="rId14"/>
    <p:sldId id="418" r:id="rId15"/>
    <p:sldId id="393" r:id="rId16"/>
    <p:sldId id="419" r:id="rId17"/>
    <p:sldId id="420" r:id="rId18"/>
    <p:sldId id="421" r:id="rId19"/>
    <p:sldId id="392" r:id="rId20"/>
    <p:sldId id="422" r:id="rId21"/>
    <p:sldId id="385" r:id="rId22"/>
    <p:sldId id="346" r:id="rId23"/>
    <p:sldId id="394" r:id="rId24"/>
    <p:sldId id="426" r:id="rId25"/>
    <p:sldId id="402" r:id="rId26"/>
    <p:sldId id="390" r:id="rId27"/>
    <p:sldId id="387" r:id="rId28"/>
    <p:sldId id="395" r:id="rId29"/>
    <p:sldId id="386" r:id="rId30"/>
    <p:sldId id="388" r:id="rId31"/>
    <p:sldId id="389" r:id="rId32"/>
    <p:sldId id="316" r:id="rId33"/>
    <p:sldId id="423" r:id="rId34"/>
    <p:sldId id="424" r:id="rId35"/>
    <p:sldId id="317" r:id="rId36"/>
    <p:sldId id="396" r:id="rId37"/>
    <p:sldId id="425" r:id="rId38"/>
    <p:sldId id="412" r:id="rId39"/>
    <p:sldId id="413" r:id="rId40"/>
  </p:sldIdLst>
  <p:sldSz cx="12192000" cy="685800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9551B"/>
    <a:srgbClr val="0E2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890" y="1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68DEE5-3F1F-46B0-9827-0CAEA880FF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E92433-760D-4453-9865-CF5ABB9F71B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6034AA4-1D67-43E5-BE4A-673FB04F1BC4}" type="datetimeFigureOut">
              <a:rPr lang="en-US"/>
              <a:pPr>
                <a:defRPr/>
              </a:pPr>
              <a:t>8/28/2022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BA6FC72-FD9D-4028-A76A-BC8B1E379B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CC4848E-1FB2-430A-9DA2-8B90F3BE1E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92A40-A09E-4C07-ACCF-C85ED6779A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86CF9-17E9-40A5-8D88-5295B5A6F5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603E148-3D83-451B-B17E-A35885D9541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6E07895D-BEA3-46C7-9D2E-91D1EC0BFA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0CA39A1-5B2B-4BEE-8664-0BB104CDBB6D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4CB125B-B1D1-41F2-96E6-33EB5E6EE36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91F00DD6-907B-495A-8FEA-1CBF1D89C9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8ECF3C70-50BB-4E2C-A11C-F496F05CBC1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Notes Placeholder 2">
            <a:extLst>
              <a:ext uri="{FF2B5EF4-FFF2-40B4-BE49-F238E27FC236}">
                <a16:creationId xmlns:a16="http://schemas.microsoft.com/office/drawing/2014/main" id="{78D4475E-9AD1-4B12-9D55-12D20A05FA4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A160E-AD98-4076-9524-227CCCE3D7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A95EF428-9AB4-4740-8DE4-5B4A90D7F38B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38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39AAFEB0-0024-47A8-AA5E-584E67BD099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25DBED78-AAA8-4A30-B6C8-D285827478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171450" indent="-171450">
              <a:buFontTx/>
              <a:buChar char="•"/>
            </a:pPr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21C4B-F5E6-4CD8-B4F9-7BEEF643B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95F84098-6410-4D2B-B4B2-F73C58B28EC6}" type="slidenum">
              <a:rPr lang="en-US" altLang="en-US">
                <a:solidFill>
                  <a:srgbClr val="000000"/>
                </a:solidFill>
                <a:latin typeface="Calibri" panose="020F0502020204030204" pitchFamily="34" charset="0"/>
              </a:rPr>
              <a:pPr eaLnBrk="1" hangingPunct="1"/>
              <a:t>39</a:t>
            </a:fld>
            <a:endParaRPr lang="en-US" altLang="en-US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295400" y="3581400"/>
            <a:ext cx="10210800" cy="838200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 dirty="0"/>
              <a:t>Click to edit Master title style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█</a:t>
            </a:r>
            <a:endParaRPr lang="en-US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4572000"/>
            <a:ext cx="7315200" cy="457200"/>
          </a:xfrm>
        </p:spPr>
        <p:txBody>
          <a:bodyPr/>
          <a:lstStyle>
            <a:lvl1pPr marL="0" indent="0">
              <a:buFontTx/>
              <a:buNone/>
              <a:defRPr sz="2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E2F34-A8F9-4500-8D73-BC0A702248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9DC33-3FF6-440C-BF32-3809AC68BD0C}" type="datetimeFigureOut">
              <a:rPr lang="en-US"/>
              <a:pPr>
                <a:defRPr/>
              </a:pPr>
              <a:t>8/28/2022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18CEC-CCEA-4165-9D5F-9AA1FE30EEA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4E614-40C5-4A07-8D56-277DC8EFF7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BDCFD85-F023-4BC2-8AD1-C46450807D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B593FA8F-007F-4535-8A42-5E7684E673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01354" y="3646557"/>
            <a:ext cx="49404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rgbClr val="79551B"/>
                </a:solidFill>
                <a:latin typeface="Lucida Console" panose="020B0609040504020204" pitchFamily="49" charset="0"/>
              </a:rPr>
              <a:t>#</a:t>
            </a:r>
            <a:endParaRPr lang="en-US" altLang="en-US" sz="1400" dirty="0">
              <a:solidFill>
                <a:srgbClr val="79551B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83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342900" indent="-342900">
              <a:buFont typeface="Corbel Light" panose="020B0303020204020204" pitchFamily="34" charset="0"/>
              <a:buChar char="»"/>
              <a:defRPr/>
            </a:lvl1pPr>
            <a:lvl2pPr marL="742950" indent="-285750">
              <a:buFont typeface="Corbel Light" panose="020B0303020204020204" pitchFamily="34" charset="0"/>
              <a:buChar char="~"/>
              <a:defRPr/>
            </a:lvl2pPr>
            <a:lvl3pPr marL="1143000" indent="-228600">
              <a:buFont typeface="Corbel Light" panose="020B0303020204020204" pitchFamily="34" charset="0"/>
              <a:buChar char="»"/>
              <a:defRPr/>
            </a:lvl3pPr>
            <a:lvl4pPr marL="1600200" indent="-228600">
              <a:buFont typeface="Corbel Light" panose="020B0303020204020204" pitchFamily="34" charset="0"/>
              <a:buChar char="~"/>
              <a:defRPr/>
            </a:lvl4pPr>
            <a:lvl5pPr marL="2057400" indent="-228600">
              <a:buFont typeface="Corbel Light" panose="020B0303020204020204" pitchFamily="34" charset="0"/>
              <a:buChar char="»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85020ADC-C2C7-4980-93AD-394BBD0AFA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78845A-B400-429F-83B9-DFA360647252}" type="datetimeFigureOut">
              <a:rPr lang="en-US"/>
              <a:pPr>
                <a:defRPr/>
              </a:pPr>
              <a:t>8/28/2022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3BE11F2-83C1-42E5-8488-39737F5CD9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568C9D4-09DC-4035-B41B-28D3E5322B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C5F946F-C8DD-4DD4-B5D8-D04B26BE95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247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1884" y="1219200"/>
            <a:ext cx="1826683" cy="4495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5484" y="762000"/>
            <a:ext cx="5283200" cy="4953000"/>
          </a:xfrm>
        </p:spPr>
        <p:txBody>
          <a:bodyPr vert="eaVert"/>
          <a:lstStyle>
            <a:lvl1pPr marL="342900" indent="-342900">
              <a:buFont typeface="Corbel Light" panose="020B0303020204020204" pitchFamily="34" charset="0"/>
              <a:buChar char="»"/>
              <a:defRPr/>
            </a:lvl1pPr>
            <a:lvl2pPr marL="742950" indent="-285750">
              <a:buFont typeface="Corbel Light" panose="020B0303020204020204" pitchFamily="34" charset="0"/>
              <a:buChar char="~"/>
              <a:defRPr/>
            </a:lvl2pPr>
            <a:lvl3pPr marL="1143000" indent="-228600">
              <a:buFont typeface="Corbel Light" panose="020B0303020204020204" pitchFamily="34" charset="0"/>
              <a:buChar char="»"/>
              <a:defRPr/>
            </a:lvl3pPr>
            <a:lvl4pPr marL="1600200" indent="-228600">
              <a:buFont typeface="Corbel Light" panose="020B0303020204020204" pitchFamily="34" charset="0"/>
              <a:buChar char="~"/>
              <a:defRPr/>
            </a:lvl4pPr>
            <a:lvl5pPr marL="2057400" indent="-228600">
              <a:buFont typeface="Corbel Light" panose="020B0303020204020204" pitchFamily="34" charset="0"/>
              <a:buChar char="»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1D815FD-ADE3-4AB4-BF4F-28FB0A1591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1E2419-D128-4560-8C67-745FABC28ACA}" type="datetimeFigureOut">
              <a:rPr lang="en-US"/>
              <a:pPr>
                <a:defRPr/>
              </a:pPr>
              <a:t>8/28/2022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290D326-EF49-494B-939B-FF59A0698F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45460EB5-9978-4832-9DAD-2221A92435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6764024A-5DC2-4151-90A5-C651EFB471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3371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47157926-DD9F-4441-B75C-78A5CBFFEAF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7002" y="859741"/>
            <a:ext cx="46358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dirty="0">
                <a:solidFill>
                  <a:srgbClr val="79551B"/>
                </a:solidFill>
                <a:latin typeface="Lucida Console" panose="020B0609040504020204" pitchFamily="49" charset="0"/>
              </a:rPr>
              <a:t>#</a:t>
            </a:r>
            <a:endParaRPr lang="en-US" altLang="en-US" sz="1600" dirty="0">
              <a:solidFill>
                <a:srgbClr val="79551B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799" y="685800"/>
            <a:ext cx="10363199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799" y="1752600"/>
            <a:ext cx="10363199" cy="3886200"/>
          </a:xfrm>
        </p:spPr>
        <p:txBody>
          <a:bodyPr/>
          <a:lstStyle>
            <a:lvl1pPr marL="342900" indent="-342900">
              <a:buFont typeface="Corbel Light" panose="020B0303020204020204" pitchFamily="34" charset="0"/>
              <a:buChar char="»"/>
              <a:defRPr/>
            </a:lvl1pPr>
            <a:lvl2pPr marL="742950" indent="-285750">
              <a:buFont typeface="Corbel Light" panose="020B0303020204020204" pitchFamily="34" charset="0"/>
              <a:buChar char="~"/>
              <a:defRPr/>
            </a:lvl2pPr>
            <a:lvl3pPr marL="1143000" indent="-228600">
              <a:buFont typeface="Corbel Light" panose="020B0303020204020204" pitchFamily="34" charset="0"/>
              <a:buChar char="»"/>
              <a:defRPr/>
            </a:lvl3pPr>
            <a:lvl4pPr marL="1600200" indent="-228600">
              <a:buFont typeface="Corbel Light" panose="020B0303020204020204" pitchFamily="34" charset="0"/>
              <a:buChar char="~"/>
              <a:defRPr/>
            </a:lvl4pPr>
            <a:lvl5pPr marL="2057400" indent="-228600">
              <a:buFont typeface="Corbel Light" panose="020B0303020204020204" pitchFamily="34" charset="0"/>
              <a:buChar char="»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4A75374E-28BC-49FF-A08F-42EFB7539E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A38604-801C-4076-BE58-6E4EC8683711}" type="datetimeFigureOut">
              <a:rPr lang="en-US"/>
              <a:pPr>
                <a:defRPr/>
              </a:pPr>
              <a:t>8/28/2022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EB07515F-AA13-47FF-9A47-1E41A7BC85B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057605E-FE43-4A68-9E17-C776B2BB01B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5B95744-EA47-46E6-AD09-B21421E2371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812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447800" y="4406901"/>
            <a:ext cx="9393768" cy="1362075"/>
          </a:xfrm>
        </p:spPr>
        <p:txBody>
          <a:bodyPr anchor="t"/>
          <a:lstStyle>
            <a:lvl1pPr algn="l">
              <a:defRPr sz="4000" b="0" cap="all"/>
            </a:lvl1pPr>
          </a:lstStyle>
          <a:p>
            <a:r>
              <a:rPr lang="en-US" dirty="0"/>
              <a:t>Click to edit Master title style</a:t>
            </a:r>
            <a:r>
              <a:rPr lang="en-US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2906713"/>
            <a:ext cx="93937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92D68BB0-3A30-4DF6-8808-AE2AA7B067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0497D7-A2A8-4D52-8439-81DC7D071901}" type="datetimeFigureOut">
              <a:rPr lang="en-US"/>
              <a:pPr>
                <a:defRPr/>
              </a:pPr>
              <a:t>8/28/2022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1738D811-AD49-472C-B18D-75352EAC81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2F53E41-786B-4EF7-941D-ADE1C1603D6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215102-7FEA-42FB-BC3D-37F76E05E6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D4408835-1123-4C69-8BB1-50593F78B51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1720" y="4381500"/>
            <a:ext cx="55496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800" dirty="0">
                <a:solidFill>
                  <a:srgbClr val="79551B"/>
                </a:solidFill>
                <a:latin typeface="Lucida Console" panose="020B0609040504020204" pitchFamily="49" charset="0"/>
              </a:rPr>
              <a:t>#</a:t>
            </a:r>
            <a:endParaRPr lang="en-US" altLang="en-US" dirty="0">
              <a:solidFill>
                <a:srgbClr val="79551B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93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█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5616" y="1827093"/>
            <a:ext cx="4620682" cy="3886200"/>
          </a:xfrm>
        </p:spPr>
        <p:txBody>
          <a:bodyPr/>
          <a:lstStyle>
            <a:lvl1pPr marL="342900" indent="-342900">
              <a:buFont typeface="Corbel Light" panose="020B0303020204020204" pitchFamily="34" charset="0"/>
              <a:buChar char="»"/>
              <a:defRPr sz="2800"/>
            </a:lvl1pPr>
            <a:lvl2pPr marL="742950" indent="-285750">
              <a:buFont typeface="Corbel Light" panose="020B0303020204020204" pitchFamily="34" charset="0"/>
              <a:buChar char="~"/>
              <a:defRPr sz="2400"/>
            </a:lvl2pPr>
            <a:lvl3pPr marL="1143000" indent="-228600">
              <a:buFont typeface="Corbel Light" panose="020B0303020204020204" pitchFamily="34" charset="0"/>
              <a:buChar char="»"/>
              <a:defRPr sz="2000"/>
            </a:lvl3pPr>
            <a:lvl4pPr marL="1600200" indent="-228600">
              <a:buFont typeface="Corbel Light" panose="020B0303020204020204" pitchFamily="34" charset="0"/>
              <a:buChar char="~"/>
              <a:defRPr sz="1800"/>
            </a:lvl4pPr>
            <a:lvl5pPr marL="2057400" indent="-228600">
              <a:buFont typeface="Corbel Light" panose="020B0303020204020204" pitchFamily="34" charset="0"/>
              <a:buChar char="»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3264" y="1842628"/>
            <a:ext cx="4623436" cy="3886200"/>
          </a:xfrm>
        </p:spPr>
        <p:txBody>
          <a:bodyPr/>
          <a:lstStyle>
            <a:lvl1pPr marL="342900" indent="-342900">
              <a:buFont typeface="Corbel Light" panose="020B0303020204020204" pitchFamily="34" charset="0"/>
              <a:buChar char="»"/>
              <a:defRPr sz="2800"/>
            </a:lvl1pPr>
            <a:lvl2pPr marL="742950" indent="-285750">
              <a:buFont typeface="Corbel Light" panose="020B0303020204020204" pitchFamily="34" charset="0"/>
              <a:buChar char="~"/>
              <a:defRPr sz="2400"/>
            </a:lvl2pPr>
            <a:lvl3pPr marL="1143000" indent="-228600">
              <a:buFont typeface="Corbel Light" panose="020B0303020204020204" pitchFamily="34" charset="0"/>
              <a:buChar char="»"/>
              <a:defRPr sz="2000"/>
            </a:lvl3pPr>
            <a:lvl4pPr marL="1600200" indent="-228600">
              <a:buFont typeface="Corbel Light" panose="020B0303020204020204" pitchFamily="34" charset="0"/>
              <a:buChar char="~"/>
              <a:defRPr sz="1800"/>
            </a:lvl4pPr>
            <a:lvl5pPr marL="2057400" indent="-228600">
              <a:buFont typeface="Corbel Light" panose="020B0303020204020204" pitchFamily="34" charset="0"/>
              <a:buChar char="»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23555F1C-C1CA-4E6C-8312-A98B91B0DF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B5AB0B-7F6D-4648-8315-006C1B4E6E84}" type="datetimeFigureOut">
              <a:rPr lang="en-US"/>
              <a:pPr>
                <a:defRPr/>
              </a:pPr>
              <a:t>8/28/2022</a:t>
            </a:fld>
            <a:endParaRPr 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D44DF00-2ADE-4A28-8D2C-E29844B2242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01FD634-6E28-4D9F-B923-063B66437F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7129DB6-D5D7-426C-85CE-EB824F772E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A5508012-BB42-47C2-8673-2AE8BF28FA0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3280" y="821233"/>
            <a:ext cx="494046" cy="64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rgbClr val="79551B"/>
                </a:solidFill>
                <a:latin typeface="Lucida Console" panose="020B0609040504020204" pitchFamily="49" charset="0"/>
              </a:rPr>
              <a:t>#</a:t>
            </a:r>
            <a:endParaRPr lang="en-US" altLang="en-US" dirty="0">
              <a:solidFill>
                <a:srgbClr val="79551B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2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75242" y="274638"/>
            <a:ext cx="10507157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 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█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35113"/>
            <a:ext cx="51583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200" y="2174875"/>
            <a:ext cx="5158317" cy="3951288"/>
          </a:xfrm>
        </p:spPr>
        <p:txBody>
          <a:bodyPr/>
          <a:lstStyle>
            <a:lvl1pPr marL="342900" indent="-342900">
              <a:buFont typeface="Corbel Light" panose="020B0303020204020204" pitchFamily="34" charset="0"/>
              <a:buChar char="»"/>
              <a:defRPr sz="2400"/>
            </a:lvl1pPr>
            <a:lvl2pPr marL="742950" indent="-285750">
              <a:buFont typeface="Corbel Light" panose="020B0303020204020204" pitchFamily="34" charset="0"/>
              <a:buChar char="~"/>
              <a:defRPr sz="2000"/>
            </a:lvl2pPr>
            <a:lvl3pPr marL="1143000" indent="-228600">
              <a:buFont typeface="Corbel Light" panose="020B0303020204020204" pitchFamily="34" charset="0"/>
              <a:buChar char="»"/>
              <a:defRPr sz="1800"/>
            </a:lvl3pPr>
            <a:lvl4pPr marL="1600200" indent="-228600">
              <a:buFont typeface="Corbel Light" panose="020B0303020204020204" pitchFamily="34" charset="0"/>
              <a:buChar char="~"/>
              <a:defRPr sz="1600"/>
            </a:lvl4pPr>
            <a:lvl5pPr marL="2057400" indent="-228600">
              <a:buFont typeface="Corbel Light" panose="020B0303020204020204" pitchFamily="34" charset="0"/>
              <a:buChar char="»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22058" y="1535113"/>
            <a:ext cx="516034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22058" y="2174875"/>
            <a:ext cx="5160343" cy="3951288"/>
          </a:xfrm>
        </p:spPr>
        <p:txBody>
          <a:bodyPr/>
          <a:lstStyle>
            <a:lvl1pPr marL="342900" indent="-342900">
              <a:buFont typeface="Corbel Light" panose="020B0303020204020204" pitchFamily="34" charset="0"/>
              <a:buChar char="»"/>
              <a:defRPr sz="2400"/>
            </a:lvl1pPr>
            <a:lvl2pPr marL="742950" indent="-285750">
              <a:buFont typeface="Corbel Light" panose="020B0303020204020204" pitchFamily="34" charset="0"/>
              <a:buChar char="~"/>
              <a:defRPr sz="2000"/>
            </a:lvl2pPr>
            <a:lvl3pPr marL="1143000" indent="-228600">
              <a:buFont typeface="Corbel Light" panose="020B0303020204020204" pitchFamily="34" charset="0"/>
              <a:buChar char="»"/>
              <a:defRPr sz="1800"/>
            </a:lvl3pPr>
            <a:lvl4pPr marL="1600200" indent="-228600">
              <a:buFont typeface="Corbel Light" panose="020B0303020204020204" pitchFamily="34" charset="0"/>
              <a:buChar char="~"/>
              <a:defRPr sz="1600"/>
            </a:lvl4pPr>
            <a:lvl5pPr marL="2057400" indent="-228600">
              <a:buFont typeface="Corbel Light" panose="020B0303020204020204" pitchFamily="34" charset="0"/>
              <a:buChar char="»"/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2CEA2DFD-E716-4540-B338-B7456AF64F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C49B96-170E-4FD3-B04F-B30520967A64}" type="datetimeFigureOut">
              <a:rPr lang="en-US"/>
              <a:pPr>
                <a:defRPr/>
              </a:pPr>
              <a:t>8/28/2022</a:t>
            </a:fld>
            <a:endParaRPr lang="en-US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044ECB0-26CA-4DED-A16A-1AC6F7F65F8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F9E3DDC-726E-45B5-BE0F-8323182283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9F51B0F-81BB-4CF5-9CDE-CBAB0C631C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TextBox 6">
            <a:extLst>
              <a:ext uri="{FF2B5EF4-FFF2-40B4-BE49-F238E27FC236}">
                <a16:creationId xmlns:a16="http://schemas.microsoft.com/office/drawing/2014/main" id="{27D5A6D3-818E-42DA-9B07-4E981C7E6DB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23049" y="540325"/>
            <a:ext cx="494046" cy="64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rgbClr val="79551B"/>
                </a:solidFill>
                <a:latin typeface="Lucida Console" panose="020B0609040504020204" pitchFamily="49" charset="0"/>
              </a:rPr>
              <a:t>#</a:t>
            </a:r>
            <a:endParaRPr lang="en-US" altLang="en-US" dirty="0">
              <a:solidFill>
                <a:srgbClr val="79551B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01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6">
            <a:extLst>
              <a:ext uri="{FF2B5EF4-FFF2-40B4-BE49-F238E27FC236}">
                <a16:creationId xmlns:a16="http://schemas.microsoft.com/office/drawing/2014/main" id="{190CC108-33EE-48CD-92AF-AFA8DDB2ABF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42682" y="831165"/>
            <a:ext cx="494046" cy="64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rgbClr val="79551B"/>
                </a:solidFill>
                <a:latin typeface="Lucida Console" panose="020B0609040504020204" pitchFamily="49" charset="0"/>
              </a:rPr>
              <a:t>#</a:t>
            </a:r>
            <a:endParaRPr lang="en-US" altLang="en-US" dirty="0">
              <a:solidFill>
                <a:srgbClr val="79551B"/>
              </a:solidFill>
              <a:latin typeface="Lucida Console" panose="020B060904050402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r>
              <a:rPr lang="en-US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█</a:t>
            </a:r>
            <a:endParaRPr lang="en-US" dirty="0"/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DC8594E7-E428-4CA6-AF5A-B40921CE75F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8A2DDA-F295-4559-9B96-2AF016FE0F27}" type="datetimeFigureOut">
              <a:rPr lang="en-US"/>
              <a:pPr>
                <a:defRPr/>
              </a:pPr>
              <a:t>8/28/2022</a:t>
            </a:fld>
            <a:endParaRPr 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50921E2-CEBD-4B7D-9388-DA0C4A63BD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E790F55-5806-4C78-A935-36C332765D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8C6E815-83F5-43DF-9CB5-100C20F698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7734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1C6657CC-80AF-48EF-828B-726B114BBC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5D6AA5-1798-40F1-96DD-019FC31576F6}" type="datetimeFigureOut">
              <a:rPr lang="en-US"/>
              <a:pPr>
                <a:defRPr/>
              </a:pPr>
              <a:t>8/28/2022</a:t>
            </a:fld>
            <a:endParaRPr 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42B00A5-1FF0-4C8F-8E75-7CC580D3228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C173191A-68AF-4F3B-999D-0E2C0E4213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E0611-ABCE-4822-A1F6-2FAC1343C9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889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 marL="342900" indent="-342900">
              <a:buFont typeface="Corbel Light" panose="020B0303020204020204" pitchFamily="34" charset="0"/>
              <a:buChar char="»"/>
              <a:defRPr sz="3200"/>
            </a:lvl1pPr>
            <a:lvl2pPr marL="742950" indent="-285750">
              <a:buFont typeface="Corbel Light" panose="020B0303020204020204" pitchFamily="34" charset="0"/>
              <a:buChar char="~"/>
              <a:defRPr sz="2800"/>
            </a:lvl2pPr>
            <a:lvl3pPr marL="1143000" indent="-228600">
              <a:buFont typeface="Corbel Light" panose="020B0303020204020204" pitchFamily="34" charset="0"/>
              <a:buChar char="»"/>
              <a:defRPr sz="2400"/>
            </a:lvl3pPr>
            <a:lvl4pPr marL="1600200" indent="-228600">
              <a:buFont typeface="Corbel Light" panose="020B0303020204020204" pitchFamily="34" charset="0"/>
              <a:buChar char="~"/>
              <a:defRPr sz="2000"/>
            </a:lvl4pPr>
            <a:lvl5pPr marL="2057400" indent="-228600">
              <a:buFont typeface="Corbel Light" panose="020B0303020204020204" pitchFamily="34" charset="0"/>
              <a:buChar char="»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A340FA8-B9B6-42CF-B1E2-58969B2B54B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392CAF-BAB1-42BF-B08B-CBC5AC941DC5}" type="datetimeFigureOut">
              <a:rPr lang="en-US"/>
              <a:pPr>
                <a:defRPr/>
              </a:pPr>
              <a:t>8/28/2022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6D71647-4A47-464A-92FE-EBFA1C25DE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D11231FF-1F2A-4DDC-B09C-CA074F712C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99CE8-A3D5-411A-A9F2-951BE42E20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016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D31DF34-4570-4F57-90BF-880C4BDB843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EC357-AD31-444D-AEE4-52FE0B1CCB1B}" type="datetimeFigureOut">
              <a:rPr lang="en-US"/>
              <a:pPr>
                <a:defRPr/>
              </a:pPr>
              <a:t>8/28/2022</a:t>
            </a:fld>
            <a:endParaRPr 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DA99559-17FD-41C1-A54F-61BDDFCA2C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96B31072-0B0B-4968-B945-9BE67DACC5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05C49E-79AC-4BEA-9EEF-2B2728525BB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94F3A675-5931-4AE2-B08B-7AC39FA85D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93554" y="554990"/>
            <a:ext cx="494046" cy="643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dirty="0">
                <a:solidFill>
                  <a:srgbClr val="79551B"/>
                </a:solidFill>
                <a:latin typeface="Lucida Console" panose="020B0609040504020204" pitchFamily="49" charset="0"/>
              </a:rPr>
              <a:t>#</a:t>
            </a:r>
            <a:endParaRPr lang="en-US" altLang="en-US" dirty="0">
              <a:solidFill>
                <a:srgbClr val="79551B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0700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CBA252-575D-4C85-9B2E-D5E69BB186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335088" y="685800"/>
            <a:ext cx="95218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C562EED-9365-408A-8EE4-E8D5FA9DD18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335088" y="1752600"/>
            <a:ext cx="9521825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30D4D5D-9CA8-43FF-ABD5-55B05CF83F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219200" y="5886450"/>
            <a:ext cx="23368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solidFill>
                  <a:srgbClr val="79551B"/>
                </a:solidFill>
                <a:latin typeface="Corbel Light" panose="020B0303020204020204" pitchFamily="34" charset="0"/>
              </a:defRPr>
            </a:lvl1pPr>
          </a:lstStyle>
          <a:p>
            <a:pPr>
              <a:defRPr/>
            </a:pPr>
            <a:fld id="{50155D67-2B86-4C4B-80BF-04D18FD98464}" type="datetimeFigureOut">
              <a:rPr lang="en-US"/>
              <a:pPr>
                <a:defRPr/>
              </a:pPr>
              <a:t>8/28/2022</a:t>
            </a:fld>
            <a:endParaRPr lang="en-US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2E3AEA58-C8E9-4786-A82E-9FAC1479274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5886450"/>
            <a:ext cx="38608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79551B"/>
                </a:solidFill>
                <a:latin typeface="Corbel Light" panose="020B0303020204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87D0822D-B4EE-4DE1-AB46-29B4F5D996F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36000" y="5886450"/>
            <a:ext cx="23368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79551B"/>
                </a:solidFill>
                <a:latin typeface="Corbel Light" panose="020B0303020204020204" pitchFamily="34" charset="0"/>
              </a:defRPr>
            </a:lvl1pPr>
          </a:lstStyle>
          <a:p>
            <a:pPr>
              <a:defRPr/>
            </a:pPr>
            <a:fld id="{BEFFBE9F-9906-453E-BC78-A34539AB35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88" r:id="rId7"/>
    <p:sldLayoutId id="2147483789" r:id="rId8"/>
    <p:sldLayoutId id="2147483790" r:id="rId9"/>
    <p:sldLayoutId id="2147483797" r:id="rId10"/>
    <p:sldLayoutId id="214748379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9551B"/>
          </a:solidFill>
          <a:latin typeface="Corbel Light" panose="020B0303020204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9551B"/>
          </a:solidFill>
          <a:latin typeface="Corbel Light" panose="020B0303020204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9551B"/>
          </a:solidFill>
          <a:latin typeface="Corbel Light" panose="020B0303020204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9551B"/>
          </a:solidFill>
          <a:latin typeface="Corbel Light" panose="020B0303020204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9551B"/>
          </a:solidFill>
          <a:latin typeface="Corbel Light" panose="020B0303020204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rgbClr val="79551B"/>
          </a:solidFill>
          <a:latin typeface="Palatino Linotype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Corbel Light" panose="020B0303020204020204" pitchFamily="34" charset="0"/>
        <a:buChar char="»"/>
        <a:defRPr sz="3200">
          <a:solidFill>
            <a:srgbClr val="79551B"/>
          </a:solidFill>
          <a:latin typeface="Corbel Light" panose="020B0303020204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Corbel Light" panose="020B0303020204020204" pitchFamily="34" charset="0"/>
        <a:buChar char="~"/>
        <a:defRPr sz="2800">
          <a:solidFill>
            <a:srgbClr val="79551B"/>
          </a:solidFill>
          <a:latin typeface="Corbel Light" panose="020B0303020204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Corbel Light" panose="020B0303020204020204" pitchFamily="34" charset="0"/>
        <a:buChar char="»"/>
        <a:defRPr sz="2400">
          <a:solidFill>
            <a:srgbClr val="79551B"/>
          </a:solidFill>
          <a:latin typeface="Corbel Light" panose="020B0303020204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Corbel Light" panose="020B0303020204020204" pitchFamily="34" charset="0"/>
        <a:buChar char="~"/>
        <a:defRPr sz="2000">
          <a:solidFill>
            <a:srgbClr val="79551B"/>
          </a:solidFill>
          <a:latin typeface="Corbel Light" panose="020B0303020204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Corbel Light" panose="020B0303020204020204" pitchFamily="34" charset="0"/>
        <a:buChar char="»"/>
        <a:defRPr>
          <a:solidFill>
            <a:srgbClr val="79551B"/>
          </a:solidFill>
          <a:latin typeface="Corbel Light" panose="020B030302020402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79551B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3F4DDF13-9560-4EAB-B8BC-BFED58570EB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Unix v. Windows</a:t>
            </a:r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C0D26F59-23E2-40B6-B6FD-8E8B55360F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1981200" y="6356350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Corbel Light" panose="020B0303020204020204" pitchFamily="34" charset="0"/>
              <a:buChar char="»"/>
              <a:defRPr sz="3200">
                <a:solidFill>
                  <a:srgbClr val="79551B"/>
                </a:solidFill>
                <a:latin typeface="Corbel Light" panose="020B0303020204020204" pitchFamily="34" charset="0"/>
              </a:defRPr>
            </a:lvl1pPr>
            <a:lvl2pPr marL="742950" indent="-285750">
              <a:spcBef>
                <a:spcPct val="20000"/>
              </a:spcBef>
              <a:buFont typeface="Corbel Light" panose="020B0303020204020204" pitchFamily="34" charset="0"/>
              <a:buChar char="~"/>
              <a:defRPr sz="28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marL="1143000" indent="-228600">
              <a:spcBef>
                <a:spcPct val="20000"/>
              </a:spcBef>
              <a:buFont typeface="Corbel Light" panose="020B0303020204020204" pitchFamily="34" charset="0"/>
              <a:buChar char="»"/>
              <a:defRPr sz="24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marL="1600200" indent="-228600">
              <a:spcBef>
                <a:spcPct val="20000"/>
              </a:spcBef>
              <a:buFont typeface="Corbel Light" panose="020B0303020204020204" pitchFamily="34" charset="0"/>
              <a:buChar char="~"/>
              <a:defRPr sz="20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marL="2057400" indent="-228600">
              <a:spcBef>
                <a:spcPct val="20000"/>
              </a:spcBef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Corbel Light" panose="020B0303020204020204" pitchFamily="34" charset="0"/>
              <a:buChar char="»"/>
              <a:defRPr>
                <a:solidFill>
                  <a:srgbClr val="79551B"/>
                </a:solidFill>
                <a:latin typeface="Corbel Light" panose="020B0303020204020204" pitchFamily="34" charset="0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fld id="{EB8BC7DC-7C03-489B-A0E1-98E0E7189107}" type="slidenum">
              <a:rPr lang="en-US" altLang="en-US" sz="1200">
                <a:latin typeface="Palatino Linotype" panose="02040502050505030304" pitchFamily="18" charset="0"/>
              </a:rPr>
              <a:pPr algn="l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latin typeface="Palatino Linotype" panose="0204050205050503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C37F683-4CAA-4754-9C13-38286DCEA0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4408488"/>
            <a:ext cx="5486400" cy="1330325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2000">
                <a:solidFill>
                  <a:srgbClr val="79551B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rgbClr val="79551B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rgbClr val="79551B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79551B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79551B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altLang="en-US" sz="1800" kern="0" dirty="0">
                <a:latin typeface="Corbel Light" panose="020B0303020204020204" pitchFamily="34" charset="0"/>
              </a:rPr>
              <a:t>Based on lecture notes from the following:</a:t>
            </a:r>
          </a:p>
          <a:p>
            <a:pPr eaLnBrk="1" hangingPunct="1">
              <a:defRPr/>
            </a:pPr>
            <a:r>
              <a:rPr lang="en-US" altLang="en-US" sz="1800" kern="0" dirty="0">
                <a:latin typeface="Corbel Light" panose="020B0303020204020204" pitchFamily="34" charset="0"/>
              </a:rPr>
              <a:t>	Phil Pfeiffer, Ron Zucker, &amp; Jack Ramsey – ETSU</a:t>
            </a:r>
          </a:p>
          <a:p>
            <a:pPr eaLnBrk="1" hangingPunct="1">
              <a:defRPr/>
            </a:pPr>
            <a:r>
              <a:rPr lang="en-US" altLang="en-US" sz="1800" kern="0" dirty="0">
                <a:latin typeface="Corbel Light" panose="020B0303020204020204" pitchFamily="34" charset="0"/>
              </a:rPr>
              <a:t>	</a:t>
            </a:r>
            <a:r>
              <a:rPr lang="en-US" altLang="en-US" sz="1800" kern="0" dirty="0" err="1">
                <a:latin typeface="Corbel Light" panose="020B0303020204020204" pitchFamily="34" charset="0"/>
              </a:rPr>
              <a:t>Hussam</a:t>
            </a:r>
            <a:r>
              <a:rPr lang="en-US" altLang="en-US" sz="1800" kern="0" dirty="0">
                <a:latin typeface="Corbel Light" panose="020B0303020204020204" pitchFamily="34" charset="0"/>
              </a:rPr>
              <a:t> Abu-</a:t>
            </a:r>
            <a:r>
              <a:rPr lang="en-US" altLang="en-US" sz="1800" kern="0" dirty="0" err="1">
                <a:latin typeface="Corbel Light" panose="020B0303020204020204" pitchFamily="34" charset="0"/>
              </a:rPr>
              <a:t>Libdeh</a:t>
            </a:r>
            <a:r>
              <a:rPr lang="en-US" altLang="en-US" sz="1800" kern="0" dirty="0">
                <a:latin typeface="Corbel Light" panose="020B0303020204020204" pitchFamily="34" charset="0"/>
              </a:rPr>
              <a:t> – Cornell University</a:t>
            </a:r>
          </a:p>
          <a:p>
            <a:pPr eaLnBrk="1" hangingPunct="1">
              <a:defRPr/>
            </a:pPr>
            <a:r>
              <a:rPr lang="en-US" altLang="en-US" sz="1800" kern="0" dirty="0">
                <a:latin typeface="Corbel Light" panose="020B0303020204020204" pitchFamily="34" charset="0"/>
              </a:rPr>
              <a:t>	Eric Eaton – University of Pennsylvania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F1A4F98-A801-49B3-805F-7EB0CA851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05000"/>
            <a:ext cx="10744200" cy="5324475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800" b="1" dirty="0">
                <a:solidFill>
                  <a:srgbClr val="7A5A00"/>
                </a:solidFill>
              </a:rPr>
              <a:t>Command name choices</a:t>
            </a:r>
          </a:p>
          <a:p>
            <a:pPr marL="285750" lvl="1" indent="0">
              <a:spcBef>
                <a:spcPct val="0"/>
              </a:spcBef>
              <a:spcAft>
                <a:spcPts val="1200"/>
              </a:spcAft>
              <a:buNone/>
              <a:tabLst>
                <a:tab pos="5603875" algn="l"/>
              </a:tabLst>
              <a:defRPr/>
            </a:pPr>
            <a:r>
              <a:rPr lang="en-US" altLang="en-US" sz="2400" dirty="0"/>
              <a:t>Windows and Unix use </a:t>
            </a:r>
            <a:r>
              <a:rPr lang="en-US" altLang="en-US" sz="2400" b="1" dirty="0"/>
              <a:t>different names</a:t>
            </a:r>
            <a:r>
              <a:rPr lang="en-US" altLang="en-US" sz="2400" dirty="0"/>
              <a:t> </a:t>
            </a:r>
            <a:r>
              <a:rPr lang="en-US" altLang="en-US" sz="2400" b="1" dirty="0"/>
              <a:t>for some comparable commands</a:t>
            </a:r>
            <a:r>
              <a:rPr lang="en-US" altLang="en-US" sz="2400" dirty="0"/>
              <a:t>: </a:t>
            </a:r>
            <a:br>
              <a:rPr lang="en-US" altLang="en-US" sz="2400" dirty="0"/>
            </a:br>
            <a:r>
              <a:rPr lang="en-US" altLang="en-US" sz="2400" dirty="0"/>
              <a:t>e.g., </a:t>
            </a:r>
            <a:r>
              <a:rPr lang="en-US" altLang="en-US" sz="2400" b="1" dirty="0" err="1">
                <a:solidFill>
                  <a:srgbClr val="0070C0"/>
                </a:solidFill>
              </a:rPr>
              <a:t>dir</a:t>
            </a:r>
            <a:r>
              <a:rPr lang="en-US" altLang="en-US" sz="2400" dirty="0"/>
              <a:t>, </a:t>
            </a:r>
            <a:r>
              <a:rPr lang="en-US" altLang="en-US" sz="2400" b="1" dirty="0">
                <a:solidFill>
                  <a:srgbClr val="0070C0"/>
                </a:solidFill>
              </a:rPr>
              <a:t>rename</a:t>
            </a:r>
            <a:r>
              <a:rPr lang="en-US" altLang="en-US" sz="2400" dirty="0"/>
              <a:t>, </a:t>
            </a:r>
            <a:r>
              <a:rPr lang="en-US" altLang="en-US" sz="2400" b="1" dirty="0" err="1">
                <a:solidFill>
                  <a:srgbClr val="0070C0"/>
                </a:solidFill>
              </a:rPr>
              <a:t>xcopy</a:t>
            </a:r>
            <a:r>
              <a:rPr lang="en-US" altLang="en-US" sz="2400" dirty="0"/>
              <a:t> (Windows) vs. </a:t>
            </a:r>
            <a:r>
              <a:rPr lang="en-US" altLang="en-US" sz="2400" b="1" dirty="0">
                <a:solidFill>
                  <a:srgbClr val="0070C0"/>
                </a:solidFill>
              </a:rPr>
              <a:t>ls</a:t>
            </a:r>
            <a:r>
              <a:rPr lang="en-US" altLang="en-US" sz="2400" dirty="0"/>
              <a:t>, </a:t>
            </a:r>
            <a:r>
              <a:rPr lang="en-US" altLang="en-US" sz="2400" b="1" dirty="0">
                <a:solidFill>
                  <a:srgbClr val="0070C0"/>
                </a:solidFill>
              </a:rPr>
              <a:t>mv</a:t>
            </a:r>
            <a:r>
              <a:rPr lang="en-US" altLang="en-US" sz="2400" dirty="0"/>
              <a:t>, </a:t>
            </a:r>
            <a:r>
              <a:rPr lang="en-US" altLang="en-US" sz="2400" b="1" dirty="0" err="1">
                <a:solidFill>
                  <a:srgbClr val="0070C0"/>
                </a:solidFill>
              </a:rPr>
              <a:t>cp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0070C0"/>
                </a:solidFill>
              </a:rPr>
              <a:t>-r</a:t>
            </a:r>
            <a:r>
              <a:rPr lang="en-US" altLang="en-US" sz="2400" dirty="0"/>
              <a:t> (Unix)</a:t>
            </a:r>
          </a:p>
          <a:p>
            <a:pPr marL="285750" lvl="1" indent="0">
              <a:spcBef>
                <a:spcPct val="0"/>
              </a:spcBef>
              <a:spcAft>
                <a:spcPts val="1200"/>
              </a:spcAft>
              <a:buNone/>
              <a:tabLst>
                <a:tab pos="5603875" algn="l"/>
              </a:tabLst>
              <a:defRPr/>
            </a:pPr>
            <a:r>
              <a:rPr lang="en-US" altLang="en-US" sz="2400" dirty="0"/>
              <a:t>Windows and Unix use the</a:t>
            </a:r>
            <a:r>
              <a:rPr lang="en-US" altLang="en-US" sz="2400" b="1" dirty="0"/>
              <a:t> same name for some very different commands</a:t>
            </a:r>
            <a:r>
              <a:rPr lang="en-US" altLang="en-US" sz="2400" dirty="0"/>
              <a:t>:</a:t>
            </a:r>
            <a:br>
              <a:rPr lang="en-US" altLang="en-US" sz="2400" dirty="0"/>
            </a:br>
            <a:r>
              <a:rPr lang="en-US" altLang="en-US" sz="2400" dirty="0"/>
              <a:t>e.g., </a:t>
            </a:r>
            <a:r>
              <a:rPr lang="en-US" altLang="en-US" sz="2400" b="1" dirty="0">
                <a:solidFill>
                  <a:srgbClr val="0070C0"/>
                </a:solidFill>
              </a:rPr>
              <a:t>find</a:t>
            </a:r>
            <a:r>
              <a:rPr lang="en-US" altLang="en-US" sz="2400" dirty="0"/>
              <a:t> (file search in Windows vs. file system search in Unix)</a:t>
            </a:r>
          </a:p>
          <a:p>
            <a:pPr marL="0" indent="0">
              <a:spcBef>
                <a:spcPct val="0"/>
              </a:spcBef>
              <a:spcAft>
                <a:spcPts val="1200"/>
              </a:spcAft>
              <a:buNone/>
              <a:defRPr/>
            </a:pPr>
            <a:r>
              <a:rPr lang="en-US" altLang="en-US" sz="2800" b="1" dirty="0">
                <a:solidFill>
                  <a:srgbClr val="7A5A00"/>
                </a:solidFill>
              </a:rPr>
              <a:t>Command semantics</a:t>
            </a:r>
          </a:p>
          <a:p>
            <a:pPr marL="282575" lvl="1" indent="0">
              <a:spcBef>
                <a:spcPct val="0"/>
              </a:spcBef>
              <a:spcAft>
                <a:spcPts val="1200"/>
              </a:spcAft>
              <a:buNone/>
              <a:tabLst>
                <a:tab pos="5603875" algn="l"/>
              </a:tabLst>
              <a:defRPr/>
            </a:pPr>
            <a:r>
              <a:rPr lang="en-US" altLang="en-US" sz="2400" dirty="0"/>
              <a:t>In some cases, related Windows and Unix commands </a:t>
            </a:r>
            <a:r>
              <a:rPr lang="en-US" altLang="en-US" sz="2400" b="1" dirty="0"/>
              <a:t>operate in significantly different ways</a:t>
            </a:r>
            <a:r>
              <a:rPr lang="en-US" altLang="en-US" sz="2400" dirty="0"/>
              <a:t>: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e.g., </a:t>
            </a:r>
            <a:r>
              <a:rPr lang="en-US" altLang="en-US" sz="2400" b="1" dirty="0">
                <a:solidFill>
                  <a:srgbClr val="0070C0"/>
                </a:solidFill>
              </a:rPr>
              <a:t>echo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>
                <a:solidFill>
                  <a:srgbClr val="0070C0"/>
                </a:solidFill>
              </a:rPr>
              <a:t>cd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8DA521D-6DC1-483F-BE39-00FFD0AD1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14400"/>
            <a:ext cx="8229600" cy="592137"/>
          </a:xfrm>
        </p:spPr>
        <p:txBody>
          <a:bodyPr/>
          <a:lstStyle/>
          <a:p>
            <a:r>
              <a:rPr lang="en-US" altLang="en-US" dirty="0"/>
              <a:t>CLI Commands: How Unix, Windows Differ</a:t>
            </a:r>
            <a:endParaRPr lang="en-US" altLang="en-US" sz="3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7FD2B78-24B5-468F-9422-BBF7B82D0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8800"/>
            <a:ext cx="10744200" cy="5362575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800" b="1" dirty="0">
                <a:solidFill>
                  <a:srgbClr val="7A5A00"/>
                </a:solidFill>
              </a:rPr>
              <a:t>Support for a synonym for the home directory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tabLst>
                <a:tab pos="4457700" algn="l"/>
              </a:tabLst>
              <a:defRPr/>
            </a:pPr>
            <a:r>
              <a:rPr lang="en-US" altLang="en-US" sz="2400" dirty="0"/>
              <a:t>Most Unix CLIs, including </a:t>
            </a:r>
            <a:r>
              <a:rPr lang="en-US" altLang="en-US" sz="2400" b="1" dirty="0">
                <a:solidFill>
                  <a:srgbClr val="0070C0"/>
                </a:solidFill>
              </a:rPr>
              <a:t>bash</a:t>
            </a:r>
            <a:r>
              <a:rPr lang="en-US" altLang="en-US" sz="2400" dirty="0"/>
              <a:t>, treat an initial ~ in file names as a synonym for the current user's home directory</a:t>
            </a:r>
          </a:p>
          <a:p>
            <a:pPr marL="292100" lvl="1" indent="0">
              <a:spcBef>
                <a:spcPct val="0"/>
              </a:spcBef>
              <a:spcAft>
                <a:spcPts val="600"/>
              </a:spcAft>
              <a:buNone/>
              <a:tabLst>
                <a:tab pos="4457700" algn="l"/>
              </a:tabLst>
              <a:defRPr/>
            </a:pPr>
            <a:r>
              <a:rPr lang="en-US" altLang="en-US" sz="2400" dirty="0">
                <a:solidFill>
                  <a:srgbClr val="0033CC"/>
                </a:solidFill>
              </a:rPr>
              <a:t>e.g., </a:t>
            </a:r>
            <a:r>
              <a:rPr lang="en-US" altLang="en-US" sz="2400" b="1" dirty="0">
                <a:solidFill>
                  <a:srgbClr val="0033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cd ~</a:t>
            </a:r>
            <a:r>
              <a:rPr lang="en-US" altLang="en-US" sz="2400" dirty="0">
                <a:solidFill>
                  <a:srgbClr val="0033CC"/>
                </a:solidFill>
              </a:rPr>
              <a:t> will change user bob's current working directory </a:t>
            </a:r>
            <a:br>
              <a:rPr lang="en-US" altLang="en-US" sz="2400" dirty="0">
                <a:solidFill>
                  <a:srgbClr val="0033CC"/>
                </a:solidFill>
              </a:rPr>
            </a:br>
            <a:r>
              <a:rPr lang="en-US" altLang="en-US" sz="2400" dirty="0">
                <a:solidFill>
                  <a:srgbClr val="0033CC"/>
                </a:solidFill>
              </a:rPr>
              <a:t>(</a:t>
            </a:r>
            <a:r>
              <a:rPr lang="en-US" altLang="en-US" sz="2400" b="1" dirty="0" err="1">
                <a:solidFill>
                  <a:srgbClr val="0033CC"/>
                </a:solidFill>
                <a:latin typeface="Lucida Console" panose="020B0609040504020204" pitchFamily="49" charset="0"/>
              </a:rPr>
              <a:t>pwd</a:t>
            </a:r>
            <a:r>
              <a:rPr lang="en-US" altLang="en-US" sz="2400" dirty="0">
                <a:solidFill>
                  <a:srgbClr val="0033CC"/>
                </a:solidFill>
              </a:rPr>
              <a:t>) to </a:t>
            </a:r>
            <a:r>
              <a:rPr lang="en-US" altLang="en-US" sz="2400" b="1" dirty="0">
                <a:solidFill>
                  <a:srgbClr val="0033CC"/>
                </a:solidFill>
                <a:latin typeface="Lucida Console" panose="020B0609040504020204" pitchFamily="49" charset="0"/>
              </a:rPr>
              <a:t>/home/bob</a:t>
            </a:r>
            <a:r>
              <a:rPr lang="en-US" altLang="en-US" sz="2400" dirty="0">
                <a:solidFill>
                  <a:srgbClr val="0033CC"/>
                </a:solidFill>
                <a:latin typeface="Lucida Console" panose="020B0609040504020204" pitchFamily="49" charset="0"/>
              </a:rPr>
              <a:t>/</a:t>
            </a:r>
            <a:r>
              <a:rPr lang="en-US" altLang="en-US" sz="2400" dirty="0">
                <a:solidFill>
                  <a:srgbClr val="0033CC"/>
                </a:solidFill>
              </a:rPr>
              <a:t>, regardless of bob's current directory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tabLst>
                <a:tab pos="4457700" algn="l"/>
              </a:tabLst>
              <a:defRPr/>
            </a:pPr>
            <a:r>
              <a:rPr lang="en-US" altLang="en-US" sz="2400" dirty="0"/>
              <a:t>Windows </a:t>
            </a:r>
            <a:r>
              <a:rPr lang="en-US" altLang="en-US" sz="2400" b="1" dirty="0" err="1"/>
              <a:t>cmd</a:t>
            </a:r>
            <a:r>
              <a:rPr lang="en-US" altLang="en-US" sz="2400" dirty="0"/>
              <a:t> doesn't support such a synonym</a:t>
            </a:r>
            <a:endParaRPr lang="en-US" altLang="en-US" sz="2800" b="1" dirty="0">
              <a:solidFill>
                <a:srgbClr val="7A5A00"/>
              </a:solidFill>
            </a:endParaRPr>
          </a:p>
          <a:p>
            <a:pPr marL="0" indent="-336550"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4457700" algn="l"/>
              </a:tabLst>
              <a:defRPr/>
            </a:pPr>
            <a:endParaRPr lang="en-US" altLang="en-US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endParaRPr lang="en-US" alt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6F69A6B-26BE-4BB9-BA3E-70A5329ED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14400"/>
            <a:ext cx="8229600" cy="592137"/>
          </a:xfrm>
        </p:spPr>
        <p:txBody>
          <a:bodyPr/>
          <a:lstStyle/>
          <a:p>
            <a:r>
              <a:rPr lang="en-US" altLang="en-US" dirty="0"/>
              <a:t>CLI Commands: How Unix, Windows Differ</a:t>
            </a:r>
            <a:endParaRPr lang="en-US" altLang="en-US" sz="3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3357A1A-1A47-4D4F-AED5-CBA222EF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14400"/>
            <a:ext cx="8229600" cy="592137"/>
          </a:xfrm>
        </p:spPr>
        <p:txBody>
          <a:bodyPr/>
          <a:lstStyle/>
          <a:p>
            <a:r>
              <a:rPr lang="en-US" altLang="en-US" dirty="0"/>
              <a:t>CLI Commands: How Unix, Windows Differ</a:t>
            </a:r>
            <a:endParaRPr lang="en-US" altLang="en-US" sz="3800" dirty="0"/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BB5B38AD-17EC-4322-9B85-1BDC871FD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1828800"/>
            <a:ext cx="8342312" cy="5362575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400"/>
              </a:spcAft>
              <a:buNone/>
              <a:tabLst>
                <a:tab pos="5603875" algn="l"/>
              </a:tabLst>
              <a:defRPr/>
            </a:pPr>
            <a:r>
              <a:rPr lang="en-US" altLang="en-US" sz="2800" b="1" dirty="0">
                <a:solidFill>
                  <a:srgbClr val="7A5A00"/>
                </a:solidFill>
              </a:rPr>
              <a:t>Syntax for specifying command options</a:t>
            </a: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  <a:tabLst>
                <a:tab pos="4229100" algn="l"/>
              </a:tabLst>
              <a:defRPr/>
            </a:pPr>
            <a:r>
              <a:rPr lang="en-US" altLang="en-US" sz="2400" dirty="0"/>
              <a:t>Windows options </a:t>
            </a:r>
          </a:p>
          <a:p>
            <a:pPr marL="400050" lvl="1" indent="0">
              <a:spcBef>
                <a:spcPct val="0"/>
              </a:spcBef>
              <a:spcAft>
                <a:spcPts val="400"/>
              </a:spcAft>
              <a:buNone/>
              <a:tabLst>
                <a:tab pos="4229100" algn="l"/>
              </a:tabLst>
              <a:defRPr/>
            </a:pPr>
            <a:r>
              <a:rPr lang="en-US" altLang="en-US" sz="2400" b="1" dirty="0"/>
              <a:t>follow</a:t>
            </a:r>
            <a:r>
              <a:rPr lang="en-US" altLang="en-US" sz="2400" dirty="0"/>
              <a:t> a command's arguments</a:t>
            </a:r>
          </a:p>
          <a:p>
            <a:pPr marL="400050" lvl="1" indent="0">
              <a:spcBef>
                <a:spcPct val="0"/>
              </a:spcBef>
              <a:spcAft>
                <a:spcPts val="400"/>
              </a:spcAft>
              <a:buNone/>
              <a:tabLst>
                <a:tab pos="4229100" algn="l"/>
              </a:tabLst>
              <a:defRPr/>
            </a:pPr>
            <a:r>
              <a:rPr lang="en-US" altLang="en-US" sz="2400" dirty="0"/>
              <a:t>are </a:t>
            </a:r>
            <a:r>
              <a:rPr lang="en-US" altLang="en-US" sz="2400" dirty="0" err="1"/>
              <a:t>signalled</a:t>
            </a:r>
            <a:r>
              <a:rPr lang="en-US" altLang="en-US" sz="2400" dirty="0"/>
              <a:t> by /</a:t>
            </a:r>
            <a:br>
              <a:rPr lang="en-US" altLang="en-US" sz="2400" dirty="0"/>
            </a:br>
            <a:r>
              <a:rPr lang="en-US" altLang="en-US" sz="2400" dirty="0"/>
              <a:t>e.g., </a:t>
            </a:r>
            <a:r>
              <a:rPr lang="en-US" alt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DIR foo /A:H</a:t>
            </a:r>
          </a:p>
          <a:p>
            <a:pPr marL="0" indent="0">
              <a:spcBef>
                <a:spcPct val="0"/>
              </a:spcBef>
              <a:spcAft>
                <a:spcPts val="400"/>
              </a:spcAft>
              <a:buNone/>
              <a:tabLst>
                <a:tab pos="4229100" algn="l"/>
              </a:tabLst>
              <a:defRPr/>
            </a:pPr>
            <a:r>
              <a:rPr lang="en-US" altLang="en-US" sz="2400" dirty="0"/>
              <a:t>Unix options </a:t>
            </a:r>
          </a:p>
          <a:p>
            <a:pPr marL="400050" lvl="1" indent="0">
              <a:spcBef>
                <a:spcPct val="0"/>
              </a:spcBef>
              <a:spcAft>
                <a:spcPts val="400"/>
              </a:spcAft>
              <a:buNone/>
              <a:tabLst>
                <a:tab pos="4229100" algn="l"/>
              </a:tabLst>
              <a:defRPr/>
            </a:pPr>
            <a:r>
              <a:rPr lang="en-US" altLang="en-US" sz="2400" b="1" dirty="0"/>
              <a:t>precede</a:t>
            </a:r>
            <a:r>
              <a:rPr lang="en-US" altLang="en-US" sz="2400" dirty="0"/>
              <a:t> a command's arguments,</a:t>
            </a:r>
          </a:p>
          <a:p>
            <a:pPr marL="400050" lvl="1" indent="0">
              <a:spcBef>
                <a:spcPct val="0"/>
              </a:spcBef>
              <a:spcAft>
                <a:spcPts val="400"/>
              </a:spcAft>
              <a:buNone/>
              <a:tabLst>
                <a:tab pos="4229100" algn="l"/>
              </a:tabLst>
              <a:defRPr/>
            </a:pPr>
            <a:r>
              <a:rPr lang="en-US" altLang="en-US" sz="2400" dirty="0"/>
              <a:t>are </a:t>
            </a:r>
            <a:r>
              <a:rPr lang="en-US" altLang="en-US" sz="2400" i="1" u="sng" dirty="0"/>
              <a:t>usually</a:t>
            </a:r>
            <a:r>
              <a:rPr lang="en-US" altLang="en-US" sz="2400" dirty="0"/>
              <a:t> signaled by - or --</a:t>
            </a:r>
            <a:br>
              <a:rPr lang="en-US" altLang="en-US" sz="2400" dirty="0"/>
            </a:br>
            <a:r>
              <a:rPr lang="en-US" altLang="en-US" sz="2400" dirty="0"/>
              <a:t>e.g., </a:t>
            </a:r>
            <a:r>
              <a:rPr lang="en-US" alt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 –a foo, ls –-all foo</a:t>
            </a:r>
          </a:p>
          <a:p>
            <a:pPr marL="0" indent="-336550"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4457700" algn="l"/>
              </a:tabLst>
              <a:defRPr/>
            </a:pPr>
            <a:endParaRPr lang="en-US" altLang="en-US" sz="2800" b="1" dirty="0">
              <a:solidFill>
                <a:srgbClr val="7A5A00"/>
              </a:solidFill>
            </a:endParaRPr>
          </a:p>
          <a:p>
            <a:pPr marL="0" indent="-336550"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4457700" algn="l"/>
              </a:tabLst>
              <a:defRPr/>
            </a:pPr>
            <a:endParaRPr lang="en-US" altLang="en-US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29042892-8B83-4F79-8A8B-F3F6632A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28800"/>
            <a:ext cx="10050462" cy="5362575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  <a:tabLst>
                <a:tab pos="4457700" algn="l"/>
              </a:tabLst>
              <a:defRPr/>
            </a:pPr>
            <a:r>
              <a:rPr lang="en-US" altLang="en-US" sz="2800" b="1" dirty="0">
                <a:solidFill>
                  <a:srgbClr val="7A5A00"/>
                </a:solidFill>
              </a:rPr>
              <a:t>Support for scripting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tabLst>
                <a:tab pos="4457700" algn="l"/>
              </a:tabLst>
              <a:defRPr/>
            </a:pPr>
            <a:r>
              <a:rPr lang="en-US" altLang="en-US" sz="2400" b="1" dirty="0">
                <a:solidFill>
                  <a:prstClr val="black"/>
                </a:solidFill>
              </a:rPr>
              <a:t>Unix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tabLst>
                <a:tab pos="4457700" algn="l"/>
              </a:tabLst>
              <a:defRPr/>
            </a:pPr>
            <a:r>
              <a:rPr lang="en-US" altLang="en-US" sz="2400" dirty="0">
                <a:solidFill>
                  <a:prstClr val="black"/>
                </a:solidFill>
              </a:rPr>
              <a:t>most command interpreters, including </a:t>
            </a:r>
            <a:r>
              <a:rPr lang="en-US" altLang="en-US" sz="2400" b="1" dirty="0">
                <a:solidFill>
                  <a:srgbClr val="002060"/>
                </a:solidFill>
              </a:rPr>
              <a:t>bash</a:t>
            </a:r>
            <a:r>
              <a:rPr lang="en-US" altLang="en-US" sz="2400" dirty="0">
                <a:solidFill>
                  <a:prstClr val="black"/>
                </a:solidFill>
              </a:rPr>
              <a:t>, act as expressive and feature-rich languages in their own right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endParaRPr lang="en-US" alt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AA6F94-28BA-4A03-BA3F-47CA139A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14400"/>
            <a:ext cx="8229600" cy="592137"/>
          </a:xfrm>
        </p:spPr>
        <p:txBody>
          <a:bodyPr/>
          <a:lstStyle/>
          <a:p>
            <a:r>
              <a:rPr lang="en-US" altLang="en-US" dirty="0"/>
              <a:t>CLI Commands: How Unix, Windows Differ</a:t>
            </a:r>
            <a:endParaRPr lang="en-US" altLang="en-US" sz="3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29042892-8B83-4F79-8A8B-F3F6632A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828800"/>
            <a:ext cx="10050462" cy="5362575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  <a:tabLst>
                <a:tab pos="4457700" algn="l"/>
              </a:tabLst>
              <a:defRPr/>
            </a:pPr>
            <a:r>
              <a:rPr lang="en-US" altLang="en-US" sz="2800" b="1" dirty="0">
                <a:solidFill>
                  <a:srgbClr val="7A5A00"/>
                </a:solidFill>
              </a:rPr>
              <a:t>Support for scripting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tabLst>
                <a:tab pos="4457700" algn="l"/>
              </a:tabLst>
              <a:defRPr/>
            </a:pPr>
            <a:r>
              <a:rPr lang="en-US" altLang="en-US" sz="2400" b="1" dirty="0">
                <a:solidFill>
                  <a:prstClr val="black"/>
                </a:solidFill>
              </a:rPr>
              <a:t>Windows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tabLst>
                <a:tab pos="4457700" algn="l"/>
              </a:tabLst>
              <a:defRPr/>
            </a:pPr>
            <a:r>
              <a:rPr lang="en-US" altLang="en-US" sz="2400" dirty="0">
                <a:solidFill>
                  <a:prstClr val="black"/>
                </a:solidFill>
              </a:rPr>
              <a:t>Windows PowerShell, which is typically used as a pure scripting language rather than an interpreter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tabLst>
                <a:tab pos="4457700" algn="l"/>
              </a:tabLst>
              <a:defRPr/>
            </a:pPr>
            <a:r>
              <a:rPr lang="en-US" altLang="en-US" sz="2400" b="1" dirty="0" err="1"/>
              <a:t>cmd</a:t>
            </a:r>
            <a:endParaRPr lang="en-US" altLang="en-US" sz="2400" dirty="0">
              <a:solidFill>
                <a:prstClr val="black"/>
              </a:solidFill>
            </a:endParaRPr>
          </a:p>
          <a:p>
            <a:pPr marL="742950" lvl="2" indent="0">
              <a:spcBef>
                <a:spcPct val="0"/>
              </a:spcBef>
              <a:spcAft>
                <a:spcPts val="600"/>
              </a:spcAft>
              <a:buNone/>
              <a:tabLst>
                <a:tab pos="4457700" algn="l"/>
              </a:tabLst>
              <a:defRPr/>
            </a:pPr>
            <a:r>
              <a:rPr lang="en-US" altLang="en-US" dirty="0">
                <a:solidFill>
                  <a:prstClr val="black"/>
                </a:solidFill>
              </a:rPr>
              <a:t>a badly crippled version of Unix's /bin/</a:t>
            </a:r>
            <a:r>
              <a:rPr lang="en-US" altLang="en-US" dirty="0" err="1">
                <a:solidFill>
                  <a:prstClr val="black"/>
                </a:solidFill>
              </a:rPr>
              <a:t>sh</a:t>
            </a:r>
            <a:r>
              <a:rPr lang="en-US" altLang="en-US" dirty="0">
                <a:solidFill>
                  <a:prstClr val="black"/>
                </a:solidFill>
              </a:rPr>
              <a:t> </a:t>
            </a:r>
          </a:p>
          <a:p>
            <a:pPr marL="742950" lvl="2" indent="0">
              <a:spcBef>
                <a:spcPct val="0"/>
              </a:spcBef>
              <a:spcAft>
                <a:spcPts val="600"/>
              </a:spcAft>
              <a:buNone/>
              <a:tabLst>
                <a:tab pos="4457700" algn="l"/>
              </a:tabLst>
              <a:defRPr/>
            </a:pPr>
            <a:r>
              <a:rPr lang="en-US" altLang="en-US" dirty="0">
                <a:solidFill>
                  <a:prstClr val="black"/>
                </a:solidFill>
              </a:rPr>
              <a:t>ported to MS/DOS's predecessor in the 1970's</a:t>
            </a:r>
          </a:p>
          <a:p>
            <a:pPr marL="0" lvl="1" indent="0">
              <a:spcBef>
                <a:spcPct val="0"/>
              </a:spcBef>
              <a:spcAft>
                <a:spcPts val="400"/>
              </a:spcAft>
              <a:buNone/>
              <a:tabLst>
                <a:tab pos="4457700" algn="l"/>
              </a:tabLst>
              <a:defRPr/>
            </a:pPr>
            <a:r>
              <a:rPr lang="en-US" altLang="en-US" i="1" dirty="0">
                <a:solidFill>
                  <a:prstClr val="black"/>
                </a:solidFill>
                <a:sym typeface="Wingdings"/>
              </a:rPr>
              <a:t></a:t>
            </a:r>
            <a:r>
              <a:rPr lang="en-US" altLang="en-US" sz="2400" i="1" dirty="0">
                <a:solidFill>
                  <a:prstClr val="black"/>
                </a:solidFill>
              </a:rPr>
              <a:t> as of Summer 2016, Microsoft has ported </a:t>
            </a:r>
            <a:r>
              <a:rPr lang="en-US" altLang="en-US" sz="2400" b="1" i="1" dirty="0">
                <a:solidFill>
                  <a:prstClr val="black"/>
                </a:solidFill>
              </a:rPr>
              <a:t>bash</a:t>
            </a:r>
            <a:r>
              <a:rPr lang="en-US" altLang="en-US" sz="2400" i="1" dirty="0">
                <a:solidFill>
                  <a:prstClr val="black"/>
                </a:solidFill>
              </a:rPr>
              <a:t> to Windows 10</a:t>
            </a:r>
          </a:p>
          <a:p>
            <a:pPr marL="0" indent="-336550"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4457700" algn="l"/>
              </a:tabLst>
              <a:defRPr/>
            </a:pPr>
            <a:endParaRPr lang="en-US" altLang="en-US" sz="2800" b="1" dirty="0">
              <a:solidFill>
                <a:srgbClr val="7A5A00"/>
              </a:solidFill>
            </a:endParaRPr>
          </a:p>
          <a:p>
            <a:pPr marL="0" indent="-336550"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tabLst>
                <a:tab pos="4457700" algn="l"/>
              </a:tabLst>
              <a:defRPr/>
            </a:pPr>
            <a:endParaRPr lang="en-US" altLang="en-US" dirty="0"/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endParaRPr lang="en-US" alt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AA6F94-28BA-4A03-BA3F-47CA139A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14400"/>
            <a:ext cx="8229600" cy="592137"/>
          </a:xfrm>
        </p:spPr>
        <p:txBody>
          <a:bodyPr/>
          <a:lstStyle/>
          <a:p>
            <a:r>
              <a:rPr lang="en-US" altLang="en-US" dirty="0"/>
              <a:t>CLI Commands: How Unix, Windows Differ</a:t>
            </a:r>
            <a:endParaRPr lang="en-US" altLang="en-US" sz="3800" dirty="0"/>
          </a:p>
        </p:txBody>
      </p:sp>
    </p:spTree>
    <p:extLst>
      <p:ext uri="{BB962C8B-B14F-4D97-AF65-F5344CB8AC3E}">
        <p14:creationId xmlns:p14="http://schemas.microsoft.com/office/powerpoint/2010/main" val="325543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EA6B-E1B7-41C3-82D3-5BD383708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426" y="2447925"/>
            <a:ext cx="6200774" cy="25908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dirty="0"/>
              <a:t>Both support the use of </a:t>
            </a:r>
            <a:r>
              <a:rPr lang="en-US" sz="2800" b="1" dirty="0">
                <a:solidFill>
                  <a:srgbClr val="002060"/>
                </a:solidFill>
              </a:rPr>
              <a:t>files</a:t>
            </a:r>
            <a:r>
              <a:rPr lang="en-US" sz="2800" dirty="0"/>
              <a:t> to store content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b="1" dirty="0">
                <a:solidFill>
                  <a:srgbClr val="008000"/>
                </a:solidFill>
              </a:rPr>
              <a:t>File</a:t>
            </a:r>
            <a:r>
              <a:rPr lang="en-US" sz="2800" dirty="0"/>
              <a:t>: an ordered stream of content that can be accessed by name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2000" dirty="0"/>
          </a:p>
        </p:txBody>
      </p:sp>
      <p:pic>
        <p:nvPicPr>
          <p:cNvPr id="15364" name="Picture 2" descr="http://www.bbc.co.uk/staticarchive/393292b582f5ad59b17bcfaba07d3827a384ad15.jpg">
            <a:extLst>
              <a:ext uri="{FF2B5EF4-FFF2-40B4-BE49-F238E27FC236}">
                <a16:creationId xmlns:a16="http://schemas.microsoft.com/office/drawing/2014/main" id="{EFFA063B-C1CC-4062-9624-E9E85CEF3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4056064" cy="387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278C917-D98B-4850-9A89-A7F5D47EEC81}"/>
              </a:ext>
            </a:extLst>
          </p:cNvPr>
          <p:cNvSpPr txBox="1">
            <a:spLocks/>
          </p:cNvSpPr>
          <p:nvPr/>
        </p:nvSpPr>
        <p:spPr bwMode="auto">
          <a:xfrm>
            <a:off x="1143000" y="512764"/>
            <a:ext cx="8229600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9pPr>
          </a:lstStyle>
          <a:p>
            <a:r>
              <a:rPr lang="en-US" altLang="en-US" sz="3700" kern="0" dirty="0"/>
              <a:t>Command Line Interface (CLI) Commands: How Unix is Like Windows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EA6B-E1B7-41C3-82D3-5BD383708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828800"/>
            <a:ext cx="6200774" cy="33528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800" dirty="0"/>
              <a:t>Both group files into roughly hierarchical (i.e., tree-</a:t>
            </a:r>
            <a:r>
              <a:rPr lang="en-US" altLang="en-US" sz="2800" dirty="0" err="1"/>
              <a:t>ish</a:t>
            </a:r>
            <a:r>
              <a:rPr lang="en-US" altLang="en-US" sz="2800" dirty="0"/>
              <a:t>) </a:t>
            </a:r>
            <a:r>
              <a:rPr lang="en-US" altLang="en-US" sz="2800" b="1" dirty="0">
                <a:solidFill>
                  <a:srgbClr val="002060"/>
                </a:solidFill>
              </a:rPr>
              <a:t>file systems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top level, </a:t>
            </a:r>
            <a:r>
              <a:rPr lang="en-US" altLang="en-US" sz="2400" b="1" dirty="0">
                <a:solidFill>
                  <a:srgbClr val="002060"/>
                </a:solidFill>
              </a:rPr>
              <a:t>root directory </a:t>
            </a:r>
            <a:r>
              <a:rPr lang="en-US" altLang="en-US" sz="2400" dirty="0"/>
              <a:t>contains all system files, directories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each file and directory, by default, is in exactly one</a:t>
            </a:r>
            <a:r>
              <a:rPr lang="en-US" altLang="en-US" sz="2400" b="1" dirty="0">
                <a:solidFill>
                  <a:srgbClr val="002060"/>
                </a:solidFill>
              </a:rPr>
              <a:t> parent directory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directories can nest; files don't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2000" dirty="0"/>
          </a:p>
        </p:txBody>
      </p:sp>
      <p:pic>
        <p:nvPicPr>
          <p:cNvPr id="15364" name="Picture 2" descr="http://www.bbc.co.uk/staticarchive/393292b582f5ad59b17bcfaba07d3827a384ad15.jpg">
            <a:extLst>
              <a:ext uri="{FF2B5EF4-FFF2-40B4-BE49-F238E27FC236}">
                <a16:creationId xmlns:a16="http://schemas.microsoft.com/office/drawing/2014/main" id="{EFFA063B-C1CC-4062-9624-E9E85CEF3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4056064" cy="387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278C917-D98B-4850-9A89-A7F5D47EEC81}"/>
              </a:ext>
            </a:extLst>
          </p:cNvPr>
          <p:cNvSpPr txBox="1">
            <a:spLocks/>
          </p:cNvSpPr>
          <p:nvPr/>
        </p:nvSpPr>
        <p:spPr bwMode="auto">
          <a:xfrm>
            <a:off x="1143000" y="512764"/>
            <a:ext cx="8229600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9pPr>
          </a:lstStyle>
          <a:p>
            <a:r>
              <a:rPr lang="en-US" altLang="en-US" sz="3700" kern="0" dirty="0"/>
              <a:t>Command Line Interface (CLI) Commands: How Unix is Like Windows</a:t>
            </a:r>
          </a:p>
        </p:txBody>
      </p:sp>
    </p:spTree>
    <p:extLst>
      <p:ext uri="{BB962C8B-B14F-4D97-AF65-F5344CB8AC3E}">
        <p14:creationId xmlns:p14="http://schemas.microsoft.com/office/powerpoint/2010/main" val="4132982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EA6B-E1B7-41C3-82D3-5BD383708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828800"/>
            <a:ext cx="6781800" cy="46482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2800" dirty="0"/>
              <a:t>Both provide two types of </a:t>
            </a:r>
            <a:r>
              <a:rPr lang="en-US" altLang="en-US" sz="2800" b="1" dirty="0">
                <a:solidFill>
                  <a:srgbClr val="002060"/>
                </a:solidFill>
              </a:rPr>
              <a:t>path expressions</a:t>
            </a:r>
            <a:r>
              <a:rPr lang="en-US" altLang="en-US" sz="2800" dirty="0"/>
              <a:t> </a:t>
            </a:r>
            <a:br>
              <a:rPr lang="en-US" altLang="en-US" sz="2800" dirty="0"/>
            </a:br>
            <a:r>
              <a:rPr lang="en-US" altLang="en-US" sz="2800" dirty="0"/>
              <a:t>for naming files and directories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2800" b="1" dirty="0">
                <a:solidFill>
                  <a:srgbClr val="008000"/>
                </a:solidFill>
              </a:rPr>
              <a:t>Absolute path expressions</a:t>
            </a:r>
          </a:p>
          <a:p>
            <a:pPr marL="228600" lvl="1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dirty="0"/>
              <a:t>are grounded at well-known positions in the hierarchy, like root or home directory</a:t>
            </a:r>
          </a:p>
          <a:p>
            <a:pPr marL="228600" lvl="1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dirty="0"/>
              <a:t>Examples</a:t>
            </a:r>
          </a:p>
          <a:p>
            <a:pPr marL="457200" lvl="2" indent="0">
              <a:spcBef>
                <a:spcPct val="0"/>
              </a:spcBef>
              <a:spcAft>
                <a:spcPts val="300"/>
              </a:spcAft>
              <a:buNone/>
              <a:tabLst>
                <a:tab pos="2286000" algn="l"/>
              </a:tabLst>
              <a:defRPr/>
            </a:pPr>
            <a:r>
              <a:rPr lang="en-US" altLang="en-US" sz="2800" dirty="0"/>
              <a:t>Windows:	C:\Users\ramseyjw\file.txt</a:t>
            </a:r>
          </a:p>
          <a:p>
            <a:pPr marL="457200" lvl="2" indent="0">
              <a:spcBef>
                <a:spcPct val="0"/>
              </a:spcBef>
              <a:spcAft>
                <a:spcPts val="300"/>
              </a:spcAft>
              <a:buNone/>
              <a:tabLst>
                <a:tab pos="2286000" algn="l"/>
              </a:tabLst>
              <a:defRPr/>
            </a:pPr>
            <a:r>
              <a:rPr lang="en-US" altLang="en-US" sz="2800" dirty="0"/>
              <a:t>Unix:	/</a:t>
            </a:r>
            <a:r>
              <a:rPr lang="en-US" altLang="en-US" sz="2800" dirty="0" err="1"/>
              <a:t>usr</a:t>
            </a:r>
            <a:r>
              <a:rPr lang="en-US" altLang="en-US" sz="2800" dirty="0"/>
              <a:t>/ramseyjw/file.txt</a:t>
            </a:r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2400" dirty="0"/>
          </a:p>
        </p:txBody>
      </p:sp>
      <p:pic>
        <p:nvPicPr>
          <p:cNvPr id="15364" name="Picture 2" descr="http://www.bbc.co.uk/staticarchive/393292b582f5ad59b17bcfaba07d3827a384ad15.jpg">
            <a:extLst>
              <a:ext uri="{FF2B5EF4-FFF2-40B4-BE49-F238E27FC236}">
                <a16:creationId xmlns:a16="http://schemas.microsoft.com/office/drawing/2014/main" id="{EFFA063B-C1CC-4062-9624-E9E85CEF3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4056064" cy="387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278C917-D98B-4850-9A89-A7F5D47EEC81}"/>
              </a:ext>
            </a:extLst>
          </p:cNvPr>
          <p:cNvSpPr txBox="1">
            <a:spLocks/>
          </p:cNvSpPr>
          <p:nvPr/>
        </p:nvSpPr>
        <p:spPr bwMode="auto">
          <a:xfrm>
            <a:off x="1143000" y="512764"/>
            <a:ext cx="8229600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9pPr>
          </a:lstStyle>
          <a:p>
            <a:r>
              <a:rPr lang="en-US" altLang="en-US" sz="3700" kern="0" dirty="0"/>
              <a:t>Command Line Interface (CLI) Commands: How Unix is Like Windows</a:t>
            </a:r>
          </a:p>
        </p:txBody>
      </p:sp>
    </p:spTree>
    <p:extLst>
      <p:ext uri="{BB962C8B-B14F-4D97-AF65-F5344CB8AC3E}">
        <p14:creationId xmlns:p14="http://schemas.microsoft.com/office/powerpoint/2010/main" val="37180780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EA6B-E1B7-41C3-82D3-5BD383708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1828800"/>
            <a:ext cx="6781800" cy="46482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2800" dirty="0"/>
              <a:t>Both provide two types of </a:t>
            </a:r>
            <a:r>
              <a:rPr lang="en-US" altLang="en-US" sz="2800" b="1" dirty="0">
                <a:solidFill>
                  <a:srgbClr val="002060"/>
                </a:solidFill>
              </a:rPr>
              <a:t>path expressions</a:t>
            </a:r>
            <a:r>
              <a:rPr lang="en-US" altLang="en-US" sz="2800" dirty="0"/>
              <a:t> </a:t>
            </a:r>
            <a:br>
              <a:rPr lang="en-US" altLang="en-US" sz="2800" dirty="0"/>
            </a:br>
            <a:r>
              <a:rPr lang="en-US" altLang="en-US" sz="2800" dirty="0"/>
              <a:t>for naming files and directories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tabLst>
                <a:tab pos="2286000" algn="l"/>
              </a:tabLst>
              <a:defRPr/>
            </a:pPr>
            <a:r>
              <a:rPr lang="en-US" altLang="en-US" sz="2800" b="1" dirty="0">
                <a:solidFill>
                  <a:srgbClr val="008000"/>
                </a:solidFill>
              </a:rPr>
              <a:t>Relative path expressions</a:t>
            </a:r>
          </a:p>
          <a:p>
            <a:pPr marL="228600" lvl="1" indent="0">
              <a:spcBef>
                <a:spcPct val="0"/>
              </a:spcBef>
              <a:spcAft>
                <a:spcPts val="300"/>
              </a:spcAft>
              <a:buNone/>
              <a:tabLst>
                <a:tab pos="2286000" algn="l"/>
              </a:tabLst>
              <a:defRPr/>
            </a:pPr>
            <a:r>
              <a:rPr lang="en-US" altLang="en-US" dirty="0"/>
              <a:t>grounded at a user-settable </a:t>
            </a:r>
            <a:r>
              <a:rPr lang="en-US" altLang="en-US" b="1" dirty="0">
                <a:solidFill>
                  <a:srgbClr val="002060"/>
                </a:solidFill>
              </a:rPr>
              <a:t>working (i.e., current) directory</a:t>
            </a:r>
          </a:p>
          <a:p>
            <a:pPr marL="228600" lvl="1" indent="0">
              <a:spcBef>
                <a:spcPct val="0"/>
              </a:spcBef>
              <a:spcAft>
                <a:spcPts val="300"/>
              </a:spcAft>
              <a:buNone/>
              <a:tabLst>
                <a:tab pos="2286000" algn="l"/>
              </a:tabLst>
              <a:defRPr/>
            </a:pPr>
            <a:r>
              <a:rPr lang="en-US" altLang="en-US" dirty="0"/>
              <a:t>Examples</a:t>
            </a:r>
          </a:p>
          <a:p>
            <a:pPr marL="457200" lvl="2" indent="0">
              <a:spcBef>
                <a:spcPct val="0"/>
              </a:spcBef>
              <a:spcAft>
                <a:spcPts val="300"/>
              </a:spcAft>
              <a:buNone/>
              <a:tabLst>
                <a:tab pos="2286000" algn="l"/>
              </a:tabLst>
              <a:defRPr/>
            </a:pPr>
            <a:r>
              <a:rPr lang="en-US" altLang="en-US" sz="2800" dirty="0"/>
              <a:t>Windows:	ramseyjw\file.txt</a:t>
            </a:r>
          </a:p>
          <a:p>
            <a:pPr marL="457200" lvl="2" indent="0">
              <a:spcBef>
                <a:spcPct val="0"/>
              </a:spcBef>
              <a:spcAft>
                <a:spcPts val="300"/>
              </a:spcAft>
              <a:buNone/>
              <a:tabLst>
                <a:tab pos="2286000" algn="l"/>
              </a:tabLst>
              <a:defRPr/>
            </a:pPr>
            <a:r>
              <a:rPr lang="en-US" altLang="en-US" sz="2800" dirty="0"/>
              <a:t>Unix:	ramseyjw/file.txt</a:t>
            </a:r>
            <a:endParaRPr lang="en-US" altLang="en-US" dirty="0"/>
          </a:p>
          <a:p>
            <a:pPr marL="400050" lvl="1" indent="0">
              <a:spcBef>
                <a:spcPts val="0"/>
              </a:spcBef>
              <a:spcAft>
                <a:spcPts val="600"/>
              </a:spcAft>
              <a:buNone/>
              <a:defRPr/>
            </a:pPr>
            <a:endParaRPr lang="en-US" sz="2400" dirty="0"/>
          </a:p>
        </p:txBody>
      </p:sp>
      <p:pic>
        <p:nvPicPr>
          <p:cNvPr id="15364" name="Picture 2" descr="http://www.bbc.co.uk/staticarchive/393292b582f5ad59b17bcfaba07d3827a384ad15.jpg">
            <a:extLst>
              <a:ext uri="{FF2B5EF4-FFF2-40B4-BE49-F238E27FC236}">
                <a16:creationId xmlns:a16="http://schemas.microsoft.com/office/drawing/2014/main" id="{EFFA063B-C1CC-4062-9624-E9E85CEF3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752600"/>
            <a:ext cx="4056064" cy="3870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278C917-D98B-4850-9A89-A7F5D47EEC81}"/>
              </a:ext>
            </a:extLst>
          </p:cNvPr>
          <p:cNvSpPr txBox="1">
            <a:spLocks/>
          </p:cNvSpPr>
          <p:nvPr/>
        </p:nvSpPr>
        <p:spPr bwMode="auto">
          <a:xfrm>
            <a:off x="1143000" y="512764"/>
            <a:ext cx="8229600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9pPr>
          </a:lstStyle>
          <a:p>
            <a:r>
              <a:rPr lang="en-US" altLang="en-US" sz="3700" kern="0" dirty="0"/>
              <a:t>Command Line Interface (CLI) Commands: How Unix is Like Windows</a:t>
            </a:r>
          </a:p>
        </p:txBody>
      </p:sp>
    </p:spTree>
    <p:extLst>
      <p:ext uri="{BB962C8B-B14F-4D97-AF65-F5344CB8AC3E}">
        <p14:creationId xmlns:p14="http://schemas.microsoft.com/office/powerpoint/2010/main" val="3752764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27A9C3-AD2B-4BC7-9E31-003A3B74815F}"/>
              </a:ext>
            </a:extLst>
          </p:cNvPr>
          <p:cNvGrpSpPr/>
          <p:nvPr/>
        </p:nvGrpSpPr>
        <p:grpSpPr>
          <a:xfrm>
            <a:off x="407840" y="1705007"/>
            <a:ext cx="4053830" cy="3867912"/>
            <a:chOff x="407840" y="1705007"/>
            <a:chExt cx="4053830" cy="3867912"/>
          </a:xfrm>
        </p:grpSpPr>
        <p:pic>
          <p:nvPicPr>
            <p:cNvPr id="18436" name="Picture 2" descr="http://www.bbc.co.uk/staticarchive/393292b582f5ad59b17bcfaba07d3827a384ad15.jpg">
              <a:extLst>
                <a:ext uri="{FF2B5EF4-FFF2-40B4-BE49-F238E27FC236}">
                  <a16:creationId xmlns:a16="http://schemas.microsoft.com/office/drawing/2014/main" id="{06BB0D76-3FBA-491D-8FBF-287A9E2D2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840" y="1705007"/>
              <a:ext cx="4053830" cy="3867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EBD4399-6502-42AE-B2F1-53407112CCDE}"/>
                </a:ext>
              </a:extLst>
            </p:cNvPr>
            <p:cNvCxnSpPr/>
            <p:nvPr/>
          </p:nvCxnSpPr>
          <p:spPr>
            <a:xfrm flipH="1">
              <a:off x="3252787" y="4294981"/>
              <a:ext cx="352425" cy="495300"/>
            </a:xfrm>
            <a:prstGeom prst="line">
              <a:avLst/>
            </a:prstGeom>
            <a:ln w="317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053CFA9-3496-48DA-9B36-C24CEB9604D8}"/>
                </a:ext>
              </a:extLst>
            </p:cNvPr>
            <p:cNvSpPr/>
            <p:nvPr/>
          </p:nvSpPr>
          <p:spPr>
            <a:xfrm>
              <a:off x="3733800" y="3200400"/>
              <a:ext cx="369888" cy="685800"/>
            </a:xfrm>
            <a:custGeom>
              <a:avLst/>
              <a:gdLst>
                <a:gd name="connsiteX0" fmla="*/ 0 w 426299"/>
                <a:gd name="connsiteY0" fmla="*/ 771525 h 771525"/>
                <a:gd name="connsiteX1" fmla="*/ 381000 w 426299"/>
                <a:gd name="connsiteY1" fmla="*/ 533400 h 771525"/>
                <a:gd name="connsiteX2" fmla="*/ 419100 w 426299"/>
                <a:gd name="connsiteY2" fmla="*/ 0 h 771525"/>
                <a:gd name="connsiteX3" fmla="*/ 419100 w 426299"/>
                <a:gd name="connsiteY3" fmla="*/ 0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299" h="771525">
                  <a:moveTo>
                    <a:pt x="0" y="771525"/>
                  </a:moveTo>
                  <a:cubicBezTo>
                    <a:pt x="155575" y="716756"/>
                    <a:pt x="311150" y="661988"/>
                    <a:pt x="381000" y="533400"/>
                  </a:cubicBezTo>
                  <a:cubicBezTo>
                    <a:pt x="450850" y="404812"/>
                    <a:pt x="419100" y="0"/>
                    <a:pt x="419100" y="0"/>
                  </a:cubicBezTo>
                  <a:lnTo>
                    <a:pt x="419100" y="0"/>
                  </a:lnTo>
                </a:path>
              </a:pathLst>
            </a:custGeom>
            <a:ln w="317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8C0B5154-C9E9-4945-8677-0B3247821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4173" y="1919287"/>
            <a:ext cx="6638924" cy="3490913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Both support two types of cross-connections from directories to other files and directories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cross-references by </a:t>
            </a:r>
            <a:r>
              <a:rPr lang="en-US" altLang="en-US" sz="2400" b="1" dirty="0"/>
              <a:t>name</a:t>
            </a:r>
          </a:p>
          <a:p>
            <a:pPr marL="628650" lvl="2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dirty="0"/>
              <a:t>called links in Windows</a:t>
            </a:r>
          </a:p>
          <a:p>
            <a:pPr marL="628650" lvl="2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called soft links </a:t>
            </a:r>
            <a:r>
              <a:rPr lang="en-US" altLang="en-US" dirty="0"/>
              <a:t>or</a:t>
            </a:r>
            <a:r>
              <a:rPr lang="en-US" altLang="en-US" b="1" dirty="0">
                <a:solidFill>
                  <a:srgbClr val="0070C0"/>
                </a:solidFill>
              </a:rPr>
              <a:t> symbolic links </a:t>
            </a:r>
            <a:r>
              <a:rPr lang="en-US" altLang="en-US" dirty="0"/>
              <a:t>in Unix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cross-references by </a:t>
            </a:r>
            <a:r>
              <a:rPr lang="en-US" altLang="en-US" sz="2400" b="1" dirty="0"/>
              <a:t>logical device address</a:t>
            </a:r>
            <a:r>
              <a:rPr lang="en-US" altLang="en-US" sz="2400" dirty="0"/>
              <a:t> </a:t>
            </a:r>
          </a:p>
          <a:p>
            <a:pPr marL="628650" lvl="2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dirty="0"/>
              <a:t>called junctions in Windows</a:t>
            </a:r>
          </a:p>
          <a:p>
            <a:pPr marL="628650" lvl="2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b="1" dirty="0">
                <a:solidFill>
                  <a:srgbClr val="0070C0"/>
                </a:solidFill>
              </a:rPr>
              <a:t>called hard links </a:t>
            </a:r>
            <a:r>
              <a:rPr lang="en-US" altLang="en-US" dirty="0"/>
              <a:t>in Unix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2DC0A50-8096-4DD9-90B3-259FB12FC78F}"/>
              </a:ext>
            </a:extLst>
          </p:cNvPr>
          <p:cNvSpPr txBox="1">
            <a:spLocks/>
          </p:cNvSpPr>
          <p:nvPr/>
        </p:nvSpPr>
        <p:spPr bwMode="auto">
          <a:xfrm>
            <a:off x="1143000" y="512764"/>
            <a:ext cx="8229600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9pPr>
          </a:lstStyle>
          <a:p>
            <a:r>
              <a:rPr lang="en-US" altLang="en-US" sz="3700" kern="0" dirty="0"/>
              <a:t>Command Line Interface (CLI) Commands: How Unix is Like Windows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97ED4164-E52D-4C95-9E21-0A0AB61F9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762000"/>
            <a:ext cx="8229600" cy="792162"/>
          </a:xfrm>
        </p:spPr>
        <p:txBody>
          <a:bodyPr/>
          <a:lstStyle/>
          <a:p>
            <a:r>
              <a:rPr lang="en-US" altLang="en-US" sz="4000" dirty="0"/>
              <a:t>Unix vs. Windows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4415BCB7-E485-4002-8AE9-1DB0B702F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76400"/>
            <a:ext cx="11734800" cy="4906963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800" dirty="0"/>
              <a:t>Underneath the Windows GUI, which hides Windows' internals, Unix and Windows have much in common</a:t>
            </a:r>
          </a:p>
          <a:p>
            <a:pPr marL="457200" lvl="1" indent="0">
              <a:buNone/>
            </a:pPr>
            <a:r>
              <a:rPr lang="en-US" altLang="en-US" sz="2400" dirty="0"/>
              <a:t>Windows was originally developed atop a Unix clone, CP/M</a:t>
            </a:r>
          </a:p>
          <a:p>
            <a:pPr marL="457200" lvl="1" indent="0">
              <a:buNone/>
            </a:pPr>
            <a:r>
              <a:rPr lang="en-US" altLang="en-US" sz="2400" dirty="0"/>
              <a:t>Both conform, to varying degrees, to an overarching standard for OS functionality, POSIX</a:t>
            </a:r>
          </a:p>
          <a:p>
            <a:pPr marL="685800" lvl="2" indent="0">
              <a:buNone/>
            </a:pPr>
            <a:r>
              <a:rPr lang="en-US" altLang="en-US" dirty="0"/>
              <a:t>The Windows file system has much the same structure as the Unix system</a:t>
            </a:r>
          </a:p>
          <a:p>
            <a:pPr marL="685800" lvl="2" indent="0">
              <a:buNone/>
            </a:pPr>
            <a:r>
              <a:rPr lang="en-US" altLang="en-US" dirty="0"/>
              <a:t>The Windows command line processor affords a subset of the functionality provided by the Unix command line processor</a:t>
            </a:r>
          </a:p>
          <a:p>
            <a:pPr marL="0" indent="0">
              <a:buNone/>
            </a:pPr>
            <a:r>
              <a:rPr lang="en-US" altLang="en-US" sz="2800" dirty="0"/>
              <a:t>Presentation here focuses on comparing Unix with Windows, so as to teach something about both</a:t>
            </a:r>
          </a:p>
          <a:p>
            <a:endParaRPr lang="en-US" altLang="en-US" sz="3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427A9C3-AD2B-4BC7-9E31-003A3B74815F}"/>
              </a:ext>
            </a:extLst>
          </p:cNvPr>
          <p:cNvGrpSpPr/>
          <p:nvPr/>
        </p:nvGrpSpPr>
        <p:grpSpPr>
          <a:xfrm>
            <a:off x="407840" y="1705007"/>
            <a:ext cx="4053830" cy="3867912"/>
            <a:chOff x="407840" y="1705007"/>
            <a:chExt cx="4053830" cy="3867912"/>
          </a:xfrm>
        </p:grpSpPr>
        <p:pic>
          <p:nvPicPr>
            <p:cNvPr id="18436" name="Picture 2" descr="http://www.bbc.co.uk/staticarchive/393292b582f5ad59b17bcfaba07d3827a384ad15.jpg">
              <a:extLst>
                <a:ext uri="{FF2B5EF4-FFF2-40B4-BE49-F238E27FC236}">
                  <a16:creationId xmlns:a16="http://schemas.microsoft.com/office/drawing/2014/main" id="{06BB0D76-3FBA-491D-8FBF-287A9E2D2F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7840" y="1705007"/>
              <a:ext cx="4053830" cy="38679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EBD4399-6502-42AE-B2F1-53407112CCDE}"/>
                </a:ext>
              </a:extLst>
            </p:cNvPr>
            <p:cNvCxnSpPr/>
            <p:nvPr/>
          </p:nvCxnSpPr>
          <p:spPr>
            <a:xfrm flipH="1">
              <a:off x="3252787" y="4294981"/>
              <a:ext cx="352425" cy="495300"/>
            </a:xfrm>
            <a:prstGeom prst="line">
              <a:avLst/>
            </a:prstGeom>
            <a:ln w="317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7053CFA9-3496-48DA-9B36-C24CEB9604D8}"/>
                </a:ext>
              </a:extLst>
            </p:cNvPr>
            <p:cNvSpPr/>
            <p:nvPr/>
          </p:nvSpPr>
          <p:spPr>
            <a:xfrm>
              <a:off x="3733800" y="3200400"/>
              <a:ext cx="369888" cy="685800"/>
            </a:xfrm>
            <a:custGeom>
              <a:avLst/>
              <a:gdLst>
                <a:gd name="connsiteX0" fmla="*/ 0 w 426299"/>
                <a:gd name="connsiteY0" fmla="*/ 771525 h 771525"/>
                <a:gd name="connsiteX1" fmla="*/ 381000 w 426299"/>
                <a:gd name="connsiteY1" fmla="*/ 533400 h 771525"/>
                <a:gd name="connsiteX2" fmla="*/ 419100 w 426299"/>
                <a:gd name="connsiteY2" fmla="*/ 0 h 771525"/>
                <a:gd name="connsiteX3" fmla="*/ 419100 w 426299"/>
                <a:gd name="connsiteY3" fmla="*/ 0 h 771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6299" h="771525">
                  <a:moveTo>
                    <a:pt x="0" y="771525"/>
                  </a:moveTo>
                  <a:cubicBezTo>
                    <a:pt x="155575" y="716756"/>
                    <a:pt x="311150" y="661988"/>
                    <a:pt x="381000" y="533400"/>
                  </a:cubicBezTo>
                  <a:cubicBezTo>
                    <a:pt x="450850" y="404812"/>
                    <a:pt x="419100" y="0"/>
                    <a:pt x="419100" y="0"/>
                  </a:cubicBezTo>
                  <a:lnTo>
                    <a:pt x="419100" y="0"/>
                  </a:lnTo>
                </a:path>
              </a:pathLst>
            </a:custGeom>
            <a:ln w="31750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8437" name="TextBox 1">
            <a:extLst>
              <a:ext uri="{FF2B5EF4-FFF2-40B4-BE49-F238E27FC236}">
                <a16:creationId xmlns:a16="http://schemas.microsoft.com/office/drawing/2014/main" id="{55B448D8-0121-4746-93EC-1249B08F5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051700"/>
            <a:ext cx="5791200" cy="275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dirty="0">
                <a:solidFill>
                  <a:srgbClr val="79551B"/>
                </a:solidFill>
                <a:latin typeface="Arial" panose="020B0604020202020204" pitchFamily="34" charset="0"/>
              </a:rPr>
              <a:t>This cross-referencing is why the Unix and Windows file systems aren't true hierarchies.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79551B"/>
                </a:solidFill>
                <a:latin typeface="Arial" panose="020B0604020202020204" pitchFamily="34" charset="0"/>
              </a:rPr>
              <a:t>This ability to "include" a directory or file in two or more directories is also why I'll use the term </a:t>
            </a:r>
            <a:r>
              <a:rPr lang="en-US" altLang="en-US" sz="2400" b="1" i="1" dirty="0">
                <a:solidFill>
                  <a:srgbClr val="79551B"/>
                </a:solidFill>
                <a:latin typeface="Arial" panose="020B0604020202020204" pitchFamily="34" charset="0"/>
              </a:rPr>
              <a:t>directory</a:t>
            </a:r>
            <a:r>
              <a:rPr lang="en-US" altLang="en-US" sz="2400" dirty="0">
                <a:solidFill>
                  <a:srgbClr val="79551B"/>
                </a:solidFill>
                <a:latin typeface="Arial" panose="020B0604020202020204" pitchFamily="34" charset="0"/>
              </a:rPr>
              <a:t> in preference to </a:t>
            </a:r>
            <a:r>
              <a:rPr lang="en-US" altLang="en-US" sz="2400" b="1" i="1" dirty="0">
                <a:solidFill>
                  <a:srgbClr val="79551B"/>
                </a:solidFill>
                <a:latin typeface="Arial" panose="020B0604020202020204" pitchFamily="34" charset="0"/>
              </a:rPr>
              <a:t>folder</a:t>
            </a:r>
            <a:r>
              <a:rPr lang="en-US" altLang="en-US" sz="2400" dirty="0">
                <a:solidFill>
                  <a:srgbClr val="79551B"/>
                </a:solidFill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18438" name="Picture 8" descr="http://cdn.mysitemyway.com/etc-mysitemyway/icons/legacy-previews/icons/yellow-road-sign-icons-alphanumeric/075560-yellow-road-sign-icon-alphanumeric-exclamation-point-ps.png">
            <a:extLst>
              <a:ext uri="{FF2B5EF4-FFF2-40B4-BE49-F238E27FC236}">
                <a16:creationId xmlns:a16="http://schemas.microsoft.com/office/drawing/2014/main" id="{81FF17F1-6256-45B8-9D6B-D56CF877BC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1752600"/>
            <a:ext cx="4603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92DC0A50-8096-4DD9-90B3-259FB12FC78F}"/>
              </a:ext>
            </a:extLst>
          </p:cNvPr>
          <p:cNvSpPr txBox="1">
            <a:spLocks/>
          </p:cNvSpPr>
          <p:nvPr/>
        </p:nvSpPr>
        <p:spPr bwMode="auto">
          <a:xfrm>
            <a:off x="1143000" y="512764"/>
            <a:ext cx="8229600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9pPr>
          </a:lstStyle>
          <a:p>
            <a:r>
              <a:rPr lang="en-US" altLang="en-US" sz="3700" kern="0" dirty="0"/>
              <a:t>Command Line Interface (CLI) Commands: How Unix is Like Windows</a:t>
            </a:r>
          </a:p>
        </p:txBody>
      </p:sp>
    </p:spTree>
    <p:extLst>
      <p:ext uri="{BB962C8B-B14F-4D97-AF65-F5344CB8AC3E}">
        <p14:creationId xmlns:p14="http://schemas.microsoft.com/office/powerpoint/2010/main" val="3856709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1D052D5-9249-4EA4-AD0A-8C0986C57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2038" y="190501"/>
            <a:ext cx="7258050" cy="1114425"/>
          </a:xfrm>
        </p:spPr>
        <p:txBody>
          <a:bodyPr/>
          <a:lstStyle/>
          <a:p>
            <a:r>
              <a:rPr lang="en-US" altLang="en-US" sz="4000"/>
              <a:t>File Management: </a:t>
            </a:r>
            <a:br>
              <a:rPr lang="en-US" altLang="en-US" sz="4000"/>
            </a:br>
            <a:r>
              <a:rPr lang="en-US" altLang="en-US" sz="4000"/>
              <a:t>How Unix is Like Windows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9BAC28D-EBDA-4EF8-99E3-8A6A11FC9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8276" y="1581151"/>
            <a:ext cx="5133975" cy="4333875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Both associate each file system item </a:t>
            </a:r>
            <a:br>
              <a:rPr lang="en-US" altLang="en-US" sz="2200" dirty="0"/>
            </a:br>
            <a:r>
              <a:rPr lang="en-US" altLang="en-US" sz="2200" dirty="0"/>
              <a:t>with an </a:t>
            </a:r>
            <a:r>
              <a:rPr lang="en-US" altLang="en-US" sz="2200" b="1" dirty="0">
                <a:solidFill>
                  <a:srgbClr val="002060"/>
                </a:solidFill>
              </a:rPr>
              <a:t>owner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Both associate each file system item </a:t>
            </a:r>
            <a:br>
              <a:rPr lang="en-US" altLang="en-US" sz="2200" dirty="0"/>
            </a:br>
            <a:r>
              <a:rPr lang="en-US" altLang="en-US" sz="2200" dirty="0"/>
              <a:t>with a set of </a:t>
            </a:r>
            <a:r>
              <a:rPr lang="en-US" altLang="en-US" sz="2200" b="1" dirty="0">
                <a:solidFill>
                  <a:srgbClr val="002060"/>
                </a:solidFill>
              </a:rPr>
              <a:t>permissions</a:t>
            </a:r>
            <a:endParaRPr lang="en-US" altLang="en-US" sz="2200" dirty="0"/>
          </a:p>
          <a:p>
            <a:pPr marL="233363" lvl="1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managed by a file system item's owner</a:t>
            </a:r>
          </a:p>
          <a:p>
            <a:pPr marL="233363" lvl="1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convey rights to access an item, based on whether a user is an item's</a:t>
            </a:r>
          </a:p>
          <a:p>
            <a:pPr marL="404813" lvl="2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owner</a:t>
            </a:r>
          </a:p>
          <a:p>
            <a:pPr marL="404813" lvl="2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a member of a specific group of users</a:t>
            </a:r>
          </a:p>
          <a:p>
            <a:pPr marL="404813" lvl="2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dirty="0"/>
              <a:t>"everyone else"</a:t>
            </a:r>
          </a:p>
          <a:p>
            <a:pPr marL="458788" lvl="1" indent="-225425">
              <a:spcBef>
                <a:spcPct val="0"/>
              </a:spcBef>
              <a:spcAft>
                <a:spcPts val="600"/>
              </a:spcAft>
            </a:pPr>
            <a:endParaRPr lang="en-US" altLang="en-US" sz="2000" dirty="0"/>
          </a:p>
          <a:p>
            <a:pPr marL="458788" lvl="1" indent="-225425">
              <a:spcBef>
                <a:spcPct val="0"/>
              </a:spcBef>
              <a:spcAft>
                <a:spcPts val="600"/>
              </a:spcAft>
            </a:pPr>
            <a:endParaRPr lang="en-US" altLang="en-US" sz="2000" dirty="0"/>
          </a:p>
        </p:txBody>
      </p:sp>
      <p:pic>
        <p:nvPicPr>
          <p:cNvPr id="19460" name="Picture 2" descr="http://www.bbc.co.uk/staticarchive/393292b582f5ad59b17bcfaba07d3827a384ad15.jpg">
            <a:extLst>
              <a:ext uri="{FF2B5EF4-FFF2-40B4-BE49-F238E27FC236}">
                <a16:creationId xmlns:a16="http://schemas.microsoft.com/office/drawing/2014/main" id="{5DCC0318-FBAE-4621-A0B6-C1D534DDC4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9576"/>
            <a:ext cx="4437065" cy="3746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C0DF4232-2634-4669-BF3B-ED0B29979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1464"/>
            <a:ext cx="8286750" cy="1157287"/>
          </a:xfrm>
        </p:spPr>
        <p:txBody>
          <a:bodyPr/>
          <a:lstStyle/>
          <a:p>
            <a:r>
              <a:rPr lang="en-US" altLang="en-US" sz="4000"/>
              <a:t>File Management: </a:t>
            </a:r>
            <a:br>
              <a:rPr lang="en-US" altLang="en-US" sz="4000"/>
            </a:br>
            <a:r>
              <a:rPr lang="en-US" altLang="en-US" sz="4000"/>
              <a:t>How Unix is Unlike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7B27E-CF06-45FE-8A14-225D645D8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774" y="1724026"/>
            <a:ext cx="9572625" cy="460057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b="1" dirty="0">
                <a:solidFill>
                  <a:srgbClr val="002060"/>
                </a:solidFill>
              </a:rPr>
              <a:t>Device naming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Windows, by default, pairs storage devices with </a:t>
            </a:r>
            <a:r>
              <a:rPr lang="en-US" sz="2400" b="1" i="1" dirty="0">
                <a:solidFill>
                  <a:srgbClr val="002060"/>
                </a:solidFill>
              </a:rPr>
              <a:t>logical drives </a:t>
            </a: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Windows presents devices as A:\, C:\, D:\, … Z:\</a:t>
            </a: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Properly, a set of hierarchies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Unix pairs storage devices with </a:t>
            </a:r>
            <a:r>
              <a:rPr lang="en-US" sz="2400" b="1" i="1" dirty="0">
                <a:solidFill>
                  <a:srgbClr val="002060"/>
                </a:solidFill>
              </a:rPr>
              <a:t>directories</a:t>
            </a:r>
          </a:p>
          <a:p>
            <a:pPr marL="38735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Unix's view of a file system has one nameless root, </a:t>
            </a:r>
            <a:r>
              <a:rPr lang="en-US" sz="2400" b="1" dirty="0">
                <a:solidFill>
                  <a:srgbClr val="002060"/>
                </a:solidFill>
              </a:rPr>
              <a:t>/</a:t>
            </a:r>
          </a:p>
          <a:p>
            <a:pPr marL="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200" i="1" dirty="0"/>
              <a:t>Note: Since NT, Windows supports the pairing of devices with directories. This pairing, however, is typically done by admins rather than casual users.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0A326A7-598C-42A7-9E68-49F7E450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1464"/>
            <a:ext cx="8286750" cy="1157287"/>
          </a:xfrm>
        </p:spPr>
        <p:txBody>
          <a:bodyPr/>
          <a:lstStyle/>
          <a:p>
            <a:r>
              <a:rPr lang="en-US" altLang="en-US" sz="4000"/>
              <a:t>File Management: </a:t>
            </a:r>
            <a:br>
              <a:rPr lang="en-US" altLang="en-US" sz="4000"/>
            </a:br>
            <a:r>
              <a:rPr lang="en-US" altLang="en-US" sz="4000"/>
              <a:t>How Unix is Unlike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09ED-BB91-41A0-AE2C-820241268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775" y="1600200"/>
            <a:ext cx="8286750" cy="4724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b="1" dirty="0">
                <a:solidFill>
                  <a:srgbClr val="002060"/>
                </a:solidFill>
              </a:rPr>
              <a:t>File naming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5603875" algn="l"/>
              </a:tabLst>
              <a:defRPr/>
            </a:pPr>
            <a:r>
              <a:rPr lang="en-US" altLang="en-US" sz="2400" dirty="0"/>
              <a:t>Windows </a:t>
            </a:r>
          </a:p>
          <a:p>
            <a:pPr marL="285750" lvl="1" indent="0">
              <a:spcBef>
                <a:spcPts val="0"/>
              </a:spcBef>
              <a:spcAft>
                <a:spcPts val="1200"/>
              </a:spcAft>
              <a:buNone/>
              <a:tabLst>
                <a:tab pos="5603875" algn="l"/>
              </a:tabLst>
              <a:defRPr/>
            </a:pPr>
            <a:r>
              <a:rPr lang="en-US" altLang="en-US" sz="2400" dirty="0"/>
              <a:t>disallows names with &lt;&gt;:/|\"?* , most nonprinting characters</a:t>
            </a:r>
          </a:p>
          <a:p>
            <a:pPr marL="285750" lvl="1" indent="0">
              <a:spcBef>
                <a:spcPts val="0"/>
              </a:spcBef>
              <a:spcAft>
                <a:spcPts val="1200"/>
              </a:spcAft>
              <a:buNone/>
              <a:tabLst>
                <a:tab pos="5603875" algn="l"/>
              </a:tabLst>
              <a:defRPr/>
            </a:pPr>
            <a:r>
              <a:rPr lang="en-US" altLang="en-US" sz="2400" dirty="0"/>
              <a:t>treats \ as its path separator</a:t>
            </a:r>
          </a:p>
          <a:p>
            <a:pPr marL="285750" lvl="1" indent="0">
              <a:spcBef>
                <a:spcPts val="0"/>
              </a:spcBef>
              <a:spcAft>
                <a:spcPts val="1200"/>
              </a:spcAft>
              <a:buNone/>
              <a:tabLst>
                <a:tab pos="5603875" algn="l"/>
              </a:tabLst>
              <a:defRPr/>
            </a:pPr>
            <a:r>
              <a:rPr lang="en-US" altLang="en-US" sz="2400" dirty="0"/>
              <a:t>treats names as case-insensitive: i.e., foo = FOO</a:t>
            </a:r>
            <a:endParaRPr lang="en-US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0A326A7-598C-42A7-9E68-49F7E450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6900" y="271464"/>
            <a:ext cx="8286750" cy="1157287"/>
          </a:xfrm>
        </p:spPr>
        <p:txBody>
          <a:bodyPr/>
          <a:lstStyle/>
          <a:p>
            <a:r>
              <a:rPr lang="en-US" altLang="en-US" sz="4000"/>
              <a:t>File Management: </a:t>
            </a:r>
            <a:br>
              <a:rPr lang="en-US" altLang="en-US" sz="4000"/>
            </a:br>
            <a:r>
              <a:rPr lang="en-US" altLang="en-US" sz="4000"/>
              <a:t>How Unix is Unlike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09ED-BB91-41A0-AE2C-8202412685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9775" y="1600200"/>
            <a:ext cx="8286750" cy="4724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b="1" dirty="0">
                <a:solidFill>
                  <a:srgbClr val="002060"/>
                </a:solidFill>
              </a:rPr>
              <a:t>File naming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5603875" algn="l"/>
              </a:tabLst>
              <a:defRPr/>
            </a:pPr>
            <a:r>
              <a:rPr lang="en-US" altLang="en-US" sz="2400" dirty="0"/>
              <a:t>Unix</a:t>
            </a:r>
          </a:p>
          <a:p>
            <a:pPr marL="285750" lvl="1" indent="0">
              <a:spcBef>
                <a:spcPts val="0"/>
              </a:spcBef>
              <a:spcAft>
                <a:spcPts val="1200"/>
              </a:spcAft>
              <a:buNone/>
              <a:tabLst>
                <a:tab pos="5603875" algn="l"/>
              </a:tabLst>
              <a:defRPr/>
            </a:pPr>
            <a:r>
              <a:rPr lang="en-US" altLang="en-US" sz="2400" b="1" dirty="0"/>
              <a:t>only</a:t>
            </a:r>
            <a:r>
              <a:rPr lang="en-US" altLang="en-US" sz="2400" dirty="0"/>
              <a:t> disallows names with </a:t>
            </a:r>
            <a:r>
              <a:rPr lang="en-US" altLang="en-US" sz="2400" i="1" dirty="0" err="1"/>
              <a:t>nul</a:t>
            </a:r>
            <a:endParaRPr lang="en-US" altLang="en-US" sz="2400" i="1" dirty="0"/>
          </a:p>
          <a:p>
            <a:pPr marL="742950" lvl="2" indent="0">
              <a:spcBef>
                <a:spcPts val="0"/>
              </a:spcBef>
              <a:spcAft>
                <a:spcPts val="1200"/>
              </a:spcAft>
              <a:buNone/>
              <a:tabLst>
                <a:tab pos="5603875" algn="l"/>
              </a:tabLst>
              <a:defRPr/>
            </a:pPr>
            <a:r>
              <a:rPr lang="en-US" altLang="en-US" i="1" dirty="0"/>
              <a:t>Note: </a:t>
            </a:r>
            <a:r>
              <a:rPr lang="en-US" altLang="en-US" b="1" i="1" dirty="0"/>
              <a:t>most</a:t>
            </a:r>
            <a:r>
              <a:rPr lang="en-US" altLang="en-US" i="1" dirty="0"/>
              <a:t> versions of Unix also disallow / in file names</a:t>
            </a:r>
          </a:p>
          <a:p>
            <a:pPr marL="285750" lvl="1" indent="0">
              <a:spcBef>
                <a:spcPts val="0"/>
              </a:spcBef>
              <a:spcAft>
                <a:spcPts val="1200"/>
              </a:spcAft>
              <a:buNone/>
              <a:tabLst>
                <a:tab pos="5603875" algn="l"/>
              </a:tabLst>
              <a:defRPr/>
            </a:pPr>
            <a:r>
              <a:rPr lang="en-US" altLang="en-US" sz="2400" dirty="0"/>
              <a:t>treats / as its path separator</a:t>
            </a:r>
          </a:p>
          <a:p>
            <a:pPr marL="285750" lvl="1" indent="0">
              <a:spcBef>
                <a:spcPts val="0"/>
              </a:spcBef>
              <a:spcAft>
                <a:spcPts val="1200"/>
              </a:spcAft>
              <a:buNone/>
              <a:tabLst>
                <a:tab pos="5603875" algn="l"/>
              </a:tabLst>
              <a:defRPr/>
            </a:pPr>
            <a:r>
              <a:rPr lang="en-US" altLang="en-US" sz="2400" dirty="0"/>
              <a:t>treats names as case-sensitive:    i.e., foo </a:t>
            </a:r>
            <a:r>
              <a:rPr lang="en-US" altLang="en-US" sz="2400" dirty="0">
                <a:latin typeface="Arial Unicode MS"/>
                <a:ea typeface="Arial Unicode MS"/>
                <a:cs typeface="Arial Unicode MS"/>
              </a:rPr>
              <a:t>≠</a:t>
            </a:r>
            <a:r>
              <a:rPr lang="en-US" altLang="en-US" sz="2400" dirty="0"/>
              <a:t> FOO </a:t>
            </a:r>
            <a:r>
              <a:rPr lang="en-US" altLang="en-US" sz="2400" dirty="0">
                <a:latin typeface="Arial Unicode MS"/>
                <a:ea typeface="Arial Unicode MS"/>
                <a:cs typeface="Arial Unicode MS"/>
              </a:rPr>
              <a:t>≠</a:t>
            </a:r>
            <a:r>
              <a:rPr lang="en-US" altLang="en-US" sz="2400" dirty="0"/>
              <a:t> Foo </a:t>
            </a:r>
          </a:p>
        </p:txBody>
      </p:sp>
    </p:spTree>
    <p:extLst>
      <p:ext uri="{BB962C8B-B14F-4D97-AF65-F5344CB8AC3E}">
        <p14:creationId xmlns:p14="http://schemas.microsoft.com/office/powerpoint/2010/main" val="609978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D0005BD3-0951-48E4-877F-8E8F9B0FA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File Management: </a:t>
            </a:r>
            <a:br>
              <a:rPr lang="en-US" altLang="en-US" sz="4000"/>
            </a:br>
            <a:r>
              <a:rPr lang="en-US" altLang="en-US" sz="4000"/>
              <a:t>How Unix is Unlike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4F064-A016-434E-A247-1F1CFEAD4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800" b="1" dirty="0">
                <a:solidFill>
                  <a:srgbClr val="002060"/>
                </a:solidFill>
              </a:rPr>
              <a:t>File formats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5603875" algn="l"/>
              </a:tabLst>
              <a:defRPr/>
            </a:pPr>
            <a:r>
              <a:rPr lang="en-US" altLang="en-US" sz="2400" dirty="0"/>
              <a:t>While Unix and Windows share a host of common file types,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  <a:tabLst>
                <a:tab pos="5603875" algn="l"/>
              </a:tabLst>
              <a:defRPr/>
            </a:pPr>
            <a:r>
              <a:rPr lang="en-US" altLang="en-US" sz="2400" dirty="0"/>
              <a:t>including text files, object files, library files, executable files, and archives, the two systems' native binary file formats are incompatible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  <a:tabLst>
                <a:tab pos="5603875" algn="l"/>
              </a:tabLst>
              <a:defRPr/>
            </a:pPr>
            <a:r>
              <a:rPr lang="en-US" altLang="en-US" sz="2400" dirty="0"/>
              <a:t>Text files </a:t>
            </a:r>
            <a:r>
              <a:rPr lang="en-US" altLang="en-US" sz="2400" b="1" dirty="0"/>
              <a:t>can</a:t>
            </a:r>
            <a:r>
              <a:rPr lang="en-US" altLang="en-US" sz="2400" dirty="0"/>
              <a:t> be transferred between Unix and Windows.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  <a:tabLst>
                <a:tab pos="5603875" algn="l"/>
              </a:tabLst>
              <a:defRPr/>
            </a:pPr>
            <a:r>
              <a:rPr lang="en-US" altLang="en-US" sz="2400" dirty="0"/>
              <a:t>Transfers, however, require an extra conversion step to account for differences in the two systems' formats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3B8BF0CE-C4B8-4949-942F-0A93E073F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851" y="3190875"/>
            <a:ext cx="6610349" cy="2524125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900" dirty="0"/>
              <a:t>The basic Unix permissions mechanism is crude by today's standards</a:t>
            </a:r>
          </a:p>
          <a:p>
            <a:pPr marL="228600" lvl="1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900" dirty="0"/>
              <a:t>it's a simplified version of Multics permissions</a:t>
            </a:r>
          </a:p>
          <a:p>
            <a:pPr marL="228600" lvl="1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900" dirty="0"/>
              <a:t>Rationale: Multics permissions were too elaborate for the limited memory and power of '70's-era systems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1900" dirty="0"/>
              <a:t>Contemporary Windows systems support a more precise </a:t>
            </a:r>
            <a:r>
              <a:rPr lang="en-US" altLang="en-US" sz="1900" b="1" dirty="0">
                <a:solidFill>
                  <a:srgbClr val="0070C0"/>
                </a:solidFill>
              </a:rPr>
              <a:t>access-control-list</a:t>
            </a:r>
            <a:r>
              <a:rPr lang="en-US" altLang="en-US" sz="1900" dirty="0"/>
              <a:t> mechanism</a:t>
            </a:r>
          </a:p>
          <a:p>
            <a:pPr marL="454025" lvl="1" indent="-225425">
              <a:spcBef>
                <a:spcPct val="0"/>
              </a:spcBef>
              <a:spcAft>
                <a:spcPts val="300"/>
              </a:spcAft>
              <a:buFont typeface="Arial" charset="0"/>
              <a:buChar char="–"/>
              <a:defRPr/>
            </a:pPr>
            <a:endParaRPr lang="en-US" altLang="en-US" sz="1800" dirty="0"/>
          </a:p>
        </p:txBody>
      </p:sp>
      <p:sp>
        <p:nvSpPr>
          <p:cNvPr id="23555" name="Title 1">
            <a:extLst>
              <a:ext uri="{FF2B5EF4-FFF2-40B4-BE49-F238E27FC236}">
                <a16:creationId xmlns:a16="http://schemas.microsoft.com/office/drawing/2014/main" id="{0613089E-EC5F-4053-8FD9-7DCC659A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0651" y="2085976"/>
            <a:ext cx="5076825" cy="942975"/>
          </a:xfrm>
        </p:spPr>
        <p:txBody>
          <a:bodyPr/>
          <a:lstStyle/>
          <a:p>
            <a:r>
              <a:rPr lang="en-US" altLang="en-US" sz="3200"/>
              <a:t>File Management: How Unix is Unlike Windows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FE41C9E-77A6-47AA-9B73-56E0F1616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4800"/>
            <a:ext cx="6256562" cy="1493649"/>
          </a:xfrm>
          <a:prstGeom prst="rect">
            <a:avLst/>
          </a:prstGeom>
        </p:spPr>
      </p:pic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62B6781-BA94-4484-A491-372E0A0E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81200"/>
            <a:ext cx="3673158" cy="4610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3D2B41-7FDF-424E-BFD8-A4B800A82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04800"/>
            <a:ext cx="6324600" cy="1693729"/>
          </a:xfrm>
          <a:prstGeom prst="rect">
            <a:avLst/>
          </a:prstGeom>
        </p:spPr>
      </p:pic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46878D86-71C3-4BDD-9DDB-FF75EC8ED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2913062"/>
            <a:ext cx="7238999" cy="3182938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2400" dirty="0"/>
              <a:t>Classic Unix supports </a:t>
            </a:r>
            <a:r>
              <a:rPr lang="en-US" altLang="en-US" sz="2400" b="1" dirty="0"/>
              <a:t>three</a:t>
            </a:r>
            <a:r>
              <a:rPr lang="en-US" altLang="en-US" sz="2400" dirty="0"/>
              <a:t> sets of permissions per file system item</a:t>
            </a:r>
          </a:p>
          <a:p>
            <a:pPr marL="400050" lvl="1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2000" b="1" dirty="0">
                <a:solidFill>
                  <a:srgbClr val="0070C0"/>
                </a:solidFill>
              </a:rPr>
              <a:t>for an object owner</a:t>
            </a:r>
          </a:p>
          <a:p>
            <a:pPr marL="400050" lvl="1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2000" b="1" dirty="0"/>
              <a:t>for others in the owner's group</a:t>
            </a:r>
          </a:p>
          <a:p>
            <a:pPr marL="685800" lvl="2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2000" dirty="0"/>
              <a:t>classic Unix puts each user in </a:t>
            </a:r>
            <a:r>
              <a:rPr lang="en-US" altLang="en-US" sz="2000" b="1" dirty="0"/>
              <a:t>one</a:t>
            </a:r>
            <a:r>
              <a:rPr lang="en-US" altLang="en-US" sz="2000" dirty="0"/>
              <a:t> group</a:t>
            </a:r>
          </a:p>
          <a:p>
            <a:pPr marL="685800" lvl="2" indent="0">
              <a:spcBef>
                <a:spcPct val="0"/>
              </a:spcBef>
              <a:spcAft>
                <a:spcPts val="400"/>
              </a:spcAft>
              <a:buNone/>
              <a:defRPr/>
            </a:pPr>
            <a:r>
              <a:rPr lang="en-US" altLang="en-US" sz="2000" dirty="0"/>
              <a:t>this, regardless of the number of "actual" different organizational groups a user might be working with</a:t>
            </a:r>
          </a:p>
          <a:p>
            <a:pPr marL="400050" lvl="1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2000" b="1" dirty="0">
                <a:solidFill>
                  <a:srgbClr val="C00000"/>
                </a:solidFill>
              </a:rPr>
              <a:t>for everyone else</a:t>
            </a:r>
          </a:p>
        </p:txBody>
      </p:sp>
      <p:sp>
        <p:nvSpPr>
          <p:cNvPr id="24579" name="Title 1">
            <a:extLst>
              <a:ext uri="{FF2B5EF4-FFF2-40B4-BE49-F238E27FC236}">
                <a16:creationId xmlns:a16="http://schemas.microsoft.com/office/drawing/2014/main" id="{A8B1F47C-D993-43CD-8B26-421041BA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551" y="2009775"/>
            <a:ext cx="4486275" cy="952500"/>
          </a:xfrm>
        </p:spPr>
        <p:txBody>
          <a:bodyPr/>
          <a:lstStyle/>
          <a:p>
            <a:r>
              <a:rPr lang="en-US" altLang="en-US" sz="3200">
                <a:solidFill>
                  <a:srgbClr val="000000"/>
                </a:solidFill>
              </a:rPr>
              <a:t>File Management: How Unix is Unlike Windows</a:t>
            </a:r>
            <a:endParaRPr lang="en-US" altLang="en-US" sz="3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3FDFB7-A2D5-4838-8EB7-1DBC06ED87C3}"/>
              </a:ext>
            </a:extLst>
          </p:cNvPr>
          <p:cNvSpPr/>
          <p:nvPr/>
        </p:nvSpPr>
        <p:spPr>
          <a:xfrm>
            <a:off x="2142172" y="1563052"/>
            <a:ext cx="633412" cy="38258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8E2A67-EEB1-4F88-9790-ECE7066CBF76}"/>
              </a:ext>
            </a:extLst>
          </p:cNvPr>
          <p:cNvSpPr/>
          <p:nvPr/>
        </p:nvSpPr>
        <p:spPr>
          <a:xfrm>
            <a:off x="2775585" y="1563052"/>
            <a:ext cx="633413" cy="382588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E4EB0E-B56E-45D6-9C97-2E1089681031}"/>
              </a:ext>
            </a:extLst>
          </p:cNvPr>
          <p:cNvSpPr/>
          <p:nvPr/>
        </p:nvSpPr>
        <p:spPr>
          <a:xfrm>
            <a:off x="1508760" y="1563052"/>
            <a:ext cx="633413" cy="38258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A05861-4EC4-45DD-86CB-206C7E145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33600"/>
            <a:ext cx="3696020" cy="4359018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39D55F-B406-4636-8CD0-9EB923724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94182"/>
            <a:ext cx="3696020" cy="4359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352A23-1E6F-43D5-930D-C104D313D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304800"/>
            <a:ext cx="6324600" cy="169372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D0DAEC5-7A9E-44D8-9ABF-41CD59567956}"/>
              </a:ext>
            </a:extLst>
          </p:cNvPr>
          <p:cNvSpPr/>
          <p:nvPr/>
        </p:nvSpPr>
        <p:spPr>
          <a:xfrm>
            <a:off x="2142172" y="1563052"/>
            <a:ext cx="633412" cy="382588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66B0D8-E7FA-4DDD-999A-557D46D493BD}"/>
              </a:ext>
            </a:extLst>
          </p:cNvPr>
          <p:cNvSpPr/>
          <p:nvPr/>
        </p:nvSpPr>
        <p:spPr>
          <a:xfrm>
            <a:off x="2775585" y="1563052"/>
            <a:ext cx="633413" cy="382588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E7C638-EC3F-4984-BA8A-B21EF6E67CEE}"/>
              </a:ext>
            </a:extLst>
          </p:cNvPr>
          <p:cNvSpPr/>
          <p:nvPr/>
        </p:nvSpPr>
        <p:spPr>
          <a:xfrm>
            <a:off x="1508760" y="1563052"/>
            <a:ext cx="633413" cy="38258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E7CD2D31-C9E3-407A-B188-DEEAA1B75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91124" y="3152775"/>
            <a:ext cx="5934075" cy="321945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Windows supports </a:t>
            </a:r>
            <a:r>
              <a:rPr lang="en-US" altLang="en-US" sz="2400" b="1" dirty="0"/>
              <a:t>many</a:t>
            </a:r>
            <a:r>
              <a:rPr lang="en-US" altLang="en-US" sz="2400" dirty="0"/>
              <a:t> categories of permissions for each item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000" b="1" dirty="0">
                <a:solidFill>
                  <a:srgbClr val="008000"/>
                </a:solidFill>
              </a:rPr>
              <a:t>Windows allows users to be in multiple groups</a:t>
            </a:r>
          </a:p>
          <a:p>
            <a:pPr marL="400050" lvl="1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2000" b="1" dirty="0">
                <a:solidFill>
                  <a:srgbClr val="008000"/>
                </a:solidFill>
              </a:rPr>
              <a:t>A user who doesn't own an item gets the greatest degree of access to that item that this user's groups afford, except when a "Deny" permission is set</a:t>
            </a:r>
          </a:p>
        </p:txBody>
      </p:sp>
      <p:sp>
        <p:nvSpPr>
          <p:cNvPr id="25603" name="Title 1">
            <a:extLst>
              <a:ext uri="{FF2B5EF4-FFF2-40B4-BE49-F238E27FC236}">
                <a16:creationId xmlns:a16="http://schemas.microsoft.com/office/drawing/2014/main" id="{C2BACA0C-0B1F-4640-AD5B-DC542BDD9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551" y="2009775"/>
            <a:ext cx="4486275" cy="952500"/>
          </a:xfrm>
        </p:spPr>
        <p:txBody>
          <a:bodyPr/>
          <a:lstStyle/>
          <a:p>
            <a:r>
              <a:rPr lang="en-US" altLang="en-US" sz="3200">
                <a:solidFill>
                  <a:srgbClr val="000000"/>
                </a:solidFill>
              </a:rPr>
              <a:t>File Management: How Unix is Unlike Windows</a:t>
            </a:r>
            <a:endParaRPr lang="en-US" altLang="en-US" sz="3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7D64EA2-12DD-4153-9ED4-E91517794BE1}"/>
              </a:ext>
            </a:extLst>
          </p:cNvPr>
          <p:cNvSpPr/>
          <p:nvPr/>
        </p:nvSpPr>
        <p:spPr>
          <a:xfrm>
            <a:off x="699134" y="3048000"/>
            <a:ext cx="2425066" cy="971550"/>
          </a:xfrm>
          <a:prstGeom prst="rect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EA0948B-CD19-4F23-B33F-3EF98E0F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04800"/>
            <a:ext cx="6324600" cy="16937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001EB2-42EC-44A0-B214-2CCBAC6BC9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94182"/>
            <a:ext cx="3696020" cy="43590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32BC-722F-4F8A-A610-72A2D7EDC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0174" y="3190875"/>
            <a:ext cx="6324599" cy="2371725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Basic Unix limits permission types to </a:t>
            </a:r>
          </a:p>
          <a:p>
            <a:pPr marL="228600" lvl="1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read (r)</a:t>
            </a:r>
          </a:p>
          <a:p>
            <a:pPr marL="228600" lvl="1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write (w)</a:t>
            </a:r>
          </a:p>
          <a:p>
            <a:pPr marL="228600" lvl="1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2000" b="1" dirty="0">
                <a:solidFill>
                  <a:srgbClr val="002060"/>
                </a:solidFill>
              </a:rPr>
              <a:t>execute (x)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2000" b="1" dirty="0">
                <a:solidFill>
                  <a:srgbClr val="008000"/>
                </a:solidFill>
              </a:rPr>
              <a:t>Windows also supports full control, list contents, delete, and user-configurable special combinations of permissions</a:t>
            </a:r>
          </a:p>
          <a:p>
            <a:pPr marL="458788" lvl="1" indent="-225425">
              <a:spcBef>
                <a:spcPts val="0"/>
              </a:spcBef>
              <a:spcAft>
                <a:spcPts val="600"/>
              </a:spcAft>
              <a:buFont typeface="Arial" charset="0"/>
              <a:buChar char="–"/>
              <a:defRPr/>
            </a:pPr>
            <a:endParaRPr lang="en-US" sz="2000" dirty="0"/>
          </a:p>
        </p:txBody>
      </p:sp>
      <p:sp>
        <p:nvSpPr>
          <p:cNvPr id="26627" name="Title 1">
            <a:extLst>
              <a:ext uri="{FF2B5EF4-FFF2-40B4-BE49-F238E27FC236}">
                <a16:creationId xmlns:a16="http://schemas.microsoft.com/office/drawing/2014/main" id="{BDBC99C4-CBCC-4D6A-99E2-1A487BD5D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2085976"/>
            <a:ext cx="4800600" cy="942975"/>
          </a:xfrm>
        </p:spPr>
        <p:txBody>
          <a:bodyPr/>
          <a:lstStyle/>
          <a:p>
            <a:r>
              <a:rPr lang="en-US" altLang="en-US" sz="3200"/>
              <a:t>File Management: How Unix is Unlike Windows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FAA149-E65A-403B-8B4D-19B2E7C71100}"/>
              </a:ext>
            </a:extLst>
          </p:cNvPr>
          <p:cNvSpPr/>
          <p:nvPr/>
        </p:nvSpPr>
        <p:spPr>
          <a:xfrm>
            <a:off x="1371600" y="1522474"/>
            <a:ext cx="2181225" cy="382588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3A5C09-288D-46DE-9077-6390D85416C4}"/>
              </a:ext>
            </a:extLst>
          </p:cNvPr>
          <p:cNvSpPr/>
          <p:nvPr/>
        </p:nvSpPr>
        <p:spPr>
          <a:xfrm>
            <a:off x="722314" y="4343400"/>
            <a:ext cx="3240086" cy="1219200"/>
          </a:xfrm>
          <a:prstGeom prst="rect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421BEBB-7570-4F92-A9B5-CEFAD1351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926" y="311151"/>
            <a:ext cx="3641725" cy="1622425"/>
          </a:xfrm>
        </p:spPr>
        <p:txBody>
          <a:bodyPr/>
          <a:lstStyle/>
          <a:p>
            <a:r>
              <a:rPr lang="en-US" altLang="en-US" sz="3200"/>
              <a:t>Command Interpreters: How Unix is Like Windows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466CE3E6-7259-48B0-9730-11BBA3CAD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538242"/>
            <a:ext cx="10668000" cy="1581150"/>
          </a:xfrm>
        </p:spPr>
        <p:txBody>
          <a:bodyPr/>
          <a:lstStyle/>
          <a:p>
            <a:pPr marL="60325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400" dirty="0"/>
              <a:t>Most Unix systems support a</a:t>
            </a:r>
            <a:r>
              <a:rPr lang="en-US" altLang="en-US" sz="2400" b="1" dirty="0">
                <a:solidFill>
                  <a:srgbClr val="002060"/>
                </a:solidFill>
              </a:rPr>
              <a:t> graphical user interface (GUI)</a:t>
            </a:r>
            <a:endParaRPr lang="en-US" altLang="en-US" sz="2400" dirty="0"/>
          </a:p>
          <a:p>
            <a:pPr marL="60325" indent="0">
              <a:spcBef>
                <a:spcPct val="0"/>
              </a:spcBef>
              <a:spcAft>
                <a:spcPts val="100"/>
              </a:spcAft>
              <a:buNone/>
            </a:pPr>
            <a:r>
              <a:rPr lang="en-US" altLang="en-US" sz="2400" dirty="0"/>
              <a:t>All Unix systems support an MS/DOS-like (</a:t>
            </a:r>
            <a:r>
              <a:rPr lang="en-US" altLang="en-US" sz="2400" b="1" dirty="0" err="1"/>
              <a:t>cmd</a:t>
            </a:r>
            <a:r>
              <a:rPr lang="en-US" altLang="en-US" sz="2400" dirty="0"/>
              <a:t>-like) character-based </a:t>
            </a:r>
            <a:r>
              <a:rPr lang="en-US" altLang="en-US" sz="2400" b="1" dirty="0">
                <a:solidFill>
                  <a:srgbClr val="002060"/>
                </a:solidFill>
              </a:rPr>
              <a:t>command line interface (CLI)</a:t>
            </a:r>
            <a:endParaRPr lang="en-US" altLang="en-US" sz="2400" dirty="0"/>
          </a:p>
          <a:p>
            <a:pPr marL="800100" lvl="2" indent="0">
              <a:buNone/>
            </a:pPr>
            <a:endParaRPr lang="en-US" altLang="en-US" sz="1600" dirty="0"/>
          </a:p>
          <a:p>
            <a:pPr marL="625475" lvl="1" indent="-225425"/>
            <a:endParaRPr lang="en-US" altLang="en-US" sz="2000" dirty="0"/>
          </a:p>
        </p:txBody>
      </p:sp>
      <p:pic>
        <p:nvPicPr>
          <p:cNvPr id="5124" name="Picture 6">
            <a:extLst>
              <a:ext uri="{FF2B5EF4-FFF2-40B4-BE49-F238E27FC236}">
                <a16:creationId xmlns:a16="http://schemas.microsoft.com/office/drawing/2014/main" id="{60042FBC-E728-458C-8A3A-17C86C961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3351"/>
          <a:stretch>
            <a:fillRect/>
          </a:stretch>
        </p:blipFill>
        <p:spPr bwMode="auto">
          <a:xfrm>
            <a:off x="310105" y="1925910"/>
            <a:ext cx="5662613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6">
            <a:extLst>
              <a:ext uri="{FF2B5EF4-FFF2-40B4-BE49-F238E27FC236}">
                <a16:creationId xmlns:a16="http://schemas.microsoft.com/office/drawing/2014/main" id="{8BF7AEAA-5CD9-40CD-B8B1-4BCA4A732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351" y="329478"/>
            <a:ext cx="5238749" cy="3627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ADADCD-FFAF-4501-9E6E-0ACCD7DE8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194182"/>
            <a:ext cx="3696020" cy="4359018"/>
          </a:xfrm>
          <a:prstGeom prst="rect">
            <a:avLst/>
          </a:prstGeom>
        </p:spPr>
      </p:pic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F9365040-E528-4758-ADC1-78AB33833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776" y="3190875"/>
            <a:ext cx="6219824" cy="310515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b="1" dirty="0">
                <a:solidFill>
                  <a:srgbClr val="008000"/>
                </a:solidFill>
              </a:rPr>
              <a:t>Windows has a special "Deny" "permission"</a:t>
            </a:r>
          </a:p>
          <a:p>
            <a:pPr marL="228600" lvl="1" inden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200" b="1" dirty="0">
                <a:solidFill>
                  <a:srgbClr val="008000"/>
                </a:solidFill>
              </a:rPr>
              <a:t>When set for a group to which a user belongs, that user is denied that kind of access to an item, </a:t>
            </a:r>
            <a:r>
              <a:rPr lang="en-US" altLang="en-US" sz="2200" b="1" u="sng" dirty="0">
                <a:solidFill>
                  <a:srgbClr val="008000"/>
                </a:solidFill>
              </a:rPr>
              <a:t>regardless</a:t>
            </a:r>
            <a:r>
              <a:rPr lang="en-US" altLang="en-US" sz="2200" b="1" dirty="0">
                <a:solidFill>
                  <a:srgbClr val="008000"/>
                </a:solidFill>
              </a:rPr>
              <a:t> of how many "Allow" permissions apply to other groups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</a:pPr>
            <a:r>
              <a:rPr lang="en-US" altLang="en-US" sz="2200" dirty="0"/>
              <a:t>Classic Unix has </a:t>
            </a:r>
            <a:r>
              <a:rPr lang="en-US" altLang="en-US" sz="2200" b="1" dirty="0"/>
              <a:t>nothing</a:t>
            </a:r>
            <a:r>
              <a:rPr lang="en-US" altLang="en-US" sz="2200" dirty="0"/>
              <a:t> like "Deny"</a:t>
            </a:r>
          </a:p>
        </p:txBody>
      </p:sp>
      <p:sp>
        <p:nvSpPr>
          <p:cNvPr id="27651" name="Title 1">
            <a:extLst>
              <a:ext uri="{FF2B5EF4-FFF2-40B4-BE49-F238E27FC236}">
                <a16:creationId xmlns:a16="http://schemas.microsoft.com/office/drawing/2014/main" id="{A21AB310-7B31-44F1-86A2-7125C11B6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2085976"/>
            <a:ext cx="4800600" cy="942975"/>
          </a:xfrm>
        </p:spPr>
        <p:txBody>
          <a:bodyPr/>
          <a:lstStyle/>
          <a:p>
            <a:r>
              <a:rPr lang="en-US" altLang="en-US" sz="3200"/>
              <a:t>File Management: How Unix is Unlike Windows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535DA9-31D2-4634-83C2-FB3F9E90EB1D}"/>
              </a:ext>
            </a:extLst>
          </p:cNvPr>
          <p:cNvSpPr/>
          <p:nvPr/>
        </p:nvSpPr>
        <p:spPr>
          <a:xfrm>
            <a:off x="3276600" y="4267200"/>
            <a:ext cx="714375" cy="1295400"/>
          </a:xfrm>
          <a:prstGeom prst="rect">
            <a:avLst/>
          </a:prstGeom>
          <a:noFill/>
          <a:ln w="50800">
            <a:solidFill>
              <a:srgbClr val="008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BCA623-B170-4A10-9820-E9FD49EC3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1" y="304800"/>
            <a:ext cx="6324600" cy="1693729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DFC57BA-A06A-437A-ACEA-339BF4AFE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04800"/>
            <a:ext cx="6324600" cy="1693729"/>
          </a:xfrm>
          <a:prstGeom prst="rect">
            <a:avLst/>
          </a:prstGeom>
        </p:spPr>
      </p:pic>
      <p:sp>
        <p:nvSpPr>
          <p:cNvPr id="28674" name="Content Placeholder 2">
            <a:extLst>
              <a:ext uri="{FF2B5EF4-FFF2-40B4-BE49-F238E27FC236}">
                <a16:creationId xmlns:a16="http://schemas.microsoft.com/office/drawing/2014/main" id="{EE0EC6C0-0419-4D94-8C62-BD3CBF20D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3190875"/>
            <a:ext cx="7467599" cy="310515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2000" dirty="0"/>
              <a:t>Newer </a:t>
            </a:r>
            <a:r>
              <a:rPr lang="en-US" altLang="en-US" sz="2000" dirty="0" err="1"/>
              <a:t>Unixes</a:t>
            </a:r>
            <a:r>
              <a:rPr lang="en-US" altLang="en-US" sz="2000" dirty="0"/>
              <a:t> provide </a:t>
            </a:r>
            <a:r>
              <a:rPr lang="en-US" altLang="en-US" sz="2000" b="1" dirty="0"/>
              <a:t>optional</a:t>
            </a:r>
            <a:r>
              <a:rPr lang="en-US" altLang="en-US" sz="2000" dirty="0"/>
              <a:t> support for </a:t>
            </a:r>
            <a:r>
              <a:rPr lang="en-US" altLang="en-US" sz="2000" b="1" dirty="0">
                <a:solidFill>
                  <a:srgbClr val="0070C0"/>
                </a:solidFill>
              </a:rPr>
              <a:t>access control lists (ACLs)</a:t>
            </a:r>
          </a:p>
          <a:p>
            <a:pPr marL="225425" indent="-225425"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altLang="en-US" sz="2000" b="1" dirty="0">
                <a:solidFill>
                  <a:srgbClr val="0070C0"/>
                </a:solidFill>
              </a:rPr>
              <a:t>use of ACLs indicated in listings with final period after permissions</a:t>
            </a:r>
          </a:p>
          <a:p>
            <a:pPr marL="225425" indent="-225425"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altLang="en-US" sz="2000" dirty="0"/>
              <a:t>Allow users to be in multiple groups</a:t>
            </a:r>
          </a:p>
          <a:p>
            <a:pPr marL="225425" indent="-225425"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altLang="en-US" sz="2000" dirty="0"/>
              <a:t>Allow owners to specify </a:t>
            </a:r>
            <a:r>
              <a:rPr lang="en-US" altLang="en-US" sz="2000" b="1" dirty="0" err="1"/>
              <a:t>rwx</a:t>
            </a:r>
            <a:r>
              <a:rPr lang="en-US" altLang="en-US" sz="2000" dirty="0"/>
              <a:t>-style permissions for each group</a:t>
            </a:r>
          </a:p>
          <a:p>
            <a:pPr marL="225425" indent="-225425">
              <a:spcBef>
                <a:spcPct val="0"/>
              </a:spcBef>
              <a:spcAft>
                <a:spcPts val="300"/>
              </a:spcAft>
              <a:buFont typeface="Arial" charset="0"/>
              <a:buChar char="•"/>
              <a:defRPr/>
            </a:pPr>
            <a:r>
              <a:rPr lang="en-US" altLang="en-US" sz="2000" dirty="0"/>
              <a:t>Support a "deny"-like capability</a:t>
            </a:r>
          </a:p>
          <a:p>
            <a:pPr marL="0" indent="0">
              <a:spcBef>
                <a:spcPct val="0"/>
              </a:spcBef>
              <a:spcAft>
                <a:spcPts val="300"/>
              </a:spcAft>
              <a:buNone/>
              <a:defRPr/>
            </a:pPr>
            <a:r>
              <a:rPr lang="en-US" altLang="en-US" sz="2000" dirty="0"/>
              <a:t>ACLs are managed using utilities discussed in 4417 (system administration)</a:t>
            </a:r>
          </a:p>
        </p:txBody>
      </p:sp>
      <p:sp>
        <p:nvSpPr>
          <p:cNvPr id="28675" name="Title 1">
            <a:extLst>
              <a:ext uri="{FF2B5EF4-FFF2-40B4-BE49-F238E27FC236}">
                <a16:creationId xmlns:a16="http://schemas.microsoft.com/office/drawing/2014/main" id="{FD9472B0-25F0-41D3-BDA2-7EA9FFABA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2085976"/>
            <a:ext cx="4800600" cy="942975"/>
          </a:xfrm>
        </p:spPr>
        <p:txBody>
          <a:bodyPr/>
          <a:lstStyle/>
          <a:p>
            <a:r>
              <a:rPr lang="en-US" altLang="en-US" sz="3200"/>
              <a:t>File Management: How Unix is Unlike Windows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665CDA-0B0B-4B16-A2E5-B8CD00D4B255}"/>
              </a:ext>
            </a:extLst>
          </p:cNvPr>
          <p:cNvSpPr/>
          <p:nvPr/>
        </p:nvSpPr>
        <p:spPr>
          <a:xfrm>
            <a:off x="3810000" y="1524000"/>
            <a:ext cx="280988" cy="409575"/>
          </a:xfrm>
          <a:prstGeom prst="rect">
            <a:avLst/>
          </a:prstGeom>
          <a:noFill/>
          <a:ln w="508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4AB1B2-2155-4F9D-82CA-7C273B354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194182"/>
            <a:ext cx="3696020" cy="4359018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47CBBB4E-F1B1-4483-86C1-F22CEB46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6248400" cy="1173162"/>
          </a:xfrm>
        </p:spPr>
        <p:txBody>
          <a:bodyPr/>
          <a:lstStyle/>
          <a:p>
            <a:r>
              <a:rPr lang="en-US" altLang="en-US" sz="4000"/>
              <a:t>User Management: </a:t>
            </a:r>
            <a:br>
              <a:rPr lang="en-US" altLang="en-US" sz="4000"/>
            </a:br>
            <a:r>
              <a:rPr lang="en-US" altLang="en-US" sz="4000"/>
              <a:t>How Unix is Like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BA9C-CB69-4785-892E-74A19BA9C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963" y="1647825"/>
            <a:ext cx="8464550" cy="447833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Both typically configured as </a:t>
            </a:r>
            <a:r>
              <a:rPr lang="en-US" sz="2400" b="1" dirty="0">
                <a:solidFill>
                  <a:srgbClr val="002060"/>
                </a:solidFill>
              </a:rPr>
              <a:t>multi-user systems</a:t>
            </a:r>
          </a:p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2400" dirty="0"/>
              <a:t>Both enable access using </a:t>
            </a:r>
            <a:r>
              <a:rPr lang="en-US" sz="2400" b="1" dirty="0">
                <a:solidFill>
                  <a:srgbClr val="002060"/>
                </a:solidFill>
              </a:rPr>
              <a:t>accounts – </a:t>
            </a:r>
            <a:r>
              <a:rPr lang="en-US" sz="2400" b="1" i="1" dirty="0"/>
              <a:t>identities</a:t>
            </a:r>
            <a:r>
              <a:rPr lang="en-US" sz="2400" dirty="0"/>
              <a:t> that</a:t>
            </a:r>
          </a:p>
          <a:p>
            <a:pPr marL="169862" lvl="1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2400" dirty="0"/>
              <a:t>allow a system to audit system use, using </a:t>
            </a:r>
            <a:r>
              <a:rPr lang="en-US" sz="2400" b="1" dirty="0">
                <a:solidFill>
                  <a:srgbClr val="002060"/>
                </a:solidFill>
              </a:rPr>
              <a:t>logs</a:t>
            </a:r>
          </a:p>
          <a:p>
            <a:pPr marL="169862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limit what each user can do, to protect the system and other users</a:t>
            </a:r>
          </a:p>
          <a:p>
            <a:pPr marL="1025525" lvl="2" indent="-225425">
              <a:buFont typeface="Arial" charset="0"/>
              <a:buChar char="•"/>
              <a:defRPr/>
            </a:pPr>
            <a:endParaRPr lang="en-US" sz="1600" dirty="0"/>
          </a:p>
          <a:p>
            <a:pPr marL="625475" lvl="1" indent="-225425">
              <a:buFont typeface="Arial" charset="0"/>
              <a:buChar char="–"/>
              <a:defRPr/>
            </a:pPr>
            <a:endParaRPr lang="en-US" sz="2000" dirty="0"/>
          </a:p>
        </p:txBody>
      </p:sp>
      <p:pic>
        <p:nvPicPr>
          <p:cNvPr id="29700" name="Picture 2" descr="http://itekblog.com/wp-content/uploads/2012/06/user-account.jpg">
            <a:extLst>
              <a:ext uri="{FF2B5EF4-FFF2-40B4-BE49-F238E27FC236}">
                <a16:creationId xmlns:a16="http://schemas.microsoft.com/office/drawing/2014/main" id="{79D8C7E1-D5F8-41CD-8485-A8A1B314A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50" y="395288"/>
            <a:ext cx="19812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0" name="Picture 2" descr="http://itekblog.com/wp-content/uploads/2012/06/user-account.jpg">
            <a:extLst>
              <a:ext uri="{FF2B5EF4-FFF2-40B4-BE49-F238E27FC236}">
                <a16:creationId xmlns:a16="http://schemas.microsoft.com/office/drawing/2014/main" id="{79D8C7E1-D5F8-41CD-8485-A8A1B314A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6450" y="395288"/>
            <a:ext cx="1981200" cy="189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Title 1">
            <a:extLst>
              <a:ext uri="{FF2B5EF4-FFF2-40B4-BE49-F238E27FC236}">
                <a16:creationId xmlns:a16="http://schemas.microsoft.com/office/drawing/2014/main" id="{47CBBB4E-F1B1-4483-86C1-F22CEB46E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6248400" cy="1173162"/>
          </a:xfrm>
        </p:spPr>
        <p:txBody>
          <a:bodyPr/>
          <a:lstStyle/>
          <a:p>
            <a:r>
              <a:rPr lang="en-US" altLang="en-US" sz="4000"/>
              <a:t>User Management: </a:t>
            </a:r>
            <a:br>
              <a:rPr lang="en-US" altLang="en-US" sz="4000"/>
            </a:br>
            <a:r>
              <a:rPr lang="en-US" altLang="en-US" sz="4000"/>
              <a:t>How Unix is Like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4BA9C-CB69-4785-892E-74A19BA9C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8963" y="1647825"/>
            <a:ext cx="8464550" cy="4478338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2400" dirty="0"/>
              <a:t>Both associate each account with</a:t>
            </a:r>
          </a:p>
          <a:p>
            <a:pPr marL="125413" lvl="1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2060"/>
                </a:solidFill>
              </a:rPr>
              <a:t>password</a:t>
            </a:r>
            <a:r>
              <a:rPr lang="en-US" sz="2400" dirty="0"/>
              <a:t> – a string for authenticating a user on login</a:t>
            </a:r>
          </a:p>
          <a:p>
            <a:pPr marL="125413" lvl="1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2400" dirty="0"/>
              <a:t>files and directories that the account </a:t>
            </a:r>
            <a:r>
              <a:rPr lang="en-US" sz="2400" b="1" dirty="0">
                <a:solidFill>
                  <a:srgbClr val="002060"/>
                </a:solidFill>
              </a:rPr>
              <a:t>owns</a:t>
            </a:r>
            <a:r>
              <a:rPr lang="en-US" sz="2400" dirty="0"/>
              <a:t> – i.e., manages access to</a:t>
            </a:r>
          </a:p>
          <a:p>
            <a:pPr marL="125413" lvl="1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2400" dirty="0"/>
              <a:t>one or more </a:t>
            </a:r>
            <a:r>
              <a:rPr lang="en-US" sz="2400" b="1" dirty="0">
                <a:solidFill>
                  <a:srgbClr val="002060"/>
                </a:solidFill>
              </a:rPr>
              <a:t>groups</a:t>
            </a:r>
            <a:r>
              <a:rPr lang="en-US" sz="2400" dirty="0"/>
              <a:t> – which facilitate file sharing</a:t>
            </a:r>
          </a:p>
          <a:p>
            <a:pPr marL="125413" lvl="1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2400" b="1" dirty="0">
                <a:solidFill>
                  <a:srgbClr val="002060"/>
                </a:solidFill>
              </a:rPr>
              <a:t>configuration files</a:t>
            </a:r>
            <a:r>
              <a:rPr lang="en-US" sz="2400" dirty="0"/>
              <a:t> – which personalize the look and feel of a user's sessions</a:t>
            </a:r>
          </a:p>
          <a:p>
            <a:pPr marL="125413" lvl="1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2060"/>
                </a:solidFill>
              </a:rPr>
              <a:t>command interpreter</a:t>
            </a:r>
            <a:r>
              <a:rPr lang="en-US" sz="2400" dirty="0"/>
              <a:t> – i.e., a utility that processes CLI commands</a:t>
            </a:r>
          </a:p>
          <a:p>
            <a:pPr marL="1025525" lvl="2" indent="-225425">
              <a:buFont typeface="Arial" charset="0"/>
              <a:buChar char="•"/>
              <a:defRPr/>
            </a:pPr>
            <a:endParaRPr lang="en-US" sz="1600" dirty="0"/>
          </a:p>
          <a:p>
            <a:pPr marL="625475" lvl="1" indent="-225425">
              <a:buFont typeface="Arial" charset="0"/>
              <a:buChar char="–"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1922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CA52541-19EA-47DC-8F41-A7DA6E8F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817" y="76200"/>
            <a:ext cx="5965102" cy="3352799"/>
          </a:xfrm>
          <a:prstGeom prst="rect">
            <a:avLst/>
          </a:prstGeom>
        </p:spPr>
      </p:pic>
      <p:sp>
        <p:nvSpPr>
          <p:cNvPr id="30722" name="Title 1">
            <a:extLst>
              <a:ext uri="{FF2B5EF4-FFF2-40B4-BE49-F238E27FC236}">
                <a16:creationId xmlns:a16="http://schemas.microsoft.com/office/drawing/2014/main" id="{F8F0DA7C-3676-4267-8DFA-40AD3D2F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14326"/>
            <a:ext cx="3752850" cy="2486025"/>
          </a:xfrm>
        </p:spPr>
        <p:txBody>
          <a:bodyPr/>
          <a:lstStyle/>
          <a:p>
            <a:r>
              <a:rPr lang="en-US" altLang="en-US" sz="4000"/>
              <a:t>User Management: How Unix is Like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6FF5-ABB8-4E1E-B1C0-B20C2029C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3505201"/>
            <a:ext cx="8332787" cy="20574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400" dirty="0"/>
              <a:t>Unix uses </a:t>
            </a:r>
            <a:r>
              <a:rPr lang="en-US" sz="2400" b="1" dirty="0">
                <a:solidFill>
                  <a:srgbClr val="002060"/>
                </a:solidFill>
              </a:rPr>
              <a:t>sessions</a:t>
            </a:r>
            <a:r>
              <a:rPr lang="en-US" sz="2400" dirty="0"/>
              <a:t> as a middle ground between</a:t>
            </a:r>
          </a:p>
          <a:p>
            <a:pPr marL="282575" lvl="1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400" dirty="0"/>
              <a:t>no authentication at all and </a:t>
            </a:r>
          </a:p>
          <a:p>
            <a:pPr marL="282575" lvl="1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400" dirty="0"/>
              <a:t>authenticating users before every command</a:t>
            </a:r>
          </a:p>
        </p:txBody>
      </p:sp>
    </p:spTree>
    <p:extLst>
      <p:ext uri="{BB962C8B-B14F-4D97-AF65-F5344CB8AC3E}">
        <p14:creationId xmlns:p14="http://schemas.microsoft.com/office/powerpoint/2010/main" val="3951550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CA52541-19EA-47DC-8F41-A7DA6E8F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1817" y="76200"/>
            <a:ext cx="5965102" cy="3352799"/>
          </a:xfrm>
          <a:prstGeom prst="rect">
            <a:avLst/>
          </a:prstGeom>
        </p:spPr>
      </p:pic>
      <p:sp>
        <p:nvSpPr>
          <p:cNvPr id="30722" name="Title 1">
            <a:extLst>
              <a:ext uri="{FF2B5EF4-FFF2-40B4-BE49-F238E27FC236}">
                <a16:creationId xmlns:a16="http://schemas.microsoft.com/office/drawing/2014/main" id="{F8F0DA7C-3676-4267-8DFA-40AD3D2F0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14326"/>
            <a:ext cx="3752850" cy="2486025"/>
          </a:xfrm>
        </p:spPr>
        <p:txBody>
          <a:bodyPr/>
          <a:lstStyle/>
          <a:p>
            <a:r>
              <a:rPr lang="en-US" altLang="en-US" sz="4000"/>
              <a:t>User Management: How Unix is Like 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06FF5-ABB8-4E1E-B1C0-B20C2029C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014" y="3019426"/>
            <a:ext cx="10009186" cy="3440113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400" dirty="0"/>
              <a:t>How sessions work</a:t>
            </a:r>
          </a:p>
          <a:p>
            <a:pPr marL="288925" lvl="1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400" dirty="0"/>
              <a:t>sessions start with a </a:t>
            </a:r>
            <a:r>
              <a:rPr lang="en-US" sz="2400" b="1" dirty="0">
                <a:solidFill>
                  <a:srgbClr val="008000"/>
                </a:solidFill>
              </a:rPr>
              <a:t>log in</a:t>
            </a:r>
            <a:r>
              <a:rPr lang="en-US" sz="2400" dirty="0"/>
              <a:t>, wherein users </a:t>
            </a:r>
          </a:p>
          <a:p>
            <a:pPr marL="574675" lvl="2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dirty="0"/>
              <a:t>request use of an account</a:t>
            </a:r>
          </a:p>
          <a:p>
            <a:pPr marL="574675" lvl="2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dirty="0"/>
              <a:t>demonstrate their right to use it with a password or other means</a:t>
            </a:r>
          </a:p>
          <a:p>
            <a:pPr marL="288925" lvl="1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400" dirty="0"/>
              <a:t>users remain authenticated (logged in) until the session ends</a:t>
            </a:r>
          </a:p>
          <a:p>
            <a:pPr marL="288925" lvl="1" indent="0">
              <a:spcBef>
                <a:spcPts val="0"/>
              </a:spcBef>
              <a:spcAft>
                <a:spcPts val="200"/>
              </a:spcAft>
              <a:buNone/>
              <a:defRPr/>
            </a:pPr>
            <a:r>
              <a:rPr lang="en-US" sz="2400" dirty="0"/>
              <a:t>sessions end with a </a:t>
            </a:r>
            <a:r>
              <a:rPr lang="en-US" sz="2400" b="1" dirty="0">
                <a:solidFill>
                  <a:srgbClr val="008000"/>
                </a:solidFill>
              </a:rPr>
              <a:t>log out</a:t>
            </a:r>
            <a:r>
              <a:rPr lang="en-US" sz="2400" dirty="0"/>
              <a:t> – either user-initiated (</a:t>
            </a:r>
            <a:r>
              <a:rPr lang="en-US" sz="2400" b="1" dirty="0">
                <a:solidFill>
                  <a:srgbClr val="0070C0"/>
                </a:solidFill>
              </a:rPr>
              <a:t>exit</a:t>
            </a:r>
            <a:r>
              <a:rPr lang="en-US" sz="2400" dirty="0"/>
              <a:t>) or automatic, after session is idle for certain time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70F9696-74F5-467D-A4D2-5C4D35E7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Management: </a:t>
            </a:r>
            <a:br>
              <a:rPr lang="en-US" altLang="en-US"/>
            </a:br>
            <a:r>
              <a:rPr lang="en-US" altLang="en-US"/>
              <a:t>How Unix is Unlike Windows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7CCCA624-8413-4F22-BEC8-C92C3A671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Unix only supports </a:t>
            </a:r>
            <a:r>
              <a:rPr lang="en-US" altLang="en-US" sz="2400" b="1" dirty="0">
                <a:solidFill>
                  <a:srgbClr val="008000"/>
                </a:solidFill>
              </a:rPr>
              <a:t>one-level</a:t>
            </a:r>
            <a:r>
              <a:rPr lang="en-US" altLang="en-US" sz="2400" dirty="0"/>
              <a:t> authentication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200" dirty="0"/>
              <a:t>authentication ID specified as just an </a:t>
            </a:r>
            <a:r>
              <a:rPr lang="en-US" altLang="en-US" sz="2200" b="1" dirty="0">
                <a:solidFill>
                  <a:srgbClr val="7A5A00"/>
                </a:solidFill>
              </a:rPr>
              <a:t>account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200" dirty="0"/>
              <a:t>different machines require different logins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470F9696-74F5-467D-A4D2-5C4D35E71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User Management: </a:t>
            </a:r>
            <a:br>
              <a:rPr lang="en-US" altLang="en-US"/>
            </a:br>
            <a:r>
              <a:rPr lang="en-US" altLang="en-US"/>
              <a:t>How Unix is Unlike Windows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7CCCA624-8413-4F22-BEC8-C92C3A671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400" dirty="0"/>
              <a:t>Windows also supports </a:t>
            </a:r>
            <a:r>
              <a:rPr lang="en-US" altLang="en-US" sz="2400" b="1" dirty="0">
                <a:solidFill>
                  <a:srgbClr val="008000"/>
                </a:solidFill>
              </a:rPr>
              <a:t>two-level</a:t>
            </a:r>
            <a:r>
              <a:rPr lang="en-US" altLang="en-US" sz="2400" dirty="0"/>
              <a:t> authentication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200" dirty="0"/>
              <a:t>authentication ID specified as </a:t>
            </a:r>
            <a:r>
              <a:rPr lang="en-US" altLang="en-US" sz="2200" b="1" dirty="0">
                <a:solidFill>
                  <a:srgbClr val="7A5A00"/>
                </a:solidFill>
              </a:rPr>
              <a:t>domain\account</a:t>
            </a:r>
            <a:r>
              <a:rPr lang="en-US" altLang="en-US" sz="2200" dirty="0"/>
              <a:t>: e.g., </a:t>
            </a:r>
            <a:r>
              <a:rPr lang="en-US" altLang="en-US" sz="2200" dirty="0" err="1"/>
              <a:t>etsu</a:t>
            </a:r>
            <a:r>
              <a:rPr lang="en-US" altLang="en-US" sz="2200" dirty="0"/>
              <a:t>\ramseyjw</a:t>
            </a:r>
          </a:p>
          <a:p>
            <a:pPr marL="685800" lvl="2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200" dirty="0"/>
              <a:t>domain often defaulted for convenience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200" dirty="0"/>
              <a:t>login to a domain gives user the right to access resources in the domain, like local computers, printers, and servers</a:t>
            </a:r>
          </a:p>
          <a:p>
            <a:pPr marL="685800" lvl="2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200" dirty="0"/>
              <a:t>these, however, may require secondary logins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2200" dirty="0"/>
              <a:t>domains – also called organizational units (OUs) – can be configured for automated cross-domain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10633618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9CF9050E-78FD-4CC2-A30F-206EEC01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2914650" cy="2763837"/>
          </a:xfrm>
        </p:spPr>
        <p:txBody>
          <a:bodyPr/>
          <a:lstStyle/>
          <a:p>
            <a:r>
              <a:rPr lang="en-US" altLang="en-US"/>
              <a:t>Configuration Management: How Unix is Like Windows</a:t>
            </a:r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1FC04B06-C39A-44B6-A180-230CFD301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214" y="2667000"/>
            <a:ext cx="9466262" cy="32766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sz="2400" b="1" i="1" dirty="0">
                <a:solidFill>
                  <a:prstClr val="black"/>
                </a:solidFill>
              </a:rPr>
              <a:t>Both support use of well-known datasets</a:t>
            </a:r>
            <a:br>
              <a:rPr lang="en-US" sz="2400" b="1" i="1" dirty="0">
                <a:solidFill>
                  <a:prstClr val="black"/>
                </a:solidFill>
              </a:rPr>
            </a:br>
            <a:r>
              <a:rPr lang="en-US" sz="2400" b="1" i="1" dirty="0">
                <a:solidFill>
                  <a:prstClr val="black"/>
                </a:solidFill>
              </a:rPr>
              <a:t> to configure operation</a:t>
            </a:r>
            <a:endParaRPr lang="en-US" altLang="en-US" sz="2400" dirty="0"/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200" dirty="0"/>
              <a:t>These datasets are typically read on program startup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200" dirty="0"/>
              <a:t>They typically serve to configure system programs, system-wide user defaults, and per-user defaults, like</a:t>
            </a:r>
          </a:p>
          <a:p>
            <a:pPr marL="22860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000" dirty="0"/>
              <a:t>Current system's time zone</a:t>
            </a:r>
          </a:p>
          <a:p>
            <a:pPr marL="22860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000" dirty="0"/>
              <a:t>GUI and command-line preferences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200" dirty="0"/>
              <a:t>Both use text-based formats: e.g., .INI; JSON; (name, value) pairs</a:t>
            </a:r>
          </a:p>
        </p:txBody>
      </p:sp>
      <p:pic>
        <p:nvPicPr>
          <p:cNvPr id="32772" name="Picture 2" descr="https://upload.wikimedia.org/wikipedia/commons/thumb/7/7c/Gnu_grub_config_file.png/400px-Gnu_grub_config_file.png">
            <a:extLst>
              <a:ext uri="{FF2B5EF4-FFF2-40B4-BE49-F238E27FC236}">
                <a16:creationId xmlns:a16="http://schemas.microsoft.com/office/drawing/2014/main" id="{E46650C8-70CE-4D20-BB8C-F19F1577F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0839" y="233364"/>
            <a:ext cx="486092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A349AF7D-4425-4A1B-9879-19947B1D2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600075"/>
            <a:ext cx="3086100" cy="2686050"/>
          </a:xfrm>
        </p:spPr>
        <p:txBody>
          <a:bodyPr/>
          <a:lstStyle/>
          <a:p>
            <a:r>
              <a:rPr lang="en-US" altLang="en-US"/>
              <a:t>Configuration Management: How Unix, Windows Differ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D660AAF2-344A-46EB-9AE1-0C20CEE77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848" y="3255645"/>
            <a:ext cx="8494712" cy="2830513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200" dirty="0"/>
              <a:t>Unix stores system-wide configuration files in a directory called </a:t>
            </a:r>
            <a:r>
              <a:rPr lang="en-US" altLang="en-US" sz="2200" b="1" dirty="0">
                <a:solidFill>
                  <a:srgbClr val="0070C0"/>
                </a:solidFill>
              </a:rPr>
              <a:t>/</a:t>
            </a:r>
            <a:r>
              <a:rPr lang="en-US" altLang="en-US" sz="2200" b="1" dirty="0" err="1">
                <a:solidFill>
                  <a:srgbClr val="0070C0"/>
                </a:solidFill>
              </a:rPr>
              <a:t>etc</a:t>
            </a:r>
            <a:endParaRPr lang="en-US" altLang="en-US" sz="2200" b="1" dirty="0">
              <a:solidFill>
                <a:srgbClr val="0070C0"/>
              </a:solidFill>
            </a:endParaRP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200" dirty="0"/>
              <a:t>All configuration data editable using text editors</a:t>
            </a:r>
          </a:p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200" dirty="0"/>
              <a:t>Windows now stores most configuration data in the </a:t>
            </a:r>
            <a:r>
              <a:rPr lang="en-US" altLang="en-US" sz="2200" b="1" dirty="0">
                <a:solidFill>
                  <a:srgbClr val="008000"/>
                </a:solidFill>
              </a:rPr>
              <a:t>registry</a:t>
            </a:r>
            <a:endParaRPr lang="en-US" altLang="en-US" sz="2200" dirty="0"/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200" dirty="0"/>
              <a:t>A single, massive, central, system-wide binary file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200" dirty="0"/>
              <a:t>Requires a special program, </a:t>
            </a:r>
            <a:r>
              <a:rPr lang="en-US" altLang="en-US" sz="2200" b="1" dirty="0"/>
              <a:t>regedit.exe</a:t>
            </a:r>
            <a:r>
              <a:rPr lang="en-US" altLang="en-US" sz="2200" dirty="0"/>
              <a:t>, to view and edit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200" dirty="0"/>
              <a:t>Other classic locations for config data include C:\Windows, C:\Users </a:t>
            </a:r>
          </a:p>
        </p:txBody>
      </p:sp>
      <p:pic>
        <p:nvPicPr>
          <p:cNvPr id="33796" name="Picture 2" descr="https://upload.wikimedia.org/wikipedia/commons/thumb/7/7c/Gnu_grub_config_file.png/400px-Gnu_grub_config_file.png">
            <a:extLst>
              <a:ext uri="{FF2B5EF4-FFF2-40B4-BE49-F238E27FC236}">
                <a16:creationId xmlns:a16="http://schemas.microsoft.com/office/drawing/2014/main" id="{2E70503F-D173-44C2-B2A8-214A9AE84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364" y="261939"/>
            <a:ext cx="4860925" cy="302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B3BBE06-A157-4B3F-989F-3AFA44681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12764"/>
            <a:ext cx="8229600" cy="1135062"/>
          </a:xfrm>
        </p:spPr>
        <p:txBody>
          <a:bodyPr/>
          <a:lstStyle/>
          <a:p>
            <a:r>
              <a:rPr lang="en-US" altLang="en-US" sz="3700" dirty="0"/>
              <a:t>Command Line Interface (CLI) Commands: How Unix is Like Windows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B4EDD439-A31E-4D84-9C53-309A25185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920" y="1981200"/>
            <a:ext cx="9448800" cy="4772025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1000"/>
              </a:spcAft>
              <a:buNone/>
              <a:defRPr/>
            </a:pPr>
            <a:r>
              <a:rPr lang="en-US" altLang="en-US" sz="2400" dirty="0"/>
              <a:t>Much of the Unix CLI should seem familiar to </a:t>
            </a:r>
            <a:r>
              <a:rPr lang="en-US" altLang="en-US" sz="2400" b="1" dirty="0" err="1"/>
              <a:t>cmd</a:t>
            </a:r>
            <a:r>
              <a:rPr lang="en-US" altLang="en-US" sz="2400" dirty="0"/>
              <a:t> users</a:t>
            </a:r>
          </a:p>
          <a:p>
            <a:pPr marL="347663" lvl="1" indent="0">
              <a:spcBef>
                <a:spcPct val="0"/>
              </a:spcBef>
              <a:spcAft>
                <a:spcPts val="1000"/>
              </a:spcAft>
              <a:buNone/>
              <a:defRPr/>
            </a:pPr>
            <a:r>
              <a:rPr lang="en-US" altLang="en-US" sz="2300" b="1" dirty="0" err="1"/>
              <a:t>cmd</a:t>
            </a:r>
            <a:r>
              <a:rPr lang="en-US" altLang="en-US" sz="2300" dirty="0"/>
              <a:t> (i.e., MS/DOS) based on CP/M, a late 1970's OS</a:t>
            </a:r>
          </a:p>
          <a:p>
            <a:pPr marL="347663" lvl="1" indent="0">
              <a:spcBef>
                <a:spcPct val="0"/>
              </a:spcBef>
              <a:spcAft>
                <a:spcPts val="1000"/>
              </a:spcAft>
              <a:buNone/>
              <a:defRPr/>
            </a:pPr>
            <a:r>
              <a:rPr lang="en-US" altLang="en-US" sz="2300" dirty="0"/>
              <a:t>CP/M, in turn, was developed as a stripped-down Unix</a:t>
            </a:r>
          </a:p>
          <a:p>
            <a:pPr marL="0" indent="0">
              <a:spcBef>
                <a:spcPct val="0"/>
              </a:spcBef>
              <a:spcAft>
                <a:spcPts val="1000"/>
              </a:spcAft>
              <a:buNone/>
              <a:defRPr/>
            </a:pPr>
            <a:r>
              <a:rPr lang="en-US" altLang="en-US" sz="2400" dirty="0"/>
              <a:t>Common Unix/Windows functionality includes commands for</a:t>
            </a:r>
          </a:p>
          <a:p>
            <a:pPr marL="342900" lvl="1" indent="0">
              <a:spcBef>
                <a:spcPct val="0"/>
              </a:spcBef>
              <a:spcAft>
                <a:spcPts val="1000"/>
              </a:spcAft>
              <a:buNone/>
              <a:tabLst>
                <a:tab pos="3200400" algn="l"/>
              </a:tabLst>
              <a:defRPr/>
            </a:pPr>
            <a:r>
              <a:rPr lang="en-US" altLang="en-US" sz="2300" dirty="0"/>
              <a:t>directory management: e.g., create/delete/rename directory</a:t>
            </a:r>
          </a:p>
          <a:p>
            <a:pPr marL="342900" lvl="1" indent="0">
              <a:spcBef>
                <a:spcPct val="0"/>
              </a:spcBef>
              <a:spcAft>
                <a:spcPts val="1000"/>
              </a:spcAft>
              <a:buNone/>
              <a:tabLst>
                <a:tab pos="3200400" algn="l"/>
              </a:tabLst>
              <a:defRPr/>
            </a:pPr>
            <a:r>
              <a:rPr lang="en-US" altLang="en-US" sz="2300" dirty="0"/>
              <a:t>file management: e.g., create/delete/rename file</a:t>
            </a:r>
          </a:p>
          <a:p>
            <a:pPr marL="342900" lvl="1" indent="0">
              <a:spcBef>
                <a:spcPct val="0"/>
              </a:spcBef>
              <a:spcAft>
                <a:spcPts val="1000"/>
              </a:spcAft>
              <a:buNone/>
              <a:defRPr/>
            </a:pPr>
            <a:r>
              <a:rPr lang="en-US" altLang="en-US" sz="2300" dirty="0"/>
              <a:t>text file processing</a:t>
            </a:r>
          </a:p>
          <a:p>
            <a:pPr marL="34290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300" dirty="0"/>
              <a:t>system administration</a:t>
            </a:r>
            <a:r>
              <a:rPr lang="en-US" altLang="en-US" sz="2400" dirty="0"/>
              <a:t>	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FE348B15-E2E4-4B04-BF98-95BFFBB37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938" y="1609726"/>
            <a:ext cx="9821862" cy="4810125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Common functionality also includes similar mechanisms for executing commands: e.g.,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running individual commands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running two or more commands concurrently (&amp;)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pausing or halting a command's execution from the terminal (^Z, ^C)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rerouting a program's input from the keyboard to a file (&lt;) 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rerouting a program's output from the console to a file (&gt;)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chaining one command's output to a second's input (|)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defRPr/>
            </a:pPr>
            <a:r>
              <a:rPr lang="en-US" altLang="en-US" sz="2400" dirty="0"/>
              <a:t>automating command execution, via scripts</a:t>
            </a:r>
          </a:p>
          <a:p>
            <a:pPr>
              <a:spcBef>
                <a:spcPct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endParaRPr lang="en-US" alt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999DB26-D955-4F83-A5B8-7308911378FD}"/>
              </a:ext>
            </a:extLst>
          </p:cNvPr>
          <p:cNvSpPr txBox="1">
            <a:spLocks/>
          </p:cNvSpPr>
          <p:nvPr/>
        </p:nvSpPr>
        <p:spPr bwMode="auto">
          <a:xfrm>
            <a:off x="1143000" y="512764"/>
            <a:ext cx="8229600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9pPr>
          </a:lstStyle>
          <a:p>
            <a:r>
              <a:rPr lang="en-US" altLang="en-US" sz="3700" kern="0" dirty="0"/>
              <a:t>Command Line Interface (CLI) Commands: How Unix is Like Windows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A02861B3-9EF2-497C-B232-D73544B7D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0" y="1828801"/>
            <a:ext cx="9753600" cy="396240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600"/>
              </a:spcAft>
              <a:buNone/>
              <a:tabLst>
                <a:tab pos="4457700" algn="l"/>
              </a:tabLst>
              <a:defRPr/>
            </a:pPr>
            <a:r>
              <a:rPr lang="en-US" altLang="en-US" sz="2800" dirty="0"/>
              <a:t>The Windows </a:t>
            </a:r>
            <a:r>
              <a:rPr lang="en-US" altLang="en-US" sz="2800" dirty="0" err="1"/>
              <a:t>cmd</a:t>
            </a:r>
            <a:r>
              <a:rPr lang="en-US" altLang="en-US" sz="2800" dirty="0"/>
              <a:t> prompt and most Unix CLIs, including </a:t>
            </a:r>
            <a:r>
              <a:rPr lang="en-US" altLang="en-US" sz="2800" b="1" dirty="0">
                <a:solidFill>
                  <a:srgbClr val="0070C0"/>
                </a:solidFill>
              </a:rPr>
              <a:t>bash</a:t>
            </a:r>
            <a:r>
              <a:rPr lang="en-US" altLang="en-US" sz="2800" dirty="0"/>
              <a:t>, support a </a:t>
            </a:r>
            <a:r>
              <a:rPr lang="en-US" altLang="en-US" sz="2800" b="1" i="1" dirty="0">
                <a:solidFill>
                  <a:srgbClr val="7A5A00"/>
                </a:solidFill>
              </a:rPr>
              <a:t>home directory</a:t>
            </a:r>
            <a:r>
              <a:rPr lang="en-US" altLang="en-US" sz="2800" b="1" i="1" dirty="0">
                <a:solidFill>
                  <a:srgbClr val="008000"/>
                </a:solidFill>
              </a:rPr>
              <a:t>:  </a:t>
            </a:r>
            <a:r>
              <a:rPr lang="en-US" altLang="en-US" sz="2800" dirty="0"/>
              <a:t>a file system directory where users can keep their files 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tabLst>
                <a:tab pos="4457700" algn="l"/>
              </a:tabLst>
              <a:defRPr/>
            </a:pPr>
            <a:r>
              <a:rPr lang="en-US" altLang="en-US" sz="2400" dirty="0"/>
              <a:t>on login, the CLI's set a user's current directory to </a:t>
            </a:r>
            <a:br>
              <a:rPr lang="en-US" altLang="en-US" sz="2400" dirty="0"/>
            </a:br>
            <a:r>
              <a:rPr lang="en-US" altLang="en-US" sz="2400" dirty="0"/>
              <a:t>that user's home directory </a:t>
            </a:r>
          </a:p>
          <a:p>
            <a:pPr marL="400050" lvl="1" indent="0">
              <a:spcBef>
                <a:spcPct val="0"/>
              </a:spcBef>
              <a:spcAft>
                <a:spcPts val="600"/>
              </a:spcAft>
              <a:buNone/>
              <a:tabLst>
                <a:tab pos="4457700" algn="l"/>
              </a:tabLst>
              <a:defRPr/>
            </a:pPr>
            <a:r>
              <a:rPr lang="en-US" altLang="en-US" sz="2400" dirty="0"/>
              <a:t>these systems track the current user's home directory using an environment variable named</a:t>
            </a:r>
          </a:p>
          <a:p>
            <a:pPr marL="800100" lvl="2" indent="0">
              <a:spcBef>
                <a:spcPct val="0"/>
              </a:spcBef>
              <a:spcAft>
                <a:spcPts val="600"/>
              </a:spcAft>
              <a:buNone/>
              <a:tabLst>
                <a:tab pos="4457700" algn="l"/>
              </a:tabLst>
              <a:defRPr/>
            </a:pPr>
            <a:r>
              <a:rPr lang="en-US" altLang="en-US" dirty="0"/>
              <a:t>HOME in UNIX</a:t>
            </a:r>
          </a:p>
          <a:p>
            <a:pPr marL="800100" lvl="2" indent="0">
              <a:spcBef>
                <a:spcPct val="0"/>
              </a:spcBef>
              <a:spcAft>
                <a:spcPts val="600"/>
              </a:spcAft>
              <a:buNone/>
              <a:tabLst>
                <a:tab pos="4457700" algn="l"/>
              </a:tabLst>
              <a:defRPr/>
            </a:pPr>
            <a:r>
              <a:rPr lang="en-US" altLang="en-US" dirty="0"/>
              <a:t>HOMEPATH in Windows</a:t>
            </a:r>
          </a:p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endParaRPr lang="en-US" altLang="en-US" sz="24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7070ED-72B8-4A47-9CD3-6373DE8F55F5}"/>
              </a:ext>
            </a:extLst>
          </p:cNvPr>
          <p:cNvSpPr txBox="1">
            <a:spLocks/>
          </p:cNvSpPr>
          <p:nvPr/>
        </p:nvSpPr>
        <p:spPr bwMode="auto">
          <a:xfrm>
            <a:off x="1143000" y="512764"/>
            <a:ext cx="8229600" cy="11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79551B"/>
                </a:solidFill>
                <a:latin typeface="Corbel Light" panose="020B0303020204020204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200">
                <a:solidFill>
                  <a:srgbClr val="79551B"/>
                </a:solidFill>
                <a:latin typeface="Palatino Linotype" pitchFamily="18" charset="0"/>
              </a:defRPr>
            </a:lvl9pPr>
          </a:lstStyle>
          <a:p>
            <a:r>
              <a:rPr lang="en-US" altLang="en-US" sz="3700" kern="0" dirty="0"/>
              <a:t>Command Line Interface (CLI) Commands: How Unix is Like Windows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2" descr="http://i.telegraph.co.uk/multimedia/archive/01504/dinosaur_1504881c.jpg">
            <a:extLst>
              <a:ext uri="{FF2B5EF4-FFF2-40B4-BE49-F238E27FC236}">
                <a16:creationId xmlns:a16="http://schemas.microsoft.com/office/drawing/2014/main" id="{A70678AE-B99B-4DAB-9551-350E3335D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0" r="5830"/>
          <a:stretch>
            <a:fillRect/>
          </a:stretch>
        </p:blipFill>
        <p:spPr bwMode="auto">
          <a:xfrm>
            <a:off x="9448800" y="457200"/>
            <a:ext cx="2743200" cy="234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24FEB-DF1D-4972-BB4E-B171DFBA4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28800"/>
            <a:ext cx="8077199" cy="34290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500"/>
              </a:spcAft>
              <a:buNone/>
              <a:defRPr/>
            </a:pPr>
            <a:r>
              <a:rPr lang="en-US" sz="2800" dirty="0"/>
              <a:t>Unix is geared towards CLIs</a:t>
            </a:r>
            <a:endParaRPr lang="en-US" sz="2800" b="1" dirty="0">
              <a:solidFill>
                <a:srgbClr val="002060"/>
              </a:solidFill>
            </a:endParaRP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Graphical User Interfaces (</a:t>
            </a:r>
            <a:r>
              <a:rPr lang="en-US" sz="2400" b="1" dirty="0">
                <a:solidFill>
                  <a:srgbClr val="002060"/>
                </a:solidFill>
              </a:rPr>
              <a:t>GUI</a:t>
            </a:r>
            <a:r>
              <a:rPr lang="en-US" sz="2400" dirty="0"/>
              <a:t>s) weren't supported when Unix created (1972)</a:t>
            </a:r>
          </a:p>
          <a:p>
            <a:pPr marL="685800" lvl="2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/>
              <a:t>'70s era memories were too small for pixelated displays</a:t>
            </a:r>
          </a:p>
          <a:p>
            <a:pPr marL="400050" lvl="1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	GUIs retrofitted during 80's, '90s</a:t>
            </a:r>
          </a:p>
          <a:p>
            <a:pPr marL="742950" lvl="2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dirty="0"/>
              <a:t>X, KDE, GNOME, Unity …</a:t>
            </a:r>
          </a:p>
          <a:p>
            <a:pPr marL="857250" lvl="3" indent="0">
              <a:spcBef>
                <a:spcPts val="0"/>
              </a:spcBef>
              <a:spcAft>
                <a:spcPts val="1200"/>
              </a:spcAft>
              <a:buNone/>
              <a:defRPr/>
            </a:pPr>
            <a:r>
              <a:rPr lang="en-US" sz="2400" dirty="0"/>
              <a:t>CLI remains essential for most "interesting" work</a:t>
            </a:r>
          </a:p>
          <a:p>
            <a:pPr marL="117475" indent="-225425">
              <a:spcBef>
                <a:spcPts val="0"/>
              </a:spcBef>
              <a:spcAft>
                <a:spcPts val="100"/>
              </a:spcAft>
              <a:buFont typeface="Arial" charset="0"/>
              <a:buChar char="•"/>
              <a:defRPr/>
            </a:pPr>
            <a:endParaRPr lang="en-US" sz="2400" dirty="0"/>
          </a:p>
          <a:p>
            <a:pPr marL="625475" lvl="1" indent="-225425">
              <a:buFont typeface="Arial" charset="0"/>
              <a:buChar char="–"/>
              <a:defRPr/>
            </a:pPr>
            <a:endParaRPr lang="en-US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4526A6-5B77-4DE4-8F60-617C475C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14400"/>
            <a:ext cx="8077200" cy="592137"/>
          </a:xfrm>
        </p:spPr>
        <p:txBody>
          <a:bodyPr/>
          <a:lstStyle/>
          <a:p>
            <a:r>
              <a:rPr lang="en-US" altLang="en-US" dirty="0"/>
              <a:t>CLI Commands: How Unix, Windows Differ</a:t>
            </a:r>
            <a:endParaRPr lang="en-US" altLang="en-US" sz="3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45A4B4AD-F294-46C0-B1E0-E1D4ECBA8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2600"/>
            <a:ext cx="9677400" cy="531495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2800" b="1" dirty="0">
                <a:solidFill>
                  <a:srgbClr val="7A5A00"/>
                </a:solidFill>
              </a:rPr>
              <a:t>Command name styles</a:t>
            </a:r>
          </a:p>
          <a:p>
            <a:pPr marL="400050" lvl="1" indent="0">
              <a:spcBef>
                <a:spcPct val="0"/>
              </a:spcBef>
              <a:spcAft>
                <a:spcPts val="1200"/>
              </a:spcAft>
              <a:buNone/>
              <a:tabLst>
                <a:tab pos="5603875" algn="l"/>
              </a:tabLst>
              <a:defRPr/>
            </a:pPr>
            <a:r>
              <a:rPr lang="en-US" altLang="en-US" sz="2400" dirty="0"/>
              <a:t>To compensate for s-l-o-w 1970's era dialup connections, </a:t>
            </a:r>
            <a:br>
              <a:rPr lang="en-US" altLang="en-US" sz="2400" dirty="0"/>
            </a:br>
            <a:r>
              <a:rPr lang="en-US" altLang="en-US" sz="2400" dirty="0"/>
              <a:t>Unix commands were often severely abbreviated:	</a:t>
            </a:r>
            <a:br>
              <a:rPr lang="en-US" altLang="en-US" sz="2400" dirty="0"/>
            </a:b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e.g.,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b="1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</a:t>
            </a:r>
            <a:r>
              <a:rPr lang="en-US" alt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</a:t>
            </a:r>
          </a:p>
          <a:p>
            <a:pPr marL="400050" lvl="1" indent="0">
              <a:spcBef>
                <a:spcPct val="0"/>
              </a:spcBef>
              <a:spcAft>
                <a:spcPts val="1200"/>
              </a:spcAft>
              <a:buNone/>
              <a:tabLst>
                <a:tab pos="5603875" algn="l"/>
              </a:tabLst>
              <a:defRPr/>
            </a:pPr>
            <a:r>
              <a:rPr lang="en-US" altLang="en-US" sz="2400" dirty="0"/>
              <a:t>Windows command names are typically clearer:	</a:t>
            </a:r>
            <a:br>
              <a:rPr lang="en-US" altLang="en-US" sz="2400" dirty="0"/>
            </a:b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e.g., </a:t>
            </a:r>
            <a:r>
              <a:rPr lang="en-US" alt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copy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en-US" sz="24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rename</a:t>
            </a:r>
          </a:p>
          <a:p>
            <a:pPr>
              <a:spcBef>
                <a:spcPct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endParaRPr lang="en-US" alt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C0C4B34-EB77-4FEC-AF5D-03586B533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14400"/>
            <a:ext cx="8229600" cy="592137"/>
          </a:xfrm>
        </p:spPr>
        <p:txBody>
          <a:bodyPr/>
          <a:lstStyle/>
          <a:p>
            <a:r>
              <a:rPr lang="en-US" altLang="en-US" dirty="0"/>
              <a:t>CLI Commands: How Unix, Windows Differ</a:t>
            </a:r>
            <a:endParaRPr lang="en-US" altLang="en-US" sz="3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45A4B4AD-F294-46C0-B1E0-E1D4ECBA8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752600"/>
            <a:ext cx="8610600" cy="5314950"/>
          </a:xfrm>
        </p:spPr>
        <p:txBody>
          <a:bodyPr/>
          <a:lstStyle/>
          <a:p>
            <a:pPr marL="0" indent="0">
              <a:spcBef>
                <a:spcPct val="0"/>
              </a:spcBef>
              <a:spcAft>
                <a:spcPts val="200"/>
              </a:spcAft>
              <a:buNone/>
              <a:defRPr/>
            </a:pPr>
            <a:r>
              <a:rPr lang="en-US" altLang="en-US" sz="2800" b="1" dirty="0">
                <a:solidFill>
                  <a:srgbClr val="7A5A00"/>
                </a:solidFill>
              </a:rPr>
              <a:t>Policies for interpreting case</a:t>
            </a:r>
          </a:p>
          <a:p>
            <a:pPr marL="400050" lvl="1" indent="0">
              <a:spcBef>
                <a:spcPct val="0"/>
              </a:spcBef>
              <a:spcAft>
                <a:spcPts val="1200"/>
              </a:spcAft>
              <a:buNone/>
              <a:tabLst>
                <a:tab pos="5603875" algn="l"/>
              </a:tabLst>
              <a:defRPr/>
            </a:pPr>
            <a:r>
              <a:rPr lang="en-US" altLang="en-US" sz="2400" dirty="0"/>
              <a:t>Windows command names are case insensitive:</a:t>
            </a:r>
            <a:br>
              <a:rPr lang="en-US" altLang="en-US" sz="2400" dirty="0"/>
            </a:br>
            <a:r>
              <a:rPr lang="en-US" altLang="en-US" sz="2400" dirty="0"/>
              <a:t>e.g.,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MKDIR</a:t>
            </a:r>
          </a:p>
          <a:p>
            <a:pPr marL="400050" lvl="1" indent="0">
              <a:spcBef>
                <a:spcPct val="0"/>
              </a:spcBef>
              <a:spcAft>
                <a:spcPts val="1200"/>
              </a:spcAft>
              <a:buNone/>
              <a:tabLst>
                <a:tab pos="5603875" algn="l"/>
              </a:tabLst>
              <a:defRPr/>
            </a:pPr>
            <a:r>
              <a:rPr lang="en-US" altLang="en-US" sz="2400" dirty="0"/>
              <a:t>For Unix, case matters:</a:t>
            </a:r>
            <a:br>
              <a:rPr lang="en-US" altLang="en-US" sz="2400" dirty="0"/>
            </a:br>
            <a:r>
              <a:rPr lang="en-US" altLang="en-US" sz="2400" dirty="0"/>
              <a:t>e.g.,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latin typeface="Consolas" panose="020B0609020204030204" pitchFamily="49" charset="0"/>
                <a:ea typeface="Arial Unicode MS"/>
                <a:cs typeface="Consolas" panose="020B0609020204030204" pitchFamily="49" charset="0"/>
              </a:rPr>
              <a:t>≠ </a:t>
            </a:r>
            <a:r>
              <a:rPr lang="en-US" alt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MkDiR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en-US" sz="2400" dirty="0">
                <a:latin typeface="Consolas" panose="020B0609020204030204" pitchFamily="49" charset="0"/>
                <a:ea typeface="Arial Unicode MS"/>
                <a:cs typeface="Consolas" panose="020B0609020204030204" pitchFamily="49" charset="0"/>
              </a:rPr>
              <a:t>≠ </a:t>
            </a:r>
            <a:r>
              <a:rPr lang="en-US" alt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MKDIR </a:t>
            </a:r>
            <a:endParaRPr lang="en-US" altLang="en-US" sz="2400" dirty="0"/>
          </a:p>
          <a:p>
            <a:pPr>
              <a:spcBef>
                <a:spcPct val="0"/>
              </a:spcBef>
              <a:spcAft>
                <a:spcPts val="200"/>
              </a:spcAft>
              <a:buFont typeface="Arial" charset="0"/>
              <a:buChar char="•"/>
              <a:defRPr/>
            </a:pPr>
            <a:endParaRPr lang="en-US" alt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769149-CD23-4F78-8056-8C1BE5CA3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914400"/>
            <a:ext cx="8229600" cy="592137"/>
          </a:xfrm>
        </p:spPr>
        <p:txBody>
          <a:bodyPr/>
          <a:lstStyle/>
          <a:p>
            <a:r>
              <a:rPr lang="en-US" altLang="en-US" dirty="0"/>
              <a:t>CLI Commands: How Unix, Windows Differ</a:t>
            </a:r>
            <a:endParaRPr lang="en-US" altLang="en-US" sz="3800" dirty="0"/>
          </a:p>
        </p:txBody>
      </p:sp>
    </p:spTree>
    <p:extLst>
      <p:ext uri="{BB962C8B-B14F-4D97-AF65-F5344CB8AC3E}">
        <p14:creationId xmlns:p14="http://schemas.microsoft.com/office/powerpoint/2010/main" val="1264969764"/>
      </p:ext>
    </p:extLst>
  </p:cSld>
  <p:clrMapOvr>
    <a:masterClrMapping/>
  </p:clrMapOvr>
</p:sld>
</file>

<file path=ppt/theme/theme1.xml><?xml version="1.0" encoding="utf-8"?>
<a:theme xmlns:a="http://schemas.openxmlformats.org/drawingml/2006/main" name="TS001159439">
  <a:themeElements>
    <a:clrScheme name="Default Design 11">
      <a:dk1>
        <a:srgbClr val="3E3E5C"/>
      </a:dk1>
      <a:lt1>
        <a:srgbClr val="FFFFFF"/>
      </a:lt1>
      <a:dk2>
        <a:srgbClr val="666699"/>
      </a:dk2>
      <a:lt2>
        <a:srgbClr val="FFFFFF"/>
      </a:lt2>
      <a:accent1>
        <a:srgbClr val="60597B"/>
      </a:accent1>
      <a:accent2>
        <a:srgbClr val="6666FF"/>
      </a:accent2>
      <a:accent3>
        <a:srgbClr val="B8B8CA"/>
      </a:accent3>
      <a:accent4>
        <a:srgbClr val="DADADA"/>
      </a:accent4>
      <a:accent5>
        <a:srgbClr val="B6B5BF"/>
      </a:accent5>
      <a:accent6>
        <a:srgbClr val="5C5CE7"/>
      </a:accent6>
      <a:hlink>
        <a:srgbClr val="99CCFF"/>
      </a:hlink>
      <a:folHlink>
        <a:srgbClr val="FFFF99"/>
      </a:folHlink>
    </a:clrScheme>
    <a:fontScheme name="Default Design">
      <a:majorFont>
        <a:latin typeface="Palatino Linotype"/>
        <a:ea typeface=""/>
        <a:cs typeface=""/>
      </a:majorFont>
      <a:minorFont>
        <a:latin typeface="Palatino Linotyp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TS001159439</Template>
  <TotalTime>2115</TotalTime>
  <Words>2378</Words>
  <Application>Microsoft Office PowerPoint</Application>
  <PresentationFormat>Widescreen</PresentationFormat>
  <Paragraphs>240</Paragraphs>
  <Slides>39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Arial Unicode MS</vt:lpstr>
      <vt:lpstr>Calibri</vt:lpstr>
      <vt:lpstr>Consolas</vt:lpstr>
      <vt:lpstr>Corbel Light</vt:lpstr>
      <vt:lpstr>Lucida Console</vt:lpstr>
      <vt:lpstr>Palatino Linotype</vt:lpstr>
      <vt:lpstr>Times New Roman</vt:lpstr>
      <vt:lpstr>TS001159439</vt:lpstr>
      <vt:lpstr>Unix v. Windows</vt:lpstr>
      <vt:lpstr>Unix vs. Windows</vt:lpstr>
      <vt:lpstr>Command Interpreters: How Unix is Like Windows</vt:lpstr>
      <vt:lpstr>Command Line Interface (CLI) Commands: How Unix is Like Windows</vt:lpstr>
      <vt:lpstr>PowerPoint Presentation</vt:lpstr>
      <vt:lpstr>PowerPoint Presentation</vt:lpstr>
      <vt:lpstr>CLI Commands: How Unix, Windows Differ</vt:lpstr>
      <vt:lpstr>CLI Commands: How Unix, Windows Differ</vt:lpstr>
      <vt:lpstr>CLI Commands: How Unix, Windows Differ</vt:lpstr>
      <vt:lpstr>CLI Commands: How Unix, Windows Differ</vt:lpstr>
      <vt:lpstr>CLI Commands: How Unix, Windows Differ</vt:lpstr>
      <vt:lpstr>CLI Commands: How Unix, Windows Differ</vt:lpstr>
      <vt:lpstr>CLI Commands: How Unix, Windows Differ</vt:lpstr>
      <vt:lpstr>CLI Commands: How Unix, Windows Differ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File Management:  How Unix is Like Windows</vt:lpstr>
      <vt:lpstr>File Management:  How Unix is Unlike Windows</vt:lpstr>
      <vt:lpstr>File Management:  How Unix is Unlike Windows</vt:lpstr>
      <vt:lpstr>File Management:  How Unix is Unlike Windows</vt:lpstr>
      <vt:lpstr>File Management:  How Unix is Unlike Windows</vt:lpstr>
      <vt:lpstr>File Management: How Unix is Unlike Windows</vt:lpstr>
      <vt:lpstr>File Management: How Unix is Unlike Windows</vt:lpstr>
      <vt:lpstr>File Management: How Unix is Unlike Windows</vt:lpstr>
      <vt:lpstr>File Management: How Unix is Unlike Windows</vt:lpstr>
      <vt:lpstr>File Management: How Unix is Unlike Windows</vt:lpstr>
      <vt:lpstr>File Management: How Unix is Unlike Windows</vt:lpstr>
      <vt:lpstr>User Management:  How Unix is Like Windows</vt:lpstr>
      <vt:lpstr>User Management:  How Unix is Like Windows</vt:lpstr>
      <vt:lpstr>User Management: How Unix is Like Windows</vt:lpstr>
      <vt:lpstr>User Management: How Unix is Like Windows</vt:lpstr>
      <vt:lpstr>User Management:  How Unix is Unlike Windows</vt:lpstr>
      <vt:lpstr>User Management:  How Unix is Unlike Windows</vt:lpstr>
      <vt:lpstr>Configuration Management: How Unix is Like Windows</vt:lpstr>
      <vt:lpstr>Configuration Management: How Unix, Windows Differ</vt:lpstr>
    </vt:vector>
  </TitlesOfParts>
  <Company>ETSU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Unix</dc:title>
  <dc:creator>ETSU</dc:creator>
  <cp:lastModifiedBy>Jack Ramsey</cp:lastModifiedBy>
  <cp:revision>185</cp:revision>
  <dcterms:created xsi:type="dcterms:W3CDTF">2008-01-15T15:15:34Z</dcterms:created>
  <dcterms:modified xsi:type="dcterms:W3CDTF">2022-08-28T19:16:03Z</dcterms:modified>
</cp:coreProperties>
</file>