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89" r:id="rId2"/>
    <p:sldId id="433" r:id="rId3"/>
    <p:sldId id="453" r:id="rId4"/>
    <p:sldId id="536" r:id="rId5"/>
    <p:sldId id="431" r:id="rId6"/>
    <p:sldId id="454" r:id="rId7"/>
    <p:sldId id="442" r:id="rId8"/>
    <p:sldId id="455" r:id="rId9"/>
    <p:sldId id="535" r:id="rId10"/>
    <p:sldId id="443" r:id="rId11"/>
    <p:sldId id="456" r:id="rId12"/>
    <p:sldId id="444" r:id="rId13"/>
    <p:sldId id="525" r:id="rId14"/>
    <p:sldId id="440" r:id="rId15"/>
    <p:sldId id="526" r:id="rId16"/>
    <p:sldId id="527" r:id="rId17"/>
    <p:sldId id="534" r:id="rId18"/>
    <p:sldId id="452" r:id="rId19"/>
    <p:sldId id="457" r:id="rId20"/>
    <p:sldId id="458" r:id="rId21"/>
    <p:sldId id="533" r:id="rId22"/>
    <p:sldId id="451" r:id="rId23"/>
    <p:sldId id="459" r:id="rId24"/>
    <p:sldId id="460" r:id="rId25"/>
    <p:sldId id="532" r:id="rId26"/>
    <p:sldId id="445" r:id="rId27"/>
    <p:sldId id="544" r:id="rId28"/>
    <p:sldId id="545" r:id="rId29"/>
    <p:sldId id="446" r:id="rId30"/>
    <p:sldId id="543" r:id="rId31"/>
    <p:sldId id="531" r:id="rId32"/>
    <p:sldId id="449" r:id="rId33"/>
    <p:sldId id="530" r:id="rId34"/>
    <p:sldId id="503" r:id="rId35"/>
    <p:sldId id="519" r:id="rId36"/>
    <p:sldId id="516" r:id="rId37"/>
    <p:sldId id="515" r:id="rId38"/>
    <p:sldId id="520" r:id="rId39"/>
    <p:sldId id="517" r:id="rId40"/>
    <p:sldId id="521" r:id="rId41"/>
    <p:sldId id="522" r:id="rId42"/>
    <p:sldId id="518" r:id="rId43"/>
    <p:sldId id="529" r:id="rId44"/>
    <p:sldId id="523" r:id="rId45"/>
    <p:sldId id="441" r:id="rId46"/>
    <p:sldId id="524" r:id="rId47"/>
    <p:sldId id="528" r:id="rId48"/>
    <p:sldId id="447" r:id="rId49"/>
    <p:sldId id="538" r:id="rId50"/>
    <p:sldId id="537" r:id="rId51"/>
    <p:sldId id="539" r:id="rId52"/>
    <p:sldId id="448" r:id="rId53"/>
    <p:sldId id="540" r:id="rId54"/>
    <p:sldId id="466" r:id="rId55"/>
    <p:sldId id="541" r:id="rId56"/>
    <p:sldId id="542" r:id="rId57"/>
    <p:sldId id="465" r:id="rId58"/>
    <p:sldId id="546" r:id="rId59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600"/>
    <a:srgbClr val="FFFF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78" autoAdjust="0"/>
    <p:restoredTop sz="86409" autoAdjust="0"/>
  </p:normalViewPr>
  <p:slideViewPr>
    <p:cSldViewPr>
      <p:cViewPr varScale="1">
        <p:scale>
          <a:sx n="70" d="100"/>
          <a:sy n="70" d="100"/>
        </p:scale>
        <p:origin x="84" y="5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0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6F06E-B8BD-4B35-87A0-79FB675858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243EE-9A78-4F63-BB67-C1E80A0907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0466CE1-A907-4D39-B154-364266F7D1A6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E6D68-13BE-474D-9F78-C1E73F4553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E9665-3F5C-4E3C-8F27-4C92FFB5AE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DDEC953-6998-49FF-897E-5987B7B3CB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6899E3-EAD7-4C32-B89E-AD580B189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2ABC6-D36A-4F90-9FD9-3516036B46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C63AE91-3E93-4DF8-99E9-2B6A3F83EC05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5A1897-C84D-4BB1-95A5-9CE9206511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0F24F5-53F0-470E-B518-B671B441A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555E7-5DFB-4A6B-A1DE-A8AFAF493B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873E9-592D-4874-86CB-26B50FF67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6B74428-7BEF-4F3F-B4D4-C0389D2F4B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7EA70AE2-C68C-49F9-933E-0BBA2CAE4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7F7290-11D5-4A99-AAA6-53A1839003B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1A28D46-5FA6-419B-9105-1B27E2CAC3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BE0FDB7-194C-4978-BD96-C2DF7FBE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D829F52-8775-4255-913B-AD6DFC74C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68B35-566F-42ED-BC00-EC165CD18734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4497FA-2A61-4282-A663-174267047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569ED79-F337-4E3B-93E6-49CE93154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D829F52-8775-4255-913B-AD6DFC74C0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268B35-566F-42ED-BC00-EC165CD18734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44497FA-2A61-4282-A663-174267047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569ED79-F337-4E3B-93E6-49CE93154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80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EA755C1-5B2C-40A3-9A55-D943E10CA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8EC99-C134-42B4-85FA-3D46734B71C5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F137FB-F57A-43E3-9702-92CCC730B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BD04F0-BE7D-4722-8879-D5F7DB30F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EA755C1-5B2C-40A3-9A55-D943E10CAA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78EC99-C134-42B4-85FA-3D46734B71C5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EF137FB-F57A-43E3-9702-92CCC730B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3BD04F0-BE7D-4722-8879-D5F7DB30F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78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9A880-26D2-4917-9456-C03EA182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F0239-0403-4BD4-8DB0-510C6C3EEB9C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1186-D595-4A8A-971C-0F8D600A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825CE-8186-423E-BD0C-5655C029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8C5B-A76F-49F2-9805-CBDDCF57A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3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E0D0-4690-4FD8-A84D-B7AE986D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BD3B-AFFF-4250-A106-FC9903F93FA7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FC07-F9E0-4900-801E-A1D1386A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3ABC5-8A09-47EE-A169-8D797265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0550C-6C3C-4A06-AF14-0319C50D22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77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6C1A-C708-40EC-875F-3C4CEC36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7DF95-2C13-4FE2-9FF1-631B8ACB0F5E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37314-8F4A-4D85-A2C9-8E10226A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285D1-D4DF-4C44-BDD8-4E2B1215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81103-60A6-455D-8057-F7B3076B8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3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/>
            </a:lvl1pPr>
            <a:lvl2pPr>
              <a:spcBef>
                <a:spcPts val="600"/>
              </a:spcBef>
              <a:spcAft>
                <a:spcPts val="1200"/>
              </a:spcAft>
              <a:defRPr/>
            </a:lvl2pPr>
            <a:lvl3pPr>
              <a:spcBef>
                <a:spcPts val="600"/>
              </a:spcBef>
              <a:spcAft>
                <a:spcPts val="1200"/>
              </a:spcAft>
              <a:defRPr/>
            </a:lvl3pPr>
            <a:lvl4pPr>
              <a:spcBef>
                <a:spcPts val="600"/>
              </a:spcBef>
              <a:spcAft>
                <a:spcPts val="1200"/>
              </a:spcAft>
              <a:defRPr/>
            </a:lvl4pPr>
            <a:lvl5pPr>
              <a:spcBef>
                <a:spcPts val="600"/>
              </a:spcBef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30706-630C-4C22-BDC7-68D5AA90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A1678-58D6-4D1A-BF6A-C4B189848546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082F-0F7F-41F8-964E-D14F6BC2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8DBF3-AEBC-45F9-9D60-C39D7B04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F43C8-4072-4B0E-89ED-9E9D328BE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46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4AD96-AC3F-49E1-830B-92533E2F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2F27C-63AC-4FB3-89E8-7DAD1FC85351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52E7-9743-4E98-96EF-2C7D7987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F8C21-ABF9-4C52-A30E-D809AFE4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7EC6F-3C9D-4051-A818-A5F2A846F0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77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D06423-7469-47D3-B325-7F44CAE8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BC48-BDA7-48F4-8B98-587D3FB8D35A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68F82-9D0A-4C2C-B4AE-CA705074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15FC94-8B9D-437F-A7DE-4CBE1489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7B04E3-12CE-4B0C-B4A3-918FDB5464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84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F43F045-EB93-43F6-B17F-49DE4F23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FAE09-B0BB-43F0-B5EF-54660641BF48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087B61-4995-47C2-A567-44648FF2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E4F85B-D736-48FE-A885-05572FC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F173A-BCB5-48C1-90B2-E0F3398E02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25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2E72326-8C56-4496-B554-C4F194AA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1305F-7454-4455-9DC9-5FAD179A5D5A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BC8DE3-5BCB-47D5-BBB2-389F403B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CCAB75-EA27-4CDD-9096-27CDEE0E6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CB686-F0ED-44B8-AA43-65110C006B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2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B237B8-9F0C-45AB-AF96-8276FD02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C9987-D1A9-40ED-BC21-4F91B2E5E96F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167209-211E-4343-98EF-C3C82288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4550B3-A37E-486E-861E-8ED4A0DC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C29161-48CB-4578-9987-B69970E31D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10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88C097-215A-4666-B7B2-45FF7D0B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46BB0-B441-409F-B7DC-E3F3E5BFFC8E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A01092-5015-4176-A34C-12F46DD6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4A2F38-C37D-4867-B4B8-843D4239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F7B9FB-D16F-4D76-836E-89A1A4699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37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9A7B97-391D-4203-92F5-2015FAB1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C4972-49D9-4F11-9C83-80CCC8557673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1F4B9A-0E10-4676-A63A-C7EC7D1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F2F1D4-BB04-400C-8F4D-2D48BB2A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87B6C-52CD-4F46-96E0-826136EBC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2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B0AEBE7-B728-49BC-8802-0097EBF402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6C5EA-273A-4659-8561-C7BEF3FD57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3D77-AC08-47B6-B66A-306AA4E2A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3B935E-B39D-4639-84B2-91D67D493050}" type="datetimeFigureOut">
              <a:rPr lang="en-US"/>
              <a:pPr>
                <a:defRPr/>
              </a:pPr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053F9-6099-438C-9760-E41164392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0CF3-82C0-49CD-B2B5-736DAFF5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AE21F7A-975B-4873-9DC4-528C20418C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82D7B3-4A31-4C13-982F-B62E25BE9C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762000"/>
            <a:ext cx="7772400" cy="2838450"/>
          </a:xfrm>
        </p:spPr>
        <p:txBody>
          <a:bodyPr/>
          <a:lstStyle/>
          <a:p>
            <a:pPr eaLnBrk="1" hangingPunct="1"/>
            <a:r>
              <a:rPr lang="en-US" altLang="en-US" dirty="0"/>
              <a:t>CSCI 2200: Intro to Unix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The bash Command Interpreter</a:t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03395C0-84B3-4957-ACB7-CC36D1296B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>
            <a:extLst>
              <a:ext uri="{FF2B5EF4-FFF2-40B4-BE49-F238E27FC236}">
                <a16:creationId xmlns:a16="http://schemas.microsoft.com/office/drawing/2014/main" id="{E2E28777-FFAB-45AE-A341-EC55830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458200" cy="792162"/>
          </a:xfrm>
        </p:spPr>
        <p:txBody>
          <a:bodyPr/>
          <a:lstStyle/>
          <a:p>
            <a:r>
              <a:rPr lang="en-US" altLang="en-US" sz="4000"/>
              <a:t>Strings as the Basis for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Data</a:t>
            </a:r>
          </a:p>
        </p:txBody>
      </p:sp>
      <p:sp>
        <p:nvSpPr>
          <p:cNvPr id="9219" name="Content Placeholder 5">
            <a:extLst>
              <a:ext uri="{FF2B5EF4-FFF2-40B4-BE49-F238E27FC236}">
                <a16:creationId xmlns:a16="http://schemas.microsoft.com/office/drawing/2014/main" id="{C98DC136-DED5-4CA4-B336-D80E7AF4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95400"/>
            <a:ext cx="8305800" cy="4800600"/>
          </a:xfrm>
        </p:spPr>
        <p:txBody>
          <a:bodyPr/>
          <a:lstStyle/>
          <a:p>
            <a:pPr marL="0" indent="0">
              <a:buNone/>
              <a:tabLst>
                <a:tab pos="288925" algn="l"/>
              </a:tabLst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bash</a:t>
            </a:r>
            <a:r>
              <a:rPr lang="en-US" altLang="en-US" sz="2800" dirty="0"/>
              <a:t> by default treats all values as strings, including</a:t>
            </a:r>
          </a:p>
          <a:p>
            <a:pPr marL="279400" lvl="1" indent="0">
              <a:buNone/>
              <a:defRPr/>
            </a:pPr>
            <a:r>
              <a:rPr lang="en-US" altLang="en-US" sz="2400" dirty="0"/>
              <a:t>command names</a:t>
            </a:r>
          </a:p>
          <a:p>
            <a:pPr marL="279400" lvl="1" indent="0">
              <a:buNone/>
              <a:defRPr/>
            </a:pPr>
            <a:r>
              <a:rPr lang="en-US" altLang="en-US" sz="2400" dirty="0"/>
              <a:t>command options</a:t>
            </a:r>
          </a:p>
          <a:p>
            <a:pPr marL="279400" lvl="1" indent="0">
              <a:buNone/>
              <a:defRPr/>
            </a:pPr>
            <a:r>
              <a:rPr lang="en-US" altLang="en-US" sz="2400" dirty="0"/>
              <a:t>command arguments</a:t>
            </a:r>
          </a:p>
          <a:p>
            <a:pPr marL="279400" lvl="1" indent="0">
              <a:buNone/>
              <a:defRPr/>
            </a:pPr>
            <a:r>
              <a:rPr lang="en-US" altLang="en-US" sz="2400" dirty="0"/>
              <a:t>session state</a:t>
            </a:r>
          </a:p>
          <a:p>
            <a:pPr marL="288925" indent="-288925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400" dirty="0"/>
          </a:p>
          <a:p>
            <a:pPr marL="568325" lvl="1" indent="-288925">
              <a:spcBef>
                <a:spcPct val="0"/>
              </a:spcBef>
              <a:buFont typeface="Arial" charset="0"/>
              <a:buChar char="–"/>
              <a:defRPr/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>
            <a:extLst>
              <a:ext uri="{FF2B5EF4-FFF2-40B4-BE49-F238E27FC236}">
                <a16:creationId xmlns:a16="http://schemas.microsoft.com/office/drawing/2014/main" id="{E2E28777-FFAB-45AE-A341-EC55830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458200" cy="792162"/>
          </a:xfrm>
        </p:spPr>
        <p:txBody>
          <a:bodyPr/>
          <a:lstStyle/>
          <a:p>
            <a:r>
              <a:rPr lang="en-US" altLang="en-US" sz="4000"/>
              <a:t>Strings as the Basis for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Data</a:t>
            </a:r>
          </a:p>
        </p:txBody>
      </p:sp>
      <p:sp>
        <p:nvSpPr>
          <p:cNvPr id="9219" name="Content Placeholder 5">
            <a:extLst>
              <a:ext uri="{FF2B5EF4-FFF2-40B4-BE49-F238E27FC236}">
                <a16:creationId xmlns:a16="http://schemas.microsoft.com/office/drawing/2014/main" id="{C98DC136-DED5-4CA4-B336-D80E7AF4D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95400"/>
            <a:ext cx="8305800" cy="4800600"/>
          </a:xfrm>
        </p:spPr>
        <p:txBody>
          <a:bodyPr/>
          <a:lstStyle/>
          <a:p>
            <a:pPr marL="0" indent="0">
              <a:buNone/>
              <a:tabLst>
                <a:tab pos="288925" algn="l"/>
              </a:tabLst>
              <a:defRPr/>
            </a:pPr>
            <a:r>
              <a:rPr lang="en-US" altLang="en-US" sz="2800" b="1" dirty="0">
                <a:solidFill>
                  <a:srgbClr val="008000"/>
                </a:solidFill>
              </a:rPr>
              <a:t>implications</a:t>
            </a:r>
            <a:endParaRPr lang="en-US" altLang="en-US" sz="2400" dirty="0"/>
          </a:p>
          <a:p>
            <a:pPr marL="279400" lvl="1" indent="0">
              <a:buNone/>
              <a:defRPr/>
            </a:pPr>
            <a:r>
              <a:rPr lang="en-US" altLang="en-US" sz="2400" dirty="0"/>
              <a:t>string manipulation is a major part of command processing</a:t>
            </a:r>
          </a:p>
          <a:p>
            <a:pPr marL="279400" lvl="1" indent="0">
              <a:buNone/>
              <a:defRPr/>
            </a:pPr>
            <a:r>
              <a:rPr lang="en-US" altLang="en-US" sz="2400" dirty="0"/>
              <a:t>this includes </a:t>
            </a:r>
            <a:r>
              <a:rPr lang="en-US" altLang="en-US" sz="2400" b="1" dirty="0">
                <a:solidFill>
                  <a:srgbClr val="008000"/>
                </a:solidFill>
              </a:rPr>
              <a:t>string substitution</a:t>
            </a:r>
            <a:r>
              <a:rPr lang="en-US" altLang="en-US" sz="2400" dirty="0"/>
              <a:t>:  creating string values from previously defined string variables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marL="288925" indent="-288925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400" dirty="0"/>
          </a:p>
          <a:p>
            <a:pPr marL="568325" lvl="1" indent="-288925">
              <a:spcBef>
                <a:spcPct val="0"/>
              </a:spcBef>
              <a:buFont typeface="Arial" charset="0"/>
              <a:buChar char="–"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07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>
            <a:extLst>
              <a:ext uri="{FF2B5EF4-FFF2-40B4-BE49-F238E27FC236}">
                <a16:creationId xmlns:a16="http://schemas.microsoft.com/office/drawing/2014/main" id="{BAA0BF7C-FC95-4BFD-902A-F0CB374B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458200" cy="792162"/>
          </a:xfrm>
        </p:spPr>
        <p:txBody>
          <a:bodyPr/>
          <a:lstStyle/>
          <a:p>
            <a:r>
              <a:rPr lang="en-US" altLang="en-US" sz="4000"/>
              <a:t>Strings as the Basis for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Data</a:t>
            </a:r>
          </a:p>
        </p:txBody>
      </p:sp>
      <p:sp>
        <p:nvSpPr>
          <p:cNvPr id="9219" name="Content Placeholder 5">
            <a:extLst>
              <a:ext uri="{FF2B5EF4-FFF2-40B4-BE49-F238E27FC236}">
                <a16:creationId xmlns:a16="http://schemas.microsoft.com/office/drawing/2014/main" id="{49925BFA-2D97-4FEC-B530-3D9C3AE5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257300"/>
            <a:ext cx="6172200" cy="33147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allows users to define strings in four basic ways</a:t>
            </a:r>
          </a:p>
          <a:p>
            <a:pPr marL="2794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"as is", with no quoting</a:t>
            </a:r>
          </a:p>
          <a:p>
            <a:pPr marL="2794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with single-quoting</a:t>
            </a:r>
          </a:p>
          <a:p>
            <a:pPr marL="2794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with $' ' quoting</a:t>
            </a:r>
          </a:p>
          <a:p>
            <a:pPr marL="2794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with double-quoting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These differ with respect to what references and escape sequences are recognized within each</a:t>
            </a:r>
          </a:p>
          <a:p>
            <a:pPr marL="569913" lvl="1" indent="-280988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endParaRPr lang="en-US" altLang="en-US" sz="2400" dirty="0"/>
          </a:p>
          <a:p>
            <a:pPr marL="288925" indent="-288925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2400" dirty="0"/>
          </a:p>
          <a:p>
            <a:pPr marL="568325" lvl="1" indent="-288925">
              <a:spcBef>
                <a:spcPct val="0"/>
              </a:spcBef>
              <a:buFont typeface="Arial" charset="0"/>
              <a:buChar char="–"/>
              <a:defRPr/>
            </a:pPr>
            <a:endParaRPr lang="en-US" alt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85FBB-DF05-41A9-BB8F-15F5A6F5EF82}"/>
              </a:ext>
            </a:extLst>
          </p:cNvPr>
          <p:cNvSpPr txBox="1">
            <a:spLocks/>
          </p:cNvSpPr>
          <p:nvPr/>
        </p:nvSpPr>
        <p:spPr>
          <a:xfrm>
            <a:off x="152400" y="1143000"/>
            <a:ext cx="5486400" cy="2743200"/>
          </a:xfrm>
          <a:prstGeom prst="rect">
            <a:avLst/>
          </a:prstGeom>
          <a:solidFill>
            <a:srgbClr val="FFFFCC"/>
          </a:solidFill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echo this\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echo '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echo $'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echo "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 b="1" dirty="0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en-US" sz="1600" b="1" dirty="0" err="1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 err="1">
                <a:solidFill>
                  <a:srgbClr val="008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endParaRPr lang="en-US" altLang="en-US" sz="1600" b="1" dirty="0">
              <a:solidFill>
                <a:srgbClr val="008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0CCD803-FF79-43AE-8722-0B20B9AA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Unquoted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Strings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ACDD953-4793-4724-9304-570BE385E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3733800"/>
            <a:ext cx="8229600" cy="2514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Unquoting is simplest for strings formed solely of word characters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solidFill>
                  <a:srgbClr val="C00000"/>
                </a:solidFill>
              </a:rPr>
              <a:t>Most non-word characters have special meanings in unquoted strings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It's easier to list the ones that don't:  period @ + :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200" dirty="0"/>
              <a:t>As a rule, to use a mark of punctuation in an unquoted string as itself, </a:t>
            </a:r>
            <a:r>
              <a:rPr lang="en-US" altLang="en-US" sz="2200" b="1" dirty="0">
                <a:solidFill>
                  <a:srgbClr val="745600"/>
                </a:solidFill>
              </a:rPr>
              <a:t>escape</a:t>
            </a:r>
            <a:r>
              <a:rPr lang="en-US" altLang="en-US" sz="2200" dirty="0">
                <a:solidFill>
                  <a:srgbClr val="745600"/>
                </a:solidFill>
              </a:rPr>
              <a:t> </a:t>
            </a:r>
            <a:r>
              <a:rPr lang="en-US" altLang="en-US" sz="2200" dirty="0"/>
              <a:t>it by preceding it with \</a:t>
            </a:r>
          </a:p>
        </p:txBody>
      </p:sp>
      <p:sp>
        <p:nvSpPr>
          <p:cNvPr id="5124" name="Content Placeholder 1">
            <a:extLst>
              <a:ext uri="{FF2B5EF4-FFF2-40B4-BE49-F238E27FC236}">
                <a16:creationId xmlns:a16="http://schemas.microsoft.com/office/drawing/2014/main" id="{9D207A9E-776B-4A32-9A5F-997460F86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990600"/>
            <a:ext cx="9677400" cy="25908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\ spaces,\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\&amp;\'s,\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\$\'s,\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\;\'s,\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among\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other\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chars,\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must\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escaped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spaces, &amp;'s, $'s, and ;'s, among other chars, must be escaped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test=_TEST_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variables\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like\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\$test\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expand:\</a:t>
            </a:r>
            <a:r>
              <a:rPr lang="en-US" altLang="en-US" sz="1600" b="1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$test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variables like $test expand: _TEST_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897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E21B16A-912A-4679-8140-EE365E9E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/>
              <a:t>Single-quoted </a:t>
            </a:r>
            <a:r>
              <a:rPr lang="en-US" altLang="en-US" b="1">
                <a:solidFill>
                  <a:srgbClr val="0070C0"/>
                </a:solidFill>
              </a:rPr>
              <a:t>bash</a:t>
            </a:r>
            <a:r>
              <a:rPr lang="en-US" altLang="en-US"/>
              <a:t> Strings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1A80E5A-77A1-492E-B0DE-C0DAD2DAC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3810000"/>
            <a:ext cx="9144000" cy="22399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Single quoting eliminates the need for any escaping</a:t>
            </a:r>
          </a:p>
          <a:p>
            <a:pPr marL="4572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It disables </a:t>
            </a:r>
            <a:r>
              <a:rPr lang="en-US" altLang="en-US" sz="2200" b="1" dirty="0"/>
              <a:t>all</a:t>
            </a:r>
            <a:r>
              <a:rPr lang="en-US" altLang="en-US" sz="2200" dirty="0"/>
              <a:t> special meanings of </a:t>
            </a:r>
            <a:r>
              <a:rPr lang="en-US" altLang="en-US" sz="2200" b="1" dirty="0"/>
              <a:t>all</a:t>
            </a:r>
            <a:r>
              <a:rPr lang="en-US" altLang="en-US" sz="2200" dirty="0"/>
              <a:t> characters:  e.g., $ ( ) &amp; ;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Single-quoted strings, however, </a:t>
            </a:r>
            <a:r>
              <a:rPr lang="en-US" altLang="en-US" sz="2200" b="1" dirty="0"/>
              <a:t>can't</a:t>
            </a:r>
            <a:r>
              <a:rPr lang="en-US" altLang="en-US" sz="2200" dirty="0"/>
              <a:t> include single quotes</a:t>
            </a: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2200" dirty="0"/>
              <a:t>Here, single quotes have been added to outputs by inserting double-quoted single quotes ("'") between single-quoted strings</a:t>
            </a:r>
          </a:p>
        </p:txBody>
      </p:sp>
      <p:sp>
        <p:nvSpPr>
          <p:cNvPr id="6148" name="Content Placeholder 1">
            <a:extLst>
              <a:ext uri="{FF2B5EF4-FFF2-40B4-BE49-F238E27FC236}">
                <a16:creationId xmlns:a16="http://schemas.microsoft.com/office/drawing/2014/main" id="{A902B92F-C5F4-4FD8-829C-0B5D5FE30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1143000"/>
            <a:ext cx="8153400" cy="2590800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'in single quoting, no chars, including spaces, &amp;'"'"'s, $'"'"'s, and ;'"'"'s, need be escaped'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 single quoting, no chars, including spaces, &amp;'s, $'s, and ;'s, need be escaped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</a:rPr>
              <a:t>test=_TEST_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'variables like $test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don'"'"'t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expand: $test'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variables like $test don't expand: $test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</a:p>
          <a:p>
            <a:pPr marL="0" indent="0"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262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74F3BB-740B-4FF5-BD17-4D92DC91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/>
              <a:t>$''-quoted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strings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DE854EF-6841-4807-B5D2-490A6F7C0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4572001"/>
            <a:ext cx="8229600" cy="1554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$-quoting </a:t>
            </a:r>
            <a:r>
              <a:rPr lang="en-US" altLang="en-US" sz="2200" dirty="0">
                <a:solidFill>
                  <a:srgbClr val="000000"/>
                </a:solidFill>
              </a:rPr>
              <a:t>allows for some escaping via \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for all supported escapes, see </a:t>
            </a:r>
            <a:r>
              <a:rPr lang="en-US" altLang="en-US" sz="2200" b="1" dirty="0">
                <a:solidFill>
                  <a:srgbClr val="0070C0"/>
                </a:solidFill>
              </a:rPr>
              <a:t>man bash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Otherwise, all special meanings of characters are disabled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7172" name="Content Placeholder 1">
            <a:extLst>
              <a:ext uri="{FF2B5EF4-FFF2-40B4-BE49-F238E27FC236}">
                <a16:creationId xmlns:a16="http://schemas.microsoft.com/office/drawing/2014/main" id="{CFFCACD6-5EFB-415F-9376-4901F815F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1066800"/>
            <a:ext cx="8153400" cy="3429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$'\$ quoting supports selected escapes, like \\n (newline)\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nand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\\t\t(tab)'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\$ quoting supports selected escapes, like \n (newline)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and \t  (tab)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test=_TEST_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$'\$-expansion is disabled: i.e., $test remains $test'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\$-expansion is disabled: i.e., $test remains $test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$'$-expansion is disabled: i.e., $test remains $test'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$-expansion is disabled: i.e., $test remains $test</a:t>
            </a:r>
          </a:p>
          <a:p>
            <a:pPr marL="0" indent="0">
              <a:buNone/>
            </a:pPr>
            <a:endParaRPr lang="en-US" altLang="en-US" sz="14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1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845889F-1C29-4AD4-A8E1-3B74FAD3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Double-quoted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Strings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5542314-BBE4-424D-B792-5DD2882F1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3733800"/>
            <a:ext cx="8305800" cy="2514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Double-quoting is a middle ground between single- and $''-quoting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It allows for some escaping via \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It also allows for $-expansion, </a:t>
            </a:r>
            <a:r>
              <a:rPr lang="en-US" altLang="en-US" sz="2200" dirty="0" err="1">
                <a:solidFill>
                  <a:srgbClr val="000000"/>
                </a:solidFill>
              </a:rPr>
              <a:t>backquoting</a:t>
            </a:r>
            <a:r>
              <a:rPr lang="en-US" altLang="en-US" sz="2200" dirty="0">
                <a:solidFill>
                  <a:srgbClr val="000000"/>
                </a:solidFill>
              </a:rPr>
              <a:t> commands, and, when enabled, history (!) expansion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Otherwise, all special meanings of characters are disabled </a:t>
            </a:r>
          </a:p>
        </p:txBody>
      </p:sp>
      <p:sp>
        <p:nvSpPr>
          <p:cNvPr id="8196" name="Content Placeholder 1">
            <a:extLst>
              <a:ext uri="{FF2B5EF4-FFF2-40B4-BE49-F238E27FC236}">
                <a16:creationId xmlns:a16="http://schemas.microsoft.com/office/drawing/2014/main" id="{701C0497-3F11-4B92-A6D9-22ABFF1BC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219200"/>
            <a:ext cx="8229600" cy="2209800"/>
          </a:xfrm>
          <a:solidFill>
            <a:srgbClr val="FFFFCC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"double quoting disables most escapes, but not \\\$ (\$), \\\\ (\\) and \\\" (\")"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double quoting disables most escapes, but not \$ ($), \\ (\) and \" (")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</a:t>
            </a:r>
            <a:r>
              <a:rPr lang="en-US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test=_TEST_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ramseyjw@Einstein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:~]$ </a:t>
            </a:r>
            <a:r>
              <a:rPr lang="en-US" altLang="en-US" sz="1600" b="1" dirty="0" err="1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1600" b="1" dirty="0">
                <a:solidFill>
                  <a:srgbClr val="745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"%s\n" "\$-expansion is enabled: i.e., \$test expands to $test"</a:t>
            </a:r>
          </a:p>
          <a:p>
            <a:pPr marL="0" indent="0"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$-expansion is enabled: i.e., $test expands to _TEST_</a:t>
            </a:r>
          </a:p>
          <a:p>
            <a:pPr marL="0" indent="0">
              <a:buNone/>
            </a:pPr>
            <a:endParaRPr lang="en-US" altLang="en-US" sz="16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>
            <a:extLst>
              <a:ext uri="{FF2B5EF4-FFF2-40B4-BE49-F238E27FC236}">
                <a16:creationId xmlns:a16="http://schemas.microsoft.com/office/drawing/2014/main" id="{CB2E3708-8E9A-4D8C-9FF3-FC81985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A83CF-FD1A-47DE-B7FE-6176BE65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96012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Instances of </a:t>
            </a:r>
            <a:r>
              <a:rPr lang="en-US" b="1" dirty="0">
                <a:solidFill>
                  <a:srgbClr val="0070C0"/>
                </a:solidFill>
              </a:rPr>
              <a:t>bash</a:t>
            </a:r>
            <a:r>
              <a:rPr lang="en-US" dirty="0"/>
              <a:t> store the current session's state in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b="1" i="1" dirty="0">
                <a:solidFill>
                  <a:srgbClr val="008000"/>
                </a:solidFill>
              </a:rPr>
              <a:t>bash variables</a:t>
            </a:r>
            <a:endParaRPr lang="en-US" dirty="0"/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names start with a letter or _ 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names include letters, _, and/or digits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names of all defined variables and their values shown by </a:t>
            </a:r>
            <a:r>
              <a:rPr lang="en-US" b="1" dirty="0">
                <a:solidFill>
                  <a:srgbClr val="0070C0"/>
                </a:solidFill>
              </a:rPr>
              <a:t>set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>
            <a:extLst>
              <a:ext uri="{FF2B5EF4-FFF2-40B4-BE49-F238E27FC236}">
                <a16:creationId xmlns:a16="http://schemas.microsoft.com/office/drawing/2014/main" id="{CB2E3708-8E9A-4D8C-9FF3-FC81985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A83CF-FD1A-47DE-B7FE-6176BE65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97536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Bash variables 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8000"/>
                </a:solidFill>
              </a:rPr>
              <a:t>set</a:t>
            </a:r>
            <a:r>
              <a:rPr lang="en-US" altLang="en-US" dirty="0"/>
              <a:t> using syntax like </a:t>
            </a:r>
            <a:r>
              <a:rPr lang="en-US" altLang="en-US" b="1" dirty="0">
                <a:solidFill>
                  <a:srgbClr val="002060"/>
                </a:solidFill>
              </a:rPr>
              <a:t>name=value   </a:t>
            </a:r>
          </a:p>
          <a:p>
            <a:pPr marL="6223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i="1" u="sng" dirty="0">
                <a:solidFill>
                  <a:srgbClr val="C00000"/>
                </a:solidFill>
                <a:sym typeface="Wingdings" pitchFamily="2" charset="2"/>
              </a:rPr>
              <a:t>leave </a:t>
            </a:r>
            <a:r>
              <a:rPr lang="en-US" altLang="en-US" sz="2400" b="1" i="1" u="sng" dirty="0">
                <a:solidFill>
                  <a:srgbClr val="C00000"/>
                </a:solidFill>
              </a:rPr>
              <a:t>no spaces around = !!! </a:t>
            </a:r>
            <a:r>
              <a:rPr lang="en-US" altLang="en-US" sz="2400" b="1" i="1" dirty="0">
                <a:solidFill>
                  <a:srgbClr val="C00000"/>
                </a:solidFill>
              </a:rPr>
              <a:t> </a:t>
            </a:r>
            <a:endParaRPr lang="en-US" altLang="en-US" sz="2400" dirty="0"/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are </a:t>
            </a:r>
            <a:r>
              <a:rPr lang="en-US" altLang="en-US" b="1" u="sng" dirty="0">
                <a:solidFill>
                  <a:srgbClr val="008000"/>
                </a:solidFill>
              </a:rPr>
              <a:t>string</a:t>
            </a:r>
            <a:r>
              <a:rPr lang="en-US" altLang="en-US" b="1" dirty="0">
                <a:solidFill>
                  <a:srgbClr val="008000"/>
                </a:solidFill>
              </a:rPr>
              <a:t>-valued by default, including </a:t>
            </a:r>
            <a:r>
              <a:rPr lang="en-US" altLang="en-US" dirty="0">
                <a:solidFill>
                  <a:prstClr val="black"/>
                </a:solidFill>
              </a:rPr>
              <a:t>strings of digits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8000"/>
                </a:solidFill>
              </a:rPr>
              <a:t>referenced</a:t>
            </a:r>
            <a:r>
              <a:rPr lang="en-US" altLang="en-US" dirty="0"/>
              <a:t> as </a:t>
            </a:r>
            <a:r>
              <a:rPr lang="en-US" altLang="en-US" b="1" dirty="0">
                <a:solidFill>
                  <a:srgbClr val="002060"/>
                </a:solidFill>
              </a:rPr>
              <a:t>${</a:t>
            </a:r>
            <a:r>
              <a:rPr lang="en-US" altLang="en-US" b="1" i="1" dirty="0" err="1">
                <a:solidFill>
                  <a:srgbClr val="002060"/>
                </a:solidFill>
              </a:rPr>
              <a:t>varname</a:t>
            </a:r>
            <a:r>
              <a:rPr lang="en-US" altLang="en-US" b="1" dirty="0">
                <a:solidFill>
                  <a:srgbClr val="002060"/>
                </a:solidFill>
              </a:rPr>
              <a:t>}</a:t>
            </a:r>
          </a:p>
          <a:p>
            <a:pPr marL="625475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i="1" dirty="0">
                <a:solidFill>
                  <a:srgbClr val="002060"/>
                </a:solidFill>
              </a:rPr>
              <a:t>$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varname</a:t>
            </a:r>
            <a:r>
              <a:rPr lang="en-US" altLang="en-US" sz="2400" dirty="0"/>
              <a:t>  also works for standalone references</a:t>
            </a:r>
          </a:p>
          <a:p>
            <a:pPr marL="625475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by default, undefined variables are displayed as empty strings</a:t>
            </a:r>
          </a:p>
          <a:p>
            <a:pPr marL="625475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running</a:t>
            </a:r>
            <a:r>
              <a:rPr lang="en-US" altLang="en-US" sz="2400" b="1" dirty="0">
                <a:solidFill>
                  <a:srgbClr val="0070C0"/>
                </a:solidFill>
              </a:rPr>
              <a:t> set -o </a:t>
            </a:r>
            <a:r>
              <a:rPr lang="en-US" altLang="en-US" sz="2400" b="1" dirty="0" err="1">
                <a:solidFill>
                  <a:srgbClr val="0070C0"/>
                </a:solidFill>
              </a:rPr>
              <a:t>nounset</a:t>
            </a:r>
            <a:r>
              <a:rPr lang="en-US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causes failure on undefined references 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0DE4565-9EA1-4019-930A-6D381B5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Background: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endParaRPr lang="en-US" altLang="en-US" sz="400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071A511-F729-47CD-BDE4-1F74EB5B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100584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The bash</a:t>
            </a:r>
            <a:r>
              <a:rPr lang="en-US" altLang="en-US" sz="2800" dirty="0"/>
              <a:t> CLI allows users to</a:t>
            </a:r>
          </a:p>
          <a:p>
            <a:pPr marL="45878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execute commands</a:t>
            </a:r>
          </a:p>
          <a:p>
            <a:pPr marL="458788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reference and update session-related state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>
            <a:extLst>
              <a:ext uri="{FF2B5EF4-FFF2-40B4-BE49-F238E27FC236}">
                <a16:creationId xmlns:a16="http://schemas.microsoft.com/office/drawing/2014/main" id="{CB2E3708-8E9A-4D8C-9FF3-FC81985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A83CF-FD1A-47DE-B7FE-6176BE65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97536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Bash variables 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can </a:t>
            </a:r>
            <a:r>
              <a:rPr lang="en-US" altLang="en-US" b="1" i="1" u="sng" dirty="0">
                <a:solidFill>
                  <a:srgbClr val="C00000"/>
                </a:solidFill>
              </a:rPr>
              <a:t>usually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be displayed using </a:t>
            </a:r>
            <a:r>
              <a:rPr lang="en-US" altLang="en-US" b="1" dirty="0">
                <a:solidFill>
                  <a:srgbClr val="0070C0"/>
                </a:solidFill>
              </a:rPr>
              <a:t>echo</a:t>
            </a:r>
          </a:p>
          <a:p>
            <a:pPr marL="622300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echo </a:t>
            </a:r>
            <a:r>
              <a:rPr lang="en-US" altLang="en-US" sz="2400" dirty="0"/>
              <a:t>can yield unintended results for strings with 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sz="2400" dirty="0"/>
              <a:t>'s, 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sz="2400" dirty="0"/>
              <a:t>'s, 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400" dirty="0"/>
              <a:t>'s</a:t>
            </a:r>
          </a:p>
          <a:p>
            <a:pPr marL="622300" lvl="2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to print these strings, either specify </a:t>
            </a:r>
            <a:r>
              <a:rPr lang="en-US" altLang="en-US" sz="2400" b="1" dirty="0">
                <a:solidFill>
                  <a:srgbClr val="0070C0"/>
                </a:solidFill>
              </a:rPr>
              <a:t>set -o </a:t>
            </a:r>
            <a:r>
              <a:rPr lang="en-US" altLang="en-US" sz="2400" b="1" dirty="0" err="1">
                <a:solidFill>
                  <a:srgbClr val="0070C0"/>
                </a:solidFill>
              </a:rPr>
              <a:t>noglob</a:t>
            </a:r>
            <a:r>
              <a:rPr lang="en-US" altLang="en-US" sz="2400" dirty="0"/>
              <a:t> or use </a:t>
            </a:r>
            <a:r>
              <a:rPr lang="en-US" altLang="en-US" sz="2400" b="1" dirty="0" err="1">
                <a:solidFill>
                  <a:srgbClr val="0070C0"/>
                </a:solidFill>
              </a:rPr>
              <a:t>printf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marL="395287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8000"/>
                </a:solidFill>
              </a:rPr>
              <a:t>deleted</a:t>
            </a:r>
            <a:r>
              <a:rPr lang="en-US" altLang="en-US" dirty="0"/>
              <a:t> using </a:t>
            </a:r>
            <a:r>
              <a:rPr lang="en-US" altLang="en-US" b="1" dirty="0">
                <a:solidFill>
                  <a:srgbClr val="0070C0"/>
                </a:solidFill>
              </a:rPr>
              <a:t>unset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4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0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AB78AD-87F9-4AA0-A996-7CA5FF3D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1"/>
            <a:ext cx="8229600" cy="487363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$PATH and Command Interpretation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694806C-0B3E-4F02-A443-04DACC7D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95250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2800" dirty="0">
                <a:solidFill>
                  <a:prstClr val="black"/>
                </a:solidFill>
              </a:rPr>
              <a:t>The shell's </a:t>
            </a:r>
            <a:r>
              <a:rPr lang="en-US" altLang="en-US" sz="2800" b="1" dirty="0">
                <a:solidFill>
                  <a:prstClr val="black"/>
                </a:solidFill>
              </a:rPr>
              <a:t>PATH</a:t>
            </a:r>
            <a:r>
              <a:rPr lang="en-US" altLang="en-US" sz="2800" dirty="0">
                <a:solidFill>
                  <a:prstClr val="black"/>
                </a:solidFill>
              </a:rPr>
              <a:t> variable is</a:t>
            </a:r>
          </a:p>
          <a:p>
            <a:pPr marL="287337" lvl="1" indent="0">
              <a:spcBef>
                <a:spcPts val="0"/>
              </a:spcBef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initially defined at time of login</a:t>
            </a:r>
          </a:p>
          <a:p>
            <a:pPr marL="287337" lvl="1" indent="0">
              <a:spcBef>
                <a:spcPts val="0"/>
              </a:spcBef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structured as a list of directory-separated colons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Each component of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lang="en-US" altLang="en-US" sz="2800" dirty="0">
                <a:solidFill>
                  <a:srgbClr val="000000"/>
                </a:solidFill>
              </a:rPr>
              <a:t> should name a directory on the host system that could contain executable programs</a:t>
            </a:r>
          </a:p>
          <a:p>
            <a:pPr marL="517525" lvl="1" indent="-230188">
              <a:spcBef>
                <a:spcPts val="0"/>
              </a:spcBef>
              <a:buFont typeface="Arial" charset="0"/>
              <a:buChar char="–"/>
              <a:defRPr/>
            </a:pPr>
            <a:endParaRPr lang="en-US" altLang="en-US" sz="2000" dirty="0">
              <a:solidFill>
                <a:prstClr val="black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AB78AD-87F9-4AA0-A996-7CA5FF3D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1"/>
            <a:ext cx="8229600" cy="487363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$PATH and Command Interpretation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694806C-0B3E-4F02-A443-04DACC7D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C00000"/>
                </a:solidFill>
              </a:rPr>
              <a:t>Caution: leave the current directory (shorthand: .) out of </a:t>
            </a:r>
            <a:r>
              <a:rPr lang="en-US" alt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marL="227013" lvl="1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avoids Trojan horse attacks</a:t>
            </a:r>
          </a:p>
          <a:p>
            <a:pPr marL="227013" lvl="1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some utilities now refuse to run if  </a:t>
            </a:r>
            <a:r>
              <a:rPr lang="en-US" altLang="en-US" sz="2400" b="1" dirty="0">
                <a:solidFill>
                  <a:srgbClr val="000000"/>
                </a:solidFill>
              </a:rPr>
              <a:t>.  </a:t>
            </a:r>
            <a:r>
              <a:rPr lang="en-US" altLang="en-US" sz="2400" dirty="0">
                <a:solidFill>
                  <a:srgbClr val="000000"/>
                </a:solidFill>
              </a:rPr>
              <a:t>is </a:t>
            </a:r>
            <a:r>
              <a:rPr lang="en-US" altLang="en-US" sz="2400" i="1" dirty="0">
                <a:solidFill>
                  <a:srgbClr val="000000"/>
                </a:solidFill>
              </a:rPr>
              <a:t>anywhere</a:t>
            </a:r>
            <a:r>
              <a:rPr lang="en-US" altLang="en-US" sz="2400" dirty="0">
                <a:solidFill>
                  <a:srgbClr val="000000"/>
                </a:solidFill>
              </a:rPr>
              <a:t> in $PATH</a:t>
            </a:r>
          </a:p>
        </p:txBody>
      </p:sp>
    </p:spTree>
    <p:extLst>
      <p:ext uri="{BB962C8B-B14F-4D97-AF65-F5344CB8AC3E}">
        <p14:creationId xmlns:p14="http://schemas.microsoft.com/office/powerpoint/2010/main" val="343278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AB78AD-87F9-4AA0-A996-7CA5FF3D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1"/>
            <a:ext cx="8229600" cy="487363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$PATH and Command Interpretation</a:t>
            </a: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694806C-0B3E-4F02-A443-04DACC7DA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prstClr val="black"/>
                </a:solidFill>
              </a:rPr>
              <a:t>uses </a:t>
            </a:r>
            <a:r>
              <a:rPr lang="en-US" altLang="en-US" sz="24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lang="en-US" altLang="en-US" sz="2400" dirty="0">
                <a:solidFill>
                  <a:prstClr val="black"/>
                </a:solidFill>
              </a:rPr>
              <a:t> to associate executables with commands</a:t>
            </a:r>
          </a:p>
          <a:p>
            <a:pPr marL="230188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when asked to run a command </a:t>
            </a:r>
            <a:r>
              <a:rPr lang="en-US" altLang="en-US" sz="2400" b="1" dirty="0">
                <a:solidFill>
                  <a:srgbClr val="0070C0"/>
                </a:solidFill>
              </a:rPr>
              <a:t>c</a:t>
            </a:r>
            <a:r>
              <a:rPr lang="en-US" altLang="en-US" sz="2400" dirty="0">
                <a:solidFill>
                  <a:prstClr val="black"/>
                </a:solidFill>
              </a:rPr>
              <a:t> that isn't a built-in isn't prefixed with a path </a:t>
            </a:r>
          </a:p>
          <a:p>
            <a:pPr marL="223838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bash </a:t>
            </a:r>
            <a:r>
              <a:rPr lang="en-US" altLang="en-US" sz="2400" dirty="0">
                <a:solidFill>
                  <a:prstClr val="black"/>
                </a:solidFill>
              </a:rPr>
              <a:t>searches directories in PATH from left to right for an executable named </a:t>
            </a:r>
            <a:r>
              <a:rPr lang="en-US" altLang="en-US" sz="2400" b="1" dirty="0">
                <a:solidFill>
                  <a:srgbClr val="0070C0"/>
                </a:solidFill>
              </a:rPr>
              <a:t>c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marL="223838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then</a:t>
            </a:r>
          </a:p>
          <a:p>
            <a:pPr marL="581025" lvl="2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runs the first such file that it finds, or</a:t>
            </a:r>
          </a:p>
          <a:p>
            <a:pPr marL="581025" lvl="2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if no such file is found, reports "</a:t>
            </a:r>
            <a:r>
              <a:rPr lang="en-US" altLang="en-US" b="1" dirty="0">
                <a:solidFill>
                  <a:srgbClr val="C00000"/>
                </a:solidFill>
              </a:rPr>
              <a:t>command not found</a:t>
            </a:r>
            <a:r>
              <a:rPr lang="en-US" altLang="en-US" dirty="0">
                <a:solidFill>
                  <a:prstClr val="black"/>
                </a:solidFill>
              </a:rPr>
              <a:t>"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C00000"/>
                </a:solidFill>
              </a:rPr>
              <a:t>Caution: leave the current directory (shorthand: .) out of </a:t>
            </a: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marL="227013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avoids Trojan horse attacks</a:t>
            </a:r>
          </a:p>
          <a:p>
            <a:pPr marL="227013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some utilities now refuse to run if  </a:t>
            </a:r>
            <a:r>
              <a:rPr lang="en-US" altLang="en-US" sz="2400" b="1" dirty="0">
                <a:solidFill>
                  <a:srgbClr val="000000"/>
                </a:solidFill>
              </a:rPr>
              <a:t>.  </a:t>
            </a:r>
            <a:r>
              <a:rPr lang="en-US" altLang="en-US" sz="2400" dirty="0">
                <a:solidFill>
                  <a:srgbClr val="000000"/>
                </a:solidFill>
              </a:rPr>
              <a:t>is </a:t>
            </a:r>
            <a:r>
              <a:rPr lang="en-US" altLang="en-US" sz="2400" i="1" dirty="0">
                <a:solidFill>
                  <a:srgbClr val="000000"/>
                </a:solidFill>
              </a:rPr>
              <a:t>anywhere</a:t>
            </a:r>
            <a:r>
              <a:rPr lang="en-US" altLang="en-US" sz="2400" dirty="0">
                <a:solidFill>
                  <a:srgbClr val="000000"/>
                </a:solidFill>
              </a:rPr>
              <a:t> in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marL="517525" lvl="1" indent="-230188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endParaRPr lang="en-US" altLang="en-US" sz="2000" dirty="0">
              <a:solidFill>
                <a:prstClr val="black"/>
              </a:solidFill>
            </a:endParaRPr>
          </a:p>
          <a:p>
            <a:pPr>
              <a:buFont typeface="Arial" charset="0"/>
              <a:buChar char="•"/>
              <a:defRPr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30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0497C7-5B0F-42BD-8D08-5D49FC20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7038"/>
            <a:ext cx="8229600" cy="639762"/>
          </a:xfrm>
        </p:spPr>
        <p:txBody>
          <a:bodyPr/>
          <a:lstStyle/>
          <a:p>
            <a:r>
              <a:rPr lang="en-US" altLang="en-US" sz="400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C6F-D1F8-4CD9-BFBA-845E1B4B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305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Allows </a:t>
            </a:r>
            <a:r>
              <a:rPr lang="en-US" altLang="en-US" sz="2400" dirty="0" err="1"/>
              <a:t>unprefixed</a:t>
            </a:r>
            <a:r>
              <a:rPr lang="en-US" altLang="en-US" sz="2400" dirty="0"/>
              <a:t> name to act as shorthand for a command name</a:t>
            </a:r>
          </a:p>
          <a:p>
            <a:pPr marL="284162" lvl="1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convenience – e.g., associating command with common options, like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marL="284162" lvl="1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safety – e.g., making destructive commands interactive, like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0497C7-5B0F-42BD-8D08-5D49FC20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7038"/>
            <a:ext cx="8229600" cy="639762"/>
          </a:xfrm>
        </p:spPr>
        <p:txBody>
          <a:bodyPr/>
          <a:lstStyle/>
          <a:p>
            <a:r>
              <a:rPr lang="en-US" altLang="en-US" sz="400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C6F-D1F8-4CD9-BFBA-845E1B4B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305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Specifics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viewing all </a:t>
            </a:r>
            <a:r>
              <a:rPr lang="en-US" sz="2400" dirty="0">
                <a:solidFill>
                  <a:prstClr val="black"/>
                </a:solidFill>
              </a:rPr>
              <a:t>aliases – use </a:t>
            </a:r>
            <a:r>
              <a:rPr lang="en-US" sz="2400" b="1" dirty="0">
                <a:solidFill>
                  <a:srgbClr val="0070C0"/>
                </a:solidFill>
              </a:rPr>
              <a:t>alias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managing individual </a:t>
            </a:r>
            <a:r>
              <a:rPr lang="en-US" sz="2400" dirty="0">
                <a:solidFill>
                  <a:prstClr val="black"/>
                </a:solidFill>
              </a:rPr>
              <a:t>aliases</a:t>
            </a:r>
          </a:p>
          <a:p>
            <a:pPr marL="577850" lvl="2" indent="0">
              <a:spcBef>
                <a:spcPts val="0"/>
              </a:spcBef>
              <a:buNone/>
              <a:defRPr/>
            </a:pPr>
            <a:r>
              <a:rPr lang="en-US" altLang="en-US" b="1" dirty="0">
                <a:solidFill>
                  <a:srgbClr val="0046D2"/>
                </a:solidFill>
              </a:rPr>
              <a:t>creating</a:t>
            </a:r>
            <a:r>
              <a:rPr lang="en-US" altLang="en-US" dirty="0"/>
              <a:t> –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name=value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– </a:t>
            </a:r>
            <a:r>
              <a:rPr lang="en-US" b="1" dirty="0">
                <a:solidFill>
                  <a:prstClr val="black"/>
                </a:solidFill>
              </a:rPr>
              <a:t>but</a:t>
            </a:r>
            <a:endParaRPr lang="en-US" altLang="en-US" dirty="0"/>
          </a:p>
          <a:p>
            <a:pPr marL="800100" lvl="3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name </a:t>
            </a:r>
            <a:r>
              <a:rPr lang="en-US" sz="2400" dirty="0">
                <a:solidFill>
                  <a:prstClr val="black"/>
                </a:solidFill>
              </a:rPr>
              <a:t>to check for collisions before settling on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</a:p>
          <a:p>
            <a:pPr marL="800100" lvl="3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if </a:t>
            </a:r>
            <a:r>
              <a:rPr lang="en-US" sz="2400" b="1" dirty="0">
                <a:solidFill>
                  <a:srgbClr val="002060"/>
                </a:solidFill>
              </a:rPr>
              <a:t>value</a:t>
            </a:r>
            <a:r>
              <a:rPr lang="en-US" sz="2400" dirty="0">
                <a:solidFill>
                  <a:prstClr val="black"/>
                </a:solidFill>
              </a:rPr>
              <a:t> has spaces, either quote </a:t>
            </a:r>
            <a:r>
              <a:rPr lang="en-US" sz="2400" b="1" dirty="0">
                <a:solidFill>
                  <a:srgbClr val="002060"/>
                </a:solidFill>
              </a:rPr>
              <a:t>value</a:t>
            </a:r>
            <a:r>
              <a:rPr lang="en-US" sz="2400" dirty="0">
                <a:solidFill>
                  <a:prstClr val="black"/>
                </a:solidFill>
              </a:rPr>
              <a:t> or escape spaces</a:t>
            </a:r>
          </a:p>
          <a:p>
            <a:pPr marL="577850" lvl="2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46D2"/>
                </a:solidFill>
              </a:rPr>
              <a:t>reading</a:t>
            </a:r>
            <a:r>
              <a:rPr lang="en-US" altLang="en-US" dirty="0"/>
              <a:t> –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name  </a:t>
            </a:r>
            <a:r>
              <a:rPr lang="en-US" dirty="0"/>
              <a:t>to show </a:t>
            </a:r>
            <a:r>
              <a:rPr lang="en-US" b="1" i="1" dirty="0">
                <a:solidFill>
                  <a:srgbClr val="002060"/>
                </a:solidFill>
              </a:rPr>
              <a:t>name</a:t>
            </a:r>
            <a:r>
              <a:rPr lang="en-US" dirty="0"/>
              <a:t>'s alias, if any</a:t>
            </a:r>
          </a:p>
          <a:p>
            <a:pPr marL="577850" lvl="2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46D2"/>
                </a:solidFill>
              </a:rPr>
              <a:t>updating</a:t>
            </a:r>
            <a:r>
              <a:rPr lang="en-US" altLang="en-US" dirty="0"/>
              <a:t> – same as creating them</a:t>
            </a:r>
            <a:endParaRPr lang="en-US" b="1" i="1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0497C7-5B0F-42BD-8D08-5D49FC20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27038"/>
            <a:ext cx="8229600" cy="639762"/>
          </a:xfrm>
        </p:spPr>
        <p:txBody>
          <a:bodyPr/>
          <a:lstStyle/>
          <a:p>
            <a:r>
              <a:rPr lang="en-US" altLang="en-US" sz="4000"/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7C6F-D1F8-4CD9-BFBA-845E1B4B4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0"/>
            <a:ext cx="8305800" cy="5105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olidFill>
                  <a:prstClr val="black"/>
                </a:solidFill>
              </a:rPr>
              <a:t>Specifics</a:t>
            </a:r>
          </a:p>
          <a:p>
            <a:pPr marL="577850" lvl="2" indent="0"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46D2"/>
                </a:solidFill>
              </a:rPr>
              <a:t>deleting</a:t>
            </a:r>
            <a:r>
              <a:rPr lang="en-US" altLang="en-US" dirty="0"/>
              <a:t> –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unalias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To bypass an alias for 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, </a:t>
            </a:r>
            <a:r>
              <a:rPr lang="en-US" sz="2400" b="1" i="1" dirty="0">
                <a:solidFill>
                  <a:srgbClr val="002060"/>
                </a:solidFill>
              </a:rPr>
              <a:t>use ...path…</a:t>
            </a: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cmd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2060"/>
                </a:solidFill>
              </a:rPr>
              <a:t>\</a:t>
            </a:r>
            <a:r>
              <a:rPr lang="en-US" sz="2400" b="1" dirty="0" err="1">
                <a:solidFill>
                  <a:srgbClr val="002060"/>
                </a:solidFill>
              </a:rPr>
              <a:t>cmd</a:t>
            </a:r>
            <a:r>
              <a:rPr lang="en-US" sz="2400" dirty="0">
                <a:solidFill>
                  <a:prstClr val="black"/>
                </a:solidFill>
              </a:rPr>
              <a:t> or '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>
                <a:solidFill>
                  <a:prstClr val="black"/>
                </a:solidFill>
              </a:rPr>
              <a:t>' or "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>
                <a:solidFill>
                  <a:prstClr val="black"/>
                </a:solidFill>
              </a:rPr>
              <a:t>"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i="1" dirty="0"/>
              <a:t>From the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i="1" dirty="0"/>
              <a:t> man page:  </a:t>
            </a:r>
            <a:r>
              <a:rPr lang="en-US" altLang="en-US" sz="2400" dirty="0"/>
              <a:t>to be safe,</a:t>
            </a:r>
          </a:p>
          <a:p>
            <a:pPr marL="2921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put alias definitions on a separate line</a:t>
            </a:r>
          </a:p>
          <a:p>
            <a:pPr marL="292100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do not use </a:t>
            </a:r>
            <a:r>
              <a:rPr lang="en-US" altLang="en-US" sz="2400" b="1" dirty="0">
                <a:solidFill>
                  <a:srgbClr val="0070C0"/>
                </a:solidFill>
              </a:rPr>
              <a:t>alias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in compound commands, like   </a:t>
            </a:r>
            <a:r>
              <a:rPr lang="en-US" altLang="en-US" sz="2400" b="1" dirty="0">
                <a:solidFill>
                  <a:srgbClr val="0070C0"/>
                </a:solidFill>
              </a:rPr>
              <a:t>alias d=date; d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5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D1B4DAF-1E69-43AD-BEA5-27727358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Persisting Aliases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998F6D8-B719-4790-BA58-9CE7399D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/>
              <a:t>Aliases persist for a session – </a:t>
            </a:r>
            <a:r>
              <a:rPr lang="en-US" altLang="en-US" sz="2800" b="1" dirty="0"/>
              <a:t>no longer</a:t>
            </a:r>
            <a:r>
              <a:rPr lang="en-US" altLang="en-US" sz="2800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600" dirty="0"/>
              <a:t>To make an alias available on login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400" dirty="0"/>
              <a:t>for a given user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en-US" dirty="0"/>
              <a:t>create that user's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en-US" dirty="0"/>
              <a:t>, if missing 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en-US" dirty="0"/>
              <a:t>add the aliasing command to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0DE4565-9EA1-4019-930A-6D381B5E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Background: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endParaRPr lang="en-US" altLang="en-US" sz="4000"/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2071A511-F729-47CD-BDE4-1F74EB5B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100584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provides access to two sets of commands</a:t>
            </a:r>
          </a:p>
          <a:p>
            <a:pPr marL="449263" lvl="1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b="1" i="1" dirty="0">
                <a:solidFill>
                  <a:srgbClr val="008000"/>
                </a:solidFill>
              </a:rPr>
              <a:t>built-ins: </a:t>
            </a:r>
            <a:r>
              <a:rPr lang="en-US" sz="2400" dirty="0"/>
              <a:t> commands that </a:t>
            </a: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implements</a:t>
            </a:r>
          </a:p>
          <a:p>
            <a:pPr marL="738188" lvl="2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dirty="0"/>
              <a:t>invoked by name, with </a:t>
            </a:r>
            <a:r>
              <a:rPr lang="en-US" b="1" i="1" dirty="0">
                <a:solidFill>
                  <a:srgbClr val="C00000"/>
                </a:solidFill>
              </a:rPr>
              <a:t>no path prefix</a:t>
            </a:r>
            <a:r>
              <a:rPr lang="en-US" dirty="0"/>
              <a:t>:  e.g.,</a:t>
            </a:r>
            <a:r>
              <a:rPr lang="en-US" b="1" dirty="0">
                <a:solidFill>
                  <a:srgbClr val="0070C0"/>
                </a:solidFill>
              </a:rPr>
              <a:t> cd, help, kill</a:t>
            </a:r>
            <a:endParaRPr lang="en-US" dirty="0"/>
          </a:p>
          <a:p>
            <a:pPr marL="738188" lvl="2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dirty="0"/>
              <a:t>enable scripting, manage session-related state and </a:t>
            </a:r>
            <a:r>
              <a:rPr lang="en-US" b="1" dirty="0">
                <a:solidFill>
                  <a:srgbClr val="0070C0"/>
                </a:solidFill>
              </a:rPr>
              <a:t>bash</a:t>
            </a:r>
            <a:r>
              <a:rPr lang="en-US" dirty="0"/>
              <a:t> operation</a:t>
            </a:r>
          </a:p>
          <a:p>
            <a:pPr marL="738188" lvl="2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b="1" dirty="0">
                <a:solidFill>
                  <a:srgbClr val="745600"/>
                </a:solidFill>
              </a:rPr>
              <a:t>always available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b="1" i="1" dirty="0">
                <a:solidFill>
                  <a:srgbClr val="008000"/>
                </a:solidFill>
              </a:rPr>
              <a:t>executables</a:t>
            </a:r>
            <a:r>
              <a:rPr lang="en-US" sz="2400" dirty="0"/>
              <a:t>:  files with execute permissions</a:t>
            </a:r>
          </a:p>
          <a:p>
            <a:pPr marL="688975" lvl="2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dirty="0"/>
              <a:t>invoked in one of two ways:</a:t>
            </a:r>
          </a:p>
          <a:p>
            <a:pPr marL="977900" lvl="3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dirty="0"/>
              <a:t>with a path prefix:   e.g.,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</a:p>
          <a:p>
            <a:pPr marL="977900" lvl="3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dirty="0"/>
              <a:t>without a path prefix—in which case </a:t>
            </a: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searches for them in directories listed 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marL="520700" lvl="2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745600"/>
                </a:solidFill>
              </a:rPr>
              <a:t>changing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en-US" b="1" dirty="0">
                <a:solidFill>
                  <a:srgbClr val="745600"/>
                </a:solidFill>
              </a:rPr>
              <a:t>changes what can be accessed</a:t>
            </a:r>
          </a:p>
          <a:p>
            <a:pPr marL="1258888" lvl="3" indent="-280988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endParaRPr lang="en-US" dirty="0"/>
          </a:p>
          <a:p>
            <a:pPr marL="969963" lvl="2" indent="-231775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sz="2000" dirty="0"/>
          </a:p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3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D1B4DAF-1E69-43AD-BEA5-27727358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/>
              <a:t>Persisting Aliases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998F6D8-B719-4790-BA58-9CE7399D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/>
              <a:t>Aliases persist for a session – </a:t>
            </a:r>
            <a:r>
              <a:rPr lang="en-US" altLang="en-US" sz="2800" b="1" dirty="0"/>
              <a:t>no longer</a:t>
            </a:r>
            <a:r>
              <a:rPr lang="en-US" altLang="en-US" sz="2800" dirty="0"/>
              <a:t>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600" dirty="0"/>
              <a:t>To make an alias available on login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n-US" altLang="en-US" sz="2400" dirty="0"/>
              <a:t>for all users,</a:t>
            </a:r>
          </a:p>
          <a:p>
            <a:pPr marL="914400" lvl="2" indent="0">
              <a:spcBef>
                <a:spcPct val="0"/>
              </a:spcBef>
              <a:buNone/>
            </a:pPr>
            <a:r>
              <a:rPr lang="en-US" altLang="en-US" dirty="0"/>
              <a:t>add the alias to the system-wide </a:t>
            </a: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dirty="0"/>
              <a:t> configuration file</a:t>
            </a:r>
          </a:p>
          <a:p>
            <a:pPr marL="1146175" lvl="3" indent="0">
              <a:spcBef>
                <a:spcPct val="0"/>
              </a:spcBef>
              <a:buNone/>
            </a:pPr>
            <a:r>
              <a:rPr lang="en-US" altLang="en-US" sz="2400" dirty="0"/>
              <a:t>typically in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6175" lvl="3" indent="0">
              <a:spcBef>
                <a:spcPct val="0"/>
              </a:spcBef>
              <a:buNone/>
            </a:pPr>
            <a:r>
              <a:rPr lang="en-US" altLang="en-US" sz="2400" dirty="0"/>
              <a:t>this file's name varies by distro</a:t>
            </a:r>
          </a:p>
          <a:p>
            <a:pPr marL="1374775" lvl="4" indent="0">
              <a:spcBef>
                <a:spcPct val="0"/>
              </a:spcBef>
              <a:buNone/>
            </a:pPr>
            <a:r>
              <a:rPr lang="en-US" altLang="en-US" sz="2400" dirty="0"/>
              <a:t>RHEL: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4775" lvl="4" indent="0">
              <a:spcBef>
                <a:spcPct val="0"/>
              </a:spcBef>
              <a:buNone/>
            </a:pPr>
            <a:r>
              <a:rPr lang="en-US" altLang="en-US" sz="2400" dirty="0"/>
              <a:t>Ubuntu: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bash.bashrc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5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within bash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7FA6437-97C3-4AF8-BBBF-B19E2451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0" y="304801"/>
            <a:ext cx="8134350" cy="619125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/>
              <a:t>within </a:t>
            </a: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endParaRPr lang="en-US" altLang="en-US" sz="4000" b="1">
              <a:solidFill>
                <a:srgbClr val="002060"/>
              </a:solidFill>
            </a:endParaRPr>
          </a:p>
        </p:txBody>
      </p:sp>
      <p:sp>
        <p:nvSpPr>
          <p:cNvPr id="12292" name="Content Placeholder 3">
            <a:extLst>
              <a:ext uri="{FF2B5EF4-FFF2-40B4-BE49-F238E27FC236}">
                <a16:creationId xmlns:a16="http://schemas.microsoft.com/office/drawing/2014/main" id="{9F700797-3267-4D05-9D96-593EAB404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14550" y="1066800"/>
            <a:ext cx="8096250" cy="5105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dirty="0"/>
              <a:t> can be run from within </a:t>
            </a:r>
            <a:r>
              <a:rPr lang="en-US" altLang="en-US" b="1" dirty="0">
                <a:solidFill>
                  <a:srgbClr val="0070C0"/>
                </a:solidFill>
              </a:rPr>
              <a:t>bash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This is a common strategy for starting a new, "clean" session:  e.g.,</a:t>
            </a:r>
            <a:br>
              <a:rPr lang="en-US" altLang="en-US" dirty="0"/>
            </a:br>
            <a:r>
              <a:rPr lang="en-US" altLang="en-US" dirty="0"/>
              <a:t>when an admin impersonates another user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Specifics</a:t>
            </a:r>
            <a:endParaRPr lang="en-US" altLang="en-US" sz="2400" dirty="0"/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The child session inherits </a:t>
            </a:r>
            <a:r>
              <a:rPr lang="en-US" altLang="en-US" b="1" dirty="0"/>
              <a:t>copies</a:t>
            </a:r>
            <a:r>
              <a:rPr lang="en-US" altLang="en-US" dirty="0"/>
              <a:t> of those variables that the parent </a:t>
            </a:r>
            <a:r>
              <a:rPr lang="en-US" altLang="en-US" b="1" dirty="0">
                <a:solidFill>
                  <a:srgbClr val="0070C0"/>
                </a:solidFill>
              </a:rPr>
              <a:t>export</a:t>
            </a:r>
            <a:r>
              <a:rPr lang="en-US" altLang="en-US" dirty="0"/>
              <a:t>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Any changes to inherited copies </a:t>
            </a:r>
            <a:r>
              <a:rPr lang="en-US" altLang="en-US" b="1" dirty="0"/>
              <a:t>stay local</a:t>
            </a:r>
            <a:r>
              <a:rPr lang="en-US" altLang="en-US" dirty="0"/>
              <a:t>; they </a:t>
            </a:r>
            <a:r>
              <a:rPr lang="en-US" altLang="en-US" b="1" dirty="0"/>
              <a:t>don't</a:t>
            </a:r>
            <a:r>
              <a:rPr lang="en-US" altLang="en-US" dirty="0"/>
              <a:t> propagate to the parent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exit</a:t>
            </a:r>
            <a:r>
              <a:rPr lang="en-US" altLang="en-US" dirty="0"/>
              <a:t> ends a child session, returning control to the parent</a:t>
            </a:r>
          </a:p>
          <a:p>
            <a:pPr marL="1139825" lvl="2" indent="-339725"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altLang="en-US" sz="1600" dirty="0"/>
          </a:p>
          <a:p>
            <a:pPr mar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en-US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config files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2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3FB257-4C9A-46A1-9E8E-0BAE1F9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70C0"/>
                </a:solidFill>
              </a:rPr>
              <a:t> </a:t>
            </a:r>
            <a:r>
              <a:rPr lang="en-US" altLang="en-US" sz="3600" dirty="0">
                <a:solidFill>
                  <a:srgbClr val="000000"/>
                </a:solidFill>
              </a:rPr>
              <a:t>Configuration Files : Background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79F3-7F1E-427C-94E1-57A52519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configuration files</a:t>
            </a:r>
            <a:r>
              <a:rPr lang="en-US" sz="2800" dirty="0"/>
              <a:t> are data files that are</a:t>
            </a:r>
          </a:p>
          <a:p>
            <a:pPr marL="341313" lvl="1" indent="0">
              <a:spcBef>
                <a:spcPts val="0"/>
              </a:spcBef>
              <a:buNone/>
              <a:defRPr/>
            </a:pPr>
            <a:r>
              <a:rPr lang="en-US" sz="2400" dirty="0"/>
              <a:t>read by a program on startup</a:t>
            </a:r>
          </a:p>
          <a:p>
            <a:pPr marL="341313" lvl="1" indent="0">
              <a:spcBef>
                <a:spcPts val="0"/>
              </a:spcBef>
              <a:buNone/>
              <a:defRPr/>
            </a:pPr>
            <a:r>
              <a:rPr lang="en-US" sz="2400" dirty="0"/>
              <a:t>used to configure that program's operation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3FB257-4C9A-46A1-9E8E-0BAE1F9D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70C0"/>
                </a:solidFill>
              </a:rPr>
              <a:t> </a:t>
            </a:r>
            <a:r>
              <a:rPr lang="en-US" altLang="en-US" sz="3600" dirty="0">
                <a:solidFill>
                  <a:srgbClr val="000000"/>
                </a:solidFill>
              </a:rPr>
              <a:t>Configuration Files : Background</a:t>
            </a:r>
            <a:endParaRPr lang="en-US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79F3-7F1E-427C-94E1-57A52519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99822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configuration files, roughly speaking, can be grouped into two sets by scope</a:t>
            </a:r>
          </a:p>
          <a:p>
            <a:pPr marL="341313" lvl="1" indent="0">
              <a:spcBef>
                <a:spcPts val="0"/>
              </a:spcBef>
              <a:buNone/>
              <a:defRPr/>
            </a:pPr>
            <a:r>
              <a:rPr lang="en-US" sz="2400" dirty="0"/>
              <a:t>files in /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566738" lvl="2" indent="0">
              <a:spcBef>
                <a:spcPts val="0"/>
              </a:spcBef>
              <a:buNone/>
              <a:defRPr/>
            </a:pPr>
            <a:r>
              <a:rPr lang="en-US" dirty="0"/>
              <a:t>specify default, system-wide </a:t>
            </a:r>
            <a:r>
              <a:rPr lang="en-US" b="1" dirty="0">
                <a:solidFill>
                  <a:srgbClr val="0070C0"/>
                </a:solidFill>
              </a:rPr>
              <a:t>bash</a:t>
            </a:r>
            <a:r>
              <a:rPr lang="en-US" dirty="0"/>
              <a:t> operation</a:t>
            </a:r>
          </a:p>
          <a:p>
            <a:pPr marL="576263" lvl="2" indent="0">
              <a:spcBef>
                <a:spcPts val="0"/>
              </a:spcBef>
              <a:buNone/>
              <a:defRPr/>
            </a:pPr>
            <a:r>
              <a:rPr lang="en-US" dirty="0"/>
              <a:t>as a rule, have well-known names and locations that vary by Unix distribution</a:t>
            </a:r>
          </a:p>
          <a:p>
            <a:pPr marL="341313" lvl="1" indent="0">
              <a:spcBef>
                <a:spcPts val="0"/>
              </a:spcBef>
              <a:buNone/>
              <a:defRPr/>
            </a:pPr>
            <a:r>
              <a:rPr lang="en-US" sz="2400" dirty="0"/>
              <a:t>files in users' home directories</a:t>
            </a:r>
          </a:p>
          <a:p>
            <a:pPr marL="566738" lvl="2" indent="0">
              <a:spcBef>
                <a:spcPts val="0"/>
              </a:spcBef>
              <a:buNone/>
              <a:defRPr/>
            </a:pPr>
            <a:r>
              <a:rPr lang="en-US" dirty="0"/>
              <a:t>override and extend system-wide defaults for individual users </a:t>
            </a:r>
          </a:p>
          <a:p>
            <a:pPr marL="576263" lvl="2" indent="0">
              <a:spcBef>
                <a:spcPts val="0"/>
              </a:spcBef>
              <a:buNone/>
              <a:defRPr/>
            </a:pPr>
            <a:r>
              <a:rPr lang="en-US" dirty="0"/>
              <a:t>as a rule, </a:t>
            </a:r>
          </a:p>
          <a:p>
            <a:pPr marL="798513" lvl="3" indent="0">
              <a:spcBef>
                <a:spcPts val="0"/>
              </a:spcBef>
              <a:buNone/>
              <a:defRPr/>
            </a:pPr>
            <a:r>
              <a:rPr lang="en-US" sz="2400" dirty="0"/>
              <a:t>are hidden (dot) files, prefixed by </a:t>
            </a:r>
            <a:r>
              <a:rPr lang="en-US" sz="2400" b="1" dirty="0">
                <a:solidFill>
                  <a:srgbClr val="0046D2"/>
                </a:solidFill>
              </a:rPr>
              <a:t>.bash</a:t>
            </a:r>
          </a:p>
          <a:p>
            <a:pPr marL="798513" lvl="3" indent="0">
              <a:spcBef>
                <a:spcPts val="0"/>
              </a:spcBef>
              <a:buNone/>
              <a:defRPr/>
            </a:pPr>
            <a:r>
              <a:rPr lang="en-US" sz="2400" dirty="0"/>
              <a:t>have well-known names and locations that vary by Unix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079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8056E31-C120-414B-85B2-CC2A8628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altLang="en-US" sz="3500" dirty="0"/>
              <a:t>Red Hat Enterprise: </a:t>
            </a:r>
            <a:br>
              <a:rPr lang="en-US" altLang="en-US" sz="3500" dirty="0"/>
            </a:br>
            <a:r>
              <a:rPr lang="en-US" altLang="en-US" sz="3500" dirty="0"/>
              <a:t>Local Config Files and Their Default Content</a:t>
            </a:r>
            <a:r>
              <a:rPr lang="en-US" altLang="en-US" sz="3600" dirty="0"/>
              <a:t>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9940590D-322A-441B-80EA-123319C26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678363"/>
          </a:xfrm>
        </p:spPr>
        <p:txBody>
          <a:bodyPr/>
          <a:lstStyle/>
          <a:p>
            <a:pPr marL="163513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 b="1">
                <a:solidFill>
                  <a:srgbClr val="002060"/>
                </a:solidFill>
              </a:rPr>
              <a:t>~/.bash_profile</a:t>
            </a:r>
          </a:p>
          <a:p>
            <a:pPr marL="563563" lvl="1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/>
              <a:t>executed when a user first logs in</a:t>
            </a:r>
          </a:p>
          <a:p>
            <a:pPr marL="563563" lvl="1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/>
              <a:t>executes </a:t>
            </a:r>
            <a:r>
              <a:rPr lang="en-US" altLang="en-US" sz="2200" b="1">
                <a:solidFill>
                  <a:srgbClr val="002060"/>
                </a:solidFill>
              </a:rPr>
              <a:t>.bashrc</a:t>
            </a:r>
            <a:r>
              <a:rPr lang="en-US" altLang="en-US" sz="2200"/>
              <a:t> if file is present</a:t>
            </a:r>
          </a:p>
          <a:p>
            <a:pPr marL="963613" lvl="2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000" b="1">
                <a:solidFill>
                  <a:srgbClr val="002060"/>
                </a:solidFill>
              </a:rPr>
              <a:t>.bashrc i</a:t>
            </a:r>
            <a:r>
              <a:rPr lang="en-US" altLang="en-US" sz="2000"/>
              <a:t>s executed using </a:t>
            </a:r>
            <a:r>
              <a:rPr lang="en-US" altLang="en-US" sz="2000" b="1">
                <a:solidFill>
                  <a:srgbClr val="002060"/>
                </a:solidFill>
              </a:rPr>
              <a:t>.</a:t>
            </a:r>
            <a:r>
              <a:rPr lang="en-US" altLang="en-US" sz="2000"/>
              <a:t> , a </a:t>
            </a:r>
            <a:r>
              <a:rPr lang="en-US" altLang="en-US" sz="2000" b="1">
                <a:solidFill>
                  <a:srgbClr val="002060"/>
                </a:solidFill>
              </a:rPr>
              <a:t>bash</a:t>
            </a:r>
            <a:r>
              <a:rPr lang="en-US" altLang="en-US" sz="2000"/>
              <a:t> built-in: i.e., as  </a:t>
            </a:r>
            <a:r>
              <a:rPr lang="en-US" altLang="en-US" sz="2000" b="1">
                <a:solidFill>
                  <a:srgbClr val="002060"/>
                </a:solidFill>
              </a:rPr>
              <a:t>.  .bashrc</a:t>
            </a:r>
          </a:p>
          <a:p>
            <a:pPr marL="963613" lvl="2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000"/>
              <a:t>the dot</a:t>
            </a:r>
            <a:r>
              <a:rPr lang="en-US" altLang="en-US" sz="2000" b="1">
                <a:solidFill>
                  <a:srgbClr val="002060"/>
                </a:solidFill>
              </a:rPr>
              <a:t> (.) </a:t>
            </a:r>
            <a:r>
              <a:rPr lang="en-US" altLang="en-US" sz="2000"/>
              <a:t>built-in also goes by the alias</a:t>
            </a:r>
            <a:r>
              <a:rPr lang="en-US" altLang="en-US" sz="2000" b="1">
                <a:solidFill>
                  <a:srgbClr val="002060"/>
                </a:solidFill>
              </a:rPr>
              <a:t> source</a:t>
            </a:r>
          </a:p>
          <a:p>
            <a:pPr marL="563563" lvl="1" indent="-231775">
              <a:spcBef>
                <a:spcPct val="0"/>
              </a:spcBef>
              <a:spcAft>
                <a:spcPts val="600"/>
              </a:spcAft>
            </a:pPr>
            <a:r>
              <a:rPr lang="en-US" altLang="en-US" sz="2200"/>
              <a:t>executes any definitions placed in file</a:t>
            </a:r>
          </a:p>
          <a:p>
            <a:pPr marL="163513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 b="1">
                <a:solidFill>
                  <a:srgbClr val="002060"/>
                </a:solidFill>
              </a:rPr>
              <a:t>~/.bashrc</a:t>
            </a:r>
          </a:p>
          <a:p>
            <a:pPr marL="563563" lvl="1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/>
              <a:t>executed when a new shell is opened</a:t>
            </a:r>
          </a:p>
          <a:p>
            <a:pPr marL="563563" lvl="1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/>
              <a:t>executes /etc/bashrc if present, using </a:t>
            </a:r>
            <a:r>
              <a:rPr lang="en-US" altLang="en-US" sz="2200" b="1">
                <a:solidFill>
                  <a:srgbClr val="002060"/>
                </a:solidFill>
              </a:rPr>
              <a:t> .  /etc/bashrc</a:t>
            </a:r>
          </a:p>
          <a:p>
            <a:pPr marL="563563" lvl="1" indent="-231775">
              <a:spcBef>
                <a:spcPct val="0"/>
              </a:spcBef>
              <a:spcAft>
                <a:spcPts val="400"/>
              </a:spcAft>
            </a:pPr>
            <a:r>
              <a:rPr lang="en-US" altLang="en-US" sz="2200"/>
              <a:t>it executes any definitions placed in this file, bringing them into the current session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9057B9-A1A9-4515-ABD6-F2E69D1A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altLang="en-US" sz="3400" dirty="0"/>
              <a:t>Red Hat Enterprise: </a:t>
            </a:r>
            <a:br>
              <a:rPr lang="en-US" altLang="en-US" sz="3400" dirty="0"/>
            </a:br>
            <a:r>
              <a:rPr lang="en-US" altLang="en-US" sz="3400" dirty="0"/>
              <a:t>System Config Files and Their Default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4F84-A6B8-4B42-AE2D-8754AC64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9982200" cy="47545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/</a:t>
            </a:r>
            <a:r>
              <a:rPr lang="en-US" sz="2800" b="1" dirty="0" err="1">
                <a:solidFill>
                  <a:srgbClr val="002060"/>
                </a:solidFill>
              </a:rPr>
              <a:t>etc</a:t>
            </a:r>
            <a:r>
              <a:rPr lang="en-US" sz="2800" b="1" dirty="0">
                <a:solidFill>
                  <a:srgbClr val="002060"/>
                </a:solidFill>
              </a:rPr>
              <a:t>/profile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defines a variety of environment variables as </a:t>
            </a:r>
            <a:r>
              <a:rPr lang="en-US" sz="2400" b="1" dirty="0">
                <a:solidFill>
                  <a:srgbClr val="0070C0"/>
                </a:solidFill>
              </a:rPr>
              <a:t>export</a:t>
            </a:r>
            <a:r>
              <a:rPr lang="en-US" sz="2400" dirty="0"/>
              <a:t>ed variables:</a:t>
            </a:r>
            <a:br>
              <a:rPr lang="en-US" sz="2400" dirty="0"/>
            </a:br>
            <a:r>
              <a:rPr lang="en-US" sz="2400" dirty="0"/>
              <a:t>PATH, USER, LOGNAME, MAIL, HOSTNAME, HISTSIZE, HISTCONTROL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sets the default permissions for file creation (</a:t>
            </a:r>
            <a:r>
              <a:rPr lang="en-US" sz="2400" dirty="0" err="1"/>
              <a:t>umask</a:t>
            </a:r>
            <a:r>
              <a:rPr lang="en-US" sz="2400" dirty="0"/>
              <a:t>)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runs utility-specific scripts in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profile.d</a:t>
            </a:r>
            <a:r>
              <a:rPr lang="en-US" sz="2400" dirty="0"/>
              <a:t>/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19057B9-A1A9-4515-ABD6-F2E69D1A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altLang="en-US" sz="3400" dirty="0"/>
              <a:t>Red Hat Enterprise: </a:t>
            </a:r>
            <a:br>
              <a:rPr lang="en-US" altLang="en-US" sz="3400" dirty="0"/>
            </a:br>
            <a:r>
              <a:rPr lang="en-US" altLang="en-US" sz="3400" dirty="0"/>
              <a:t>System Config Files and Their Default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4F84-A6B8-4B42-AE2D-8754AC648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9982200" cy="47545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/</a:t>
            </a:r>
            <a:r>
              <a:rPr lang="en-US" sz="2800" b="1" dirty="0" err="1">
                <a:solidFill>
                  <a:srgbClr val="002060"/>
                </a:solidFill>
              </a:rPr>
              <a:t>etc</a:t>
            </a:r>
            <a:r>
              <a:rPr lang="en-US" sz="2800" b="1" dirty="0">
                <a:solidFill>
                  <a:srgbClr val="002060"/>
                </a:solidFill>
              </a:rPr>
              <a:t>/</a:t>
            </a:r>
            <a:r>
              <a:rPr lang="en-US" sz="2800" b="1" dirty="0" err="1">
                <a:solidFill>
                  <a:srgbClr val="002060"/>
                </a:solidFill>
              </a:rPr>
              <a:t>bashrc</a:t>
            </a:r>
            <a:endParaRPr lang="en-US" sz="28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for interactive shells</a:t>
            </a:r>
          </a:p>
          <a:p>
            <a:pPr marL="731838" lvl="2" indent="0">
              <a:spcBef>
                <a:spcPts val="0"/>
              </a:spcBef>
              <a:buNone/>
              <a:defRPr/>
            </a:pPr>
            <a:r>
              <a:rPr lang="en-US" dirty="0"/>
              <a:t>sets prompt based on window type (</a:t>
            </a:r>
            <a:r>
              <a:rPr lang="en-US" dirty="0" err="1"/>
              <a:t>xterm</a:t>
            </a:r>
            <a:r>
              <a:rPr lang="en-US" dirty="0"/>
              <a:t> vs. screen)</a:t>
            </a:r>
          </a:p>
          <a:p>
            <a:pPr marL="731838" lvl="2" indent="0">
              <a:spcBef>
                <a:spcPts val="0"/>
              </a:spcBef>
              <a:buNone/>
              <a:defRPr/>
            </a:pPr>
            <a:r>
              <a:rPr lang="en-US" dirty="0"/>
              <a:t>turns on an automated window size check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for non-login shells</a:t>
            </a:r>
          </a:p>
          <a:p>
            <a:pPr marL="731838" lvl="2" indent="0">
              <a:spcBef>
                <a:spcPts val="0"/>
              </a:spcBef>
              <a:buNone/>
              <a:defRPr/>
            </a:pPr>
            <a:r>
              <a:rPr lang="en-US" dirty="0"/>
              <a:t>updates $PATH</a:t>
            </a:r>
          </a:p>
          <a:p>
            <a:pPr marL="731838" lvl="2" indent="0">
              <a:spcBef>
                <a:spcPts val="0"/>
              </a:spcBef>
              <a:buNone/>
              <a:defRPr/>
            </a:pPr>
            <a:r>
              <a:rPr lang="en-US" dirty="0"/>
              <a:t>sets the default permissions for file creation (</a:t>
            </a:r>
            <a:r>
              <a:rPr lang="en-US" dirty="0" err="1"/>
              <a:t>umask</a:t>
            </a:r>
            <a:r>
              <a:rPr lang="en-US" dirty="0"/>
              <a:t>)</a:t>
            </a:r>
          </a:p>
          <a:p>
            <a:pPr marL="731838" lvl="2" indent="0">
              <a:spcBef>
                <a:spcPts val="0"/>
              </a:spcBef>
              <a:buNone/>
              <a:defRPr/>
            </a:pPr>
            <a:r>
              <a:rPr lang="en-US" dirty="0"/>
              <a:t>runs a script for setting the user's profile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076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F229C4-34E2-44D5-9ED4-5B5B3CBB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 sz="3600" dirty="0"/>
              <a:t>Ubuntu:</a:t>
            </a:r>
            <a:br>
              <a:rPr lang="en-US" altLang="en-US" sz="3600" dirty="0"/>
            </a:br>
            <a:r>
              <a:rPr lang="en-US" altLang="en-US" sz="3600" dirty="0"/>
              <a:t>Local Config Files and their Default Content</a:t>
            </a:r>
            <a:endParaRPr lang="en-US" altLang="en-US" sz="4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FC94B95-C22B-4A03-B4D3-44176596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10058400" cy="47545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~/.</a:t>
            </a:r>
            <a:r>
              <a:rPr lang="en-US" altLang="en-US" sz="2400" b="1" dirty="0" err="1">
                <a:solidFill>
                  <a:srgbClr val="002060"/>
                </a:solidFill>
              </a:rPr>
              <a:t>bashrc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runs when a new shell is opened</a:t>
            </a: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exits if the shell is non-interactive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command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9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F229C4-34E2-44D5-9ED4-5B5B3CBB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altLang="en-US" sz="3600" dirty="0"/>
              <a:t>Ubuntu:</a:t>
            </a:r>
            <a:br>
              <a:rPr lang="en-US" altLang="en-US" sz="3600" dirty="0"/>
            </a:br>
            <a:r>
              <a:rPr lang="en-US" altLang="en-US" sz="3600" dirty="0"/>
              <a:t>Local Config Files and their Default Content</a:t>
            </a:r>
            <a:endParaRPr lang="en-US" altLang="en-US" sz="4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FC94B95-C22B-4A03-B4D3-44176596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10058400" cy="47545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~/.</a:t>
            </a:r>
            <a:r>
              <a:rPr lang="en-US" altLang="en-US" sz="2400" b="1" dirty="0" err="1">
                <a:solidFill>
                  <a:srgbClr val="002060"/>
                </a:solidFill>
              </a:rPr>
              <a:t>bashrc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initializes </a:t>
            </a:r>
          </a:p>
          <a:p>
            <a:pPr marL="566738" lvl="2" indent="0">
              <a:spcBef>
                <a:spcPct val="0"/>
              </a:spcBef>
              <a:buNone/>
            </a:pPr>
            <a:r>
              <a:rPr lang="en-US" altLang="en-US" dirty="0"/>
              <a:t>history management: i.e., enables appends to history file, defines HISTSIZE, HISTFILESIZE</a:t>
            </a:r>
          </a:p>
          <a:p>
            <a:pPr marL="566738" lvl="2" indent="0">
              <a:spcBef>
                <a:spcPct val="0"/>
              </a:spcBef>
              <a:buNone/>
            </a:pPr>
            <a:r>
              <a:rPr lang="en-US" altLang="en-US" dirty="0"/>
              <a:t>a dataset for </a:t>
            </a:r>
            <a:r>
              <a:rPr lang="en-US" altLang="en-US" b="1" dirty="0">
                <a:solidFill>
                  <a:srgbClr val="0070C0"/>
                </a:solidFill>
              </a:rPr>
              <a:t>less</a:t>
            </a:r>
          </a:p>
          <a:p>
            <a:pPr marL="566738" lvl="2" indent="0">
              <a:spcBef>
                <a:spcPct val="0"/>
              </a:spcBef>
              <a:buNone/>
            </a:pPr>
            <a:r>
              <a:rPr lang="en-US" altLang="en-US" dirty="0"/>
              <a:t>the command prompt</a:t>
            </a:r>
          </a:p>
          <a:p>
            <a:pPr marL="566738" lvl="2" indent="0">
              <a:spcBef>
                <a:spcPct val="0"/>
              </a:spcBef>
              <a:buNone/>
            </a:pPr>
            <a:r>
              <a:rPr lang="en-US" altLang="en-US" dirty="0"/>
              <a:t>a variety of aliases – i.e., ls, </a:t>
            </a:r>
            <a:r>
              <a:rPr lang="en-US" altLang="en-US" dirty="0" err="1"/>
              <a:t>ll</a:t>
            </a:r>
            <a:r>
              <a:rPr lang="en-US" altLang="en-US" dirty="0"/>
              <a:t>, la, l, </a:t>
            </a:r>
            <a:r>
              <a:rPr lang="en-US" altLang="en-US" dirty="0" err="1"/>
              <a:t>dir</a:t>
            </a:r>
            <a:r>
              <a:rPr lang="en-US" altLang="en-US" dirty="0"/>
              <a:t>, </a:t>
            </a:r>
            <a:r>
              <a:rPr lang="en-US" altLang="en-US" dirty="0" err="1"/>
              <a:t>vdir</a:t>
            </a:r>
            <a:r>
              <a:rPr lang="en-US" altLang="en-US" dirty="0"/>
              <a:t>, grep, </a:t>
            </a:r>
            <a:r>
              <a:rPr lang="en-US" altLang="en-US" dirty="0" err="1"/>
              <a:t>fgrep</a:t>
            </a:r>
            <a:r>
              <a:rPr lang="en-US" altLang="en-US" dirty="0"/>
              <a:t>, </a:t>
            </a:r>
            <a:r>
              <a:rPr lang="en-US" altLang="en-US" dirty="0" err="1"/>
              <a:t>egrep</a:t>
            </a:r>
            <a:r>
              <a:rPr lang="en-US" altLang="en-US" dirty="0"/>
              <a:t>, alert</a:t>
            </a: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executes ~/.</a:t>
            </a:r>
            <a:r>
              <a:rPr lang="en-US" altLang="en-US" sz="2400" dirty="0" err="1"/>
              <a:t>bash_aliases</a:t>
            </a:r>
            <a:r>
              <a:rPr lang="en-US" altLang="en-US" sz="2400" dirty="0"/>
              <a:t> if present, using . ~/.</a:t>
            </a:r>
            <a:r>
              <a:rPr lang="en-US" altLang="en-US" sz="2400" dirty="0" err="1"/>
              <a:t>bash_aliases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686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F229C4-34E2-44D5-9ED4-5B5B3CBB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249362"/>
          </a:xfrm>
        </p:spPr>
        <p:txBody>
          <a:bodyPr/>
          <a:lstStyle/>
          <a:p>
            <a:r>
              <a:rPr lang="en-US" altLang="en-US" sz="3600" dirty="0"/>
              <a:t>Ubuntu:</a:t>
            </a:r>
            <a:br>
              <a:rPr lang="en-US" altLang="en-US" sz="3600" dirty="0"/>
            </a:br>
            <a:r>
              <a:rPr lang="en-US" altLang="en-US" sz="3600" dirty="0"/>
              <a:t>Local Config Files and their Default Content</a:t>
            </a:r>
            <a:endParaRPr lang="en-US" altLang="en-US" sz="4000" dirty="0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FC94B95-C22B-4A03-B4D3-441765964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47800"/>
            <a:ext cx="10058400" cy="47545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~/.</a:t>
            </a:r>
            <a:r>
              <a:rPr lang="en-US" altLang="en-US" sz="2400" b="1" dirty="0" err="1">
                <a:solidFill>
                  <a:srgbClr val="002060"/>
                </a:solidFill>
              </a:rPr>
              <a:t>bash_aliases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the standard Ubuntu config file for capturing user aliases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</a:rPr>
              <a:t>~/.</a:t>
            </a:r>
            <a:r>
              <a:rPr lang="en-US" altLang="en-US" sz="2400" b="1" dirty="0" err="1">
                <a:solidFill>
                  <a:srgbClr val="002060"/>
                </a:solidFill>
              </a:rPr>
              <a:t>bash_logout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executed on logout</a:t>
            </a:r>
          </a:p>
          <a:p>
            <a:pPr marL="331788" lvl="1" indent="0">
              <a:spcBef>
                <a:spcPct val="0"/>
              </a:spcBef>
              <a:buNone/>
            </a:pPr>
            <a:r>
              <a:rPr lang="en-US" altLang="en-US" sz="2400" dirty="0"/>
              <a:t>clears a user's screen to help ensure the user's privacy</a:t>
            </a:r>
          </a:p>
        </p:txBody>
      </p:sp>
    </p:spTree>
    <p:extLst>
      <p:ext uri="{BB962C8B-B14F-4D97-AF65-F5344CB8AC3E}">
        <p14:creationId xmlns:p14="http://schemas.microsoft.com/office/powerpoint/2010/main" val="2664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D33AFD-E309-48FB-AC15-B79BD5CB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458200" cy="1173162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altLang="en-US" sz="3500" dirty="0"/>
              <a:t>Ubuntu:</a:t>
            </a:r>
            <a:br>
              <a:rPr lang="en-US" altLang="en-US" sz="3500" dirty="0"/>
            </a:br>
            <a:r>
              <a:rPr lang="en-US" altLang="en-US" sz="3500" dirty="0"/>
              <a:t>System Config Files and Their Default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84A3-C881-41CC-936D-A12AE1FE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1"/>
            <a:ext cx="9677400" cy="44497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etc</a:t>
            </a:r>
            <a:r>
              <a:rPr lang="en-US" sz="2400" b="1" dirty="0">
                <a:solidFill>
                  <a:srgbClr val="002060"/>
                </a:solidFill>
              </a:rPr>
              <a:t>/profile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invokes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bash.bashrc</a:t>
            </a:r>
            <a:r>
              <a:rPr lang="en-US" sz="2400" dirty="0"/>
              <a:t> if present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sets the default system </a:t>
            </a:r>
            <a:r>
              <a:rPr lang="en-US" sz="2400" dirty="0" err="1"/>
              <a:t>umask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etc</a:t>
            </a: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bash.bashrc</a:t>
            </a:r>
            <a:endParaRPr lang="en-US" sz="2400" b="1" dirty="0">
              <a:solidFill>
                <a:srgbClr val="002060"/>
              </a:solidFill>
            </a:endParaRP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for non-interactive shells, exits, doing nothing</a:t>
            </a:r>
          </a:p>
          <a:p>
            <a:pPr marL="331788" lvl="1" indent="0">
              <a:spcBef>
                <a:spcPts val="0"/>
              </a:spcBef>
              <a:buNone/>
              <a:defRPr/>
            </a:pPr>
            <a:r>
              <a:rPr lang="en-US" sz="2400" dirty="0"/>
              <a:t>otherwise</a:t>
            </a:r>
          </a:p>
          <a:p>
            <a:pPr marL="568325" lvl="2" indent="0">
              <a:spcBef>
                <a:spcPts val="0"/>
              </a:spcBef>
              <a:buNone/>
              <a:defRPr/>
            </a:pPr>
            <a:r>
              <a:rPr lang="en-US" dirty="0"/>
              <a:t>turns on an automated window size check</a:t>
            </a:r>
          </a:p>
          <a:p>
            <a:pPr marL="568325" lvl="2" indent="0">
              <a:spcBef>
                <a:spcPts val="0"/>
              </a:spcBef>
              <a:buNone/>
              <a:defRPr/>
            </a:pPr>
            <a:r>
              <a:rPr lang="en-US" dirty="0"/>
              <a:t>installs the command-not-found package, if needed, and enables it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BC4EE50-22BD-4A15-B1B8-B025356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400" b="1">
                <a:solidFill>
                  <a:srgbClr val="0070C0"/>
                </a:solidFill>
              </a:rPr>
              <a:t>bash</a:t>
            </a:r>
            <a:r>
              <a:rPr lang="en-US" altLang="en-US" sz="3400"/>
              <a:t>: Characters with Special Interpretations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71BEE4B-6DF7-4519-88F3-95348483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10134600" cy="45720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whitespace</a:t>
            </a:r>
            <a:r>
              <a:rPr lang="en-US" altLang="en-US" sz="2400" dirty="0"/>
              <a:t> chars are treated as boundary chars that mark a string's start and end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initiate quoting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2400" dirty="0"/>
              <a:t> is treated as a string expansion operator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sz="2400" dirty="0"/>
              <a:t> is treated as a command separator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is treated as a start of comment character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altLang="en-US" sz="2400" dirty="0"/>
              <a:t> is treated as an operator that chains one command's output to the </a:t>
            </a:r>
            <a:r>
              <a:rPr lang="en-US" altLang="en-US" sz="2400" dirty="0" err="1"/>
              <a:t>next's</a:t>
            </a:r>
            <a:r>
              <a:rPr lang="en-US" altLang="en-US" sz="2400" dirty="0"/>
              <a:t> input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400" dirty="0"/>
              <a:t>is treated as an operator that redirects a command's default input stream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/>
              <a:t> is treated as an operator that redirects a command's default output stream</a:t>
            </a:r>
          </a:p>
        </p:txBody>
      </p:sp>
    </p:spTree>
    <p:extLst>
      <p:ext uri="{BB962C8B-B14F-4D97-AF65-F5344CB8AC3E}">
        <p14:creationId xmlns:p14="http://schemas.microsoft.com/office/powerpoint/2010/main" val="10189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BC4EE50-22BD-4A15-B1B8-B025356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400" b="1">
                <a:solidFill>
                  <a:srgbClr val="0070C0"/>
                </a:solidFill>
              </a:rPr>
              <a:t>bash</a:t>
            </a:r>
            <a:r>
              <a:rPr lang="en-US" altLang="en-US" sz="3400"/>
              <a:t>: Characters with Special Interpretations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71BEE4B-6DF7-4519-88F3-95348483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10134600" cy="54102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en-US" sz="2400" dirty="0"/>
              <a:t>, depending on context, is treated as a reference to a previously executed command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sz="2400" dirty="0"/>
              <a:t>, depending on context, may be treated as part of a command that closes a stream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dirty="0"/>
              <a:t>, depending on context, may be treated as a variable assignment operator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2400" dirty="0"/>
              <a:t>, depending on context, is treated as a directive to parallelize the preceding command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en-US" sz="2400" dirty="0"/>
              <a:t>, depending on context, is treated as a match for any one char in a filename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altLang="en-US" sz="2400" dirty="0"/>
              <a:t>, depending on context, is treated as set of strings that match chars in a filename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BC4EE50-22BD-4A15-B1B8-B0253565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400" b="1">
                <a:solidFill>
                  <a:srgbClr val="0070C0"/>
                </a:solidFill>
              </a:rPr>
              <a:t>bash</a:t>
            </a:r>
            <a:r>
              <a:rPr lang="en-US" altLang="en-US" sz="3400"/>
              <a:t>: Characters with Special Interpretations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71BEE4B-6DF7-4519-88F3-95348483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101346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</a:t>
            </a:r>
            <a:r>
              <a:rPr lang="en-US" altLang="en-US" sz="2400" dirty="0"/>
              <a:t> is treated as enclosing a string that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is to execute, e.g., </a:t>
            </a:r>
            <a:br>
              <a:rPr lang="en-US" altLang="en-US" sz="2400" dirty="0"/>
            </a:b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`cat /</a:t>
            </a:r>
            <a:r>
              <a:rPr lang="en-US" alt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altLang="en-US" sz="2400" dirty="0"/>
              <a:t>- used in scripts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is treated as an array operator or as specifying that a new instance of </a:t>
            </a:r>
            <a:r>
              <a:rPr lang="en-US" altLang="en-US" sz="2400" b="1" dirty="0">
                <a:solidFill>
                  <a:srgbClr val="0070C0"/>
                </a:solidFill>
              </a:rPr>
              <a:t>bash </a:t>
            </a:r>
            <a:r>
              <a:rPr lang="en-US" altLang="en-US" sz="2400" dirty="0"/>
              <a:t>be invoked on the command(s) it encloses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2400" dirty="0"/>
              <a:t> is treated as a character that escapes the character that follows it</a:t>
            </a:r>
          </a:p>
        </p:txBody>
      </p:sp>
    </p:spTree>
    <p:extLst>
      <p:ext uri="{BB962C8B-B14F-4D97-AF65-F5344CB8AC3E}">
        <p14:creationId xmlns:p14="http://schemas.microsoft.com/office/powerpoint/2010/main" val="18182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0E0D37A-3A42-42F8-AB72-66279478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F8DE133-960C-413F-9A5D-CDE9701A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bash</a:t>
            </a:r>
            <a:r>
              <a:rPr lang="en-US" altLang="en-US" sz="2800" b="1" dirty="0">
                <a:solidFill>
                  <a:srgbClr val="745600"/>
                </a:solidFill>
              </a:rPr>
              <a:t> commands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Command types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built-ins vs. executables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$PATH </a:t>
            </a:r>
            <a:r>
              <a:rPr lang="en-US" altLang="en-US" sz="2400" dirty="0"/>
              <a:t>as a determinant for searching for executables</a:t>
            </a:r>
          </a:p>
          <a:p>
            <a:pPr marL="566738" lvl="2" indent="0">
              <a:spcBef>
                <a:spcPct val="0"/>
              </a:spcBef>
              <a:buNone/>
              <a:defRPr/>
            </a:pPr>
            <a:r>
              <a:rPr lang="en-US" altLang="en-US" dirty="0"/>
              <a:t>Rationale for omitting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dirty="0"/>
              <a:t> (current directory) from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</a:p>
          <a:p>
            <a:pPr marL="288925" indent="-288925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1700" b="1" dirty="0">
              <a:solidFill>
                <a:srgbClr val="745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0E0D37A-3A42-42F8-AB72-66279478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2F8DE133-960C-413F-9A5D-CDE9701A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dirty="0"/>
              <a:t>Basic syntax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command options arguments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/>
              <a:t> as comment character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altLang="en-US" sz="2400" dirty="0"/>
              <a:t>as line continuation character</a:t>
            </a:r>
          </a:p>
          <a:p>
            <a:pPr marL="277813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400" dirty="0"/>
              <a:t>as command separation character</a:t>
            </a:r>
          </a:p>
          <a:p>
            <a:pPr marL="288925" indent="-288925">
              <a:spcBef>
                <a:spcPct val="0"/>
              </a:spcBef>
              <a:buFont typeface="Arial" charset="0"/>
              <a:buChar char="•"/>
              <a:defRPr/>
            </a:pPr>
            <a:endParaRPr lang="en-US" altLang="en-US" sz="1700" b="1" dirty="0">
              <a:solidFill>
                <a:srgbClr val="745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357259-0FEE-43C5-884A-FE1CE55F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Command Syntax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FAEF7A5-897F-4AC4-890E-A200ED45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9525000" cy="5334000"/>
          </a:xfrm>
        </p:spPr>
        <p:txBody>
          <a:bodyPr/>
          <a:lstStyle/>
          <a:p>
            <a:pPr marL="285750" lvl="1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operands</a:t>
            </a:r>
          </a:p>
          <a:p>
            <a:pPr lvl="1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/>
              <a:t>where</a:t>
            </a:r>
            <a:endParaRPr lang="en-US" altLang="en-US" sz="2000" dirty="0"/>
          </a:p>
          <a:p>
            <a:pPr marL="1022350" lvl="2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command</a:t>
            </a:r>
            <a:r>
              <a:rPr lang="en-US" altLang="en-US" dirty="0"/>
              <a:t> – name of a command</a:t>
            </a:r>
          </a:p>
          <a:p>
            <a:pPr marL="1022350" lvl="2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i="1" dirty="0">
                <a:solidFill>
                  <a:srgbClr val="0070C0"/>
                </a:solidFill>
              </a:rPr>
              <a:t>options</a:t>
            </a:r>
            <a:r>
              <a:rPr lang="en-US" altLang="en-US" dirty="0"/>
              <a:t> – </a:t>
            </a:r>
            <a:r>
              <a:rPr lang="en-US" altLang="en-US" b="1" dirty="0"/>
              <a:t>zero</a:t>
            </a:r>
            <a:r>
              <a:rPr lang="en-US" altLang="en-US" dirty="0"/>
              <a:t> or more tokens that, </a:t>
            </a:r>
            <a:r>
              <a:rPr lang="en-US" altLang="en-US" i="1" dirty="0"/>
              <a:t> as a rule</a:t>
            </a:r>
            <a:r>
              <a:rPr lang="en-US" altLang="en-US" dirty="0"/>
              <a:t>, are </a:t>
            </a:r>
          </a:p>
          <a:p>
            <a:pPr marL="1027113" lvl="2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/>
              <a:t>prefixed with a minus (</a:t>
            </a:r>
            <a:r>
              <a:rPr lang="en-US" altLang="en-US" b="1" dirty="0">
                <a:solidFill>
                  <a:srgbClr val="0070C0"/>
                </a:solidFill>
              </a:rPr>
              <a:t>-</a:t>
            </a:r>
            <a:r>
              <a:rPr lang="en-US" altLang="en-US" dirty="0"/>
              <a:t>), double minus (</a:t>
            </a:r>
            <a:r>
              <a:rPr lang="en-US" altLang="en-US" b="1" dirty="0">
                <a:solidFill>
                  <a:srgbClr val="0070C0"/>
                </a:solidFill>
              </a:rPr>
              <a:t>--</a:t>
            </a:r>
            <a:r>
              <a:rPr lang="en-US" altLang="en-US" dirty="0"/>
              <a:t>) </a:t>
            </a:r>
            <a:r>
              <a:rPr lang="en-US" altLang="en-US" i="1" dirty="0"/>
              <a:t>or</a:t>
            </a:r>
            <a:r>
              <a:rPr lang="en-US" altLang="en-US" dirty="0"/>
              <a:t> plus (</a:t>
            </a:r>
            <a:r>
              <a:rPr lang="en-US" altLang="en-US" b="1" dirty="0">
                <a:solidFill>
                  <a:srgbClr val="0070C0"/>
                </a:solidFill>
              </a:rPr>
              <a:t>+</a:t>
            </a:r>
            <a:r>
              <a:rPr lang="en-US" altLang="en-US" dirty="0"/>
              <a:t>)</a:t>
            </a:r>
          </a:p>
          <a:p>
            <a:pPr marL="1027113" lvl="2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/>
              <a:t>may be followed by a single argument</a:t>
            </a:r>
          </a:p>
          <a:p>
            <a:pPr marL="793750" lvl="2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i="1" dirty="0">
                <a:solidFill>
                  <a:srgbClr val="0070C0"/>
                </a:solidFill>
              </a:rPr>
              <a:t>operands</a:t>
            </a:r>
            <a:r>
              <a:rPr lang="en-US" altLang="en-US" dirty="0"/>
              <a:t> – </a:t>
            </a:r>
            <a:r>
              <a:rPr lang="en-US" altLang="en-US" b="1" dirty="0"/>
              <a:t>zero</a:t>
            </a:r>
            <a:r>
              <a:rPr lang="en-US" altLang="en-US" dirty="0"/>
              <a:t> or more tokens indicating command parameters</a:t>
            </a:r>
          </a:p>
          <a:p>
            <a:pPr marL="1027113" lvl="2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/>
              <a:t>filenames, directories, values, etc.</a:t>
            </a:r>
          </a:p>
          <a:p>
            <a:pPr marL="801688" lvl="2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dirty="0"/>
              <a:t>token</a:t>
            </a:r>
            <a:r>
              <a:rPr lang="en-US" altLang="en-US" dirty="0"/>
              <a:t> – a group of whitespace-delimited characters</a:t>
            </a:r>
          </a:p>
          <a:p>
            <a:pPr marL="1028700" indent="0" eaLnBrk="1" hangingPunct="1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to allow for spaces in tokens, use quoting (e.g., 'Jack Ramsey')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EC24E0B-A86B-461A-8403-259B8484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B757E87-9C10-47E5-8395-03A9A3D3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bash</a:t>
            </a:r>
            <a:r>
              <a:rPr lang="en-US" altLang="en-US" sz="2800" b="1" dirty="0">
                <a:solidFill>
                  <a:srgbClr val="745600"/>
                </a:solidFill>
              </a:rPr>
              <a:t> variables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Naming: 	(_, letter) + any number of (_, letter, number)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Assignment: 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name=value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solidFill>
                  <a:srgbClr val="C00000"/>
                </a:solidFill>
              </a:rPr>
              <a:t>make </a:t>
            </a:r>
            <a:r>
              <a:rPr lang="en-US" altLang="en-US" sz="2400" b="1" i="1" dirty="0">
                <a:solidFill>
                  <a:srgbClr val="C00000"/>
                </a:solidFill>
              </a:rPr>
              <a:t>sure</a:t>
            </a:r>
            <a:r>
              <a:rPr lang="en-US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=</a:t>
            </a:r>
            <a:r>
              <a:rPr lang="en-US" altLang="en-US" sz="2400" b="1" dirty="0">
                <a:solidFill>
                  <a:srgbClr val="C00000"/>
                </a:solidFill>
              </a:rPr>
              <a:t> is flush against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C00000"/>
                </a:solidFill>
              </a:rPr>
              <a:t> and </a:t>
            </a:r>
            <a:r>
              <a:rPr lang="en-US" altLang="en-US" sz="2400" b="1" i="1" dirty="0">
                <a:solidFill>
                  <a:srgbClr val="002060"/>
                </a:solidFill>
              </a:rPr>
              <a:t>value</a:t>
            </a:r>
            <a:r>
              <a:rPr lang="en-US" altLang="en-US" sz="2400" b="1" dirty="0">
                <a:solidFill>
                  <a:srgbClr val="C00000"/>
                </a:solidFill>
              </a:rPr>
              <a:t>: leave no spaces!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2400" b="1" dirty="0">
              <a:solidFill>
                <a:srgbClr val="745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EC24E0B-A86B-461A-8403-259B8484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B757E87-9C10-47E5-8395-03A9A3D36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800" b="1" dirty="0">
                <a:solidFill>
                  <a:srgbClr val="0070C0"/>
                </a:solidFill>
              </a:rPr>
              <a:t>bash</a:t>
            </a:r>
            <a:r>
              <a:rPr lang="en-US" altLang="en-US" sz="2800" b="1" dirty="0">
                <a:solidFill>
                  <a:srgbClr val="745600"/>
                </a:solidFill>
              </a:rPr>
              <a:t> variables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Reference</a:t>
            </a:r>
            <a:r>
              <a:rPr lang="en-US" altLang="en-US" sz="2400" b="1" i="1" dirty="0">
                <a:solidFill>
                  <a:srgbClr val="002060"/>
                </a:solidFill>
              </a:rPr>
              <a:t>: 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${name} </a:t>
            </a:r>
            <a:r>
              <a:rPr lang="en-US" altLang="en-US" sz="2400" dirty="0">
                <a:solidFill>
                  <a:srgbClr val="000000"/>
                </a:solidFill>
              </a:rPr>
              <a:t>(always)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$name </a:t>
            </a:r>
            <a:r>
              <a:rPr lang="en-US" altLang="en-US" sz="2400" dirty="0">
                <a:solidFill>
                  <a:srgbClr val="000000"/>
                </a:solidFill>
              </a:rPr>
              <a:t>(as a standalone token)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Display:	</a:t>
            </a:r>
            <a:r>
              <a:rPr lang="en-US" altLang="en-US" sz="2400" b="1" dirty="0">
                <a:solidFill>
                  <a:srgbClr val="0070C0"/>
                </a:solidFill>
              </a:rPr>
              <a:t>set</a:t>
            </a:r>
            <a:r>
              <a:rPr lang="en-US" altLang="en-US" sz="2400" dirty="0">
                <a:solidFill>
                  <a:srgbClr val="000000"/>
                </a:solidFill>
              </a:rPr>
              <a:t> (all variables), </a:t>
            </a:r>
            <a:r>
              <a:rPr lang="en-US" altLang="en-US" sz="2400" b="1" dirty="0">
                <a:solidFill>
                  <a:srgbClr val="0070C0"/>
                </a:solidFill>
              </a:rPr>
              <a:t>echo</a:t>
            </a:r>
            <a:r>
              <a:rPr lang="en-US" altLang="en-US" sz="2400" dirty="0">
                <a:solidFill>
                  <a:srgbClr val="000000"/>
                </a:solidFill>
              </a:rPr>
              <a:t> (individual variables)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Deletion:	</a:t>
            </a:r>
            <a:r>
              <a:rPr lang="en-US" altLang="en-US" sz="2400" b="1" dirty="0">
                <a:solidFill>
                  <a:srgbClr val="0070C0"/>
                </a:solidFill>
              </a:rPr>
              <a:t>unset</a:t>
            </a:r>
            <a:r>
              <a:rPr lang="en-US" altLang="en-US" sz="2400" b="1" i="1" dirty="0">
                <a:solidFill>
                  <a:srgbClr val="002060"/>
                </a:solidFill>
              </a:rPr>
              <a:t> name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Undefined references:  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allowed by default</a:t>
            </a:r>
          </a:p>
          <a:p>
            <a:pPr marL="400050" lvl="1" indent="0">
              <a:spcBef>
                <a:spcPct val="0"/>
              </a:spcBef>
              <a:buNone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disabled with </a:t>
            </a:r>
            <a:r>
              <a:rPr lang="en-US" altLang="en-US" sz="2400" b="1" dirty="0">
                <a:solidFill>
                  <a:srgbClr val="0070C0"/>
                </a:solidFill>
              </a:rPr>
              <a:t>set</a:t>
            </a:r>
            <a:r>
              <a:rPr lang="en-US" altLang="en-US" sz="2400" b="1" i="1" dirty="0">
                <a:solidFill>
                  <a:srgbClr val="0070C0"/>
                </a:solidFill>
              </a:rPr>
              <a:t> -o </a:t>
            </a:r>
            <a:r>
              <a:rPr lang="en-US" altLang="en-US" sz="2400" b="1" i="1" dirty="0" err="1">
                <a:solidFill>
                  <a:srgbClr val="0070C0"/>
                </a:solidFill>
              </a:rPr>
              <a:t>nounset</a:t>
            </a:r>
            <a:endParaRPr lang="en-US" altLang="en-US" sz="2400" b="1" i="1" dirty="0">
              <a:solidFill>
                <a:srgbClr val="0070C0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2400" b="1" dirty="0">
              <a:solidFill>
                <a:srgbClr val="745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21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EE6193-46E2-4F35-8938-174BC4B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5ED7-1A14-4DC3-B59A-0182609E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745600"/>
                </a:solidFill>
              </a:rPr>
              <a:t>string formers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Unquoted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most punctuation characters potentially have special meanings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to use marks of punctuation as themselves, precede them with \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Singly quoted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no characters have special meanings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single quotes can't be included in the strings</a:t>
            </a:r>
          </a:p>
          <a:p>
            <a:pPr marL="277812" lvl="1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EE6193-46E2-4F35-8938-174BC4B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3600" dirty="0"/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/>
              <a:t> Interpreter: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5ED7-1A14-4DC3-B59A-0182609E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745600"/>
                </a:solidFill>
              </a:rPr>
              <a:t>string formers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$''-quoted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\-escaping enabled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otherwise, no characters have special meaning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Doubly quoted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$-expansion, \-escaping, </a:t>
            </a:r>
            <a:r>
              <a:rPr lang="en-US" sz="2400" dirty="0" err="1"/>
              <a:t>backquoting</a:t>
            </a:r>
            <a:r>
              <a:rPr lang="en-US" sz="2400" dirty="0"/>
              <a:t>, and possibly !-expansion enabled;</a:t>
            </a:r>
          </a:p>
          <a:p>
            <a:pPr marL="222250" lvl="1" indent="0">
              <a:spcBef>
                <a:spcPts val="0"/>
              </a:spcBef>
              <a:buNone/>
              <a:defRPr/>
            </a:pPr>
            <a:r>
              <a:rPr lang="en-US" sz="2400" dirty="0"/>
              <a:t>otherwise, no characters have special meaning</a:t>
            </a:r>
          </a:p>
          <a:p>
            <a:pPr marL="277812" lvl="1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8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115E858-9246-465E-B1E6-5DCF8150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00"/>
                </a:solidFill>
              </a:rPr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0000"/>
                </a:solidFill>
              </a:rPr>
              <a:t> Interpreter: Summary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D76D-E96A-4753-BCED-7222185A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9906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8000"/>
                </a:solidFill>
              </a:rPr>
              <a:t>aliasing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To use the alias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as a command, enter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followed by any additional </a:t>
            </a:r>
            <a:r>
              <a:rPr lang="en-US" sz="2400" dirty="0" err="1"/>
              <a:t>args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Use 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alias</a:t>
            </a:r>
            <a:r>
              <a:rPr lang="en-US" sz="2400" b="1" i="1" dirty="0">
                <a:solidFill>
                  <a:srgbClr val="002060"/>
                </a:solidFill>
              </a:rPr>
              <a:t> name</a:t>
            </a:r>
            <a:r>
              <a:rPr lang="en-US" sz="2400" dirty="0"/>
              <a:t> to see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's alias, if any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alias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see all current aliases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115E858-9246-465E-B1E6-5DCF8150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00"/>
                </a:solidFill>
              </a:rPr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0000"/>
                </a:solidFill>
              </a:rPr>
              <a:t> Interpreter: Summary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D76D-E96A-4753-BCED-7222185A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9906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8000"/>
                </a:solidFill>
              </a:rPr>
              <a:t>aliasing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To use the alias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as a command, enter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followed by any additional </a:t>
            </a:r>
            <a:r>
              <a:rPr lang="en-US" sz="2400" dirty="0" err="1"/>
              <a:t>args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Use 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name=value </a:t>
            </a:r>
            <a:r>
              <a:rPr lang="en-US" sz="2400" dirty="0"/>
              <a:t>to alias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/>
              <a:t>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/>
              <a:t> – </a:t>
            </a:r>
            <a:r>
              <a:rPr lang="en-US" sz="2400" b="1" dirty="0"/>
              <a:t>but</a:t>
            </a:r>
          </a:p>
          <a:p>
            <a:pPr marL="571500" lvl="2" indent="0">
              <a:spcBef>
                <a:spcPts val="0"/>
              </a:spcBef>
              <a:buNone/>
              <a:defRPr/>
            </a:pPr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name </a:t>
            </a:r>
            <a:r>
              <a:rPr lang="en-US" dirty="0"/>
              <a:t>to check for collisions with other commands before settling on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571500" lvl="2" indent="0">
              <a:spcBef>
                <a:spcPts val="0"/>
              </a:spcBef>
              <a:buNone/>
              <a:defRPr/>
            </a:pPr>
            <a:r>
              <a:rPr lang="en-US" dirty="0"/>
              <a:t>compensate for spaces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b="1" i="1" dirty="0">
                <a:solidFill>
                  <a:srgbClr val="002060"/>
                </a:solidFill>
              </a:rPr>
              <a:t> </a:t>
            </a:r>
            <a:r>
              <a:rPr lang="en-US" dirty="0"/>
              <a:t>, if present, by either </a:t>
            </a:r>
          </a:p>
          <a:p>
            <a:pPr marL="849313" lvl="3" indent="0">
              <a:spcBef>
                <a:spcPts val="0"/>
              </a:spcBef>
              <a:buNone/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quoting </a:t>
            </a:r>
            <a:r>
              <a:rPr lang="en-US" sz="2400" b="1" dirty="0">
                <a:solidFill>
                  <a:srgbClr val="002060"/>
                </a:solidFill>
              </a:rPr>
              <a:t>value</a:t>
            </a:r>
            <a:r>
              <a:rPr lang="en-US" sz="2400" b="1" i="1" dirty="0">
                <a:solidFill>
                  <a:srgbClr val="002060"/>
                </a:solidFill>
              </a:rPr>
              <a:t> or</a:t>
            </a:r>
          </a:p>
          <a:p>
            <a:pPr marL="849313" lvl="3" indent="0">
              <a:spcBef>
                <a:spcPts val="0"/>
              </a:spcBef>
              <a:buNone/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escaping the spaces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1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115E858-9246-465E-B1E6-5DCF8150B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00"/>
                </a:solidFill>
              </a:rPr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0000"/>
                </a:solidFill>
              </a:rPr>
              <a:t> Interpreter: Summary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D76D-E96A-4753-BCED-7222185A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9906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008000"/>
                </a:solidFill>
              </a:rPr>
              <a:t>aliasing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To use the alias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as a command, enter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/>
              <a:t> followed by any additional </a:t>
            </a:r>
            <a:r>
              <a:rPr lang="en-US" sz="2400" dirty="0" err="1"/>
              <a:t>args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Use </a:t>
            </a:r>
          </a:p>
          <a:p>
            <a:pPr marL="284163" lvl="1" indent="0">
              <a:spcBef>
                <a:spcPts val="0"/>
              </a:spcBef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unalias name </a:t>
            </a:r>
            <a:r>
              <a:rPr lang="en-US" sz="2400" dirty="0"/>
              <a:t>to remove any existing aliases from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</a:t>
            </a:r>
          </a:p>
          <a:p>
            <a:pPr marL="287338" lvl="1" indent="0">
              <a:spcBef>
                <a:spcPts val="0"/>
              </a:spcBef>
              <a:buNone/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...path…</a:t>
            </a:r>
            <a:r>
              <a:rPr lang="en-US" sz="2400" b="1" dirty="0">
                <a:solidFill>
                  <a:srgbClr val="002060"/>
                </a:solidFill>
              </a:rPr>
              <a:t>/</a:t>
            </a:r>
            <a:r>
              <a:rPr lang="en-US" sz="2400" b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\</a:t>
            </a:r>
            <a:r>
              <a:rPr lang="en-US" sz="2400" b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 or quote 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 to invoke 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 proper, rather than any strings to which </a:t>
            </a:r>
            <a:r>
              <a:rPr lang="en-US" sz="2400" b="1" i="1" dirty="0" err="1">
                <a:solidFill>
                  <a:srgbClr val="002060"/>
                </a:solidFill>
              </a:rPr>
              <a:t>cmd</a:t>
            </a:r>
            <a:r>
              <a:rPr lang="en-US" sz="2400" dirty="0"/>
              <a:t> is aliased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/>
              <a:t>To make an alias persist, add it to</a:t>
            </a:r>
          </a:p>
          <a:p>
            <a:pPr marL="287338" lvl="1" indent="0">
              <a:spcBef>
                <a:spcPts val="0"/>
              </a:spcBef>
              <a:buNone/>
              <a:defRPr/>
            </a:pPr>
            <a:r>
              <a:rPr lang="en-US" sz="2400" dirty="0"/>
              <a:t>~/.</a:t>
            </a:r>
            <a:r>
              <a:rPr lang="en-US" sz="2400" dirty="0" err="1"/>
              <a:t>bashrc</a:t>
            </a:r>
            <a:r>
              <a:rPr lang="en-US" sz="2400" dirty="0"/>
              <a:t>  for per-user aliases</a:t>
            </a:r>
          </a:p>
          <a:p>
            <a:pPr marL="287338" lvl="1" indent="0">
              <a:spcBef>
                <a:spcPts val="0"/>
              </a:spcBef>
              <a:buNone/>
              <a:defRPr/>
            </a:pPr>
            <a:r>
              <a:rPr lang="en-US" sz="2400" dirty="0"/>
              <a:t>the /</a:t>
            </a:r>
            <a:r>
              <a:rPr lang="en-US" sz="2400" dirty="0" err="1"/>
              <a:t>etc</a:t>
            </a:r>
            <a:r>
              <a:rPr lang="en-US" sz="2400" dirty="0"/>
              <a:t>-based, distro-specific, bash </a:t>
            </a:r>
            <a:r>
              <a:rPr lang="en-US" sz="2400" dirty="0" err="1"/>
              <a:t>config</a:t>
            </a:r>
            <a:r>
              <a:rPr lang="en-US" sz="2400" dirty="0"/>
              <a:t> file for system-wide aliases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58EB8C4-FA93-431B-91D4-0EE03343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3600" dirty="0">
                <a:solidFill>
                  <a:srgbClr val="000000"/>
                </a:solidFill>
              </a:rPr>
              <a:t>The </a:t>
            </a:r>
            <a:r>
              <a:rPr lang="en-US" altLang="en-US" sz="3600" b="1" dirty="0">
                <a:solidFill>
                  <a:srgbClr val="0070C0"/>
                </a:solidFill>
              </a:rPr>
              <a:t>bash</a:t>
            </a:r>
            <a:r>
              <a:rPr lang="en-US" altLang="en-US" sz="3600" dirty="0">
                <a:solidFill>
                  <a:srgbClr val="000000"/>
                </a:solidFill>
              </a:rPr>
              <a:t> Interpreter: Summary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9F9B-8E69-4C01-9CE5-53DA1CAE4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b="1" dirty="0">
                <a:solidFill>
                  <a:srgbClr val="745600"/>
                </a:solidFill>
              </a:rPr>
              <a:t> within </a:t>
            </a: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b="1" dirty="0">
                <a:solidFill>
                  <a:srgbClr val="745600"/>
                </a:solidFill>
              </a:rPr>
              <a:t>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The child process </a:t>
            </a:r>
            <a:r>
              <a:rPr lang="en-US" altLang="en-US" sz="2400" b="1" dirty="0"/>
              <a:t>inherits</a:t>
            </a:r>
            <a:r>
              <a:rPr lang="en-US" altLang="en-US" sz="2400" dirty="0"/>
              <a:t> </a:t>
            </a:r>
            <a:r>
              <a:rPr lang="en-US" altLang="en-US" sz="2400" b="1" dirty="0"/>
              <a:t>copies</a:t>
            </a:r>
            <a:r>
              <a:rPr lang="en-US" altLang="en-US" sz="2400" dirty="0"/>
              <a:t> of variables from the parent that the parent (or its parents) exports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2400" dirty="0"/>
              <a:t>Any changes to inherited variables stay local to the child and are not propagated to the parent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A61E027-D392-4B60-B6AA-0B763B7F6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52650" y="533400"/>
            <a:ext cx="7886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9357259-0FEE-43C5-884A-FE1CE55F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Command Syntax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FAEF7A5-897F-4AC4-890E-A200ED455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229600" cy="5334000"/>
          </a:xfrm>
        </p:spPr>
        <p:txBody>
          <a:bodyPr/>
          <a:lstStyle/>
          <a:p>
            <a:pPr marL="285750" lvl="1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operands</a:t>
            </a:r>
          </a:p>
          <a:p>
            <a:pPr lvl="1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altLang="en-US" sz="1800" dirty="0"/>
          </a:p>
          <a:p>
            <a:pPr marL="0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A pound sign (</a:t>
            </a:r>
            <a:r>
              <a:rPr lang="en-US" altLang="en-US" sz="2400" b="1" dirty="0">
                <a:solidFill>
                  <a:srgbClr val="0070C0"/>
                </a:solidFill>
              </a:rPr>
              <a:t>#</a:t>
            </a:r>
            <a:r>
              <a:rPr lang="en-US" altLang="en-US" sz="2400" dirty="0"/>
              <a:t>) on a command line</a:t>
            </a:r>
          </a:p>
          <a:p>
            <a:pPr marL="457200" lvl="1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Terminates a command,</a:t>
            </a:r>
          </a:p>
          <a:p>
            <a:pPr marL="457200" lvl="1" indent="0" eaLnBrk="1" hangingPunct="1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Causing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to treat all text to its right as a comment</a:t>
            </a:r>
          </a:p>
        </p:txBody>
      </p:sp>
    </p:spTree>
    <p:extLst>
      <p:ext uri="{BB962C8B-B14F-4D97-AF65-F5344CB8AC3E}">
        <p14:creationId xmlns:p14="http://schemas.microsoft.com/office/powerpoint/2010/main" val="40145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6D72C8A-7543-48D9-B1F2-7067FA1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C6BB783-C7B3-4369-812A-8BB2FDD570A6}" type="slidenum">
              <a:rPr lang="en-US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371526-7828-400F-B370-296082634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Command Syntax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BA68205-4617-4CE2-9F93-9E25F6623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94488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Commands are </a:t>
            </a:r>
            <a:r>
              <a:rPr lang="en-US" altLang="en-US" sz="2800" b="1" dirty="0">
                <a:solidFill>
                  <a:srgbClr val="002060"/>
                </a:solidFill>
              </a:rPr>
              <a:t>case sensitive</a:t>
            </a:r>
            <a:r>
              <a:rPr lang="en-US" altLang="en-US" sz="2800" dirty="0"/>
              <a:t>:  e.g. date 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</a:rPr>
              <a:t>≠ </a:t>
            </a:r>
            <a:r>
              <a:rPr lang="en-US" altLang="en-US" sz="2800" dirty="0"/>
              <a:t>Date  </a:t>
            </a:r>
            <a:r>
              <a:rPr lang="en-US" altLang="en-US" sz="2800" dirty="0">
                <a:latin typeface="Arial Unicode MS" pitchFamily="34" charset="-128"/>
                <a:ea typeface="Arial Unicode MS" pitchFamily="34" charset="-128"/>
              </a:rPr>
              <a:t>≠ </a:t>
            </a:r>
            <a:r>
              <a:rPr lang="en-US" altLang="en-US" sz="2800" dirty="0" err="1"/>
              <a:t>DaTe</a:t>
            </a:r>
            <a:endParaRPr lang="en-US" altLang="en-US" sz="2800" dirty="0"/>
          </a:p>
          <a:p>
            <a:pPr marL="336550" lvl="1" indent="0" eaLnBrk="1" hangingPunct="1">
              <a:buNone/>
            </a:pPr>
            <a:r>
              <a:rPr lang="en-US" altLang="en-US" dirty="0"/>
              <a:t>Names may mix uppercase and lowercase</a:t>
            </a:r>
          </a:p>
          <a:p>
            <a:pPr marL="336550" lvl="1" indent="0" eaLnBrk="1" hangingPunct="1">
              <a:buNone/>
            </a:pPr>
            <a:r>
              <a:rPr lang="en-US" altLang="en-US" dirty="0"/>
              <a:t>Most standard Unix commands are </a:t>
            </a:r>
            <a:r>
              <a:rPr lang="en-US" altLang="en-US" dirty="0">
                <a:solidFill>
                  <a:srgbClr val="FF0000"/>
                </a:solidFill>
              </a:rPr>
              <a:t>all lower-case letters</a:t>
            </a:r>
          </a:p>
          <a:p>
            <a:pPr marL="690563" lvl="2" indent="0" eaLnBrk="1" hangingPunct="1">
              <a:buNone/>
            </a:pPr>
            <a:r>
              <a:rPr lang="en-US" altLang="en-US" sz="2800" dirty="0"/>
              <a:t>one rare, critical exception is </a:t>
            </a:r>
            <a:r>
              <a:rPr lang="en-US" altLang="en-US" sz="2800" b="1" dirty="0">
                <a:solidFill>
                  <a:srgbClr val="0070C0"/>
                </a:solidFill>
              </a:rPr>
              <a:t>/</a:t>
            </a:r>
            <a:r>
              <a:rPr lang="en-US" altLang="en-US" sz="2800" b="1" dirty="0" err="1">
                <a:solidFill>
                  <a:srgbClr val="0070C0"/>
                </a:solidFill>
              </a:rPr>
              <a:t>usr</a:t>
            </a:r>
            <a:r>
              <a:rPr lang="en-US" altLang="en-US" sz="2800" b="1" dirty="0">
                <a:solidFill>
                  <a:srgbClr val="0070C0"/>
                </a:solidFill>
              </a:rPr>
              <a:t>/bin/[  </a:t>
            </a:r>
            <a:r>
              <a:rPr lang="en-US" altLang="en-US" sz="2800" dirty="0"/>
              <a:t>(more later)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96D72C8A-7543-48D9-B1F2-7067FA1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981200" y="6356351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C6BB783-C7B3-4369-812A-8BB2FDD570A6}" type="slidenum">
              <a:rPr lang="en-US" altLang="en-US" sz="1200">
                <a:solidFill>
                  <a:srgbClr val="898989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A371526-7828-400F-B370-296082634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/>
              <a:t> Command Syntax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BA68205-4617-4CE2-9F93-9E25F6623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9906000" cy="5334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Command-ending characters include semicolons  and newlines</a:t>
            </a:r>
          </a:p>
          <a:p>
            <a:pPr marL="336550" lvl="1" indent="0" eaLnBrk="1" hangingPunct="1">
              <a:buNone/>
            </a:pPr>
            <a:r>
              <a:rPr lang="en-US" altLang="en-US" dirty="0"/>
              <a:t>Two commands may be put on the same line by separating them with a semicolon (</a:t>
            </a:r>
            <a:r>
              <a:rPr lang="en-US" altLang="en-US" b="1" dirty="0">
                <a:solidFill>
                  <a:srgbClr val="0070C0"/>
                </a:solidFill>
              </a:rPr>
              <a:t>;</a:t>
            </a:r>
            <a:r>
              <a:rPr lang="en-US" altLang="en-US" dirty="0"/>
              <a:t>), much as with SQL</a:t>
            </a:r>
          </a:p>
          <a:p>
            <a:pPr marL="336550" lvl="1" indent="0" eaLnBrk="1" hangingPunct="1">
              <a:buNone/>
            </a:pPr>
            <a:r>
              <a:rPr lang="en-US" altLang="en-US" dirty="0"/>
              <a:t>A command may be continued onto the line below it by entering a backslash (</a:t>
            </a:r>
            <a:r>
              <a:rPr lang="en-US" altLang="en-US" b="1" dirty="0">
                <a:solidFill>
                  <a:srgbClr val="0070C0"/>
                </a:solidFill>
              </a:rPr>
              <a:t>\</a:t>
            </a:r>
            <a:r>
              <a:rPr lang="en-US" altLang="en-US" dirty="0"/>
              <a:t>) as the current line's </a:t>
            </a:r>
            <a:r>
              <a:rPr lang="en-US" altLang="en-US" b="1" dirty="0">
                <a:solidFill>
                  <a:srgbClr val="745600"/>
                </a:solidFill>
              </a:rPr>
              <a:t>final</a:t>
            </a:r>
            <a:r>
              <a:rPr lang="en-US" altLang="en-US" dirty="0">
                <a:solidFill>
                  <a:srgbClr val="745600"/>
                </a:solidFill>
              </a:rPr>
              <a:t> </a:t>
            </a:r>
            <a:r>
              <a:rPr lang="en-US" altLang="en-US" dirty="0"/>
              <a:t>character</a:t>
            </a:r>
          </a:p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Most non-alphanumeric chars have special meanings</a:t>
            </a:r>
            <a:endParaRPr lang="en-US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1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7B3FD-1FA2-4558-B633-8BD5D88A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C505A-38AF-4CF2-8AF9-B56903926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9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15114</TotalTime>
  <Words>3118</Words>
  <Application>Microsoft Office PowerPoint</Application>
  <PresentationFormat>Widescreen</PresentationFormat>
  <Paragraphs>369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Unicode MS</vt:lpstr>
      <vt:lpstr>Calibri</vt:lpstr>
      <vt:lpstr>Consolas</vt:lpstr>
      <vt:lpstr>Corbel Light</vt:lpstr>
      <vt:lpstr>Courier New</vt:lpstr>
      <vt:lpstr>Wingdings</vt:lpstr>
      <vt:lpstr>Office Theme</vt:lpstr>
      <vt:lpstr>CSCI 2200: Intro to Unix  The bash Command Interpreter </vt:lpstr>
      <vt:lpstr>Background: bash</vt:lpstr>
      <vt:lpstr>Background: bash</vt:lpstr>
      <vt:lpstr>Bash command syntax</vt:lpstr>
      <vt:lpstr>bash Command Syntax</vt:lpstr>
      <vt:lpstr>bash Command Syntax</vt:lpstr>
      <vt:lpstr>bash Command Syntax</vt:lpstr>
      <vt:lpstr>bash Command Syntax</vt:lpstr>
      <vt:lpstr>Strings</vt:lpstr>
      <vt:lpstr>Strings as the Basis for bash Data</vt:lpstr>
      <vt:lpstr>Strings as the Basis for bash Data</vt:lpstr>
      <vt:lpstr>Strings as the Basis for bash Data</vt:lpstr>
      <vt:lpstr>Unquoted bash Strings</vt:lpstr>
      <vt:lpstr>Single-quoted bash Strings</vt:lpstr>
      <vt:lpstr>$''-quoted bash strings</vt:lpstr>
      <vt:lpstr>Double-quoted bash Strings</vt:lpstr>
      <vt:lpstr>Bash variables</vt:lpstr>
      <vt:lpstr>bash Variables</vt:lpstr>
      <vt:lpstr>bash Variables</vt:lpstr>
      <vt:lpstr>bash Variables</vt:lpstr>
      <vt:lpstr>The path</vt:lpstr>
      <vt:lpstr>$PATH and Command Interpretation</vt:lpstr>
      <vt:lpstr>$PATH and Command Interpretation</vt:lpstr>
      <vt:lpstr>$PATH and Command Interpretation</vt:lpstr>
      <vt:lpstr>aliases</vt:lpstr>
      <vt:lpstr>Aliasing</vt:lpstr>
      <vt:lpstr>Aliasing</vt:lpstr>
      <vt:lpstr>Aliasing</vt:lpstr>
      <vt:lpstr>Persisting Aliases</vt:lpstr>
      <vt:lpstr>Persisting Aliases</vt:lpstr>
      <vt:lpstr>Bash within bash</vt:lpstr>
      <vt:lpstr>bash within bash</vt:lpstr>
      <vt:lpstr>Bash config files</vt:lpstr>
      <vt:lpstr>bash Configuration Files : Background</vt:lpstr>
      <vt:lpstr>bash Configuration Files : Background</vt:lpstr>
      <vt:lpstr>Red Hat Enterprise:  Local Config Files and Their Default Content </vt:lpstr>
      <vt:lpstr>Red Hat Enterprise:  System Config Files and Their Default Content</vt:lpstr>
      <vt:lpstr>Red Hat Enterprise:  System Config Files and Their Default Content</vt:lpstr>
      <vt:lpstr>Ubuntu: Local Config Files and their Default Content</vt:lpstr>
      <vt:lpstr>Ubuntu: Local Config Files and their Default Content</vt:lpstr>
      <vt:lpstr>Ubuntu: Local Config Files and their Default Content</vt:lpstr>
      <vt:lpstr>Ubuntu: System Config Files and Their Default Content</vt:lpstr>
      <vt:lpstr>Special characters</vt:lpstr>
      <vt:lpstr>bash: Characters with Special Interpretations</vt:lpstr>
      <vt:lpstr>bash: Characters with Special Interpretations</vt:lpstr>
      <vt:lpstr>bash: Characters with Special Interpretations</vt:lpstr>
      <vt:lpstr>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The bash Interpreter: Summary</vt:lpstr>
      <vt:lpstr>PowerPoint Presentation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Summary</dc:title>
  <dc:creator>Pfeiffer, Phillip E. IV;ETSU</dc:creator>
  <cp:lastModifiedBy>Ramsey, John Webster</cp:lastModifiedBy>
  <cp:revision>1026</cp:revision>
  <dcterms:created xsi:type="dcterms:W3CDTF">2007-09-24T12:39:48Z</dcterms:created>
  <dcterms:modified xsi:type="dcterms:W3CDTF">2021-09-02T22:31:56Z</dcterms:modified>
</cp:coreProperties>
</file>