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4" r:id="rId6"/>
    <p:sldId id="311" r:id="rId7"/>
    <p:sldId id="260" r:id="rId8"/>
    <p:sldId id="261" r:id="rId9"/>
    <p:sldId id="298" r:id="rId10"/>
    <p:sldId id="297" r:id="rId11"/>
    <p:sldId id="265" r:id="rId12"/>
    <p:sldId id="314" r:id="rId13"/>
    <p:sldId id="315" r:id="rId14"/>
    <p:sldId id="266" r:id="rId15"/>
    <p:sldId id="316" r:id="rId16"/>
    <p:sldId id="317" r:id="rId17"/>
    <p:sldId id="318" r:id="rId18"/>
    <p:sldId id="262" r:id="rId19"/>
    <p:sldId id="319" r:id="rId20"/>
    <p:sldId id="267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263" r:id="rId29"/>
    <p:sldId id="299" r:id="rId30"/>
    <p:sldId id="268" r:id="rId31"/>
    <p:sldId id="269" r:id="rId32"/>
    <p:sldId id="329" r:id="rId33"/>
    <p:sldId id="271" r:id="rId34"/>
    <p:sldId id="308" r:id="rId35"/>
    <p:sldId id="280" r:id="rId36"/>
    <p:sldId id="300" r:id="rId37"/>
    <p:sldId id="301" r:id="rId38"/>
    <p:sldId id="309" r:id="rId39"/>
    <p:sldId id="281" r:id="rId40"/>
    <p:sldId id="306" r:id="rId41"/>
    <p:sldId id="312" r:id="rId42"/>
    <p:sldId id="331" r:id="rId43"/>
    <p:sldId id="313" r:id="rId44"/>
    <p:sldId id="330" r:id="rId45"/>
    <p:sldId id="332" r:id="rId46"/>
    <p:sldId id="310" r:id="rId47"/>
    <p:sldId id="285" r:id="rId48"/>
    <p:sldId id="286" r:id="rId49"/>
    <p:sldId id="292" r:id="rId50"/>
    <p:sldId id="287" r:id="rId51"/>
    <p:sldId id="293" r:id="rId52"/>
    <p:sldId id="291" r:id="rId53"/>
    <p:sldId id="303" r:id="rId54"/>
    <p:sldId id="294" r:id="rId55"/>
    <p:sldId id="295" r:id="rId56"/>
    <p:sldId id="296" r:id="rId57"/>
    <p:sldId id="327" r:id="rId58"/>
    <p:sldId id="290" r:id="rId59"/>
    <p:sldId id="304" r:id="rId60"/>
    <p:sldId id="305" r:id="rId61"/>
    <p:sldId id="328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30F0-E4FE-4C90-B905-4AA7FACDF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orbel Light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701F5-5AB0-4A3D-B5E6-04F1AF3A8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orbel Light" panose="020B03030202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96DA3-B382-457C-8BC8-2539B7729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0840-C1B7-48C7-AB64-E1F403D2E1B8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801DD-44EE-4B99-8990-E4CB50F6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34333-3EB3-4168-BC0D-A846F07C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99CD-C64B-469E-978A-355A844650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8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167E-8011-47AB-903D-CB1D3762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A16AD-64DC-4ADA-B6AF-9C3842A89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B7D93-D7F7-4264-A616-91307E37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0840-C1B7-48C7-AB64-E1F403D2E1B8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0AF3F-904F-4949-AE39-CCC237D7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8CDB1-F71C-4030-B6AB-317C9379F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99CD-C64B-469E-978A-355A844650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8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5442D1-354F-400C-8FB0-C098064B1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2B25F-98FB-4520-99E3-11B1D7D57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6EE85-0008-4C88-ADFC-6BEEA07B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0840-C1B7-48C7-AB64-E1F403D2E1B8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AD6FD-013D-406F-B121-BD2BC654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AD623-6B1F-4979-A146-BF7F1066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99CD-C64B-469E-978A-355A844650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3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5C38-4C9D-4996-9082-A3E9B8FEC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E9A05-9AC1-4A14-8563-B5C25BE5C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  <a:lvl2pPr>
              <a:defRPr>
                <a:latin typeface="Corbel Light" panose="020B0303020204020204" pitchFamily="34" charset="0"/>
              </a:defRPr>
            </a:lvl2pPr>
            <a:lvl3pPr>
              <a:defRPr>
                <a:latin typeface="Corbel Light" panose="020B0303020204020204" pitchFamily="34" charset="0"/>
              </a:defRPr>
            </a:lvl3pPr>
            <a:lvl4pPr>
              <a:defRPr>
                <a:latin typeface="Corbel Light" panose="020B0303020204020204" pitchFamily="34" charset="0"/>
              </a:defRPr>
            </a:lvl4pPr>
            <a:lvl5pPr>
              <a:defRPr>
                <a:latin typeface="Corbel Light" panose="020B03030202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F5434-23E2-4034-A368-DB64427F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0840-C1B7-48C7-AB64-E1F403D2E1B8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BAF4E-8D7C-4B3C-BED4-65D724CB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120B6-9164-4768-B154-1144839F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99CD-C64B-469E-978A-355A844650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3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58B1-6DA4-4A80-BDB5-10EDC5A55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Corbel Light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FEE34-86EE-477A-B56C-36C841DEF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07D58-076C-47B7-9919-B1F04C0E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0840-C1B7-48C7-AB64-E1F403D2E1B8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20B7A-B084-4E04-A0A1-24795EE1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4113A-BEBC-40B5-8A79-224ABB27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99CD-C64B-469E-978A-355A844650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3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EB4B-AE71-4F91-B0A7-EBED3C96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8357-F4AF-426C-9F29-F2DD5C880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  <a:lvl2pPr>
              <a:defRPr>
                <a:latin typeface="Corbel Light" panose="020B0303020204020204" pitchFamily="34" charset="0"/>
              </a:defRPr>
            </a:lvl2pPr>
            <a:lvl3pPr>
              <a:defRPr>
                <a:latin typeface="Corbel Light" panose="020B0303020204020204" pitchFamily="34" charset="0"/>
              </a:defRPr>
            </a:lvl3pPr>
            <a:lvl4pPr>
              <a:defRPr>
                <a:latin typeface="Corbel Light" panose="020B0303020204020204" pitchFamily="34" charset="0"/>
              </a:defRPr>
            </a:lvl4pPr>
            <a:lvl5pPr>
              <a:defRPr>
                <a:latin typeface="Corbel Light" panose="020B03030202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55CD2-ACF5-4770-A7AB-E8264F321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  <a:lvl2pPr>
              <a:defRPr>
                <a:latin typeface="Corbel Light" panose="020B0303020204020204" pitchFamily="34" charset="0"/>
              </a:defRPr>
            </a:lvl2pPr>
            <a:lvl3pPr>
              <a:defRPr>
                <a:latin typeface="Corbel Light" panose="020B0303020204020204" pitchFamily="34" charset="0"/>
              </a:defRPr>
            </a:lvl3pPr>
            <a:lvl4pPr>
              <a:defRPr>
                <a:latin typeface="Corbel Light" panose="020B0303020204020204" pitchFamily="34" charset="0"/>
              </a:defRPr>
            </a:lvl4pPr>
            <a:lvl5pPr>
              <a:defRPr>
                <a:latin typeface="Corbel Light" panose="020B03030202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CBB6C-70E2-4E55-8463-014ACD26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0840-C1B7-48C7-AB64-E1F403D2E1B8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82554-83C3-406C-8D55-2B60AA91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F49F2-3FCC-4FDB-B35B-1DE676D2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99CD-C64B-469E-978A-355A844650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6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BEC8-1260-4007-9086-09A6E13F9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F01E0-9BFB-4F76-9E9C-D380CB35B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orbel Light" panose="020B03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0DC7B-351E-463E-AD1D-6AB664C13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  <a:lvl2pPr>
              <a:defRPr>
                <a:latin typeface="Corbel Light" panose="020B0303020204020204" pitchFamily="34" charset="0"/>
              </a:defRPr>
            </a:lvl2pPr>
            <a:lvl3pPr>
              <a:defRPr>
                <a:latin typeface="Corbel Light" panose="020B0303020204020204" pitchFamily="34" charset="0"/>
              </a:defRPr>
            </a:lvl3pPr>
            <a:lvl4pPr>
              <a:defRPr>
                <a:latin typeface="Corbel Light" panose="020B0303020204020204" pitchFamily="34" charset="0"/>
              </a:defRPr>
            </a:lvl4pPr>
            <a:lvl5pPr>
              <a:defRPr>
                <a:latin typeface="Corbel Light" panose="020B03030202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AC66BD-8604-4806-A9A1-A2351CD4C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orbel Light" panose="020B03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CCB2C-E57B-4425-B97E-981E5B4DD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  <a:lvl2pPr>
              <a:defRPr>
                <a:latin typeface="Corbel Light" panose="020B0303020204020204" pitchFamily="34" charset="0"/>
              </a:defRPr>
            </a:lvl2pPr>
            <a:lvl3pPr>
              <a:defRPr>
                <a:latin typeface="Corbel Light" panose="020B0303020204020204" pitchFamily="34" charset="0"/>
              </a:defRPr>
            </a:lvl3pPr>
            <a:lvl4pPr>
              <a:defRPr>
                <a:latin typeface="Corbel Light" panose="020B0303020204020204" pitchFamily="34" charset="0"/>
              </a:defRPr>
            </a:lvl4pPr>
            <a:lvl5pPr>
              <a:defRPr>
                <a:latin typeface="Corbel Light" panose="020B03030202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CDEBB-C569-4681-BE04-BB718189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0840-C1B7-48C7-AB64-E1F403D2E1B8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84ADB5-A9EF-4A2E-AE4C-AE9FF350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FC86E-D887-477B-BCF8-2777E542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99CD-C64B-469E-978A-355A844650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7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5D87-41F9-42E8-A7E6-49035003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479DE-F038-4471-81A0-53E2AFDB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0840-C1B7-48C7-AB64-E1F403D2E1B8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2C27C-3E95-42D6-A49A-C0318E7A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58096-2244-4C14-A1BB-F20B581F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99CD-C64B-469E-978A-355A844650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8A4E23-9FBD-429D-8000-E555AD9A2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0840-C1B7-48C7-AB64-E1F403D2E1B8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5BB6D-DE70-45B2-A090-C8F74C2D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6BBF9-A333-4D58-BA4A-65EB44829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99CD-C64B-469E-978A-355A844650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BE1F6-49D2-4A98-8905-343842E12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orbel Light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3073C-CA25-4A4B-9C51-17E59379D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Corbel Light" panose="020B0303020204020204" pitchFamily="34" charset="0"/>
              </a:defRPr>
            </a:lvl1pPr>
            <a:lvl2pPr>
              <a:defRPr sz="2800">
                <a:latin typeface="Corbel Light" panose="020B0303020204020204" pitchFamily="34" charset="0"/>
              </a:defRPr>
            </a:lvl2pPr>
            <a:lvl3pPr>
              <a:defRPr sz="2400">
                <a:latin typeface="Corbel Light" panose="020B0303020204020204" pitchFamily="34" charset="0"/>
              </a:defRPr>
            </a:lvl3pPr>
            <a:lvl4pPr>
              <a:defRPr sz="2000">
                <a:latin typeface="Corbel Light" panose="020B0303020204020204" pitchFamily="34" charset="0"/>
              </a:defRPr>
            </a:lvl4pPr>
            <a:lvl5pPr>
              <a:defRPr sz="2000">
                <a:latin typeface="Corbel Light" panose="020B03030202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CCBEE-FCE8-4925-8B51-9FCFB128D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orbel Light" panose="020B03030202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154E-0A26-4F01-A7D8-76ED5220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0840-C1B7-48C7-AB64-E1F403D2E1B8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95DD7-AA53-4871-BA26-9A18A091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44CE0-6783-4540-A309-6A1ED0DF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99CD-C64B-469E-978A-355A844650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4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0A00-0AAF-4116-9F8E-68730924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orbel Light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EFEFD-6EE1-4395-88FB-B7D76CB57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6D8F8-C4DD-4591-BC6D-6E8D6FFEE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orbel Light" panose="020B03030202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39839-4C5C-42E8-B0A4-9156CD90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0840-C1B7-48C7-AB64-E1F403D2E1B8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5BB37-EF59-40F4-8B2F-70A578E7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FFD3F-E74F-4605-8EC8-4050F53E1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99CD-C64B-469E-978A-355A844650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7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5882F-2735-4772-B9E6-02CD3A6C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7A0A7-F2AA-4541-8973-DDAB4C9B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4B604-2255-4688-83E7-20A98B36E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00840-C1B7-48C7-AB64-E1F403D2E1B8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73185-2B67-44E8-B507-8A920900A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5F1D4-FAA7-4019-A5CD-7BF674094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399CD-C64B-469E-978A-355A844650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9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boutlinux.info/2005/08/bash-shell-shortcuts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owl.excelsior.edu/writing-process/prewriting-strategies/prewriting-strategies-asking-defining-questions/" TargetMode="External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Files and the Bash Shell</a:t>
            </a:r>
            <a:br>
              <a:rPr lang="en-US" sz="4400" dirty="0"/>
            </a:br>
            <a:r>
              <a:rPr lang="en-US" sz="2800" dirty="0"/>
              <a:t>CSCI 2200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4572000"/>
            <a:ext cx="7406640" cy="1752600"/>
          </a:xfrm>
        </p:spPr>
        <p:txBody>
          <a:bodyPr>
            <a:normAutofit/>
          </a:bodyPr>
          <a:lstStyle/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3021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912" y="3276600"/>
            <a:ext cx="10515600" cy="2370137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File extensions (.exe, .txt) typically do not matter in Unix</a:t>
            </a:r>
          </a:p>
          <a:p>
            <a:pPr marL="0" lvl="1" indent="0">
              <a:spcAft>
                <a:spcPts val="1200"/>
              </a:spcAft>
              <a:buNone/>
            </a:pPr>
            <a:r>
              <a:rPr lang="en-US" sz="2800" dirty="0"/>
              <a:t>But they are still useful for visually identifying file usage</a:t>
            </a:r>
          </a:p>
          <a:p>
            <a:pPr marL="457200" lvl="1" indent="0">
              <a:spcAft>
                <a:spcPts val="1200"/>
              </a:spcAft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186D0-E0E2-4B1F-A1F5-8AD72B092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419100"/>
            <a:ext cx="523514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0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or 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959" y="3024406"/>
            <a:ext cx="7498080" cy="2797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Often, you don’t want to edit a file to see what’s in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 -N tells less to display line numbers)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50108" y="1371600"/>
            <a:ext cx="64770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more [file name] </a:t>
            </a:r>
            <a:r>
              <a:rPr lang="en-US" b="1" dirty="0">
                <a:solidFill>
                  <a:schemeClr val="tx1"/>
                </a:solidFill>
              </a:rPr>
              <a:t>–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Allows you to scroll through the file one page at a time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7200" y="2209800"/>
            <a:ext cx="64770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less [file name] </a:t>
            </a:r>
            <a:r>
              <a:rPr lang="en-US" b="1" dirty="0">
                <a:solidFill>
                  <a:schemeClr val="tx1"/>
                </a:solidFill>
              </a:rPr>
              <a:t>–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Similar to more, but you can scroll up or down by pages or lines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CB48DBB6-E744-4BFA-8623-D6328C5BE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015" y="3581400"/>
            <a:ext cx="6305969" cy="1066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626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or 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0400" y="1520984"/>
            <a:ext cx="4953000" cy="3813016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Less will display the file, one screen (or line) at a time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The space bar will advance the display a page at a time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Down arrow will advance a line at a time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You can search for a word by entering a slash and the word -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/foo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 will advance to the next match, if there is 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465C591-5895-4DC7-94AA-6DD7D0CA7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0984"/>
            <a:ext cx="6396342" cy="41178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478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or 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0400" y="1520984"/>
            <a:ext cx="4953000" cy="381301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(END)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indicates the end of the file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'q' </a:t>
            </a:r>
            <a:r>
              <a:rPr lang="en-US" sz="2400" dirty="0"/>
              <a:t>to quit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F84C0B9-1F6D-4655-B7CE-1A3D7048D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" y="1520984"/>
            <a:ext cx="6336792" cy="4248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254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or 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When you want to read a header or follow a log file, use head and tail respectively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default number of lines for both is ten</a:t>
            </a:r>
          </a:p>
          <a:p>
            <a:pPr marL="0" indent="0">
              <a:buNone/>
            </a:pPr>
            <a:r>
              <a:rPr lang="en-US" sz="2400" dirty="0"/>
              <a:t>For following a log file, use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–f</a:t>
            </a:r>
            <a:r>
              <a:rPr lang="en-US" sz="2400" dirty="0"/>
              <a:t> flag of tail</a:t>
            </a:r>
          </a:p>
          <a:p>
            <a:pPr marL="457200" lvl="1" indent="0">
              <a:buNone/>
            </a:pPr>
            <a:r>
              <a:rPr lang="en-US" sz="2000" dirty="0"/>
              <a:t>As a process writes information to the log file, tail will display the new text on the screen automatically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2323980"/>
            <a:ext cx="4056404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head –[number of lines] [file name] </a:t>
            </a:r>
            <a:r>
              <a:rPr lang="en-US" b="1" dirty="0">
                <a:solidFill>
                  <a:schemeClr val="tx1"/>
                </a:solidFill>
              </a:rPr>
              <a:t>–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Print the first [number of lines] of the file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54396" y="2325469"/>
            <a:ext cx="4056404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tail –[number of lines] [file name] </a:t>
            </a:r>
            <a:r>
              <a:rPr lang="en-US" b="1" dirty="0">
                <a:solidFill>
                  <a:schemeClr val="tx1"/>
                </a:solidFill>
              </a:rPr>
              <a:t>–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Print the last [number of lines] of the file</a:t>
            </a:r>
          </a:p>
        </p:txBody>
      </p:sp>
      <p:pic>
        <p:nvPicPr>
          <p:cNvPr id="7" name="Picture 6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A14FAB07-9CA6-4437-BCCE-75285B538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128" y="4631789"/>
            <a:ext cx="4757743" cy="685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295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0400" y="1520984"/>
            <a:ext cx="4953000" cy="381301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Prints the first 10 lines of the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F8CF0D-A028-47D2-BB6E-DFA7CC4E1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head or tail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C06CCB8-0A19-4D0B-A603-017E2DB78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6204140" cy="2971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703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0400" y="1520984"/>
            <a:ext cx="4953000" cy="381301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Prints the last lines of a file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-n5 </a:t>
            </a:r>
            <a:r>
              <a:rPr lang="en-US" sz="2400" dirty="0"/>
              <a:t>tells it to just print the last 5 lines of a file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/>
              <a:t> is particularly useful for monitoring log files using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-f </a:t>
            </a:r>
            <a:r>
              <a:rPr lang="en-US" sz="2400" dirty="0"/>
              <a:t>argument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F8CF0D-A028-47D2-BB6E-DFA7CC4E1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head or tail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22D8DD1-B44A-4EEE-92DB-9B2E7AFC4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39286"/>
            <a:ext cx="5738442" cy="252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1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0" y="1600200"/>
            <a:ext cx="3886200" cy="1325563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tail -f</a:t>
            </a:r>
            <a:r>
              <a:rPr lang="en-US" sz="2400" dirty="0"/>
              <a:t> prints changes to the file as they occur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  <a:r>
              <a:rPr lang="en-US" sz="2400" dirty="0"/>
              <a:t> exits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F8CF0D-A028-47D2-BB6E-DFA7CC4E1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head or tail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0E460322-BC7C-4CE7-89E0-C87DB431E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65124"/>
            <a:ext cx="7924800" cy="52855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533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3318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It’s an abbreviation of concatenate, meaning to connect things together</a:t>
            </a:r>
          </a:p>
          <a:p>
            <a:pPr marL="457200" lvl="1" indent="0">
              <a:buNone/>
            </a:pPr>
            <a:r>
              <a:rPr lang="en-US" dirty="0"/>
              <a:t>While the 2</a:t>
            </a:r>
            <a:r>
              <a:rPr lang="en-US" baseline="30000" dirty="0"/>
              <a:t>nd</a:t>
            </a:r>
            <a:r>
              <a:rPr lang="en-US" dirty="0"/>
              <a:t> usage above is what the program was designed to do, it is typically used in the 1</a:t>
            </a:r>
            <a:r>
              <a:rPr lang="en-US" baseline="30000" dirty="0"/>
              <a:t>st</a:t>
            </a:r>
            <a:r>
              <a:rPr lang="en-US" dirty="0"/>
              <a:t> way to display a single file</a:t>
            </a:r>
          </a:p>
          <a:p>
            <a:pPr marL="0" indent="0">
              <a:buNone/>
            </a:pPr>
            <a:r>
              <a:rPr lang="en-US" dirty="0"/>
              <a:t>Flags to use: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</a:t>
            </a:r>
            <a:r>
              <a:rPr lang="en-US" dirty="0"/>
              <a:t> Precede each line of output with its line number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-b</a:t>
            </a:r>
            <a:r>
              <a:rPr lang="en-US" dirty="0"/>
              <a:t> Like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–n</a:t>
            </a:r>
            <a:r>
              <a:rPr lang="en-US" dirty="0"/>
              <a:t> flag but omit line numbers from blank lines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4200" y="914400"/>
            <a:ext cx="647700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cat [file name] </a:t>
            </a:r>
            <a:r>
              <a:rPr lang="en-US" b="1" dirty="0">
                <a:solidFill>
                  <a:schemeClr val="tx1"/>
                </a:solidFill>
              </a:rPr>
              <a:t>–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Displays contents of the file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cat [file name 1] [file name 2] </a:t>
            </a:r>
            <a:r>
              <a:rPr lang="en-US" dirty="0">
                <a:solidFill>
                  <a:schemeClr val="tx1"/>
                </a:solidFill>
              </a:rPr>
              <a:t>– Displays the contents of file 2 </a:t>
            </a:r>
            <a:r>
              <a:rPr lang="en-US" dirty="0" err="1">
                <a:solidFill>
                  <a:schemeClr val="tx1"/>
                </a:solidFill>
              </a:rPr>
              <a:t>catenated</a:t>
            </a:r>
            <a:r>
              <a:rPr lang="en-US" dirty="0">
                <a:solidFill>
                  <a:schemeClr val="tx1"/>
                </a:solidFill>
              </a:rPr>
              <a:t> to the end of the contents of file 1</a:t>
            </a:r>
          </a:p>
        </p:txBody>
      </p:sp>
      <p:pic>
        <p:nvPicPr>
          <p:cNvPr id="6" name="Picture 5" descr="Rectangle&#10;&#10;Description automatically generated with low confidence">
            <a:extLst>
              <a:ext uri="{FF2B5EF4-FFF2-40B4-BE49-F238E27FC236}">
                <a16:creationId xmlns:a16="http://schemas.microsoft.com/office/drawing/2014/main" id="{4FA921D2-3D03-4E41-9C08-AE7C049F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819854"/>
            <a:ext cx="4572000" cy="7543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501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0" y="1520984"/>
            <a:ext cx="3581400" cy="381301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Not much else to say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But I use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sz="2400" dirty="0"/>
              <a:t> a lot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F8CF0D-A028-47D2-BB6E-DFA7CC4E1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cat</a:t>
            </a: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ACBCCD4-D60B-4B1B-800A-6E1549540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80365"/>
            <a:ext cx="5875370" cy="527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1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Review Unix Directories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Introduce Unix file commands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Become more efficient with the bash shell</a:t>
            </a:r>
          </a:p>
        </p:txBody>
      </p:sp>
    </p:spTree>
    <p:extLst>
      <p:ext uri="{BB962C8B-B14F-4D97-AF65-F5344CB8AC3E}">
        <p14:creationId xmlns:p14="http://schemas.microsoft.com/office/powerpoint/2010/main" val="420376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Technically, echo is “printing” the text to the “standard output” or what we call “the terminal”</a:t>
            </a:r>
          </a:p>
          <a:p>
            <a:pPr marL="0" indent="0">
              <a:buNone/>
            </a:pPr>
            <a:r>
              <a:rPr lang="en-US" dirty="0"/>
              <a:t>This is a very useful command when doing shell scripting and you need to write something to a log file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ECC75030-D638-41B5-A329-E1D7CC292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49815"/>
            <a:ext cx="5071279" cy="13255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344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5800" y="1077437"/>
            <a:ext cx="3810000" cy="4104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Removes a file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-r</a:t>
            </a:r>
            <a:r>
              <a:rPr lang="en-US" sz="2400" dirty="0"/>
              <a:t> - removes a directory (‘r’ stands for recursive)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-rf</a:t>
            </a:r>
            <a:r>
              <a:rPr lang="en-US" sz="2400" dirty="0"/>
              <a:t> - suppresses “Are you sure?” prompts; Usually run as root</a:t>
            </a:r>
          </a:p>
          <a:p>
            <a:pPr marL="0" indent="0">
              <a:buNone/>
            </a:pPr>
            <a:r>
              <a:rPr lang="en-US" sz="2400" dirty="0"/>
              <a:t>Just make sure you have everything entered correctly - once a file in L/Unix is gone, it’s gone forever!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A006A2E-4152-4DFF-9A82-B004CF755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95605"/>
            <a:ext cx="6242109" cy="5357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C5C1EA-D001-4E26-BF33-A368769862AD}"/>
              </a:ext>
            </a:extLst>
          </p:cNvPr>
          <p:cNvCxnSpPr>
            <a:cxnSpLocks/>
          </p:cNvCxnSpPr>
          <p:nvPr/>
        </p:nvCxnSpPr>
        <p:spPr>
          <a:xfrm flipH="1">
            <a:off x="6248400" y="2367518"/>
            <a:ext cx="381000" cy="304800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08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Used to copy a file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Usually to another location, but not necessarily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362200"/>
            <a:ext cx="48768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cp [ [path/]source file] [ [path/]destination file]</a:t>
            </a:r>
            <a:endParaRPr lang="en-US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97248BD-25AB-4A25-8DA0-F3A75C61A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935" y="267701"/>
            <a:ext cx="4903265" cy="53710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07D3E0-91AD-476C-97E9-A0686A4670C5}"/>
              </a:ext>
            </a:extLst>
          </p:cNvPr>
          <p:cNvCxnSpPr>
            <a:cxnSpLocks/>
          </p:cNvCxnSpPr>
          <p:nvPr/>
        </p:nvCxnSpPr>
        <p:spPr>
          <a:xfrm flipH="1">
            <a:off x="8001000" y="4191000"/>
            <a:ext cx="381000" cy="304800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84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80FB94B-35AD-4397-A2B8-8C3A95CBA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838200"/>
            <a:ext cx="6897568" cy="17644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67416"/>
            <a:ext cx="10515600" cy="2522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Used to copy a file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Usually to another location, but not necessarily</a:t>
            </a:r>
          </a:p>
          <a:p>
            <a:pPr marL="0" indent="0">
              <a:buNone/>
            </a:pPr>
            <a:r>
              <a:rPr lang="en-US" sz="2400" dirty="0"/>
              <a:t>Can be used to rename the file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3453216"/>
            <a:ext cx="48768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cp [ [path/]source file] [ [path/]destination file]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07D3E0-91AD-476C-97E9-A0686A4670C5}"/>
              </a:ext>
            </a:extLst>
          </p:cNvPr>
          <p:cNvCxnSpPr>
            <a:cxnSpLocks/>
          </p:cNvCxnSpPr>
          <p:nvPr/>
        </p:nvCxnSpPr>
        <p:spPr>
          <a:xfrm flipH="1">
            <a:off x="5448300" y="1568046"/>
            <a:ext cx="381000" cy="304800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C1A6155-B7D3-47AC-8A38-7964855DA93F}"/>
              </a:ext>
            </a:extLst>
          </p:cNvPr>
          <p:cNvSpPr/>
          <p:nvPr/>
        </p:nvSpPr>
        <p:spPr>
          <a:xfrm>
            <a:off x="8686800" y="1341834"/>
            <a:ext cx="2743200" cy="319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1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F2D68791-E047-4C34-BA03-FAC22F147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51" y="1536170"/>
            <a:ext cx="4446059" cy="5195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Moves (or renames) a file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Usually to another location, but not </a:t>
            </a:r>
            <a:br>
              <a:rPr lang="en-US" sz="2400" dirty="0"/>
            </a:br>
            <a:r>
              <a:rPr lang="en-US" sz="2400" dirty="0"/>
              <a:t>necessarily</a:t>
            </a:r>
          </a:p>
          <a:p>
            <a:pPr marL="0" indent="0">
              <a:buNone/>
            </a:pPr>
            <a:r>
              <a:rPr lang="en-US" sz="2400" dirty="0"/>
              <a:t>If not moving to a different directory, </a:t>
            </a:r>
            <a:br>
              <a:rPr lang="en-US" sz="2400" dirty="0"/>
            </a:br>
            <a:r>
              <a:rPr lang="en-US" sz="2400" dirty="0"/>
              <a:t>the file will be renamed</a:t>
            </a:r>
          </a:p>
          <a:p>
            <a:pPr marL="0" indent="0">
              <a:buNone/>
            </a:pPr>
            <a:r>
              <a:rPr lang="en-US" sz="2400" dirty="0"/>
              <a:t>Can also be renamed when moving to a</a:t>
            </a:r>
            <a:br>
              <a:rPr lang="en-US" sz="2400" dirty="0"/>
            </a:br>
            <a:r>
              <a:rPr lang="en-US" sz="2400" dirty="0"/>
              <a:t>different directory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362200"/>
            <a:ext cx="48768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mv [file] [renamed file]</a:t>
            </a:r>
          </a:p>
          <a:p>
            <a:r>
              <a:rPr lang="en-US" b="1" dirty="0">
                <a:solidFill>
                  <a:srgbClr val="C00000"/>
                </a:solidFill>
              </a:rPr>
              <a:t>mv [ [path/]source file] [ [path/]destination file]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07D3E0-91AD-476C-97E9-A0686A4670C5}"/>
              </a:ext>
            </a:extLst>
          </p:cNvPr>
          <p:cNvCxnSpPr>
            <a:cxnSpLocks/>
          </p:cNvCxnSpPr>
          <p:nvPr/>
        </p:nvCxnSpPr>
        <p:spPr>
          <a:xfrm flipH="1">
            <a:off x="8991600" y="1239527"/>
            <a:ext cx="381000" cy="304800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F6D5F9D0-44F4-4112-AE4E-2DC4D2CB7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505200"/>
            <a:ext cx="5749961" cy="172405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5EAB53-9D21-4472-A8FE-2E4E98E82DB5}"/>
              </a:ext>
            </a:extLst>
          </p:cNvPr>
          <p:cNvCxnSpPr>
            <a:cxnSpLocks/>
          </p:cNvCxnSpPr>
          <p:nvPr/>
        </p:nvCxnSpPr>
        <p:spPr>
          <a:xfrm flipV="1">
            <a:off x="10935771" y="4969400"/>
            <a:ext cx="381000" cy="304800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9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EDC997-1C54-4B24-9B92-18A64441C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1" y="583180"/>
            <a:ext cx="6345799" cy="29220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657600"/>
            <a:ext cx="10515600" cy="2522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Used to move (or rename) a file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07D3E0-91AD-476C-97E9-A0686A4670C5}"/>
              </a:ext>
            </a:extLst>
          </p:cNvPr>
          <p:cNvCxnSpPr>
            <a:cxnSpLocks/>
          </p:cNvCxnSpPr>
          <p:nvPr/>
        </p:nvCxnSpPr>
        <p:spPr>
          <a:xfrm flipH="1">
            <a:off x="8458200" y="1843089"/>
            <a:ext cx="381000" cy="304800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C1A6155-B7D3-47AC-8A38-7964855DA93F}"/>
              </a:ext>
            </a:extLst>
          </p:cNvPr>
          <p:cNvSpPr/>
          <p:nvPr/>
        </p:nvSpPr>
        <p:spPr>
          <a:xfrm>
            <a:off x="6781800" y="1066800"/>
            <a:ext cx="3962400" cy="319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59CF1C-E8BC-40CE-8DE0-646C6898F8CB}"/>
              </a:ext>
            </a:extLst>
          </p:cNvPr>
          <p:cNvSpPr txBox="1"/>
          <p:nvPr/>
        </p:nvSpPr>
        <p:spPr>
          <a:xfrm>
            <a:off x="304800" y="4167014"/>
            <a:ext cx="48768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mv [file] [renamed file]</a:t>
            </a:r>
          </a:p>
          <a:p>
            <a:r>
              <a:rPr lang="en-US" b="1" dirty="0">
                <a:solidFill>
                  <a:srgbClr val="C00000"/>
                </a:solidFill>
              </a:rPr>
              <a:t>mv [ [path/]source file] [ [path/]destination file]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1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0FC8E0F-C6CC-46FC-9776-83A1A0841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838200"/>
            <a:ext cx="8413309" cy="16199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657600"/>
            <a:ext cx="10515600" cy="2522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Used to move (or rename) a file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07D3E0-91AD-476C-97E9-A0686A4670C5}"/>
              </a:ext>
            </a:extLst>
          </p:cNvPr>
          <p:cNvCxnSpPr>
            <a:cxnSpLocks/>
          </p:cNvCxnSpPr>
          <p:nvPr/>
        </p:nvCxnSpPr>
        <p:spPr>
          <a:xfrm flipH="1">
            <a:off x="7696200" y="1538288"/>
            <a:ext cx="381000" cy="304800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C1A6155-B7D3-47AC-8A38-7964855DA93F}"/>
              </a:ext>
            </a:extLst>
          </p:cNvPr>
          <p:cNvSpPr/>
          <p:nvPr/>
        </p:nvSpPr>
        <p:spPr>
          <a:xfrm>
            <a:off x="5400039" y="1244217"/>
            <a:ext cx="6279709" cy="319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59CF1C-E8BC-40CE-8DE0-646C6898F8CB}"/>
              </a:ext>
            </a:extLst>
          </p:cNvPr>
          <p:cNvSpPr txBox="1"/>
          <p:nvPr/>
        </p:nvSpPr>
        <p:spPr>
          <a:xfrm>
            <a:off x="304800" y="4167014"/>
            <a:ext cx="48768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mv [file] [renamed file]</a:t>
            </a:r>
          </a:p>
          <a:p>
            <a:r>
              <a:rPr lang="en-US" b="1" dirty="0">
                <a:solidFill>
                  <a:srgbClr val="C00000"/>
                </a:solidFill>
              </a:rPr>
              <a:t>mv [ [path/]source file] [ [path/]destination file]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45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FB5493-C99C-4869-8091-0E4ECBB9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A407E-4146-4A4C-9093-04FDDE411F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7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Let’s revisit that “standard output” term</a:t>
            </a:r>
          </a:p>
          <a:p>
            <a:pPr marL="0" indent="0">
              <a:buNone/>
            </a:pPr>
            <a:r>
              <a:rPr lang="en-US" sz="2800" dirty="0"/>
              <a:t>Three I/O streams/connections:</a:t>
            </a:r>
          </a:p>
          <a:p>
            <a:pPr marL="457200" lvl="1" indent="0">
              <a:buNone/>
            </a:pPr>
            <a:r>
              <a:rPr lang="en-US" sz="2800" dirty="0"/>
              <a:t>Standard input – the keyboard</a:t>
            </a:r>
          </a:p>
          <a:p>
            <a:pPr marL="457200" lvl="1" indent="0">
              <a:buNone/>
            </a:pPr>
            <a:r>
              <a:rPr lang="en-US" sz="2800" dirty="0"/>
              <a:t>Standard output – the terminal window(screen)</a:t>
            </a:r>
          </a:p>
          <a:p>
            <a:pPr marL="457200" lvl="1" indent="0">
              <a:buNone/>
            </a:pPr>
            <a:r>
              <a:rPr lang="en-US" sz="2800" dirty="0"/>
              <a:t>Standard error – typically the terminal</a:t>
            </a:r>
          </a:p>
          <a:p>
            <a:pPr marL="45720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sz="2400" dirty="0"/>
              <a:t>Often referred to as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2400" dirty="0"/>
              <a:t> (0),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2400" dirty="0"/>
              <a:t> (1),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2400" dirty="0"/>
              <a:t> (2)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334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Redirecting – changing the source or destination of the I/O streams</a:t>
            </a:r>
          </a:p>
          <a:p>
            <a:pPr marL="457200" lvl="1" indent="0">
              <a:buNone/>
            </a:pPr>
            <a:r>
              <a:rPr lang="en-US" dirty="0"/>
              <a:t>Input redirect: less sign 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 ) - (Here Document)</a:t>
            </a:r>
          </a:p>
          <a:p>
            <a:pPr marL="0" indent="0">
              <a:buNone/>
            </a:pPr>
            <a:r>
              <a:rPr lang="en-US" sz="2400" dirty="0"/>
              <a:t>Output redirect: </a:t>
            </a:r>
          </a:p>
          <a:p>
            <a:pPr marL="457200" lvl="1" indent="0">
              <a:buNone/>
            </a:pPr>
            <a:r>
              <a:rPr lang="en-US" dirty="0"/>
              <a:t>greater than sign 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)</a:t>
            </a:r>
          </a:p>
          <a:p>
            <a:pPr marL="914400" lvl="2" indent="0">
              <a:buNone/>
            </a:pPr>
            <a:r>
              <a:rPr lang="en-US" sz="2400" dirty="0"/>
              <a:t>Create a new or overwrite an existing file, sending the standard output to the file</a:t>
            </a:r>
          </a:p>
          <a:p>
            <a:pPr marL="457200" lvl="1" indent="0">
              <a:buNone/>
            </a:pPr>
            <a:r>
              <a:rPr lang="en-US" dirty="0"/>
              <a:t>Two greater than signs 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)</a:t>
            </a:r>
          </a:p>
          <a:p>
            <a:pPr marL="914400" lvl="2" indent="0">
              <a:buNone/>
            </a:pPr>
            <a:r>
              <a:rPr lang="en-US" sz="2400" dirty="0"/>
              <a:t>Create a new or append to an existing file</a:t>
            </a:r>
          </a:p>
          <a:p>
            <a:pPr marL="457200" lvl="2" indent="0">
              <a:buNone/>
            </a:pPr>
            <a:r>
              <a:rPr lang="en-US" sz="2400" dirty="0"/>
              <a:t>Pipe (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2400" dirty="0"/>
              <a:t> )</a:t>
            </a:r>
          </a:p>
          <a:p>
            <a:pPr marL="914400" lvl="2" indent="0">
              <a:buNone/>
            </a:pPr>
            <a:r>
              <a:rPr lang="en-US" sz="2400" dirty="0"/>
              <a:t>Sends the output of one command as the input of another (more on that later)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065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There is no desktop like in Windows (no GUI)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Your general work area is the directory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You have to visualize the file structure to understand where you are and where you want to go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Tools for the journey:</a:t>
            </a:r>
          </a:p>
          <a:p>
            <a:pPr lvl="3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Unix Directories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E60B5-E707-457E-8A8C-F9C5769DE353}"/>
              </a:ext>
            </a:extLst>
          </p:cNvPr>
          <p:cNvSpPr txBox="1"/>
          <p:nvPr/>
        </p:nvSpPr>
        <p:spPr>
          <a:xfrm>
            <a:off x="6652734" y="3550281"/>
            <a:ext cx="2326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  <a:p>
            <a:pPr lvl="3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</a:p>
          <a:p>
            <a:pPr lvl="3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</a:p>
          <a:p>
            <a:pPr lvl="3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DB386A-D7B1-445C-836F-C3FA05276FDC}"/>
              </a:ext>
            </a:extLst>
          </p:cNvPr>
          <p:cNvSpPr txBox="1"/>
          <p:nvPr/>
        </p:nvSpPr>
        <p:spPr>
          <a:xfrm flipH="1">
            <a:off x="3886200" y="3550281"/>
            <a:ext cx="259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pPr lvl="3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</a:p>
          <a:p>
            <a:pPr lvl="3"/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30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Redirection Examples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2FE5DB-F6B8-482E-AE59-8D121B2CE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584" y="1447800"/>
            <a:ext cx="8240832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9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800" dirty="0"/>
              <a:t>Note that the following do the same thing: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Also note, that redirection can be used with </a:t>
            </a:r>
            <a:r>
              <a:rPr lang="en-US" sz="2800" i="1" dirty="0"/>
              <a:t>any</a:t>
            </a:r>
            <a:r>
              <a:rPr lang="en-US" sz="2800" dirty="0"/>
              <a:t> command, not just the </a:t>
            </a:r>
            <a:r>
              <a:rPr lang="en-US" sz="2800" b="1" dirty="0"/>
              <a:t>cat </a:t>
            </a:r>
            <a:r>
              <a:rPr lang="en-US" sz="2800" dirty="0"/>
              <a:t>command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985F9D-CC13-417B-93FB-5154CD961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39" y="1371600"/>
            <a:ext cx="5953121" cy="190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3E7321-F22F-408A-A329-CE1D7B70E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085" y="3886200"/>
            <a:ext cx="5971829" cy="93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0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Another redirect - the ‘Here String’: 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</a:p>
          <a:p>
            <a:pPr marL="0" indent="0">
              <a:buNone/>
            </a:pPr>
            <a:r>
              <a:rPr lang="en-US" sz="2800" dirty="0"/>
              <a:t>Feeds a string (instead of a document) into a command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VERY useful for scripts: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51709B-2710-4D80-9A6D-1579377C4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009900"/>
            <a:ext cx="6879782" cy="83820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27E829D-6657-4E56-82E7-C3A03C7A9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4114800"/>
            <a:ext cx="4271083" cy="16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0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Bash Efficiently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/>
              <a:t>Shell Shortcuts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/>
              <a:t>Reusing history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/>
              <a:t>Aliasing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/>
              <a:t>Special character expansion</a:t>
            </a:r>
          </a:p>
        </p:txBody>
      </p:sp>
    </p:spTree>
    <p:extLst>
      <p:ext uri="{BB962C8B-B14F-4D97-AF65-F5344CB8AC3E}">
        <p14:creationId xmlns:p14="http://schemas.microsoft.com/office/powerpoint/2010/main" val="319634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6A49C7-3B83-4264-BAE8-3673625B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Shortcuts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32D39-E55B-4F4F-8AC4-86BAC2E48A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number one problem with using Unix:</a:t>
            </a:r>
          </a:p>
          <a:p>
            <a:pPr marL="0" indent="0">
              <a:buNone/>
            </a:pPr>
            <a:r>
              <a:rPr lang="en-US" dirty="0"/>
              <a:t>It’s like you’re writing a book</a:t>
            </a:r>
          </a:p>
          <a:p>
            <a:pPr marL="0" indent="0">
              <a:buNone/>
            </a:pPr>
            <a:r>
              <a:rPr lang="en-US" dirty="0"/>
              <a:t>You’re trying to write programs and administer systems, not become a typist!</a:t>
            </a:r>
          </a:p>
        </p:txBody>
      </p:sp>
    </p:spTree>
    <p:extLst>
      <p:ext uri="{BB962C8B-B14F-4D97-AF65-F5344CB8AC3E}">
        <p14:creationId xmlns:p14="http://schemas.microsoft.com/office/powerpoint/2010/main" val="345816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Shortcuts</a:t>
            </a:r>
          </a:p>
          <a:p>
            <a:pPr marL="457200" lvl="1" indent="0">
              <a:buNone/>
            </a:pPr>
            <a:r>
              <a:rPr lang="en-US" sz="2800" dirty="0"/>
              <a:t>Tab completion</a:t>
            </a:r>
          </a:p>
          <a:p>
            <a:pPr marL="457200" lvl="1" indent="0">
              <a:buNone/>
            </a:pPr>
            <a:r>
              <a:rPr lang="en-US" sz="2800" dirty="0"/>
              <a:t>Up-down arrow: browse through command history</a:t>
            </a:r>
          </a:p>
          <a:p>
            <a:pPr marL="457200" lvl="1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Ctrl-e</a:t>
            </a:r>
            <a:r>
              <a:rPr lang="en-US" sz="2800" dirty="0"/>
              <a:t>: jump cursor to the end of the line</a:t>
            </a:r>
          </a:p>
          <a:p>
            <a:pPr marL="457200" lvl="1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Ctrl-a</a:t>
            </a:r>
            <a:r>
              <a:rPr lang="en-US" sz="2800" dirty="0"/>
              <a:t>: jump cursor to beginning of line</a:t>
            </a:r>
          </a:p>
          <a:p>
            <a:pPr marL="457200" lvl="1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Ctrl-u</a:t>
            </a:r>
            <a:r>
              <a:rPr lang="en-US" sz="2800" dirty="0"/>
              <a:t>: delete everything from cursor to beginning of line</a:t>
            </a:r>
          </a:p>
          <a:p>
            <a:pPr marL="457200" lvl="1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Ctrl-k</a:t>
            </a:r>
            <a:r>
              <a:rPr lang="en-US" sz="2800" dirty="0"/>
              <a:t>: delete everything from cursor to end of line</a:t>
            </a:r>
          </a:p>
          <a:p>
            <a:pPr marL="457200" lvl="1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Ctrl-l</a:t>
            </a:r>
            <a:r>
              <a:rPr lang="en-US" sz="2800" dirty="0"/>
              <a:t>: clear the screen</a:t>
            </a:r>
          </a:p>
        </p:txBody>
      </p:sp>
    </p:spTree>
    <p:extLst>
      <p:ext uri="{BB962C8B-B14F-4D97-AF65-F5344CB8AC3E}">
        <p14:creationId xmlns:p14="http://schemas.microsoft.com/office/powerpoint/2010/main" val="74162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More Shortcuts: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http://www.aboutlinux.info/2005/08/bash-shell-shortcuts.html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93303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5A1D-5423-4236-B4B5-20C35450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1CF1D-415F-4D7C-A58E-0E82026EA9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0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800" dirty="0"/>
              <a:t>Search your history by pressing </a:t>
            </a:r>
            <a:r>
              <a:rPr lang="en-US" sz="2800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Ctrl-r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sz="2400" dirty="0"/>
              <a:t>Begin typing the command you want to recall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sz="2400" dirty="0"/>
              <a:t>Press </a:t>
            </a:r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Ctrl-r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again to cycle through other matches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sz="2400" dirty="0"/>
              <a:t>If you find the entry you are looking for, press the enter key to execute it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sz="2400" dirty="0"/>
              <a:t>Press the </a:t>
            </a:r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ESC</a:t>
            </a:r>
            <a:r>
              <a:rPr lang="en-US" sz="2400" dirty="0"/>
              <a:t> key to put the command on the prompt without executing it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sz="2400" dirty="0"/>
              <a:t>Press </a:t>
            </a:r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Ctrl-g</a:t>
            </a:r>
            <a:r>
              <a:rPr lang="en-US" sz="2400" dirty="0"/>
              <a:t> to exit the search and return to an empty prompt</a:t>
            </a:r>
          </a:p>
        </p:txBody>
      </p:sp>
    </p:spTree>
    <p:extLst>
      <p:ext uri="{BB962C8B-B14F-4D97-AF65-F5344CB8AC3E}">
        <p14:creationId xmlns:p14="http://schemas.microsoft.com/office/powerpoint/2010/main" val="344907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File/Directory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Names can be up to 255 characters in length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Names are case sensitive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Allowed characters include:</a:t>
            </a:r>
          </a:p>
          <a:p>
            <a:pPr marL="914400" lvl="2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Upper/lower case (A-Z, a-z)</a:t>
            </a:r>
          </a:p>
          <a:p>
            <a:pPr marL="914400" lvl="2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Numbers (0-9)</a:t>
            </a:r>
          </a:p>
          <a:p>
            <a:pPr marL="914400" lvl="2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Underscore (_)</a:t>
            </a:r>
          </a:p>
          <a:p>
            <a:pPr marL="914400" lvl="2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Period (.)</a:t>
            </a:r>
          </a:p>
          <a:p>
            <a:pPr marL="914400" lvl="2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Comma (,)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0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History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15F7E-DACA-4F6C-BF25-A6CB4355B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08" y="2061521"/>
            <a:ext cx="6515183" cy="365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6D4BF0-4A5C-43F3-A75E-4E8E2AA8FBE9}"/>
              </a:ext>
            </a:extLst>
          </p:cNvPr>
          <p:cNvSpPr txBox="1"/>
          <p:nvPr/>
        </p:nvSpPr>
        <p:spPr>
          <a:xfrm>
            <a:off x="457200" y="2743200"/>
            <a:ext cx="327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rbel Light" panose="020B0303020204020204" pitchFamily="34" charset="0"/>
              </a:rPr>
              <a:t>1. Ctrl-r changes the prompt to “(reverse-</a:t>
            </a:r>
            <a:r>
              <a:rPr lang="en-US" sz="2400" dirty="0" err="1">
                <a:latin typeface="Corbel Light" panose="020B0303020204020204" pitchFamily="34" charset="0"/>
              </a:rPr>
              <a:t>i</a:t>
            </a:r>
            <a:r>
              <a:rPr lang="en-US" sz="2400" dirty="0">
                <a:latin typeface="Corbel Light" panose="020B0303020204020204" pitchFamily="34" charset="0"/>
              </a:rPr>
              <a:t>-search)”</a:t>
            </a:r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ED388-09B1-499C-A876-09E7B59A6A3B}"/>
              </a:ext>
            </a:extLst>
          </p:cNvPr>
          <p:cNvSpPr txBox="1"/>
          <p:nvPr/>
        </p:nvSpPr>
        <p:spPr>
          <a:xfrm>
            <a:off x="3733800" y="3819524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rbel Light" panose="020B0303020204020204" pitchFamily="34" charset="0"/>
              </a:rPr>
              <a:t>2. Begin typing in the command name</a:t>
            </a:r>
          </a:p>
          <a:p>
            <a:endParaRPr lang="en-US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ED0E09-9B54-44FF-9EF2-47D170FE90AA}"/>
              </a:ext>
            </a:extLst>
          </p:cNvPr>
          <p:cNvCxnSpPr>
            <a:stCxn id="7" idx="0"/>
          </p:cNvCxnSpPr>
          <p:nvPr/>
        </p:nvCxnSpPr>
        <p:spPr>
          <a:xfrm flipV="1">
            <a:off x="5372100" y="2514600"/>
            <a:ext cx="1028700" cy="13049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9C5C6B2-BBB4-4CFE-AE79-FE825B33705F}"/>
              </a:ext>
            </a:extLst>
          </p:cNvPr>
          <p:cNvSpPr/>
          <p:nvPr/>
        </p:nvSpPr>
        <p:spPr>
          <a:xfrm>
            <a:off x="6096000" y="2061521"/>
            <a:ext cx="990600" cy="3657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9A902B-7C71-4FD2-99EB-74432882D35B}"/>
              </a:ext>
            </a:extLst>
          </p:cNvPr>
          <p:cNvSpPr txBox="1"/>
          <p:nvPr/>
        </p:nvSpPr>
        <p:spPr>
          <a:xfrm>
            <a:off x="7581900" y="3409950"/>
            <a:ext cx="4152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rbel Light" panose="020B0303020204020204" pitchFamily="34" charset="0"/>
              </a:rPr>
              <a:t>3. The shell searches through the command history and displays the last-run command that matches what you’ve entered</a:t>
            </a:r>
          </a:p>
          <a:p>
            <a:endParaRPr lang="en-U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E50C46-DC75-4AA9-ACD9-8223D6A00641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839200" y="2514600"/>
            <a:ext cx="819150" cy="8953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8E6E4ED-689F-466C-A86C-933401DCB37C}"/>
              </a:ext>
            </a:extLst>
          </p:cNvPr>
          <p:cNvSpPr/>
          <p:nvPr/>
        </p:nvSpPr>
        <p:spPr>
          <a:xfrm>
            <a:off x="7372391" y="2061521"/>
            <a:ext cx="1981200" cy="3657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0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 animBg="1"/>
      <p:bldP spid="11" grpId="0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144000" cy="4351338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800" dirty="0"/>
              <a:t>Another option is to run the history command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All the past commands in the command history will be displayed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To re-run one of the commands use an exclamation mark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) and the line number</a:t>
            </a:r>
          </a:p>
        </p:txBody>
      </p:sp>
    </p:spTree>
    <p:extLst>
      <p:ext uri="{BB962C8B-B14F-4D97-AF65-F5344CB8AC3E}">
        <p14:creationId xmlns:p14="http://schemas.microsoft.com/office/powerpoint/2010/main" val="40365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144000" cy="4351338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800" dirty="0"/>
              <a:t>Another option is to run the history command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All the past commands in the command history will be displayed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To re-run one of the commands use an exclamation mark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) and the line number</a:t>
            </a:r>
          </a:p>
        </p:txBody>
      </p:sp>
    </p:spTree>
    <p:extLst>
      <p:ext uri="{BB962C8B-B14F-4D97-AF65-F5344CB8AC3E}">
        <p14:creationId xmlns:p14="http://schemas.microsoft.com/office/powerpoint/2010/main" val="358913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B06A3FC3-0CB6-40A0-9065-89D597F91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700" y="365125"/>
            <a:ext cx="4152900" cy="4921701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B379280-1DAB-4AB6-A4DF-2DF070716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71" y="1295400"/>
            <a:ext cx="4815833" cy="43935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History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ED388-09B1-499C-A876-09E7B59A6A3B}"/>
              </a:ext>
            </a:extLst>
          </p:cNvPr>
          <p:cNvSpPr txBox="1"/>
          <p:nvPr/>
        </p:nvSpPr>
        <p:spPr>
          <a:xfrm>
            <a:off x="5515096" y="1295400"/>
            <a:ext cx="2143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rbel Light" panose="020B0303020204020204" pitchFamily="34" charset="0"/>
              </a:rPr>
              <a:t>1. Enter history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ED0E09-9B54-44FF-9EF2-47D170FE90A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657600" y="1526233"/>
            <a:ext cx="1857496" cy="739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9C5C6B2-BBB4-4CFE-AE79-FE825B33705F}"/>
              </a:ext>
            </a:extLst>
          </p:cNvPr>
          <p:cNvSpPr/>
          <p:nvPr/>
        </p:nvSpPr>
        <p:spPr>
          <a:xfrm>
            <a:off x="2590800" y="1447800"/>
            <a:ext cx="990600" cy="3657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9A902B-7C71-4FD2-99EB-74432882D35B}"/>
              </a:ext>
            </a:extLst>
          </p:cNvPr>
          <p:cNvSpPr txBox="1"/>
          <p:nvPr/>
        </p:nvSpPr>
        <p:spPr>
          <a:xfrm>
            <a:off x="5610325" y="2668289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rbel Light" panose="020B0303020204020204" pitchFamily="34" charset="0"/>
              </a:rPr>
              <a:t>2. Enter !15</a:t>
            </a:r>
            <a:endParaRPr lang="en-U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E50C46-DC75-4AA9-ACD9-8223D6A00641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448525" y="990600"/>
            <a:ext cx="3533675" cy="16776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8E6E4ED-689F-466C-A86C-933401DCB37C}"/>
              </a:ext>
            </a:extLst>
          </p:cNvPr>
          <p:cNvSpPr/>
          <p:nvPr/>
        </p:nvSpPr>
        <p:spPr>
          <a:xfrm>
            <a:off x="10078720" y="579120"/>
            <a:ext cx="4572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4189D4-7DDC-4C13-A481-11BFEE9C7BA3}"/>
              </a:ext>
            </a:extLst>
          </p:cNvPr>
          <p:cNvSpPr/>
          <p:nvPr/>
        </p:nvSpPr>
        <p:spPr>
          <a:xfrm>
            <a:off x="685800" y="4419600"/>
            <a:ext cx="762000" cy="2895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6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/>
      <p:bldP spid="15" grpId="0" animBg="1"/>
      <p:bldP spid="2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144000" cy="4351338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800" dirty="0"/>
              <a:t>One nice feature with the bash shell (and the DOS CLI &amp; PowerShell) is Tab Completion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When entering a command we can enter the first few letters of the operand and press the Tab key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If the first few letters match a file in the present working directory, the shell will complete it for us</a:t>
            </a:r>
          </a:p>
        </p:txBody>
      </p:sp>
    </p:spTree>
    <p:extLst>
      <p:ext uri="{BB962C8B-B14F-4D97-AF65-F5344CB8AC3E}">
        <p14:creationId xmlns:p14="http://schemas.microsoft.com/office/powerpoint/2010/main" val="126651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 Completion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EAB579-5AB2-41BD-AA30-87501B3BD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0" y="1905000"/>
            <a:ext cx="3990975" cy="1076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4D7EB3-CB0B-4CF7-80D3-579813410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206750"/>
            <a:ext cx="4410075" cy="933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C547E2-D0C4-443D-B1ED-392A2CB1A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575" y="4400550"/>
            <a:ext cx="4352925" cy="1314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7E9ECE-C21C-47ED-A0DB-7AAE775902CF}"/>
              </a:ext>
            </a:extLst>
          </p:cNvPr>
          <p:cNvSpPr txBox="1"/>
          <p:nvPr/>
        </p:nvSpPr>
        <p:spPr>
          <a:xfrm>
            <a:off x="8682039" y="3116213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rbel Light" panose="020B0303020204020204" pitchFamily="34" charset="0"/>
              </a:rPr>
              <a:t>If there is more than one match, the shell will display them all and re-prompt for the next letter of the one you want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AB6551-FA6D-4427-A82D-28DFF4D3EE0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843839" y="4085709"/>
            <a:ext cx="838200" cy="562491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93AF52-9127-4BED-8849-989F1FCBA5BA}"/>
              </a:ext>
            </a:extLst>
          </p:cNvPr>
          <p:cNvSpPr txBox="1"/>
          <p:nvPr/>
        </p:nvSpPr>
        <p:spPr>
          <a:xfrm>
            <a:off x="6324600" y="542835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rbel Light" panose="020B0303020204020204" pitchFamily="34" charset="0"/>
              </a:rPr>
              <a:t>This is </a:t>
            </a:r>
            <a:r>
              <a:rPr lang="en-US" sz="2400" b="1" i="1" dirty="0">
                <a:latin typeface="Corbel Light" panose="020B0303020204020204" pitchFamily="34" charset="0"/>
              </a:rPr>
              <a:t>super-useful</a:t>
            </a:r>
            <a:r>
              <a:rPr lang="en-US" sz="2400" dirty="0">
                <a:latin typeface="Corbel Light" panose="020B0303020204020204" pitchFamily="34" charset="0"/>
              </a:rPr>
              <a:t> when you are working with long filenames, like</a:t>
            </a:r>
            <a:br>
              <a:rPr lang="en-US" sz="2400" dirty="0">
                <a:latin typeface="Corbel Light" panose="020B0303020204020204" pitchFamily="34" charset="0"/>
              </a:rPr>
            </a:br>
            <a:r>
              <a:rPr lang="en-US" sz="2400" dirty="0">
                <a:latin typeface="Corbel Light" panose="020B0303020204020204" pitchFamily="34" charset="0"/>
              </a:rPr>
              <a:t>ubuntu-20.04.2.0-desktop-amd64.iso</a:t>
            </a:r>
          </a:p>
        </p:txBody>
      </p:sp>
    </p:spTree>
    <p:extLst>
      <p:ext uri="{BB962C8B-B14F-4D97-AF65-F5344CB8AC3E}">
        <p14:creationId xmlns:p14="http://schemas.microsoft.com/office/powerpoint/2010/main" val="2167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F3A4D-7651-40B0-BC5C-0CB5D4F04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Expansion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2159B-6E88-4D4D-97DA-0B70736805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5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Three types </a:t>
            </a:r>
          </a:p>
          <a:p>
            <a:pPr marL="0" indent="0">
              <a:buNone/>
            </a:pPr>
            <a:r>
              <a:rPr lang="en-US" sz="3600" dirty="0"/>
              <a:t>File name expansion</a:t>
            </a:r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en-US" sz="2800" dirty="0"/>
              <a:t>Bracket expansion</a:t>
            </a:r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en-US" sz="2800" dirty="0"/>
              <a:t>Brace expansion</a:t>
            </a:r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en-US" sz="2800" dirty="0"/>
              <a:t>Command substitution</a:t>
            </a:r>
          </a:p>
          <a:p>
            <a:pPr marL="329184" lvl="2" indent="0">
              <a:spcBef>
                <a:spcPts val="600"/>
              </a:spcBef>
              <a:buSzPct val="80000"/>
              <a:buNone/>
            </a:pPr>
            <a:endParaRPr lang="en-US" sz="2800" dirty="0"/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3200" dirty="0"/>
              <a:t>We will review these again (more) when looking at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12576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Name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/ ?</a:t>
            </a:r>
          </a:p>
          <a:p>
            <a:pPr marL="0" indent="0">
              <a:buNone/>
            </a:pPr>
            <a:r>
              <a:rPr lang="en-US" dirty="0"/>
              <a:t>Bash scans for these characters, if found, it is regarded as a pattern</a:t>
            </a:r>
          </a:p>
          <a:p>
            <a:pPr marL="0" indent="0">
              <a:buNone/>
            </a:pPr>
            <a:r>
              <a:rPr lang="en-US" sz="3200" dirty="0"/>
              <a:t>		</a:t>
            </a:r>
            <a:r>
              <a:rPr lang="en-US" dirty="0"/>
              <a:t>We will revisit this concept with regular expressions</a:t>
            </a:r>
            <a:endParaRPr lang="en-US" sz="3200" dirty="0"/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200" dirty="0"/>
              <a:t> --  matches any string</a:t>
            </a: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3200" dirty="0"/>
              <a:t> -- matches a single character</a:t>
            </a:r>
          </a:p>
        </p:txBody>
      </p:sp>
    </p:spTree>
    <p:extLst>
      <p:ext uri="{BB962C8B-B14F-4D97-AF65-F5344CB8AC3E}">
        <p14:creationId xmlns:p14="http://schemas.microsoft.com/office/powerpoint/2010/main" val="396350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Name Expansion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4E2D88-CB50-4088-9466-70C035296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7006190" cy="34980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456855-9AE8-4D29-9DF6-2BC3B5C68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2667000"/>
            <a:ext cx="5110946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4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Plain text files</a:t>
            </a:r>
          </a:p>
          <a:p>
            <a:pPr marL="0" indent="0">
              <a:buNone/>
            </a:pPr>
            <a:r>
              <a:rPr lang="en-US" dirty="0"/>
              <a:t>Human readable</a:t>
            </a:r>
          </a:p>
          <a:p>
            <a:pPr marL="0" indent="0">
              <a:buNone/>
            </a:pPr>
            <a:r>
              <a:rPr lang="en-US" dirty="0"/>
              <a:t>Typically used for:</a:t>
            </a:r>
          </a:p>
          <a:p>
            <a:pPr marL="457200" lvl="1" indent="0">
              <a:buNone/>
            </a:pPr>
            <a:r>
              <a:rPr lang="en-US" dirty="0"/>
              <a:t>Documentation</a:t>
            </a:r>
          </a:p>
          <a:p>
            <a:pPr marL="457200" lvl="1" indent="0">
              <a:buNone/>
            </a:pPr>
            <a:r>
              <a:rPr lang="en-US" dirty="0"/>
              <a:t>Application settings</a:t>
            </a:r>
          </a:p>
          <a:p>
            <a:pPr marL="457200" lvl="1" indent="0">
              <a:buNone/>
            </a:pPr>
            <a:r>
              <a:rPr lang="en-US" dirty="0"/>
              <a:t>Logs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97F41-9B5F-455A-AF23-C389CAB82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Binary files</a:t>
            </a:r>
          </a:p>
          <a:p>
            <a:pPr marL="0" indent="0">
              <a:buNone/>
            </a:pPr>
            <a:r>
              <a:rPr lang="en-US" dirty="0"/>
              <a:t>Not human readable</a:t>
            </a:r>
          </a:p>
          <a:p>
            <a:pPr marL="0" indent="0">
              <a:buNone/>
            </a:pPr>
            <a:r>
              <a:rPr lang="en-US" dirty="0"/>
              <a:t>Typically used for:</a:t>
            </a:r>
          </a:p>
          <a:p>
            <a:pPr marL="457200" lvl="1" indent="0">
              <a:buNone/>
            </a:pPr>
            <a:r>
              <a:rPr lang="en-US" dirty="0"/>
              <a:t>Executables</a:t>
            </a:r>
          </a:p>
          <a:p>
            <a:pPr marL="457200" lvl="1" indent="0">
              <a:buNone/>
            </a:pPr>
            <a:r>
              <a:rPr lang="en-US" dirty="0"/>
              <a:t>Libraries</a:t>
            </a:r>
          </a:p>
          <a:p>
            <a:pPr marL="457200" lvl="1" indent="0">
              <a:buNone/>
            </a:pPr>
            <a:r>
              <a:rPr lang="en-US" dirty="0"/>
              <a:t>Zip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 ]</a:t>
            </a:r>
            <a:r>
              <a:rPr lang="en-US" dirty="0"/>
              <a:t> – Brackets: match any character inside the brackets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sz="2800" dirty="0"/>
              <a:t>Use a dash to indicate a range of characters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sz="2800" dirty="0"/>
              <a:t>Use a comma to separate ranges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[! ]</a:t>
            </a:r>
            <a:r>
              <a:rPr lang="en-US" dirty="0"/>
              <a:t>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[^ ]</a:t>
            </a:r>
            <a:r>
              <a:rPr lang="en-US" dirty="0"/>
              <a:t>– match characters not inside the brackets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NO SPACES!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1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 Expansion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6A785E-BDDE-4873-8B08-35D0E0C86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156" y="1690688"/>
            <a:ext cx="9253688" cy="349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5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Brace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117348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 } </a:t>
            </a:r>
            <a:r>
              <a:rPr lang="en-US" dirty="0"/>
              <a:t>– Braces match any phrase inside the braces, separated by a comma</a:t>
            </a:r>
          </a:p>
          <a:p>
            <a:pPr marL="0" indent="0">
              <a:buNone/>
            </a:pPr>
            <a:r>
              <a:rPr lang="en-US" dirty="0"/>
              <a:t>Must have at least two options (NO SPACES!)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17A7D6-6475-4784-A4F8-051805B70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38" y="3124200"/>
            <a:ext cx="865632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7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Brace Expansion – More Fun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DAB621-A517-47B7-BE35-D7C27FD30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5638800" cy="45457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9632D5-F8B4-4E23-9D48-83DAE1605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447800"/>
            <a:ext cx="5703771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4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846481"/>
              </p:ext>
            </p:extLst>
          </p:nvPr>
        </p:nvGraphicFramePr>
        <p:xfrm>
          <a:off x="2819400" y="1447800"/>
          <a:ext cx="748665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054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Matched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600">
                <a:tc>
                  <a:txBody>
                    <a:bodyPr/>
                    <a:lstStyle/>
                    <a:p>
                      <a:r>
                        <a:rPr lang="en-US" dirty="0" err="1"/>
                        <a:t>lec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lecture1.pdf </a:t>
                      </a:r>
                    </a:p>
                    <a:p>
                      <a:r>
                        <a:rPr lang="en-US" dirty="0"/>
                        <a:t>lec.avi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AlecBaldwin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600">
                <a:tc>
                  <a:txBody>
                    <a:bodyPr/>
                    <a:lstStyle/>
                    <a:p>
                      <a:r>
                        <a:rPr lang="en-US" dirty="0"/>
                        <a:t>l*</a:t>
                      </a:r>
                      <a:r>
                        <a:rPr lang="en-US" dirty="0" err="1"/>
                        <a:t>ure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lecture2.pdf</a:t>
                      </a:r>
                    </a:p>
                    <a:p>
                      <a:r>
                        <a:rPr lang="en-US" dirty="0"/>
                        <a:t>lectures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sure.txt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600">
                <a:tc>
                  <a:txBody>
                    <a:bodyPr/>
                    <a:lstStyle/>
                    <a:p>
                      <a:r>
                        <a:rPr lang="en-US" dirty="0"/>
                        <a:t>*.</a:t>
                      </a:r>
                      <a:r>
                        <a:rPr lang="en-US" dirty="0" err="1"/>
                        <a:t>tex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lecture1.tex</a:t>
                      </a:r>
                    </a:p>
                    <a:p>
                      <a:r>
                        <a:rPr lang="en-US" dirty="0" err="1"/>
                        <a:t>Presentation.tex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600">
                <a:tc>
                  <a:txBody>
                    <a:bodyPr/>
                    <a:lstStyle/>
                    <a:p>
                      <a:r>
                        <a:rPr lang="en-US" dirty="0" err="1"/>
                        <a:t>lecture?.pdf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lecture1.pdf</a:t>
                      </a:r>
                    </a:p>
                    <a:p>
                      <a:r>
                        <a:rPr lang="en-US" dirty="0"/>
                        <a:t>lecture2.pdf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lecture22.pdf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571">
                <a:tc>
                  <a:txBody>
                    <a:bodyPr/>
                    <a:lstStyle/>
                    <a:p>
                      <a:r>
                        <a:rPr lang="en-US" dirty="0" err="1"/>
                        <a:t>ca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  <a:p>
                      <a:r>
                        <a:rPr lang="en-US" dirty="0"/>
                        <a:t>can</a:t>
                      </a:r>
                    </a:p>
                    <a:p>
                      <a:r>
                        <a:rPr lang="en-US" dirty="0"/>
                        <a:t>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</a:t>
                      </a:r>
                      <a:endParaRPr lang="en-US" dirty="0"/>
                    </a:p>
                    <a:p>
                      <a:r>
                        <a:rPr lang="en-US" dirty="0"/>
                        <a:t>cake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7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919183"/>
              </p:ext>
            </p:extLst>
          </p:nvPr>
        </p:nvGraphicFramePr>
        <p:xfrm>
          <a:off x="2959101" y="1447800"/>
          <a:ext cx="7499349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9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9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Not Matched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[</a:t>
                      </a:r>
                      <a:r>
                        <a:rPr lang="en-US" dirty="0" err="1"/>
                        <a:t>sl</a:t>
                      </a:r>
                      <a:r>
                        <a:rPr lang="en-US" dirty="0"/>
                        <a:t>]</a:t>
                      </a:r>
                      <a:r>
                        <a:rPr lang="en-US" dirty="0" err="1"/>
                        <a:t>ec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lecture</a:t>
                      </a:r>
                    </a:p>
                    <a:p>
                      <a:pPr algn="l"/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vector.tex</a:t>
                      </a:r>
                      <a:endParaRPr lang="en-US" dirty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day[1-4].pdf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day1.pdf</a:t>
                      </a:r>
                    </a:p>
                    <a:p>
                      <a:pPr algn="l"/>
                      <a:r>
                        <a:rPr lang="en-US" dirty="0"/>
                        <a:t>day2.pdf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day5.pdf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[A-Z,a-z][0-9].mp3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A9.mp3</a:t>
                      </a:r>
                    </a:p>
                    <a:p>
                      <a:pPr algn="l"/>
                      <a:r>
                        <a:rPr lang="en-US" dirty="0"/>
                        <a:t>z4.mp3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Bz2.mp3</a:t>
                      </a:r>
                    </a:p>
                    <a:p>
                      <a:pPr algn="l"/>
                      <a:r>
                        <a:rPr lang="en-US" dirty="0"/>
                        <a:t>9a.mp3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[^A-P]</a:t>
                      </a:r>
                      <a:r>
                        <a:rPr lang="en-US" dirty="0" err="1"/>
                        <a:t>ec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Section.pdf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Lecture.pdf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[^A-</a:t>
                      </a:r>
                      <a:r>
                        <a:rPr lang="en-US" dirty="0" err="1"/>
                        <a:t>Za</a:t>
                      </a:r>
                      <a:r>
                        <a:rPr lang="en-US" dirty="0"/>
                        <a:t>-z]*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9Days.avi</a:t>
                      </a:r>
                    </a:p>
                    <a:p>
                      <a:pPr algn="l"/>
                      <a:r>
                        <a:rPr lang="en-US" dirty="0"/>
                        <a:t>.</a:t>
                      </a:r>
                      <a:r>
                        <a:rPr lang="en-US" dirty="0" err="1"/>
                        <a:t>bash_profile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Vacation.jpg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{Hello, Goodbye} 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Hello</a:t>
                      </a:r>
                      <a:r>
                        <a:rPr lang="en-US" baseline="0" dirty="0"/>
                        <a:t> World</a:t>
                      </a:r>
                    </a:p>
                    <a:p>
                      <a:pPr algn="l"/>
                      <a:r>
                        <a:rPr lang="en-US" baseline="0" dirty="0"/>
                        <a:t>Goodbye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Hello beautiful</a:t>
                      </a:r>
                      <a:r>
                        <a:rPr lang="en-US" baseline="0" dirty="0"/>
                        <a:t> World</a:t>
                      </a:r>
                      <a:endParaRPr lang="en-US" dirty="0"/>
                    </a:p>
                    <a:p>
                      <a:pPr algn="l"/>
                      <a:r>
                        <a:rPr lang="en-US" dirty="0"/>
                        <a:t>Goodbye cruel World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86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523453"/>
              </p:ext>
            </p:extLst>
          </p:nvPr>
        </p:nvGraphicFramePr>
        <p:xfrm>
          <a:off x="2959101" y="1447800"/>
          <a:ext cx="7499349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9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9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Matched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[a-z]e*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gift_ideas</a:t>
                      </a:r>
                      <a:endParaRPr lang="en-US" dirty="0"/>
                    </a:p>
                    <a:p>
                      <a:r>
                        <a:rPr lang="en-US" dirty="0"/>
                        <a:t>profile.doc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DriVer.exe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[bf][</a:t>
                      </a:r>
                      <a:r>
                        <a:rPr lang="en-US" dirty="0" err="1"/>
                        <a:t>ao</a:t>
                      </a:r>
                      <a:r>
                        <a:rPr lang="en-US" dirty="0"/>
                        <a:t>][</a:t>
                      </a:r>
                      <a:r>
                        <a:rPr lang="en-US" dirty="0" err="1"/>
                        <a:t>ro</a:t>
                      </a:r>
                      <a:r>
                        <a:rPr lang="en-US" dirty="0"/>
                        <a:t>].</a:t>
                      </a:r>
                      <a:r>
                        <a:rPr lang="en-US" dirty="0" err="1"/>
                        <a:t>mp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bar.mp3</a:t>
                      </a:r>
                    </a:p>
                    <a:p>
                      <a:r>
                        <a:rPr lang="en-US" dirty="0"/>
                        <a:t>foo.mpg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foo.mpeg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*[ab]*.???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lab1.pdf</a:t>
                      </a:r>
                      <a:br>
                        <a:rPr lang="en-US" dirty="0"/>
                      </a:br>
                      <a:r>
                        <a:rPr lang="en-US" dirty="0"/>
                        <a:t>lec1.txt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9a.mpeg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664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63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66342E-2630-4218-882D-FC9D8BAD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Substitution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F2AD5-16E1-4099-8FD3-C2D73B1F7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3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Replace the command with the output of that command</a:t>
            </a:r>
          </a:p>
          <a:p>
            <a:pPr marL="0" indent="0">
              <a:buNone/>
            </a:pPr>
            <a:r>
              <a:rPr lang="en-US" dirty="0"/>
              <a:t>Two ways to qualify the command:</a:t>
            </a:r>
          </a:p>
          <a:p>
            <a:pPr marL="0" indent="0">
              <a:buNone/>
            </a:pPr>
            <a:endParaRPr lang="en-US" dirty="0"/>
          </a:p>
          <a:p>
            <a:pPr marL="3089275" lvl="1" indent="0">
              <a:buNone/>
            </a:pPr>
            <a:r>
              <a:rPr lang="en-US" sz="2800" b="1" dirty="0"/>
              <a:t>$(command)</a:t>
            </a:r>
          </a:p>
          <a:p>
            <a:pPr marL="3089275" lvl="1" indent="0">
              <a:buNone/>
            </a:pPr>
            <a:r>
              <a:rPr lang="en-US" sz="2800" b="1" dirty="0"/>
              <a:t>`command`</a:t>
            </a:r>
          </a:p>
          <a:p>
            <a:pPr marL="457200" lvl="1" indent="0">
              <a:buNone/>
            </a:pPr>
            <a:endParaRPr lang="en-US" sz="2800" b="1" dirty="0"/>
          </a:p>
          <a:p>
            <a:pPr marL="0" lvl="2" indent="0">
              <a:buNone/>
            </a:pPr>
            <a:r>
              <a:rPr lang="en-US" sz="2800" dirty="0"/>
              <a:t>These are </a:t>
            </a:r>
            <a:r>
              <a:rPr lang="en-US" sz="2800" dirty="0" err="1"/>
              <a:t>backticks</a:t>
            </a:r>
            <a:r>
              <a:rPr lang="en-US" sz="2800" dirty="0"/>
              <a:t> (same key as the tilde), not single quotes</a:t>
            </a:r>
          </a:p>
        </p:txBody>
      </p:sp>
    </p:spTree>
    <p:extLst>
      <p:ext uri="{BB962C8B-B14F-4D97-AF65-F5344CB8AC3E}">
        <p14:creationId xmlns:p14="http://schemas.microsoft.com/office/powerpoint/2010/main" val="360115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31FC-33C7-4E09-8BF8-961ED93A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Substitution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786DD-E8EF-4EB1-BA7C-FB6620535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199" y="1371600"/>
            <a:ext cx="7102105" cy="5029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2B2CF8-AEFD-4A1E-B95B-A8AB4B74FA5D}"/>
              </a:ext>
            </a:extLst>
          </p:cNvPr>
          <p:cNvSpPr/>
          <p:nvPr/>
        </p:nvSpPr>
        <p:spPr>
          <a:xfrm>
            <a:off x="5181600" y="2362200"/>
            <a:ext cx="1981200" cy="334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73DE-98A3-43EE-A36C-E648CDD83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11793-C702-4184-B207-17EEC0A2C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6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908F0C-7154-4ABB-A322-0D4A0D3B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425561-0713-42CD-B762-AD8025AC7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These are some of the essential commands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Production work with Unix/Linux typically doesn’t involve a Graphic User Interface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You must grow comfortable working from a Command Line Interface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This includes learning all the shortcuts you can to ease the pain</a:t>
            </a:r>
          </a:p>
        </p:txBody>
      </p:sp>
    </p:spTree>
    <p:extLst>
      <p:ext uri="{BB962C8B-B14F-4D97-AF65-F5344CB8AC3E}">
        <p14:creationId xmlns:p14="http://schemas.microsoft.com/office/powerpoint/2010/main" val="204606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486879-E0C9-44B3-AB1C-522E812CD5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52650" y="381000"/>
            <a:ext cx="78867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6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File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touch </a:t>
            </a:r>
            <a:r>
              <a:rPr lang="en-US" dirty="0"/>
              <a:t>– create a blank file</a:t>
            </a:r>
          </a:p>
          <a:p>
            <a:pPr marL="0" indent="0">
              <a:buNone/>
            </a:pPr>
            <a:r>
              <a:rPr lang="en-US" b="1" dirty="0"/>
              <a:t>more/less </a:t>
            </a:r>
            <a:r>
              <a:rPr lang="en-US" dirty="0"/>
              <a:t>– display a file one screen (or line) at a time</a:t>
            </a:r>
          </a:p>
          <a:p>
            <a:pPr marL="0" indent="0">
              <a:buNone/>
            </a:pPr>
            <a:r>
              <a:rPr lang="en-US" b="1" dirty="0"/>
              <a:t>head/tail </a:t>
            </a:r>
            <a:r>
              <a:rPr lang="en-US" dirty="0"/>
              <a:t>– display the first/last part of a file</a:t>
            </a:r>
          </a:p>
          <a:p>
            <a:pPr marL="0" indent="0">
              <a:buNone/>
            </a:pPr>
            <a:r>
              <a:rPr lang="en-US" b="1" dirty="0"/>
              <a:t>cat </a:t>
            </a:r>
            <a:r>
              <a:rPr lang="en-US" dirty="0"/>
              <a:t>- display contents of a file</a:t>
            </a:r>
          </a:p>
          <a:p>
            <a:pPr marL="0" indent="0">
              <a:buNone/>
            </a:pPr>
            <a:r>
              <a:rPr lang="en-US" b="1" dirty="0"/>
              <a:t>echo </a:t>
            </a:r>
            <a:r>
              <a:rPr lang="en-US" dirty="0"/>
              <a:t>– print text to the screen</a:t>
            </a:r>
          </a:p>
          <a:p>
            <a:pPr marL="0" indent="0">
              <a:buNone/>
            </a:pPr>
            <a:r>
              <a:rPr lang="en-US" b="1" dirty="0" err="1"/>
              <a:t>chmod</a:t>
            </a:r>
            <a:r>
              <a:rPr lang="en-US" dirty="0"/>
              <a:t> – change file permissions – change mode</a:t>
            </a:r>
          </a:p>
          <a:p>
            <a:pPr marL="0" indent="0">
              <a:buNone/>
            </a:pPr>
            <a:r>
              <a:rPr lang="en-US" b="1" dirty="0"/>
              <a:t>rm</a:t>
            </a:r>
            <a:r>
              <a:rPr lang="en-US" dirty="0"/>
              <a:t> – remove file</a:t>
            </a:r>
          </a:p>
          <a:p>
            <a:pPr marL="0" indent="0">
              <a:buNone/>
            </a:pPr>
            <a:r>
              <a:rPr lang="en-US" b="1" dirty="0" err="1"/>
              <a:t>cp</a:t>
            </a:r>
            <a:r>
              <a:rPr lang="en-US" dirty="0"/>
              <a:t> – copy file</a:t>
            </a:r>
          </a:p>
          <a:p>
            <a:pPr marL="0" indent="0">
              <a:buNone/>
            </a:pPr>
            <a:r>
              <a:rPr lang="en-US" b="1" dirty="0"/>
              <a:t>mv</a:t>
            </a:r>
            <a:r>
              <a:rPr lang="en-US" dirty="0"/>
              <a:t> – move file (also rename file)</a:t>
            </a:r>
          </a:p>
        </p:txBody>
      </p:sp>
    </p:spTree>
    <p:extLst>
      <p:ext uri="{BB962C8B-B14F-4D97-AF65-F5344CB8AC3E}">
        <p14:creationId xmlns:p14="http://schemas.microsoft.com/office/powerpoint/2010/main" val="143814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520" y="3581400"/>
            <a:ext cx="10515600" cy="167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Useful for when you need a file to exist:</a:t>
            </a:r>
          </a:p>
          <a:p>
            <a:pPr marL="0" indent="0">
              <a:buNone/>
            </a:pPr>
            <a:r>
              <a:rPr lang="en-US" dirty="0"/>
              <a:t>Lock/done/flag files</a:t>
            </a:r>
          </a:p>
          <a:p>
            <a:pPr marL="0" indent="0">
              <a:buNone/>
            </a:pPr>
            <a:r>
              <a:rPr lang="en-US" dirty="0"/>
              <a:t>Files for use in examples</a:t>
            </a:r>
          </a:p>
          <a:p>
            <a:pPr lvl="1"/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EE5E6D-FAD6-428E-877D-927EFDBD9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419100"/>
            <a:ext cx="523514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0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0280"/>
            <a:ext cx="10515600" cy="3505200"/>
          </a:xfrm>
        </p:spPr>
        <p:txBody>
          <a:bodyPr>
            <a:noAutofit/>
          </a:bodyPr>
          <a:lstStyle/>
          <a:p>
            <a:pPr marL="82296" indent="0">
              <a:buNone/>
            </a:pPr>
            <a:endParaRPr lang="en-US" sz="2000" dirty="0"/>
          </a:p>
          <a:p>
            <a:pPr marL="82296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Useful for updating a file’s timestamp</a:t>
            </a:r>
          </a:p>
          <a:p>
            <a:pPr marL="457200" lvl="1" indent="0">
              <a:buNone/>
            </a:pPr>
            <a:r>
              <a:rPr lang="en-US" dirty="0"/>
              <a:t>-a flag to change the access time</a:t>
            </a:r>
          </a:p>
          <a:p>
            <a:pPr marL="457200" lvl="1" indent="0">
              <a:buNone/>
            </a:pPr>
            <a:r>
              <a:rPr lang="en-US" dirty="0"/>
              <a:t>-m flag to change modification time</a:t>
            </a:r>
          </a:p>
          <a:p>
            <a:pPr marL="457200" lvl="1" indent="0">
              <a:buNone/>
            </a:pPr>
            <a:r>
              <a:rPr lang="en-US" dirty="0"/>
              <a:t>-c flag to ensure a file is not created</a:t>
            </a:r>
          </a:p>
          <a:p>
            <a:pPr marL="914400" lvl="2" indent="0">
              <a:buNone/>
            </a:pPr>
            <a:r>
              <a:rPr lang="en-US" sz="2400" dirty="0"/>
              <a:t>For when you expect a file to exist</a:t>
            </a:r>
          </a:p>
          <a:p>
            <a:pPr marL="914400" lvl="2" indent="0">
              <a:buNone/>
            </a:pPr>
            <a:r>
              <a:rPr lang="en-US" sz="2400" dirty="0"/>
              <a:t>Shell scripting – you might want to error out of a script if the file does not exist, instead of just creating an empty file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7D039D-B8DE-4E1E-B8F0-E18AF5978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419100"/>
            <a:ext cx="523514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4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5298</TotalTime>
  <Words>2123</Words>
  <Application>Microsoft Office PowerPoint</Application>
  <PresentationFormat>Widescreen</PresentationFormat>
  <Paragraphs>366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Calibri Light</vt:lpstr>
      <vt:lpstr>Corbel Light</vt:lpstr>
      <vt:lpstr>Courier New</vt:lpstr>
      <vt:lpstr>Office Theme</vt:lpstr>
      <vt:lpstr>Files and the Bash Shell CSCI 2200</vt:lpstr>
      <vt:lpstr>Objectives</vt:lpstr>
      <vt:lpstr>Review of Unix Directories</vt:lpstr>
      <vt:lpstr>File/Directory Naming</vt:lpstr>
      <vt:lpstr>Two Types of Files</vt:lpstr>
      <vt:lpstr>File Commands</vt:lpstr>
      <vt:lpstr>Unix File Commands</vt:lpstr>
      <vt:lpstr>touch</vt:lpstr>
      <vt:lpstr>touch</vt:lpstr>
      <vt:lpstr>touch</vt:lpstr>
      <vt:lpstr>more or less</vt:lpstr>
      <vt:lpstr>more or less</vt:lpstr>
      <vt:lpstr>more or less</vt:lpstr>
      <vt:lpstr>head or tail</vt:lpstr>
      <vt:lpstr>head or tail</vt:lpstr>
      <vt:lpstr>head or tail</vt:lpstr>
      <vt:lpstr>head or tail</vt:lpstr>
      <vt:lpstr>cat</vt:lpstr>
      <vt:lpstr>cat</vt:lpstr>
      <vt:lpstr>echo</vt:lpstr>
      <vt:lpstr>rm</vt:lpstr>
      <vt:lpstr>cp</vt:lpstr>
      <vt:lpstr>cp</vt:lpstr>
      <vt:lpstr>mv</vt:lpstr>
      <vt:lpstr>mv</vt:lpstr>
      <vt:lpstr>mv</vt:lpstr>
      <vt:lpstr>Redirection</vt:lpstr>
      <vt:lpstr>Input/Output Redirection</vt:lpstr>
      <vt:lpstr>Input/Output Redirection</vt:lpstr>
      <vt:lpstr>Redirection Examples</vt:lpstr>
      <vt:lpstr>Redirection Examples</vt:lpstr>
      <vt:lpstr>Redirection Examples</vt:lpstr>
      <vt:lpstr>Using Bash Efficiently</vt:lpstr>
      <vt:lpstr>Shell Shortcuts</vt:lpstr>
      <vt:lpstr>Shell Shortcuts</vt:lpstr>
      <vt:lpstr>Shell Shortcuts</vt:lpstr>
      <vt:lpstr>Shell Shortcuts</vt:lpstr>
      <vt:lpstr>Command History</vt:lpstr>
      <vt:lpstr>Reusing History</vt:lpstr>
      <vt:lpstr>Reusing History</vt:lpstr>
      <vt:lpstr>Reusing History</vt:lpstr>
      <vt:lpstr>Reusing History</vt:lpstr>
      <vt:lpstr>Reusing History</vt:lpstr>
      <vt:lpstr>Tab Completion</vt:lpstr>
      <vt:lpstr>Tab Completion</vt:lpstr>
      <vt:lpstr>Shell Expansion</vt:lpstr>
      <vt:lpstr>Shell Expansion</vt:lpstr>
      <vt:lpstr>File Name Expansion</vt:lpstr>
      <vt:lpstr>File Name Expansion</vt:lpstr>
      <vt:lpstr>Bracket Expansion</vt:lpstr>
      <vt:lpstr>Bracket Expansion</vt:lpstr>
      <vt:lpstr>Brace Expansion</vt:lpstr>
      <vt:lpstr>Brace Expansion – More Fun</vt:lpstr>
      <vt:lpstr>More Examples</vt:lpstr>
      <vt:lpstr>More Examples</vt:lpstr>
      <vt:lpstr>More Examples</vt:lpstr>
      <vt:lpstr>Command Substitution</vt:lpstr>
      <vt:lpstr>Command Substitution</vt:lpstr>
      <vt:lpstr>Command Substitution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 and the Bash Shell CSCI 2200 - 201</dc:title>
  <dc:creator>whitlocj</dc:creator>
  <cp:lastModifiedBy>Ramsey, John Webster</cp:lastModifiedBy>
  <cp:revision>63</cp:revision>
  <dcterms:created xsi:type="dcterms:W3CDTF">2013-08-27T13:20:51Z</dcterms:created>
  <dcterms:modified xsi:type="dcterms:W3CDTF">2021-09-07T19:26:38Z</dcterms:modified>
</cp:coreProperties>
</file>