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76" r:id="rId2"/>
    <p:sldId id="332" r:id="rId3"/>
    <p:sldId id="277" r:id="rId4"/>
    <p:sldId id="300" r:id="rId5"/>
    <p:sldId id="278" r:id="rId6"/>
    <p:sldId id="279" r:id="rId7"/>
    <p:sldId id="301" r:id="rId8"/>
    <p:sldId id="319" r:id="rId9"/>
    <p:sldId id="280" r:id="rId10"/>
    <p:sldId id="281" r:id="rId11"/>
    <p:sldId id="321" r:id="rId12"/>
    <p:sldId id="322" r:id="rId13"/>
    <p:sldId id="323" r:id="rId14"/>
    <p:sldId id="320" r:id="rId15"/>
    <p:sldId id="324" r:id="rId16"/>
    <p:sldId id="282" r:id="rId17"/>
    <p:sldId id="283" r:id="rId18"/>
    <p:sldId id="328" r:id="rId19"/>
    <p:sldId id="327" r:id="rId20"/>
    <p:sldId id="330" r:id="rId21"/>
    <p:sldId id="326" r:id="rId22"/>
    <p:sldId id="325" r:id="rId23"/>
    <p:sldId id="331" r:id="rId24"/>
    <p:sldId id="284" r:id="rId25"/>
    <p:sldId id="285" r:id="rId26"/>
    <p:sldId id="302" r:id="rId27"/>
    <p:sldId id="286" r:id="rId28"/>
    <p:sldId id="287" r:id="rId29"/>
    <p:sldId id="303" r:id="rId30"/>
    <p:sldId id="288" r:id="rId31"/>
    <p:sldId id="304" r:id="rId32"/>
    <p:sldId id="312" r:id="rId33"/>
    <p:sldId id="289" r:id="rId34"/>
    <p:sldId id="290" r:id="rId35"/>
    <p:sldId id="305" r:id="rId36"/>
    <p:sldId id="291" r:id="rId37"/>
    <p:sldId id="306" r:id="rId38"/>
    <p:sldId id="307" r:id="rId39"/>
    <p:sldId id="292" r:id="rId40"/>
    <p:sldId id="308" r:id="rId41"/>
    <p:sldId id="309" r:id="rId42"/>
    <p:sldId id="293" r:id="rId43"/>
    <p:sldId id="310" r:id="rId44"/>
    <p:sldId id="294" r:id="rId45"/>
    <p:sldId id="311" r:id="rId46"/>
    <p:sldId id="295" r:id="rId47"/>
    <p:sldId id="314" r:id="rId48"/>
    <p:sldId id="296" r:id="rId49"/>
    <p:sldId id="315" r:id="rId50"/>
    <p:sldId id="297" r:id="rId51"/>
    <p:sldId id="298" r:id="rId52"/>
    <p:sldId id="317" r:id="rId53"/>
    <p:sldId id="318" r:id="rId54"/>
    <p:sldId id="316" r:id="rId55"/>
    <p:sldId id="299" r:id="rId56"/>
    <p:sldId id="258" r:id="rId57"/>
    <p:sldId id="257" r:id="rId58"/>
    <p:sldId id="259" r:id="rId59"/>
    <p:sldId id="27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6F3D3-64AE-4BC6-B5C5-450220CAF9CD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5E3F0-2A4D-4FFA-B476-3BA9DB62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70266B6-2AD8-43E0-8D28-4485657B3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93F9E8-7390-406C-B937-5B4A6EC38D52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85DDC0D-38AC-4B42-8967-F413CF6F0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0200" y="696913"/>
            <a:ext cx="6197600" cy="348615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FC34B47-D7E2-45CF-BDCC-1AE820888C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6DF39C0-1088-4411-B147-664507D73E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84BA80-DBAA-4158-B6C8-FE244044B42D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EF03DAF-43BE-491C-92B5-4591FBCB9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8500"/>
            <a:ext cx="6191250" cy="3482975"/>
          </a:xfrm>
          <a:ln w="12700" cap="flat"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0020077-118E-4CE8-849C-D06B984A7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6DF39C0-1088-4411-B147-664507D73E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84BA80-DBAA-4158-B6C8-FE244044B42D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EF03DAF-43BE-491C-92B5-4591FBCB9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8500"/>
            <a:ext cx="6191250" cy="3482975"/>
          </a:xfrm>
          <a:ln w="12700" cap="flat"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0020077-118E-4CE8-849C-D06B984A7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27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BCB5CB7-A0D2-4D1D-B6C3-A08708024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DB3CBF-DAE7-4B8D-B0DD-8E07E07ED527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7D8DCF9-1ABE-47C9-B377-654D29EFD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8500"/>
            <a:ext cx="6191250" cy="3482975"/>
          </a:xfrm>
          <a:ln w="12700" cap="flat"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4CB554E-B2EF-4750-BF44-CF253855B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BCB5CB7-A0D2-4D1D-B6C3-A08708024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DB3CBF-DAE7-4B8D-B0DD-8E07E07ED527}" type="slidenum">
              <a:rPr lang="en-US" altLang="en-US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7D8DCF9-1ABE-47C9-B377-654D29EFD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698500"/>
            <a:ext cx="6191250" cy="3482975"/>
          </a:xfrm>
          <a:ln w="12700" cap="flat"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4CB554E-B2EF-4750-BF44-CF253855B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8E8E-DAC0-4680-AF2C-22EAE2797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A8C98-5E6E-42A1-A78F-8B169DA8E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rbel Light" panose="020B03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7BC5-A68D-452F-95BE-F70D4F5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7D42-6E1C-4B43-95D3-E02CF4C2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D310-0570-45AA-9D30-16E23502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6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EF44-D119-4ADA-B36E-A8EDCD39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CEC5B-8483-4257-AF8A-D1CB6FCFE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721F-DE37-4531-9FE6-24FE8729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33D0-09C6-4304-9F40-B3C62F0C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DCC76-9F9B-46DC-9278-C25D36B5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9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CE292-02BA-455E-9DC4-C54804F17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27CB3-6006-438B-8779-C344520AB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024F-9CE8-4F4B-B644-4485924A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B8B5-4E99-48C4-A3AE-BD205EE3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14D1-BD7E-4233-9D5F-28367C49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9312-77AA-47D8-967A-514717BF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2202-8CF9-428B-A3CD-54049E55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B9EB-2D5F-4D55-9941-F741A0A7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4A5A-92AF-4CC0-AE2E-4D814CE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F5B52-B7A5-4466-8AC6-37CE530E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6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5CEC-EEE1-4F06-B318-4DF66D889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788F-492F-493A-87E2-77DD0837C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8BAF-9328-4CE6-876F-8F161DF2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06C3-924A-47BA-81C4-A9E8CA61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592B-B867-4D7D-8BF6-B174591B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50B64-3785-4AD8-AD6E-42E57B06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46B3-C13D-4D8A-92AE-9ED0BEC27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3C142-F70A-4ED9-BD1F-E7BA24254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DC16-BA66-4F87-B895-57982BD1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E39A1-8C7D-4068-B03D-66A72F0D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FED1-B24E-4DA4-A52D-8C59C3A4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4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CEF5-AAC2-450D-9E79-AAD47724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1FEBC-F316-41FA-A849-E355DBAB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rbel Light" panose="020B03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AD0EF-C314-4882-BD61-7DC67CEC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653DB-F1B3-4B10-9F30-4FA0E52B9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22A1D-DB64-486F-8A77-2517A6E08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3755B-C6FF-43D5-8CCD-D3A40194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1188D-3E80-4CF2-9DF7-C52343E2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5C457-E2BA-441B-A93C-C0C0E845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4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7D68-117D-437B-AE97-A546A154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1F778-1EE6-47E9-99D4-787739C0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DD7B2-1303-461A-B2CD-8D5C5B25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8D270-3E62-47DC-BA5A-BF3957F0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AC1EF-EE86-45FB-A6A0-EE88267F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25915-E938-43A8-B221-236C8A3E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98E6-E934-4922-ACB0-05A33F36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51D0-8C06-4923-9539-B33E7C563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934-0E8D-4246-9FD8-BED359BE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25DC5-4EB8-4389-92A2-E85458052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2DD2C-ABBC-4211-BBC0-CD5FF886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36624-F1E7-4B16-B805-A5363393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FF53F-AA36-455B-9AB0-A68F9C07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2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03AD-650C-4517-AA46-5993DCF7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4F5AA-D19A-45AE-BDD9-B892DCEE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9A712-EE28-497E-928D-C9A806D67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F16E-265E-4E73-B5DA-7897771F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12BE8-E74E-48A7-A2D9-762545FF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D1083-F634-4803-97B9-54F591D0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EEDC7-7607-45A8-B0B3-43A3F15F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32A1E-0FC6-457B-93E4-4ACB097A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6AC5-836A-46DB-A86C-065C1F24D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D4BF-20B1-4503-A5D0-0C4C533206F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72ED-93F2-47EB-932F-0B29BBC02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12D6-B83D-4662-9F25-B2AF1D217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5A66-193B-4EFE-B319-452FFA385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tsfoss.com/notepad-alternatives-for-linu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b.iu.edu/d/aff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F0695F4-F5A7-4281-AAEC-21784178D8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139826"/>
            <a:ext cx="7772400" cy="2841625"/>
          </a:xfrm>
        </p:spPr>
        <p:txBody>
          <a:bodyPr/>
          <a:lstStyle/>
          <a:p>
            <a:pPr eaLnBrk="1" hangingPunct="1"/>
            <a:r>
              <a:rPr lang="en-US" altLang="en-US" dirty="0"/>
              <a:t>CSCI 2200: Intro to Unix</a:t>
            </a:r>
            <a:br>
              <a:rPr lang="en-US" altLang="en-US" dirty="0"/>
            </a:br>
            <a:r>
              <a:rPr lang="en-US" altLang="en-US" sz="4000" dirty="0">
                <a:solidFill>
                  <a:srgbClr val="002060"/>
                </a:solidFill>
              </a:rPr>
              <a:t>Files</a:t>
            </a:r>
            <a:br>
              <a:rPr lang="en-US" altLang="en-US" sz="4000" dirty="0">
                <a:solidFill>
                  <a:srgbClr val="002060"/>
                </a:solidFill>
              </a:rPr>
            </a:br>
            <a:endParaRPr lang="en-US" altLang="en-US" dirty="0">
              <a:solidFill>
                <a:srgbClr val="00800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2EF163C-30B2-4F26-9616-1831E8CAAE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4011614"/>
            <a:ext cx="8305800" cy="1627187"/>
          </a:xfrm>
        </p:spPr>
        <p:txBody>
          <a:bodyPr/>
          <a:lstStyle/>
          <a:p>
            <a:pPr eaLnBrk="1" hangingPunct="1">
              <a:defRPr/>
            </a:pPr>
            <a:endParaRPr lang="en-US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2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D8E9538-A01C-486F-BE9C-3ED7A205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160339"/>
            <a:ext cx="8229600" cy="687387"/>
          </a:xfrm>
        </p:spPr>
        <p:txBody>
          <a:bodyPr/>
          <a:lstStyle/>
          <a:p>
            <a:r>
              <a:rPr lang="en-US" altLang="en-US" sz="4000" dirty="0"/>
              <a:t>Unix vs. Windows File Formats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B0974A4-C07C-4317-8660-889E280BF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401" y="1165224"/>
            <a:ext cx="7381875" cy="50108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Outcome of naïve transfer, DOS to Unix:  extra ^M after each line</a:t>
            </a:r>
          </a:p>
        </p:txBody>
      </p:sp>
      <p:pic>
        <p:nvPicPr>
          <p:cNvPr id="7173" name="Picture 6">
            <a:extLst>
              <a:ext uri="{FF2B5EF4-FFF2-40B4-BE49-F238E27FC236}">
                <a16:creationId xmlns:a16="http://schemas.microsoft.com/office/drawing/2014/main" id="{621C99E1-55AC-496A-AF57-D6F4EE3D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"/>
          <a:stretch>
            <a:fillRect/>
          </a:stretch>
        </p:blipFill>
        <p:spPr bwMode="auto">
          <a:xfrm>
            <a:off x="256700" y="1768191"/>
            <a:ext cx="11452031" cy="2737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4" name="Picture 5">
            <a:extLst>
              <a:ext uri="{FF2B5EF4-FFF2-40B4-BE49-F238E27FC236}">
                <a16:creationId xmlns:a16="http://schemas.microsoft.com/office/drawing/2014/main" id="{821B1708-4B14-4B86-92C6-5C0A6B2A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37" y="1165224"/>
            <a:ext cx="4841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789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D8E9538-A01C-486F-BE9C-3ED7A205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050" y="160339"/>
            <a:ext cx="8229600" cy="687387"/>
          </a:xfrm>
        </p:spPr>
        <p:txBody>
          <a:bodyPr/>
          <a:lstStyle/>
          <a:p>
            <a:r>
              <a:rPr lang="en-US" altLang="en-US" sz="4000"/>
              <a:t>Unix vs. Windows File Formats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984251-B4B4-4662-80B2-C5F1C457D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57450" y="1112311"/>
            <a:ext cx="7696200" cy="438984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3600" b="1" dirty="0">
                <a:solidFill>
                  <a:srgbClr val="C00000"/>
                </a:solidFill>
              </a:rPr>
              <a:t>Outcome</a:t>
            </a:r>
            <a:r>
              <a:rPr lang="en-US" sz="4200" b="1" dirty="0">
                <a:solidFill>
                  <a:srgbClr val="C00000"/>
                </a:solidFill>
              </a:rPr>
              <a:t> of naïve transfer, Unix to DOS:  missing ^J after each line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7175" name="Picture 5">
            <a:extLst>
              <a:ext uri="{FF2B5EF4-FFF2-40B4-BE49-F238E27FC236}">
                <a16:creationId xmlns:a16="http://schemas.microsoft.com/office/drawing/2014/main" id="{AD8DD4CD-15B0-49CA-8919-A98988D29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112311"/>
            <a:ext cx="4841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7">
            <a:extLst>
              <a:ext uri="{FF2B5EF4-FFF2-40B4-BE49-F238E27FC236}">
                <a16:creationId xmlns:a16="http://schemas.microsoft.com/office/drawing/2014/main" id="{69ADBEEA-C54C-4110-A8F2-D1DC1B88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5"/>
          <a:stretch>
            <a:fillRect/>
          </a:stretch>
        </p:blipFill>
        <p:spPr bwMode="auto">
          <a:xfrm>
            <a:off x="414717" y="1919736"/>
            <a:ext cx="11403429" cy="22109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86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B4527C5-4DB5-49F3-B0A8-7A4CCB6A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223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Unix vs. Windows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1CB7-FD25-46C6-9DA2-CCCDF39F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104901"/>
            <a:ext cx="9414681" cy="50212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This difference is due to the developers who re-engineered Unix to produce CP/M, DOS's forerunner</a:t>
            </a:r>
          </a:p>
          <a:p>
            <a:pPr marL="91440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Those geniuses added the ^M (carriage return) to Unix's ^J (line feed) to make device drivers for 1970's era printers easier to code</a:t>
            </a:r>
          </a:p>
          <a:p>
            <a:pPr marL="91440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This "trivial" change has plagued succeeding generations of dual-platform users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360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B4527C5-4DB5-49F3-B0A8-7A4CCB6A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223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Unix vs. Windows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1CB7-FD25-46C6-9DA2-CCCDF39F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104901"/>
            <a:ext cx="9414681" cy="50212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As a rule, transferring text files between Unix and Windows requires adding or removing ^M, depending on the transfer</a:t>
            </a:r>
          </a:p>
          <a:p>
            <a:pPr marL="91440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Unix supplies two utilities for doing the conversions</a:t>
            </a:r>
          </a:p>
          <a:p>
            <a:pPr marL="91440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</a:rPr>
              <a:t>dos2unix</a:t>
            </a:r>
            <a:r>
              <a:rPr lang="en-US" sz="2400" dirty="0">
                <a:solidFill>
                  <a:srgbClr val="000000"/>
                </a:solidFill>
              </a:rPr>
              <a:t> – convert Windows-format text files to Unix format</a:t>
            </a:r>
          </a:p>
          <a:p>
            <a:pPr marL="91440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400" b="1" dirty="0">
                <a:solidFill>
                  <a:srgbClr val="000000"/>
                </a:solidFill>
              </a:rPr>
              <a:t>unix2dos</a:t>
            </a:r>
            <a:r>
              <a:rPr lang="en-US" sz="2400" dirty="0">
                <a:solidFill>
                  <a:srgbClr val="000000"/>
                </a:solidFill>
              </a:rPr>
              <a:t> – convert Unix-format text files to Windows format</a:t>
            </a:r>
          </a:p>
          <a:p>
            <a:pPr marL="91440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In Windows, Notepad++'s Edit / EOL Conversion option supports conversions among Unix, Windows, and Mac formats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63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 with medium confidence">
            <a:extLst>
              <a:ext uri="{FF2B5EF4-FFF2-40B4-BE49-F238E27FC236}">
                <a16:creationId xmlns:a16="http://schemas.microsoft.com/office/drawing/2014/main" id="{274A554F-3899-43A5-8F70-4102BDFA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99" y="667168"/>
            <a:ext cx="7047202" cy="46236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2815-EAE1-447C-AFF9-CCFBC0B3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B5C3A-9182-4901-ADF4-C702AC233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40D6D32-FBEF-44B9-8CC5-2A6BEF2D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Unix Text Editors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EB9BE57C-C84E-469E-B066-5A6ACA46EA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9702" y="1419086"/>
            <a:ext cx="8629934" cy="455785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074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1728308-9964-4600-984E-7B72F112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3038" indent="-284163">
              <a:spcAft>
                <a:spcPts val="300"/>
              </a:spcAft>
            </a:pPr>
            <a:r>
              <a:rPr lang="en-US" altLang="en-US" sz="4000"/>
              <a:t>Text Editing under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193D-F3E1-458F-8391-6958E941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66851"/>
            <a:ext cx="9651242" cy="46593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Lots of editors to choose from, ranging from</a:t>
            </a:r>
          </a:p>
          <a:p>
            <a:pPr marL="288925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the utterly simple to</a:t>
            </a:r>
          </a:p>
          <a:p>
            <a:pPr marL="288925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programmable editors with IDE-like capabilities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Includes</a:t>
            </a:r>
          </a:p>
          <a:p>
            <a:pPr marL="288925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a whole breed of newer generation editors:  e.g., </a:t>
            </a:r>
            <a:r>
              <a:rPr lang="en-US" sz="2800" cap="small" dirty="0"/>
              <a:t>GEANY, SCITE, LIME TEXT, SUBLIME TEXT, KATE, ATOM</a:t>
            </a:r>
            <a:r>
              <a:rPr lang="en-US" sz="2800" dirty="0"/>
              <a:t>, and </a:t>
            </a:r>
            <a:r>
              <a:rPr lang="en-US" sz="2800" dirty="0" err="1"/>
              <a:t>Notepadqq</a:t>
            </a:r>
            <a:br>
              <a:rPr lang="en-US" sz="2800" dirty="0"/>
            </a:br>
            <a:r>
              <a:rPr lang="en-US" sz="2800" dirty="0"/>
              <a:t>(see </a:t>
            </a:r>
            <a:r>
              <a:rPr lang="en-US" sz="2800" dirty="0">
                <a:hlinkClick r:id="rId2"/>
              </a:rPr>
              <a:t>http://itsfoss.com/notepad-alternatives-for-linux/</a:t>
            </a:r>
            <a:r>
              <a:rPr lang="en-US" sz="2800" dirty="0"/>
              <a:t>)</a:t>
            </a:r>
          </a:p>
          <a:p>
            <a:pPr marL="288925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classic standbys:  </a:t>
            </a:r>
            <a:r>
              <a:rPr lang="en-US" sz="2800" dirty="0" err="1"/>
              <a:t>nano</a:t>
            </a:r>
            <a:r>
              <a:rPr lang="en-US" sz="2800" dirty="0"/>
              <a:t>, vim, </a:t>
            </a:r>
            <a:r>
              <a:rPr lang="en-US" sz="2800" dirty="0" err="1"/>
              <a:t>emacs</a:t>
            </a:r>
            <a:endParaRPr lang="en-US" sz="2800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0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1728308-9964-4600-984E-7B72F112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3038" indent="-284163">
              <a:spcAft>
                <a:spcPts val="300"/>
              </a:spcAft>
            </a:pPr>
            <a:r>
              <a:rPr lang="en-US" altLang="en-US" sz="4000" dirty="0"/>
              <a:t>Unix Text Editors - nano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193D-F3E1-458F-8391-6958E941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497"/>
            <a:ext cx="4898409" cy="386942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Descendant of an older Unix-based KISS text editor, </a:t>
            </a:r>
            <a:r>
              <a:rPr lang="en-US" sz="2200" dirty="0" err="1"/>
              <a:t>pico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Like notepad and notepad++, a "modeless" editor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8788" algn="l"/>
              </a:tabLst>
              <a:defRPr/>
            </a:pPr>
            <a:r>
              <a:rPr lang="en-US" sz="2200" dirty="0"/>
              <a:t>	by default, type-in goes straight into the edit buffer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8788" algn="l"/>
              </a:tabLst>
              <a:defRPr/>
            </a:pPr>
            <a:r>
              <a:rPr lang="en-US" sz="2200" dirty="0"/>
              <a:t>Advice: If you’re new to Unix/Linux, start with nano</a:t>
            </a:r>
          </a:p>
          <a:p>
            <a:pPr marL="0" indent="0">
              <a:buFontTx/>
              <a:buNone/>
              <a:defRPr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9E402-8605-4D57-BD99-A10F28B09580}"/>
              </a:ext>
            </a:extLst>
          </p:cNvPr>
          <p:cNvSpPr txBox="1">
            <a:spLocks/>
          </p:cNvSpPr>
          <p:nvPr/>
        </p:nvSpPr>
        <p:spPr>
          <a:xfrm>
            <a:off x="6455393" y="634337"/>
            <a:ext cx="5555777" cy="514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Simple and functional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458788" algn="l"/>
              </a:tabLst>
              <a:defRPr/>
            </a:pPr>
            <a:r>
              <a:rPr lang="en-US" sz="2200" dirty="0"/>
              <a:t>	most commands are control codes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basic commands shown at all times on bottom of edit buffer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more commands shown on help menu (^G)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users can be productive in seconds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more than adequate for normal editing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for nonstandard editing, consider (e.g.) 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entering text using a modeless editor on another platform, then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transferring text to Unix system</a:t>
            </a:r>
          </a:p>
        </p:txBody>
      </p:sp>
    </p:spTree>
    <p:extLst>
      <p:ext uri="{BB962C8B-B14F-4D97-AF65-F5344CB8AC3E}">
        <p14:creationId xmlns:p14="http://schemas.microsoft.com/office/powerpoint/2010/main" val="247755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B77E982-F05C-41B7-BD84-568D394B7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48" y="568972"/>
            <a:ext cx="7372903" cy="4717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3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88CE7F5-518B-4762-9BD9-B4CDD35B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223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>
                <a:solidFill>
                  <a:srgbClr val="FF0000"/>
                </a:solidFill>
              </a:rPr>
              <a:t>CRITICAL KNOWLEDGE!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8FF20DD-AF79-4A6B-8D28-5A9682AA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992189"/>
            <a:ext cx="9614849" cy="143222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dirty="0"/>
              <a:t>It is essential for you to understand the file system structure!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Before you can use a resource, you must be able to locate the resource</a:t>
            </a:r>
          </a:p>
          <a:p>
            <a:pPr marL="684213" lvl="1" indent="-284163">
              <a:spcBef>
                <a:spcPts val="0"/>
              </a:spcBef>
              <a:spcAft>
                <a:spcPts val="1200"/>
              </a:spcAft>
            </a:pPr>
            <a:endParaRPr lang="en-US" altLang="en-US" sz="18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571890-E10A-4960-9B1D-F6BBFE891843}"/>
              </a:ext>
            </a:extLst>
          </p:cNvPr>
          <p:cNvGrpSpPr/>
          <p:nvPr/>
        </p:nvGrpSpPr>
        <p:grpSpPr>
          <a:xfrm>
            <a:off x="2552182" y="2519669"/>
            <a:ext cx="6720103" cy="535344"/>
            <a:chOff x="2552182" y="2519669"/>
            <a:chExt cx="6720103" cy="5353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43B08D-F46D-4B34-9C2B-AE9B27847F90}"/>
                </a:ext>
              </a:extLst>
            </p:cNvPr>
            <p:cNvGrpSpPr/>
            <p:nvPr/>
          </p:nvGrpSpPr>
          <p:grpSpPr>
            <a:xfrm>
              <a:off x="2552182" y="2525731"/>
              <a:ext cx="996361" cy="523220"/>
              <a:chOff x="1671338" y="2860646"/>
              <a:chExt cx="996361" cy="52322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9793C1-C565-48FD-93AA-4C351D09A362}"/>
                  </a:ext>
                </a:extLst>
              </p:cNvPr>
              <p:cNvSpPr txBox="1"/>
              <p:nvPr/>
            </p:nvSpPr>
            <p:spPr>
              <a:xfrm>
                <a:off x="1671338" y="2860646"/>
                <a:ext cx="9963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/ </a:t>
                </a:r>
              </a:p>
            </p:txBody>
          </p:sp>
          <p:pic>
            <p:nvPicPr>
              <p:cNvPr id="4" name="Graphic 3" descr="Open folder">
                <a:extLst>
                  <a:ext uri="{FF2B5EF4-FFF2-40B4-BE49-F238E27FC236}">
                    <a16:creationId xmlns:a16="http://schemas.microsoft.com/office/drawing/2014/main" id="{5A21AEBC-0263-4F8D-841E-FE5E2442F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00574" y="2893656"/>
                <a:ext cx="441290" cy="457200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C73ADA9-9722-4217-87B1-F155876221C2}"/>
                </a:ext>
              </a:extLst>
            </p:cNvPr>
            <p:cNvGrpSpPr/>
            <p:nvPr/>
          </p:nvGrpSpPr>
          <p:grpSpPr>
            <a:xfrm>
              <a:off x="3422708" y="2525731"/>
              <a:ext cx="996361" cy="523220"/>
              <a:chOff x="2541864" y="2860646"/>
              <a:chExt cx="996361" cy="52322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410A4B-BADB-48CE-A2B8-C8752EBAC863}"/>
                  </a:ext>
                </a:extLst>
              </p:cNvPr>
              <p:cNvSpPr txBox="1"/>
              <p:nvPr/>
            </p:nvSpPr>
            <p:spPr>
              <a:xfrm>
                <a:off x="2541864" y="2860646"/>
                <a:ext cx="9963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/ </a:t>
                </a:r>
              </a:p>
            </p:txBody>
          </p:sp>
          <p:pic>
            <p:nvPicPr>
              <p:cNvPr id="8" name="Graphic 7" descr="Open folder">
                <a:extLst>
                  <a:ext uri="{FF2B5EF4-FFF2-40B4-BE49-F238E27FC236}">
                    <a16:creationId xmlns:a16="http://schemas.microsoft.com/office/drawing/2014/main" id="{DBD583CF-6013-4F14-B549-168ADF6580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8344" y="2926666"/>
                <a:ext cx="441290" cy="4572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F29217-8465-4A11-AC05-20C39324BEB1}"/>
                </a:ext>
              </a:extLst>
            </p:cNvPr>
            <p:cNvGrpSpPr/>
            <p:nvPr/>
          </p:nvGrpSpPr>
          <p:grpSpPr>
            <a:xfrm>
              <a:off x="4293234" y="2525731"/>
              <a:ext cx="996361" cy="523220"/>
              <a:chOff x="2541864" y="2860646"/>
              <a:chExt cx="996361" cy="52322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A12BF1-CD67-472D-9EA2-BE73766452D0}"/>
                  </a:ext>
                </a:extLst>
              </p:cNvPr>
              <p:cNvSpPr txBox="1"/>
              <p:nvPr/>
            </p:nvSpPr>
            <p:spPr>
              <a:xfrm>
                <a:off x="2541864" y="2860646"/>
                <a:ext cx="9963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/ </a:t>
                </a:r>
              </a:p>
            </p:txBody>
          </p:sp>
          <p:pic>
            <p:nvPicPr>
              <p:cNvPr id="12" name="Graphic 11" descr="Open folder">
                <a:extLst>
                  <a:ext uri="{FF2B5EF4-FFF2-40B4-BE49-F238E27FC236}">
                    <a16:creationId xmlns:a16="http://schemas.microsoft.com/office/drawing/2014/main" id="{F7C5D63A-C2E1-40D2-BF44-DCB7D89C7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8344" y="2926666"/>
                <a:ext cx="441290" cy="457200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63B548-C098-48C9-8513-E23F2664D99E}"/>
                </a:ext>
              </a:extLst>
            </p:cNvPr>
            <p:cNvGrpSpPr/>
            <p:nvPr/>
          </p:nvGrpSpPr>
          <p:grpSpPr>
            <a:xfrm>
              <a:off x="5110702" y="2525731"/>
              <a:ext cx="996361" cy="523220"/>
              <a:chOff x="2541864" y="2860646"/>
              <a:chExt cx="996361" cy="52322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4D653C-8731-499D-A139-22D812F68B3C}"/>
                  </a:ext>
                </a:extLst>
              </p:cNvPr>
              <p:cNvSpPr txBox="1"/>
              <p:nvPr/>
            </p:nvSpPr>
            <p:spPr>
              <a:xfrm>
                <a:off x="2541864" y="2860646"/>
                <a:ext cx="9963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/ </a:t>
                </a:r>
              </a:p>
            </p:txBody>
          </p:sp>
          <p:pic>
            <p:nvPicPr>
              <p:cNvPr id="15" name="Graphic 14" descr="Open folder">
                <a:extLst>
                  <a:ext uri="{FF2B5EF4-FFF2-40B4-BE49-F238E27FC236}">
                    <a16:creationId xmlns:a16="http://schemas.microsoft.com/office/drawing/2014/main" id="{3F46BA7C-7846-4904-B616-C61486600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8344" y="2926666"/>
                <a:ext cx="441290" cy="4572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BE200F-6BAF-402A-ADF2-08601572D1CD}"/>
                </a:ext>
              </a:extLst>
            </p:cNvPr>
            <p:cNvGrpSpPr/>
            <p:nvPr/>
          </p:nvGrpSpPr>
          <p:grpSpPr>
            <a:xfrm>
              <a:off x="5855393" y="2525731"/>
              <a:ext cx="996361" cy="523220"/>
              <a:chOff x="2541864" y="2860646"/>
              <a:chExt cx="996361" cy="52322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4226EE-6064-42B3-BDE9-6A3306A0E2B2}"/>
                  </a:ext>
                </a:extLst>
              </p:cNvPr>
              <p:cNvSpPr txBox="1"/>
              <p:nvPr/>
            </p:nvSpPr>
            <p:spPr>
              <a:xfrm>
                <a:off x="2541864" y="2860646"/>
                <a:ext cx="9963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/ </a:t>
                </a:r>
              </a:p>
            </p:txBody>
          </p:sp>
          <p:pic>
            <p:nvPicPr>
              <p:cNvPr id="18" name="Graphic 17" descr="Open folder">
                <a:extLst>
                  <a:ext uri="{FF2B5EF4-FFF2-40B4-BE49-F238E27FC236}">
                    <a16:creationId xmlns:a16="http://schemas.microsoft.com/office/drawing/2014/main" id="{6A4DBB5A-F993-4BBA-A4AF-E7A2E912E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8344" y="2926666"/>
                <a:ext cx="441290" cy="4572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9996735-3174-48A2-9923-6A9F3387A8B4}"/>
                </a:ext>
              </a:extLst>
            </p:cNvPr>
            <p:cNvGrpSpPr/>
            <p:nvPr/>
          </p:nvGrpSpPr>
          <p:grpSpPr>
            <a:xfrm>
              <a:off x="6733390" y="2525731"/>
              <a:ext cx="996361" cy="523220"/>
              <a:chOff x="2541864" y="2860646"/>
              <a:chExt cx="996361" cy="52322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5DFC68-96E7-45BA-A3D9-86E97C53B4B0}"/>
                  </a:ext>
                </a:extLst>
              </p:cNvPr>
              <p:cNvSpPr txBox="1"/>
              <p:nvPr/>
            </p:nvSpPr>
            <p:spPr>
              <a:xfrm>
                <a:off x="2541864" y="2860646"/>
                <a:ext cx="9963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/ </a:t>
                </a:r>
              </a:p>
            </p:txBody>
          </p:sp>
          <p:pic>
            <p:nvPicPr>
              <p:cNvPr id="21" name="Graphic 20" descr="Open folder">
                <a:extLst>
                  <a:ext uri="{FF2B5EF4-FFF2-40B4-BE49-F238E27FC236}">
                    <a16:creationId xmlns:a16="http://schemas.microsoft.com/office/drawing/2014/main" id="{AF04980A-46B6-4335-91FD-61D0EA910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8344" y="2926666"/>
                <a:ext cx="441290" cy="457200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45D8D28-8759-4173-8880-0484CC2CFE3F}"/>
                </a:ext>
              </a:extLst>
            </p:cNvPr>
            <p:cNvGrpSpPr/>
            <p:nvPr/>
          </p:nvGrpSpPr>
          <p:grpSpPr>
            <a:xfrm>
              <a:off x="7488154" y="2525731"/>
              <a:ext cx="996361" cy="523220"/>
              <a:chOff x="2541864" y="2860646"/>
              <a:chExt cx="996361" cy="5232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3CFDA4-085C-400F-97D7-9AEC4B20429B}"/>
                  </a:ext>
                </a:extLst>
              </p:cNvPr>
              <p:cNvSpPr txBox="1"/>
              <p:nvPr/>
            </p:nvSpPr>
            <p:spPr>
              <a:xfrm>
                <a:off x="2541864" y="2860646"/>
                <a:ext cx="9963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/ </a:t>
                </a:r>
              </a:p>
            </p:txBody>
          </p:sp>
          <p:pic>
            <p:nvPicPr>
              <p:cNvPr id="24" name="Graphic 23" descr="Open folder">
                <a:extLst>
                  <a:ext uri="{FF2B5EF4-FFF2-40B4-BE49-F238E27FC236}">
                    <a16:creationId xmlns:a16="http://schemas.microsoft.com/office/drawing/2014/main" id="{509B270A-1B29-4F60-8389-71120F3F5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88344" y="2926666"/>
                <a:ext cx="441290" cy="457200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52E205-5522-4E50-92E9-2C8EDA51E303}"/>
                </a:ext>
              </a:extLst>
            </p:cNvPr>
            <p:cNvSpPr txBox="1"/>
            <p:nvPr/>
          </p:nvSpPr>
          <p:spPr>
            <a:xfrm>
              <a:off x="8275924" y="2525731"/>
              <a:ext cx="9963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/ </a:t>
              </a:r>
            </a:p>
          </p:txBody>
        </p:sp>
        <p:pic>
          <p:nvPicPr>
            <p:cNvPr id="25" name="Graphic 24" descr="Document">
              <a:extLst>
                <a:ext uri="{FF2B5EF4-FFF2-40B4-BE49-F238E27FC236}">
                  <a16:creationId xmlns:a16="http://schemas.microsoft.com/office/drawing/2014/main" id="{0826F7A2-513D-4254-B389-1E3C1DD81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05014" y="2519669"/>
              <a:ext cx="535344" cy="535344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D4411-C6E1-45C7-9A4F-5D2C2EF5DB84}"/>
              </a:ext>
            </a:extLst>
          </p:cNvPr>
          <p:cNvSpPr/>
          <p:nvPr/>
        </p:nvSpPr>
        <p:spPr>
          <a:xfrm>
            <a:off x="2552182" y="2424418"/>
            <a:ext cx="6052832" cy="7466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FAC411-83C2-4905-853C-BB4C6923F9EA}"/>
              </a:ext>
            </a:extLst>
          </p:cNvPr>
          <p:cNvSpPr txBox="1"/>
          <p:nvPr/>
        </p:nvSpPr>
        <p:spPr>
          <a:xfrm>
            <a:off x="5216034" y="3174258"/>
            <a:ext cx="923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PATH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85B2C4-E048-4C62-B5E7-0071C3434DEC}"/>
              </a:ext>
            </a:extLst>
          </p:cNvPr>
          <p:cNvSpPr txBox="1"/>
          <p:nvPr/>
        </p:nvSpPr>
        <p:spPr>
          <a:xfrm>
            <a:off x="9210582" y="2525731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3585861-27ED-4A46-A42C-9AD7342C0BA9}"/>
              </a:ext>
            </a:extLst>
          </p:cNvPr>
          <p:cNvSpPr txBox="1">
            <a:spLocks/>
          </p:cNvSpPr>
          <p:nvPr/>
        </p:nvSpPr>
        <p:spPr>
          <a:xfrm>
            <a:off x="1925965" y="3738320"/>
            <a:ext cx="9614849" cy="1432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dirty="0"/>
              <a:t>The path defines a namespace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dirty="0"/>
              <a:t>This is why we can have many files with the same name (e.g., index.php) in the same file system</a:t>
            </a:r>
          </a:p>
          <a:p>
            <a:pPr marL="684213" lvl="1" indent="-284163">
              <a:spcBef>
                <a:spcPts val="0"/>
              </a:spcBef>
              <a:spcAft>
                <a:spcPts val="1200"/>
              </a:spcAft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1275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4" grpId="1"/>
      <p:bldP spid="3075" grpId="0" build="p"/>
      <p:bldP spid="30" grpId="0" animBg="1"/>
      <p:bldP spid="31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1728308-9964-4600-984E-7B72F112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3038" indent="-284163">
              <a:spcAft>
                <a:spcPts val="300"/>
              </a:spcAft>
            </a:pPr>
            <a:r>
              <a:rPr lang="en-US" altLang="en-US" sz="4000" dirty="0"/>
              <a:t>Unix Text Editors - vim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A193D-F3E1-458F-8391-6958E9413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69" y="1583140"/>
            <a:ext cx="5190697" cy="419896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Extension of William Joy's vi editor (1976)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On all Unix systems; </a:t>
            </a:r>
            <a:r>
              <a:rPr lang="en-US" sz="2400" dirty="0" err="1"/>
              <a:t>downlodable</a:t>
            </a:r>
            <a:r>
              <a:rPr lang="en-US" sz="2400" dirty="0"/>
              <a:t> for Windows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Highly functional – supports (e.g.)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programmable macros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syntax coloring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control character entry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brace matching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split screen editing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editing inside of archives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plugins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A99E402-8605-4D57-BD99-A10F28B09580}"/>
              </a:ext>
            </a:extLst>
          </p:cNvPr>
          <p:cNvSpPr txBox="1">
            <a:spLocks/>
          </p:cNvSpPr>
          <p:nvPr/>
        </p:nvSpPr>
        <p:spPr>
          <a:xfrm>
            <a:off x="6455393" y="634337"/>
            <a:ext cx="5555777" cy="514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 Light" panose="020B03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Main minus - high learning curve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alphabet soup commands – effective use requires a fairly wide range of control keys and single letter commands 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multimodal – must understand modes and mode switching to get full power and recover from accidental mode switches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Assessment – for hard core coders, old Unix hackers 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a lot to take on for 2200</a:t>
            </a:r>
          </a:p>
          <a:p>
            <a:pPr marL="458788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dirty="0"/>
              <a:t>worth learning for longer-term Unix use</a:t>
            </a:r>
          </a:p>
        </p:txBody>
      </p:sp>
    </p:spTree>
    <p:extLst>
      <p:ext uri="{BB962C8B-B14F-4D97-AF65-F5344CB8AC3E}">
        <p14:creationId xmlns:p14="http://schemas.microsoft.com/office/powerpoint/2010/main" val="312871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B46B30E-4940-4E31-8D94-FFD2D365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861" y="482535"/>
            <a:ext cx="7182277" cy="46171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290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230A1-5E65-4530-B303-2069AF95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09" y="437685"/>
            <a:ext cx="6597582" cy="4615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56628-0F92-4AEF-AC1B-77AA77652BB9}"/>
              </a:ext>
            </a:extLst>
          </p:cNvPr>
          <p:cNvSpPr txBox="1"/>
          <p:nvPr/>
        </p:nvSpPr>
        <p:spPr>
          <a:xfrm>
            <a:off x="2715904" y="5313529"/>
            <a:ext cx="676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rbel Light" panose="020B0303020204020204" pitchFamily="34" charset="0"/>
              </a:rPr>
              <a:t>*Note: this screen shot taken from an Ubuntu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77412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B63D-7D47-4124-BA3A-C0F6C604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C5E92-09F1-488B-863B-20F7A7A7B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CRUD - 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239806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8CE6496-F175-4DD7-AD22-63A98376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8812"/>
          </a:xfrm>
        </p:spPr>
        <p:txBody>
          <a:bodyPr/>
          <a:lstStyle/>
          <a:p>
            <a:r>
              <a:rPr lang="en-US" altLang="en-US" sz="4000"/>
              <a:t>Ways of Creating Files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D371B64F-41B0-4625-8A46-C92D31468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20775"/>
            <a:ext cx="8229600" cy="44132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using text files to edit files (see notes on text files)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transferring files from Windows to Unix</a:t>
            </a:r>
          </a:p>
          <a:p>
            <a:pPr marL="403225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see supplemental materials on using </a:t>
            </a:r>
            <a:r>
              <a:rPr lang="en-US" altLang="en-US" sz="2400" dirty="0" err="1"/>
              <a:t>einstein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and notes on text files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touch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–	create file if nonexistent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b="1" dirty="0" err="1">
                <a:solidFill>
                  <a:srgbClr val="0070C0"/>
                </a:solidFill>
              </a:rPr>
              <a:t>cp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–	make a new copy of an existing file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ln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– 	create shortcuts between items</a:t>
            </a:r>
            <a:endParaRPr lang="en-US" altLang="en-US" sz="2400" i="1" dirty="0"/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creating files by I/O redirection</a:t>
            </a:r>
          </a:p>
          <a:p>
            <a:pPr marL="457200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covered in subsequent </a:t>
            </a:r>
            <a:r>
              <a:rPr lang="en-US" altLang="en-US" sz="2400" dirty="0" err="1"/>
              <a:t>slideset</a:t>
            </a:r>
            <a:endParaRPr lang="en-US" altLang="en-US" sz="2400" b="1" dirty="0"/>
          </a:p>
        </p:txBody>
      </p:sp>
      <p:sp>
        <p:nvSpPr>
          <p:cNvPr id="10244" name="TextBox 2">
            <a:extLst>
              <a:ext uri="{FF2B5EF4-FFF2-40B4-BE49-F238E27FC236}">
                <a16:creationId xmlns:a16="http://schemas.microsoft.com/office/drawing/2014/main" id="{BD7C6AEA-4666-4E24-97CE-A82F602D5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889" y="4988055"/>
            <a:ext cx="461194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rbel Light" panose="020B0303020204020204" pitchFamily="34" charset="0"/>
              </a:rPr>
              <a:t>N.B.:  The term </a:t>
            </a:r>
            <a:r>
              <a:rPr lang="en-US" altLang="en-US" sz="1800" b="1" i="1" dirty="0">
                <a:solidFill>
                  <a:srgbClr val="002060"/>
                </a:solidFill>
                <a:latin typeface="Corbel Light" panose="020B0303020204020204" pitchFamily="34" charset="0"/>
              </a:rPr>
              <a:t>item</a:t>
            </a:r>
            <a:r>
              <a:rPr lang="en-US" altLang="en-US" sz="1800" dirty="0">
                <a:solidFill>
                  <a:srgbClr val="000000"/>
                </a:solidFill>
                <a:latin typeface="Corbel Light" panose="020B0303020204020204" pitchFamily="34" charset="0"/>
              </a:rPr>
              <a:t> is used for commands that apply to files as well as directories</a:t>
            </a:r>
            <a:r>
              <a:rPr lang="en-US" altLang="en-US" sz="1600" dirty="0">
                <a:solidFill>
                  <a:srgbClr val="000000"/>
                </a:solidFill>
                <a:latin typeface="Corbel Light" panose="020B03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895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667F0EB-542B-43EF-A21E-650EEB06C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458200" cy="704850"/>
          </a:xfrm>
          <a:noFill/>
        </p:spPr>
        <p:txBody>
          <a:bodyPr lIns="92075" tIns="46038" rIns="92075" bIns="46038"/>
          <a:lstStyle/>
          <a:p>
            <a:r>
              <a:rPr lang="en-US" altLang="en-US" sz="4000" b="1">
                <a:solidFill>
                  <a:srgbClr val="0070C0"/>
                </a:solidFill>
              </a:rPr>
              <a:t>cp</a:t>
            </a:r>
            <a:r>
              <a:rPr lang="en-US" altLang="en-US" sz="4000" b="1">
                <a:solidFill>
                  <a:srgbClr val="002060"/>
                </a:solidFill>
              </a:rPr>
              <a:t>:  </a:t>
            </a:r>
            <a:r>
              <a:rPr lang="en-US" altLang="en-US" sz="4000">
                <a:solidFill>
                  <a:schemeClr val="tx1"/>
                </a:solidFill>
              </a:rPr>
              <a:t>copy file</a:t>
            </a:r>
            <a:endParaRPr lang="en-US" altLang="en-US" sz="2800">
              <a:solidFill>
                <a:schemeClr val="tx1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41A5F8E-02AA-4C79-A3F3-4EB644C43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108075"/>
            <a:ext cx="9651241" cy="5359400"/>
          </a:xfrm>
        </p:spPr>
        <p:txBody>
          <a:bodyPr lIns="92075" tIns="46038" rIns="92075" bIns="46038"/>
          <a:lstStyle/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2522538" algn="l"/>
              </a:tabLst>
              <a:defRPr/>
            </a:pP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target</a:t>
            </a:r>
            <a:r>
              <a:rPr lang="en-US" altLang="en-US" sz="2800" b="1" i="1" dirty="0">
                <a:solidFill>
                  <a:srgbClr val="002060"/>
                </a:solidFill>
              </a:rPr>
              <a:t> </a:t>
            </a:r>
            <a:endParaRPr lang="en-US" altLang="en-US" sz="28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2522538" algn="l"/>
              </a:tabLst>
              <a:defRPr/>
            </a:pPr>
            <a:r>
              <a:rPr lang="en-US" altLang="en-US" dirty="0"/>
              <a:t>given the requisite permissions to access the files involved,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70C0"/>
                </a:solidFill>
              </a:rPr>
              <a:t>cp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creates a copy of a </a:t>
            </a:r>
            <a:r>
              <a:rPr lang="en-US" altLang="en-US" dirty="0" err="1"/>
              <a:t>sourcefile</a:t>
            </a:r>
            <a:r>
              <a:rPr lang="en-US" altLang="en-US" dirty="0"/>
              <a:t> </a:t>
            </a:r>
            <a:r>
              <a:rPr lang="en-US" altLang="en-US" b="1" i="1" dirty="0">
                <a:solidFill>
                  <a:srgbClr val="0070C0"/>
                </a:solidFill>
              </a:rPr>
              <a:t>source</a:t>
            </a:r>
            <a:r>
              <a:rPr lang="en-US" altLang="en-US" dirty="0"/>
              <a:t> in one of two places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522538" algn="l"/>
              </a:tabLst>
              <a:defRPr/>
            </a:pPr>
            <a:r>
              <a:rPr lang="en-US" altLang="en-US" dirty="0"/>
              <a:t>if </a:t>
            </a:r>
            <a:r>
              <a:rPr lang="en-US" altLang="en-US" b="1" i="1" dirty="0">
                <a:solidFill>
                  <a:srgbClr val="002060"/>
                </a:solidFill>
              </a:rPr>
              <a:t>target </a:t>
            </a:r>
            <a:r>
              <a:rPr lang="en-US" altLang="en-US" dirty="0"/>
              <a:t>didn't exist before executing </a:t>
            </a:r>
            <a:r>
              <a:rPr lang="en-US" altLang="en-US" b="1" i="1" dirty="0">
                <a:solidFill>
                  <a:srgbClr val="0070C0"/>
                </a:solidFill>
              </a:rPr>
              <a:t>cp</a:t>
            </a:r>
            <a:r>
              <a:rPr lang="en-US" altLang="en-US" b="1" i="1" dirty="0">
                <a:solidFill>
                  <a:srgbClr val="002060"/>
                </a:solidFill>
              </a:rPr>
              <a:t> ,</a:t>
            </a:r>
            <a:r>
              <a:rPr lang="en-US" altLang="en-US" dirty="0"/>
              <a:t> </a:t>
            </a:r>
            <a:r>
              <a:rPr lang="en-US" altLang="en-US" b="1" i="1" dirty="0">
                <a:solidFill>
                  <a:srgbClr val="0070C0"/>
                </a:solidFill>
              </a:rPr>
              <a:t>cp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sz="2800" dirty="0"/>
              <a:t>creates a new file, </a:t>
            </a:r>
            <a:r>
              <a:rPr lang="en-US" altLang="en-US" sz="2800" b="1" i="1" dirty="0">
                <a:solidFill>
                  <a:srgbClr val="002060"/>
                </a:solidFill>
                <a:ea typeface="+mn-ea"/>
                <a:cs typeface="+mn-cs"/>
              </a:rPr>
              <a:t>target</a:t>
            </a:r>
            <a:r>
              <a:rPr lang="en-US" altLang="en-US" sz="2800" dirty="0"/>
              <a:t>, with same permissions as </a:t>
            </a:r>
            <a:r>
              <a:rPr lang="en-US" altLang="en-US" sz="2800" b="1" i="1" dirty="0">
                <a:solidFill>
                  <a:srgbClr val="002060"/>
                </a:solidFill>
                <a:ea typeface="+mn-ea"/>
                <a:cs typeface="+mn-cs"/>
              </a:rPr>
              <a:t>source</a:t>
            </a:r>
          </a:p>
          <a:p>
            <a:pPr marL="457200" lvl="1" indent="0">
              <a:spcBef>
                <a:spcPts val="0"/>
              </a:spcBef>
              <a:spcAft>
                <a:spcPts val="300"/>
              </a:spcAft>
              <a:buFontTx/>
              <a:buNone/>
              <a:tabLst>
                <a:tab pos="2522538" algn="l"/>
              </a:tabLst>
              <a:defRPr/>
            </a:pPr>
            <a:endParaRPr lang="en-US" alt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3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667F0EB-542B-43EF-A21E-650EEB06C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458200" cy="704850"/>
          </a:xfrm>
          <a:noFill/>
        </p:spPr>
        <p:txBody>
          <a:bodyPr lIns="92075" tIns="46038" rIns="92075" bIns="46038"/>
          <a:lstStyle/>
          <a:p>
            <a:r>
              <a:rPr lang="en-US" altLang="en-US" sz="4000" b="1" dirty="0">
                <a:solidFill>
                  <a:srgbClr val="0070C0"/>
                </a:solidFill>
              </a:rPr>
              <a:t>cp</a:t>
            </a:r>
            <a:r>
              <a:rPr lang="en-US" altLang="en-US" sz="4000" b="1" dirty="0">
                <a:solidFill>
                  <a:srgbClr val="002060"/>
                </a:solidFill>
              </a:rPr>
              <a:t>:  </a:t>
            </a:r>
            <a:r>
              <a:rPr lang="en-US" altLang="en-US" sz="4000" dirty="0">
                <a:solidFill>
                  <a:schemeClr val="tx1"/>
                </a:solidFill>
              </a:rPr>
              <a:t>copy file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41A5F8E-02AA-4C79-A3F3-4EB644C43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1" y="1108075"/>
            <a:ext cx="9651241" cy="5359400"/>
          </a:xfrm>
        </p:spPr>
        <p:txBody>
          <a:bodyPr lIns="92075" tIns="46038" rIns="92075" bIns="46038"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522538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target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endParaRPr lang="en-US" altLang="en-US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522538" algn="l"/>
              </a:tabLst>
              <a:defRPr/>
            </a:pPr>
            <a:r>
              <a:rPr lang="en-US" altLang="en-US" dirty="0"/>
              <a:t>if </a:t>
            </a:r>
            <a:r>
              <a:rPr lang="en-US" altLang="en-US" b="1" i="1" dirty="0">
                <a:solidFill>
                  <a:srgbClr val="0070C0"/>
                </a:solidFill>
              </a:rPr>
              <a:t>target</a:t>
            </a:r>
            <a:r>
              <a:rPr lang="en-US" altLang="en-US" dirty="0"/>
              <a:t> did exist, things get confusing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	if </a:t>
            </a:r>
            <a:r>
              <a:rPr lang="en-US" altLang="en-US" sz="2800" b="1" i="1" dirty="0">
                <a:solidFill>
                  <a:srgbClr val="002060"/>
                </a:solidFill>
                <a:ea typeface="+mn-ea"/>
                <a:cs typeface="+mn-cs"/>
              </a:rPr>
              <a:t>target</a:t>
            </a:r>
            <a:r>
              <a:rPr lang="en-US" altLang="en-US" sz="2800" dirty="0"/>
              <a:t>  </a:t>
            </a:r>
            <a:r>
              <a:rPr lang="en-US" sz="2800" dirty="0"/>
              <a:t>is a file, </a:t>
            </a:r>
            <a:r>
              <a:rPr lang="en-US" altLang="en-US" sz="2800" b="1" i="1" dirty="0">
                <a:solidFill>
                  <a:srgbClr val="0070C0"/>
                </a:solidFill>
                <a:ea typeface="+mn-ea"/>
                <a:cs typeface="+mn-cs"/>
              </a:rPr>
              <a:t>cp</a:t>
            </a:r>
            <a:r>
              <a:rPr lang="en-US" altLang="en-US" sz="2800" dirty="0"/>
              <a:t> overwrites</a:t>
            </a:r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b="1" i="1" dirty="0">
                <a:solidFill>
                  <a:srgbClr val="002060"/>
                </a:solidFill>
                <a:ea typeface="+mn-ea"/>
                <a:cs typeface="+mn-cs"/>
              </a:rPr>
              <a:t>target</a:t>
            </a:r>
            <a:r>
              <a:rPr lang="en-US" altLang="en-US" sz="2800" dirty="0">
                <a:solidFill>
                  <a:srgbClr val="002060"/>
                </a:solidFill>
              </a:rPr>
              <a:t> </a:t>
            </a:r>
            <a:r>
              <a:rPr lang="en-US" altLang="en-US" sz="2800" dirty="0"/>
              <a:t>with </a:t>
            </a:r>
            <a:r>
              <a:rPr lang="en-US" altLang="en-US" sz="2800" b="1" i="1" dirty="0">
                <a:solidFill>
                  <a:srgbClr val="002060"/>
                </a:solidFill>
                <a:ea typeface="+mn-ea"/>
                <a:cs typeface="+mn-cs"/>
              </a:rPr>
              <a:t>source</a:t>
            </a:r>
            <a:endParaRPr lang="en-US" sz="2800" b="1" i="1" dirty="0">
              <a:solidFill>
                <a:srgbClr val="002060"/>
              </a:solidFill>
              <a:ea typeface="+mn-ea"/>
              <a:cs typeface="+mn-cs"/>
            </a:endParaRP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if </a:t>
            </a:r>
            <a:r>
              <a:rPr lang="en-US" altLang="en-US" sz="2800" b="1" i="1" dirty="0">
                <a:solidFill>
                  <a:srgbClr val="002060"/>
                </a:solidFill>
                <a:ea typeface="+mn-ea"/>
                <a:cs typeface="+mn-cs"/>
              </a:rPr>
              <a:t>target</a:t>
            </a:r>
            <a:r>
              <a:rPr lang="en-US" altLang="en-US" sz="2800" dirty="0"/>
              <a:t>  </a:t>
            </a:r>
            <a:r>
              <a:rPr lang="en-US" sz="2800" dirty="0"/>
              <a:t>is a directory </a:t>
            </a:r>
          </a:p>
          <a:p>
            <a:pPr marL="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	if </a:t>
            </a:r>
            <a:r>
              <a:rPr lang="en-US" altLang="en-US" sz="2800" b="1" i="1" dirty="0">
                <a:solidFill>
                  <a:srgbClr val="002060"/>
                </a:solidFill>
                <a:ea typeface="+mn-ea"/>
                <a:cs typeface="+mn-cs"/>
              </a:rPr>
              <a:t>target</a:t>
            </a:r>
            <a:r>
              <a:rPr lang="en-US" sz="2800" b="1" i="1" dirty="0">
                <a:solidFill>
                  <a:srgbClr val="002060"/>
                </a:solidFill>
                <a:ea typeface="+mn-ea"/>
                <a:cs typeface="+mn-cs"/>
              </a:rPr>
              <a:t>/source</a:t>
            </a:r>
            <a:r>
              <a:rPr lang="en-US" sz="2800" b="1" i="1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didn't exist, </a:t>
            </a:r>
            <a:r>
              <a:rPr lang="en-US" sz="2800" b="1" i="1" dirty="0">
                <a:solidFill>
                  <a:srgbClr val="002060"/>
                </a:solidFill>
                <a:ea typeface="+mn-ea"/>
                <a:cs typeface="+mn-cs"/>
              </a:rPr>
              <a:t>source</a:t>
            </a:r>
            <a:r>
              <a:rPr lang="en-US" sz="2800" b="1" i="1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is copied to </a:t>
            </a:r>
            <a:r>
              <a:rPr lang="en-US" altLang="en-US" sz="2800" b="1" i="1" dirty="0">
                <a:solidFill>
                  <a:srgbClr val="002060"/>
                </a:solidFill>
                <a:ea typeface="+mn-ea"/>
                <a:cs typeface="+mn-cs"/>
              </a:rPr>
              <a:t>target</a:t>
            </a:r>
            <a:r>
              <a:rPr lang="en-US" sz="2800" b="1" i="1" dirty="0">
                <a:solidFill>
                  <a:srgbClr val="002060"/>
                </a:solidFill>
                <a:ea typeface="+mn-ea"/>
                <a:cs typeface="+mn-cs"/>
              </a:rPr>
              <a:t>/source</a:t>
            </a:r>
          </a:p>
          <a:p>
            <a:pPr marL="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otherwise, </a:t>
            </a:r>
            <a:r>
              <a:rPr lang="en-US" altLang="en-US" sz="2800" b="1" i="1" dirty="0">
                <a:solidFill>
                  <a:srgbClr val="0070C0"/>
                </a:solidFill>
                <a:ea typeface="+mn-ea"/>
                <a:cs typeface="+mn-cs"/>
              </a:rPr>
              <a:t>cp</a:t>
            </a:r>
            <a:r>
              <a:rPr lang="en-US" altLang="en-US" sz="2800" dirty="0"/>
              <a:t> fails</a:t>
            </a:r>
            <a:endParaRPr lang="en-US" sz="2800" b="1" i="1" dirty="0">
              <a:solidFill>
                <a:srgbClr val="002060"/>
              </a:solidFill>
            </a:endParaRPr>
          </a:p>
          <a:p>
            <a:pPr marL="457200" lvl="1" indent="0">
              <a:spcBef>
                <a:spcPts val="0"/>
              </a:spcBef>
              <a:spcAft>
                <a:spcPts val="300"/>
              </a:spcAft>
              <a:buFontTx/>
              <a:buNone/>
              <a:tabLst>
                <a:tab pos="2522538" algn="l"/>
              </a:tabLst>
              <a:defRPr/>
            </a:pPr>
            <a:endParaRPr lang="en-US" altLang="en-US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6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FC72FBA-978D-4AA0-8FAC-AD8C5B0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225" y="207963"/>
            <a:ext cx="8229600" cy="639762"/>
          </a:xfrm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0070C0"/>
                </a:solidFill>
              </a:rPr>
              <a:t>cp -</a:t>
            </a:r>
            <a:r>
              <a:rPr lang="en-US" altLang="en-US" sz="4000" b="1" dirty="0" err="1">
                <a:solidFill>
                  <a:srgbClr val="0070C0"/>
                </a:solidFill>
              </a:rPr>
              <a:t>i</a:t>
            </a:r>
            <a:r>
              <a:rPr lang="en-US" altLang="en-US" sz="4000" b="1" dirty="0">
                <a:solidFill>
                  <a:srgbClr val="0070C0"/>
                </a:solidFill>
              </a:rPr>
              <a:t>, cp -f, cp -n </a:t>
            </a:r>
            <a:r>
              <a:rPr lang="en-US" altLang="en-US" sz="4000" dirty="0">
                <a:solidFill>
                  <a:schemeClr val="tx1"/>
                </a:solidFill>
              </a:rPr>
              <a:t>– managing overwriting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5722ABDF-6CAA-410E-B90C-1BF963E8D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904875"/>
            <a:ext cx="9728578" cy="5410200"/>
          </a:xfrm>
        </p:spPr>
        <p:txBody>
          <a:bodyPr/>
          <a:lstStyle/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2114550" algn="l"/>
              </a:tabLst>
              <a:defRPr/>
            </a:pP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z="2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 </a:t>
            </a:r>
            <a:r>
              <a:rPr lang="en-US" altLang="en-US" sz="28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sourcefile</a:t>
            </a:r>
            <a:r>
              <a:rPr lang="en-US" altLang="en-US" sz="2800" b="1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</a:t>
            </a:r>
            <a:r>
              <a:rPr lang="en-US" altLang="en-US" sz="2800" b="1" i="1" dirty="0">
                <a:solidFill>
                  <a:srgbClr val="002060"/>
                </a:solidFill>
              </a:rPr>
              <a:t>   </a:t>
            </a:r>
            <a:r>
              <a:rPr lang="en-US" altLang="en-US" sz="2800" dirty="0"/>
              <a:t>  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2114550" algn="l"/>
              </a:tabLst>
              <a:defRPr/>
            </a:pPr>
            <a:r>
              <a:rPr lang="en-US" sz="2800" b="1" dirty="0">
                <a:solidFill>
                  <a:srgbClr val="007000"/>
                </a:solidFill>
              </a:rPr>
              <a:t>non-overwriting</a:t>
            </a:r>
            <a:r>
              <a:rPr lang="en-US" sz="2800" dirty="0"/>
              <a:t> copy: never overwriting an existing item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2114550" algn="l"/>
              </a:tabLst>
              <a:defRPr/>
            </a:pP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sourcefile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 </a:t>
            </a:r>
            <a:r>
              <a:rPr lang="en-US" altLang="en-US" sz="2800" b="1" i="1" dirty="0">
                <a:solidFill>
                  <a:srgbClr val="002060"/>
                </a:solidFill>
              </a:rPr>
              <a:t> </a:t>
            </a:r>
            <a:r>
              <a:rPr lang="en-US" altLang="en-US" sz="2800" dirty="0"/>
              <a:t>  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2114550" algn="l"/>
              </a:tabLst>
              <a:defRPr/>
            </a:pPr>
            <a:r>
              <a:rPr lang="en-US" sz="2800" b="1" dirty="0">
                <a:solidFill>
                  <a:srgbClr val="007000"/>
                </a:solidFill>
              </a:rPr>
              <a:t>interactive</a:t>
            </a:r>
            <a:r>
              <a:rPr lang="en-US" sz="2800" dirty="0"/>
              <a:t> copy: ask before overwriting an existing item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2114550" algn="l"/>
              </a:tabLst>
              <a:defRPr/>
            </a:pP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sourcefile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    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2114550" algn="l"/>
              </a:tabLst>
              <a:defRPr/>
            </a:pPr>
            <a:r>
              <a:rPr lang="en-US" sz="2800" b="1" dirty="0">
                <a:solidFill>
                  <a:srgbClr val="007000"/>
                </a:solidFill>
              </a:rPr>
              <a:t>forcing</a:t>
            </a:r>
            <a:r>
              <a:rPr lang="en-US" sz="2800" dirty="0"/>
              <a:t> copy: always overwrite an existing item – don't bother to ask</a:t>
            </a:r>
          </a:p>
          <a:p>
            <a:pPr marL="1028700" lvl="2">
              <a:spcBef>
                <a:spcPts val="0"/>
              </a:spcBef>
              <a:spcAft>
                <a:spcPts val="1200"/>
              </a:spcAft>
              <a:tabLst>
                <a:tab pos="2114550" algn="l"/>
              </a:tabLst>
              <a:defRPr/>
            </a:pPr>
            <a:endParaRPr lang="en-US" altLang="en-US" sz="1400" dirty="0"/>
          </a:p>
          <a:p>
            <a:pPr marL="628650" lvl="1">
              <a:spcBef>
                <a:spcPts val="0"/>
              </a:spcBef>
              <a:spcAft>
                <a:spcPts val="1200"/>
              </a:spcAft>
              <a:tabLst>
                <a:tab pos="2114550" algn="l"/>
              </a:tabLst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78072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6B1287F-FEE3-4214-A3F6-0CEEE946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0C0"/>
                </a:solidFill>
              </a:rPr>
              <a:t>cp</a:t>
            </a:r>
            <a:r>
              <a:rPr lang="en-US" altLang="en-US" sz="4000" dirty="0"/>
              <a:t>: Pragmatics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E64E-C73C-46AE-BB21-D8CF36E6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225551"/>
            <a:ext cx="9000699" cy="49006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If two or more of 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b="1" dirty="0">
                <a:solidFill>
                  <a:srgbClr val="0070C0"/>
                </a:solidFill>
              </a:rPr>
              <a:t>-f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-n</a:t>
            </a:r>
            <a:r>
              <a:rPr lang="en-US" dirty="0">
                <a:solidFill>
                  <a:srgbClr val="000000"/>
                </a:solidFill>
              </a:rPr>
              <a:t> are specified, only the last specified option takes effect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400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This "use final option" behavior is useful for overriding aliases:  </a:t>
            </a:r>
            <a:br>
              <a:rPr lang="en-US" altLang="en-US" sz="2800" dirty="0">
                <a:solidFill>
                  <a:srgbClr val="000000"/>
                </a:solidFill>
              </a:rPr>
            </a:br>
            <a:r>
              <a:rPr lang="en-US" altLang="en-US" sz="2800" dirty="0">
                <a:solidFill>
                  <a:srgbClr val="000000"/>
                </a:solidFill>
              </a:rPr>
              <a:t>e.g., </a:t>
            </a:r>
            <a:r>
              <a:rPr lang="en-US" altLang="en-US" sz="2800" b="1" dirty="0" err="1">
                <a:solidFill>
                  <a:srgbClr val="0070C0"/>
                </a:solidFill>
              </a:rPr>
              <a:t>cp</a:t>
            </a:r>
            <a:r>
              <a:rPr lang="en-US" altLang="en-US" sz="2800" b="1" dirty="0">
                <a:solidFill>
                  <a:srgbClr val="0070C0"/>
                </a:solidFill>
              </a:rPr>
              <a:t> -f </a:t>
            </a:r>
            <a:r>
              <a:rPr lang="en-US" altLang="en-US" sz="2800" dirty="0">
                <a:solidFill>
                  <a:srgbClr val="000000"/>
                </a:solidFill>
              </a:rPr>
              <a:t> always overwrites without asking, </a:t>
            </a:r>
            <a:br>
              <a:rPr lang="en-US" altLang="en-US" sz="2800" dirty="0">
                <a:solidFill>
                  <a:srgbClr val="000000"/>
                </a:solidFill>
              </a:rPr>
            </a:br>
            <a:r>
              <a:rPr lang="en-US" altLang="en-US" sz="2800" dirty="0">
                <a:solidFill>
                  <a:srgbClr val="000000"/>
                </a:solidFill>
              </a:rPr>
              <a:t>even when </a:t>
            </a:r>
            <a:r>
              <a:rPr lang="en-US" altLang="en-US" sz="2800" b="1" dirty="0" err="1">
                <a:solidFill>
                  <a:srgbClr val="0070C0"/>
                </a:solidFill>
              </a:rPr>
              <a:t>cp</a:t>
            </a:r>
            <a:r>
              <a:rPr lang="en-US" altLang="en-US" sz="2800" dirty="0">
                <a:solidFill>
                  <a:srgbClr val="000000"/>
                </a:solidFill>
              </a:rPr>
              <a:t> is aliased to </a:t>
            </a:r>
            <a:r>
              <a:rPr lang="en-US" altLang="en-US" sz="2800" b="1" dirty="0" err="1">
                <a:solidFill>
                  <a:srgbClr val="0070C0"/>
                </a:solidFill>
              </a:rPr>
              <a:t>cp</a:t>
            </a:r>
            <a:r>
              <a:rPr lang="en-US" altLang="en-US" sz="2800" b="1" dirty="0">
                <a:solidFill>
                  <a:srgbClr val="0070C0"/>
                </a:solidFill>
              </a:rPr>
              <a:t> -</a:t>
            </a:r>
            <a:r>
              <a:rPr lang="en-US" altLang="en-US" sz="2800" b="1" dirty="0" err="1">
                <a:solidFill>
                  <a:srgbClr val="0070C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 or </a:t>
            </a:r>
            <a:r>
              <a:rPr lang="en-US" altLang="en-US" sz="2800" b="1" dirty="0" err="1">
                <a:solidFill>
                  <a:srgbClr val="0070C0"/>
                </a:solidFill>
              </a:rPr>
              <a:t>cp</a:t>
            </a:r>
            <a:r>
              <a:rPr lang="en-US" altLang="en-US" sz="2800" b="1" dirty="0">
                <a:solidFill>
                  <a:srgbClr val="0070C0"/>
                </a:solidFill>
              </a:rPr>
              <a:t> -n</a:t>
            </a:r>
          </a:p>
          <a:p>
            <a:pPr marL="230188" indent="-290513">
              <a:spcBef>
                <a:spcPts val="0"/>
              </a:spcBef>
              <a:spcAft>
                <a:spcPts val="600"/>
              </a:spcAft>
              <a:defRPr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4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6B1287F-FEE3-4214-A3F6-0CEEE946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70C0"/>
                </a:solidFill>
              </a:rPr>
              <a:t>cp</a:t>
            </a:r>
            <a:r>
              <a:rPr lang="en-US" altLang="en-US" sz="4000" dirty="0"/>
              <a:t>: Pragmatics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E64E-C73C-46AE-BB21-D8CF36E6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25551"/>
            <a:ext cx="8229600" cy="49006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i="1" dirty="0">
                <a:solidFill>
                  <a:srgbClr val="C00000"/>
                </a:solidFill>
              </a:rPr>
              <a:t>Accidentally copying a source file into a target directory is a classic mistake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i="1" dirty="0">
                <a:solidFill>
                  <a:srgbClr val="C00000"/>
                </a:solidFill>
              </a:rPr>
              <a:t>This mistake is confusing but fixable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i="1" dirty="0">
                <a:solidFill>
                  <a:srgbClr val="C00000"/>
                </a:solidFill>
              </a:rPr>
              <a:t>Accidentally overwriting an existing file is another classic mistake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i="1" dirty="0">
                <a:solidFill>
                  <a:srgbClr val="C00000"/>
                </a:solidFill>
              </a:rPr>
              <a:t>Without backup, this mistake is </a:t>
            </a:r>
            <a:r>
              <a:rPr lang="en-US" sz="2800" b="1" i="1" u="sng" dirty="0">
                <a:solidFill>
                  <a:srgbClr val="C00000"/>
                </a:solidFill>
              </a:rPr>
              <a:t>not</a:t>
            </a:r>
            <a:r>
              <a:rPr lang="en-US" sz="2800" b="1" i="1" dirty="0">
                <a:solidFill>
                  <a:srgbClr val="C00000"/>
                </a:solidFill>
              </a:rPr>
              <a:t> fixable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i="1" dirty="0">
                <a:solidFill>
                  <a:srgbClr val="C00000"/>
                </a:solidFill>
              </a:rPr>
              <a:t>Unless you mean to copy a file into a directory or overwrite a file, verify that the target's absence before executing cp</a:t>
            </a:r>
          </a:p>
          <a:p>
            <a:pPr marL="230188" indent="-290513">
              <a:spcBef>
                <a:spcPts val="0"/>
              </a:spcBef>
              <a:spcAft>
                <a:spcPts val="600"/>
              </a:spcAft>
              <a:defRPr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8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88CE7F5-518B-4762-9BD9-B4CDD35B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223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Unix File Types (Review)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8FF20DD-AF79-4A6B-8D28-5A9682AA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992189"/>
            <a:ext cx="9614849" cy="51339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dirty="0"/>
              <a:t>Unix file systems recognize seven basic types of file system objects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directories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regular files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character special files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block special files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symbolic links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pipes (FIFOs)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sockets</a:t>
            </a:r>
          </a:p>
          <a:p>
            <a:pPr marL="684213" lvl="1" indent="-284163">
              <a:spcBef>
                <a:spcPts val="0"/>
              </a:spcBef>
              <a:spcAft>
                <a:spcPts val="1200"/>
              </a:spcAft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7843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7FC685B-2EC3-4336-B9E9-A70F3246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8812"/>
          </a:xfrm>
        </p:spPr>
        <p:txBody>
          <a:bodyPr/>
          <a:lstStyle/>
          <a:p>
            <a:r>
              <a:rPr lang="en-US" altLang="en-US" sz="4000" dirty="0"/>
              <a:t>Ways of Reading Files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6662E584-DF91-41CC-936E-77EC2BA6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120775"/>
            <a:ext cx="9446525" cy="441325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using text editors to view a text file's contents (see text file notes)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655763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		view an item's attributes</a:t>
            </a:r>
            <a:endParaRPr lang="en-US" altLang="en-US" i="1" dirty="0"/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655763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		view an item's attributes in greater detail than shown 		by </a:t>
            </a:r>
            <a:r>
              <a:rPr lang="en-US" altLang="en-US" b="1" dirty="0">
                <a:solidFill>
                  <a:srgbClr val="0070C0"/>
                </a:solidFill>
              </a:rPr>
              <a:t>ls</a:t>
            </a:r>
            <a:r>
              <a:rPr lang="en-US" altLang="en-US" dirty="0"/>
              <a:t>  (</a:t>
            </a:r>
            <a:r>
              <a:rPr lang="en-US" altLang="en-US" i="1" dirty="0"/>
              <a:t>outside scope of 2200</a:t>
            </a:r>
            <a:r>
              <a:rPr lang="en-US" altLang="en-US" dirty="0"/>
              <a:t>) </a:t>
            </a:r>
            <a:endParaRPr lang="en-US" altLang="en-US" i="1" dirty="0"/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655763" algn="l"/>
              </a:tabLst>
              <a:defRPr/>
            </a:pP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getfacl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 	view an item's ACL  (</a:t>
            </a:r>
            <a:r>
              <a:rPr lang="en-US" altLang="en-US" i="1" dirty="0"/>
              <a:t>outside scope of 2200</a:t>
            </a:r>
            <a:r>
              <a:rPr lang="en-US" altLang="en-US" dirty="0"/>
              <a:t>) </a:t>
            </a:r>
            <a:endParaRPr lang="en-US" altLang="en-US" i="1" dirty="0"/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3FDDF8EA-AE6F-4755-B2F5-7A63FF9CA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740" y="5091112"/>
            <a:ext cx="471530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rbel Light" panose="020B0303020204020204" pitchFamily="34" charset="0"/>
              </a:rPr>
              <a:t>N.B.:  The term </a:t>
            </a:r>
            <a:r>
              <a:rPr lang="en-US" altLang="en-US" sz="1800" b="1" i="1" dirty="0">
                <a:solidFill>
                  <a:srgbClr val="002060"/>
                </a:solidFill>
                <a:latin typeface="Corbel Light" panose="020B0303020204020204" pitchFamily="34" charset="0"/>
              </a:rPr>
              <a:t>item</a:t>
            </a:r>
            <a:r>
              <a:rPr lang="en-US" altLang="en-US" sz="1800" dirty="0">
                <a:solidFill>
                  <a:srgbClr val="000000"/>
                </a:solidFill>
                <a:latin typeface="Corbel Light" panose="020B0303020204020204" pitchFamily="34" charset="0"/>
              </a:rPr>
              <a:t> is used for commands that apply to files as well as directories</a:t>
            </a:r>
            <a:endParaRPr lang="en-US" altLang="en-US" sz="1600" dirty="0">
              <a:solidFill>
                <a:srgbClr val="00000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4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7FC685B-2EC3-4336-B9E9-A70F3246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8812"/>
          </a:xfrm>
        </p:spPr>
        <p:txBody>
          <a:bodyPr/>
          <a:lstStyle/>
          <a:p>
            <a:r>
              <a:rPr lang="en-US" altLang="en-US" sz="4000" dirty="0"/>
              <a:t>Ways of Reading Files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6662E584-DF91-41CC-936E-77EC2BA62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120775"/>
            <a:ext cx="9560257" cy="4413250"/>
          </a:xfrm>
        </p:spPr>
        <p:txBody>
          <a:bodyPr>
            <a:noAutofit/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using text editors to view a text file's contents (see text file notes)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655763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	determine an item's type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655763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	view a (text) file's contents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655763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	view a (text) file's contents, with support for</a:t>
            </a:r>
            <a:br>
              <a:rPr lang="en-US" altLang="en-US" dirty="0"/>
            </a:br>
            <a:r>
              <a:rPr lang="en-US" altLang="en-US" dirty="0"/>
              <a:t>	pagination and searching of long files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655763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	more fully featured replacement for </a:t>
            </a:r>
            <a:r>
              <a:rPr lang="en-US" altLang="en-US" b="1" dirty="0">
                <a:solidFill>
                  <a:srgbClr val="0070C0"/>
                </a:solidFill>
              </a:rPr>
              <a:t>more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655763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	search a file for content (covered later in course)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3FDDF8EA-AE6F-4755-B2F5-7A63FF9CA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740" y="5091112"/>
            <a:ext cx="471530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rbel Light" panose="020B0303020204020204" pitchFamily="34" charset="0"/>
              </a:rPr>
              <a:t>N.B.:  The term </a:t>
            </a:r>
            <a:r>
              <a:rPr lang="en-US" altLang="en-US" sz="1800" b="1" i="1" dirty="0">
                <a:solidFill>
                  <a:srgbClr val="002060"/>
                </a:solidFill>
                <a:latin typeface="Corbel Light" panose="020B0303020204020204" pitchFamily="34" charset="0"/>
              </a:rPr>
              <a:t>item</a:t>
            </a:r>
            <a:r>
              <a:rPr lang="en-US" altLang="en-US" sz="1800" dirty="0">
                <a:solidFill>
                  <a:srgbClr val="000000"/>
                </a:solidFill>
                <a:latin typeface="Corbel Light" panose="020B0303020204020204" pitchFamily="34" charset="0"/>
              </a:rPr>
              <a:t> is used for commands that apply to files as well as directories</a:t>
            </a:r>
            <a:endParaRPr lang="en-US" altLang="en-US" sz="1600" dirty="0">
              <a:solidFill>
                <a:srgbClr val="000000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00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7FC685B-2EC3-4336-B9E9-A70F3246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8812"/>
          </a:xfrm>
        </p:spPr>
        <p:txBody>
          <a:bodyPr/>
          <a:lstStyle/>
          <a:p>
            <a:r>
              <a:rPr lang="en-US" altLang="en-US" sz="4000" dirty="0"/>
              <a:t>Ways of Reading Files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D72BD2D-E4AA-4AEB-921D-6CB4A5DF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540" y="933450"/>
            <a:ext cx="8229599" cy="52663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4628B55-3BF0-4900-8AEE-25B5A911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861" y="2158450"/>
            <a:ext cx="6549875" cy="1904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9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7885227-1B09-4E7C-A9A4-EBAF63AD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92137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Ways of Updating Files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232633EC-C28E-46C2-9D43-FAC72A84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6" y="990600"/>
            <a:ext cx="9566084" cy="4770438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using text files to update files (see notes on text files)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828800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–	move/rename an item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828800" algn="l"/>
              </a:tabLst>
              <a:defRPr/>
            </a:pP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	change an item's permissions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828800" algn="l"/>
              </a:tabLst>
              <a:defRPr/>
            </a:pP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	change an item's owner and/or group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828800" algn="l"/>
              </a:tabLst>
              <a:defRPr/>
            </a:pP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chgrp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	change an item's group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828800" algn="l"/>
              </a:tabLst>
              <a:defRPr/>
            </a:pP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en-US" altLang="en-US" i="1" dirty="0"/>
              <a:t> –	</a:t>
            </a:r>
            <a:r>
              <a:rPr lang="en-US" altLang="en-US" dirty="0"/>
              <a:t>change item's ACL  (</a:t>
            </a:r>
            <a:r>
              <a:rPr lang="en-US" altLang="en-US" i="1" dirty="0"/>
              <a:t>outside scope of 2200</a:t>
            </a:r>
            <a:r>
              <a:rPr lang="en-US" altLang="en-US" dirty="0"/>
              <a:t>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tabLst>
                <a:tab pos="1828800" algn="l"/>
              </a:tabLst>
              <a:defRPr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	change an item's timestamps modifying files by I/O 	redirection covered in subsequent </a:t>
            </a:r>
            <a:r>
              <a:rPr lang="en-US" altLang="en-US" dirty="0" err="1"/>
              <a:t>slideset</a:t>
            </a:r>
            <a:endParaRPr lang="en-US" altLang="en-US" b="1" dirty="0"/>
          </a:p>
          <a:p>
            <a:pPr marL="628650" lvl="1" indent="-228600">
              <a:spcBef>
                <a:spcPct val="0"/>
              </a:spcBef>
              <a:spcAft>
                <a:spcPts val="200"/>
              </a:spcAft>
              <a:defRPr/>
            </a:pPr>
            <a:endParaRPr lang="en-US" altLang="en-US" sz="1800" dirty="0"/>
          </a:p>
        </p:txBody>
      </p:sp>
      <p:sp>
        <p:nvSpPr>
          <p:cNvPr id="15364" name="TextBox 2">
            <a:extLst>
              <a:ext uri="{FF2B5EF4-FFF2-40B4-BE49-F238E27FC236}">
                <a16:creationId xmlns:a16="http://schemas.microsoft.com/office/drawing/2014/main" id="{A51F330A-031D-4A2C-8D54-7F506C0F7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0305" y="5047396"/>
            <a:ext cx="43741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rbel Light" panose="020B0303020204020204" pitchFamily="34" charset="0"/>
              </a:rPr>
              <a:t>The term </a:t>
            </a:r>
            <a:r>
              <a:rPr lang="en-US" altLang="en-US" sz="1800" b="1" i="1" dirty="0">
                <a:solidFill>
                  <a:srgbClr val="002060"/>
                </a:solidFill>
                <a:latin typeface="Corbel Light" panose="020B0303020204020204" pitchFamily="34" charset="0"/>
              </a:rPr>
              <a:t>item</a:t>
            </a:r>
            <a:r>
              <a:rPr lang="en-US" altLang="en-US" sz="1800" dirty="0">
                <a:solidFill>
                  <a:srgbClr val="000000"/>
                </a:solidFill>
                <a:latin typeface="Corbel Light" panose="020B0303020204020204" pitchFamily="34" charset="0"/>
              </a:rPr>
              <a:t> is used for commands that apply to files as well as directories.</a:t>
            </a:r>
          </a:p>
        </p:txBody>
      </p:sp>
    </p:spTree>
    <p:extLst>
      <p:ext uri="{BB962C8B-B14F-4D97-AF65-F5344CB8AC3E}">
        <p14:creationId xmlns:p14="http://schemas.microsoft.com/office/powerpoint/2010/main" val="3581474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EC9E22B-1888-442A-95D1-3F90774D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338" y="222251"/>
            <a:ext cx="8229600" cy="735013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mv</a:t>
            </a:r>
            <a:r>
              <a:rPr lang="en-US" altLang="en-US" sz="4000"/>
              <a:t>: Pragmatics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CE05-CBE9-44F9-8781-38E9D517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12839"/>
            <a:ext cx="8961120" cy="501332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If two or more of 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b="1" dirty="0">
                <a:solidFill>
                  <a:srgbClr val="0070C0"/>
                </a:solidFill>
              </a:rPr>
              <a:t>-f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70C0"/>
                </a:solidFill>
              </a:rPr>
              <a:t>-n</a:t>
            </a:r>
            <a:r>
              <a:rPr lang="en-US" dirty="0">
                <a:solidFill>
                  <a:srgbClr val="000000"/>
                </a:solidFill>
              </a:rPr>
              <a:t> are specified,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only the last option takes effect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This "use final option" behavior is useful for overriding aliases </a:t>
            </a:r>
            <a:br>
              <a:rPr lang="en-US" altLang="en-US" sz="2800" dirty="0">
                <a:solidFill>
                  <a:srgbClr val="000000"/>
                </a:solidFill>
              </a:rPr>
            </a:br>
            <a:endParaRPr lang="en-US" altLang="en-US" sz="2800" dirty="0">
              <a:solidFill>
                <a:srgbClr val="000000"/>
              </a:solidFill>
            </a:endParaRP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e.g., </a:t>
            </a:r>
            <a:r>
              <a:rPr lang="en-US" altLang="en-US" sz="2800" b="1" dirty="0">
                <a:solidFill>
                  <a:srgbClr val="0070C0"/>
                </a:solidFill>
              </a:rPr>
              <a:t>mv -f </a:t>
            </a:r>
            <a:r>
              <a:rPr lang="en-US" altLang="en-US" sz="2800" dirty="0">
                <a:solidFill>
                  <a:srgbClr val="000000"/>
                </a:solidFill>
              </a:rPr>
              <a:t> always overwrites without asking, even when </a:t>
            </a:r>
            <a:r>
              <a:rPr lang="en-US" altLang="en-US" sz="2800" b="1" dirty="0">
                <a:solidFill>
                  <a:srgbClr val="0070C0"/>
                </a:solidFill>
              </a:rPr>
              <a:t>mv</a:t>
            </a:r>
            <a:r>
              <a:rPr lang="en-US" altLang="en-US" sz="2800" dirty="0">
                <a:solidFill>
                  <a:srgbClr val="000000"/>
                </a:solidFill>
              </a:rPr>
              <a:t> is aliased to </a:t>
            </a:r>
            <a:r>
              <a:rPr lang="en-US" altLang="en-US" sz="2800" b="1" dirty="0">
                <a:solidFill>
                  <a:srgbClr val="0070C0"/>
                </a:solidFill>
              </a:rPr>
              <a:t>mv -</a:t>
            </a:r>
            <a:r>
              <a:rPr lang="en-US" altLang="en-US" sz="2800" b="1" dirty="0" err="1">
                <a:solidFill>
                  <a:srgbClr val="0070C0"/>
                </a:solidFill>
              </a:rPr>
              <a:t>i</a:t>
            </a:r>
            <a:r>
              <a:rPr lang="en-US" altLang="en-US" sz="2800" dirty="0">
                <a:solidFill>
                  <a:srgbClr val="000000"/>
                </a:solidFill>
              </a:rPr>
              <a:t> or </a:t>
            </a:r>
            <a:r>
              <a:rPr lang="en-US" altLang="en-US" sz="2800" b="1" dirty="0">
                <a:solidFill>
                  <a:srgbClr val="0070C0"/>
                </a:solidFill>
              </a:rPr>
              <a:t>mv -n</a:t>
            </a:r>
          </a:p>
          <a:p>
            <a:pPr marL="230188" indent="-290513">
              <a:spcBef>
                <a:spcPts val="0"/>
              </a:spcBef>
              <a:spcAft>
                <a:spcPts val="600"/>
              </a:spcAft>
              <a:defRPr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02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EC9E22B-1888-442A-95D1-3F90774D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338" y="222251"/>
            <a:ext cx="8229600" cy="735013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mv</a:t>
            </a:r>
            <a:r>
              <a:rPr lang="en-US" altLang="en-US" sz="4000"/>
              <a:t>: Pragmatics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CE05-CBE9-44F9-8781-38E9D517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12839"/>
            <a:ext cx="8961120" cy="501332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i="1" dirty="0">
                <a:solidFill>
                  <a:srgbClr val="C00000"/>
                </a:solidFill>
              </a:rPr>
              <a:t>Accidentally moving a source file into a target directory is a classic mistake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i="1" dirty="0">
                <a:solidFill>
                  <a:srgbClr val="C00000"/>
                </a:solidFill>
              </a:rPr>
              <a:t>This mistake is confusing but fixable.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i="1" dirty="0">
                <a:solidFill>
                  <a:srgbClr val="C00000"/>
                </a:solidFill>
              </a:rPr>
              <a:t>Accidentally overwriting an existing file is a classic mistake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i="1" dirty="0">
                <a:solidFill>
                  <a:srgbClr val="C00000"/>
                </a:solidFill>
              </a:rPr>
              <a:t>Without backup, this mistake is </a:t>
            </a:r>
            <a:r>
              <a:rPr lang="en-US" sz="2800" b="1" i="1" u="sng" dirty="0">
                <a:solidFill>
                  <a:srgbClr val="C00000"/>
                </a:solidFill>
              </a:rPr>
              <a:t>not</a:t>
            </a:r>
            <a:r>
              <a:rPr lang="en-US" sz="2800" b="1" i="1" dirty="0">
                <a:solidFill>
                  <a:srgbClr val="C00000"/>
                </a:solidFill>
              </a:rPr>
              <a:t> fixable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i="1" dirty="0">
                <a:solidFill>
                  <a:srgbClr val="C00000"/>
                </a:solidFill>
              </a:rPr>
              <a:t>Unless you mean to move a file into a directory or overwrite a file, verify that the target's absence before executing mv</a:t>
            </a:r>
          </a:p>
          <a:p>
            <a:pPr marL="230188" indent="-290513">
              <a:spcBef>
                <a:spcPts val="0"/>
              </a:spcBef>
              <a:spcAft>
                <a:spcPts val="600"/>
              </a:spcAft>
              <a:defRPr/>
            </a:pPr>
            <a:endParaRPr lang="en-US" altLang="en-US" sz="2400" b="1" dirty="0">
              <a:solidFill>
                <a:srgbClr val="0070C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892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8A505C3-0EB2-46EE-A92E-75F07849D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4451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en-US" sz="4000">
                <a:solidFill>
                  <a:schemeClr val="tx1"/>
                </a:solidFill>
              </a:rPr>
              <a:t>Deleting Files –</a:t>
            </a:r>
            <a:r>
              <a:rPr lang="en-US" altLang="en-US" sz="4000" b="1">
                <a:solidFill>
                  <a:srgbClr val="002060"/>
                </a:solidFill>
              </a:rPr>
              <a:t> </a:t>
            </a:r>
            <a:r>
              <a:rPr lang="en-US" altLang="en-US" sz="4000" b="1">
                <a:solidFill>
                  <a:srgbClr val="0070C0"/>
                </a:solidFill>
              </a:rPr>
              <a:t>rm </a:t>
            </a:r>
            <a:r>
              <a:rPr lang="en-US" altLang="en-US" sz="4000">
                <a:solidFill>
                  <a:schemeClr val="tx1"/>
                </a:solidFill>
              </a:rPr>
              <a:t>(remove)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A6C9D2E-2B2E-44C3-B3DF-48F373C90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95375"/>
            <a:ext cx="8229600" cy="5030788"/>
          </a:xfrm>
        </p:spPr>
        <p:txBody>
          <a:bodyPr lIns="92075" tIns="46038" rIns="92075" bIns="46038"/>
          <a:lstStyle/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2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en-US" sz="2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somefile</a:t>
            </a:r>
            <a:endParaRPr lang="en-US" altLang="en-US" sz="2800" b="1" i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removes (unlinks) </a:t>
            </a:r>
            <a:r>
              <a:rPr lang="en-US" altLang="en-US" b="1" i="1" dirty="0" err="1">
                <a:solidFill>
                  <a:srgbClr val="0070C0"/>
                </a:solidFill>
              </a:rPr>
              <a:t>somefile</a:t>
            </a:r>
            <a:r>
              <a:rPr lang="en-US" altLang="en-US" dirty="0" err="1"/>
              <a:t>'s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entry from a directory, then 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altLang="en-US" dirty="0"/>
              <a:t>reclaims its space if </a:t>
            </a:r>
            <a:r>
              <a:rPr lang="en-US" altLang="en-US" b="1" i="1" dirty="0" err="1">
                <a:solidFill>
                  <a:srgbClr val="0070C0"/>
                </a:solidFill>
              </a:rPr>
              <a:t>somefile</a:t>
            </a:r>
            <a:r>
              <a:rPr lang="en-US" altLang="en-US" dirty="0" err="1"/>
              <a:t>'s</a:t>
            </a:r>
            <a:r>
              <a:rPr lang="en-US" altLang="en-US" dirty="0"/>
              <a:t> link count drops to 0 after unlinking</a:t>
            </a:r>
          </a:p>
          <a:p>
            <a:pPr marL="0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2600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8A505C3-0EB2-46EE-A92E-75F07849D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4451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en-US" sz="4000">
                <a:solidFill>
                  <a:schemeClr val="tx1"/>
                </a:solidFill>
              </a:rPr>
              <a:t>Deleting Files –</a:t>
            </a:r>
            <a:r>
              <a:rPr lang="en-US" altLang="en-US" sz="4000" b="1">
                <a:solidFill>
                  <a:srgbClr val="002060"/>
                </a:solidFill>
              </a:rPr>
              <a:t> </a:t>
            </a:r>
            <a:r>
              <a:rPr lang="en-US" altLang="en-US" sz="4000" b="1">
                <a:solidFill>
                  <a:srgbClr val="0070C0"/>
                </a:solidFill>
              </a:rPr>
              <a:t>rm </a:t>
            </a:r>
            <a:r>
              <a:rPr lang="en-US" altLang="en-US" sz="4000">
                <a:solidFill>
                  <a:schemeClr val="tx1"/>
                </a:solidFill>
              </a:rPr>
              <a:t>(remove)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A6C9D2E-2B2E-44C3-B3DF-48F373C90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95375"/>
            <a:ext cx="8229600" cy="5030788"/>
          </a:xfrm>
        </p:spPr>
        <p:txBody>
          <a:bodyPr lIns="92075" tIns="46038" rIns="92075" bIns="46038"/>
          <a:lstStyle/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2800" b="1" dirty="0" err="1">
                <a:solidFill>
                  <a:srgbClr val="0070C0"/>
                </a:solidFill>
              </a:rPr>
              <a:t>rm</a:t>
            </a:r>
            <a:r>
              <a:rPr lang="en-US" altLang="en-US" sz="2800" b="1" dirty="0">
                <a:solidFill>
                  <a:srgbClr val="0070C0"/>
                </a:solidFill>
              </a:rPr>
              <a:t> </a:t>
            </a:r>
            <a:r>
              <a:rPr lang="en-US" altLang="en-US" sz="2800" b="1" i="1" dirty="0" err="1">
                <a:solidFill>
                  <a:srgbClr val="0070C0"/>
                </a:solidFill>
              </a:rPr>
              <a:t>somefile</a:t>
            </a:r>
            <a:endParaRPr lang="en-US" altLang="en-US" sz="2800" b="1" i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dirty="0"/>
              <a:t>Some useful options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-</a:t>
            </a:r>
            <a:r>
              <a:rPr lang="en-US" b="1" dirty="0" err="1">
                <a:solidFill>
                  <a:srgbClr val="002060"/>
                </a:solidFill>
              </a:rPr>
              <a:t>i</a:t>
            </a:r>
            <a:r>
              <a:rPr lang="en-US" dirty="0"/>
              <a:t> – interactive – ask before overwriting an existing item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-f</a:t>
            </a:r>
            <a:r>
              <a:rPr lang="en-US" dirty="0"/>
              <a:t> – force – don't ask before overwriting an existing item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sz="2800" dirty="0"/>
              <a:t>If </a:t>
            </a:r>
            <a:r>
              <a:rPr lang="en-US" sz="2800" b="1" dirty="0">
                <a:solidFill>
                  <a:srgbClr val="002060"/>
                </a:solidFill>
              </a:rPr>
              <a:t>-</a:t>
            </a:r>
            <a:r>
              <a:rPr lang="en-US" sz="2800" b="1" dirty="0" err="1">
                <a:solidFill>
                  <a:srgbClr val="002060"/>
                </a:solidFill>
              </a:rPr>
              <a:t>i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2060"/>
                </a:solidFill>
              </a:rPr>
              <a:t>-f</a:t>
            </a:r>
            <a:r>
              <a:rPr lang="en-US" sz="2800" dirty="0"/>
              <a:t> are both specified, only the last takes effect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b="1" dirty="0">
                <a:solidFill>
                  <a:srgbClr val="0070C0"/>
                </a:solidFill>
              </a:rPr>
              <a:t>rm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is a potentially dangerous command 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i="1" dirty="0">
                <a:solidFill>
                  <a:srgbClr val="C00000"/>
                </a:solidFill>
              </a:rPr>
              <a:t>Unix CLIs, as a rule, lack "recycling bins"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b="1" i="1" dirty="0">
                <a:solidFill>
                  <a:srgbClr val="C00000"/>
                </a:solidFill>
              </a:rPr>
              <a:t>Files, once deleted, can't be recovered</a:t>
            </a:r>
            <a:endParaRPr lang="en-US" altLang="en-US" b="1" dirty="0">
              <a:solidFill>
                <a:srgbClr val="0070C0"/>
              </a:solidFill>
            </a:endParaRPr>
          </a:p>
          <a:p>
            <a:pPr marL="0" lvl="1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9898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C304-D252-4CA4-A69B-0A91A274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stdin, </a:t>
            </a:r>
            <a:r>
              <a:rPr lang="en-US" dirty="0" err="1"/>
              <a:t>stdout</a:t>
            </a:r>
            <a:r>
              <a:rPr lang="en-US" dirty="0"/>
              <a:t>, stderr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98C8F-D7C8-47FE-B74E-498D9B098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9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11030F-14CE-4DA9-84FF-96972E56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74687"/>
          </a:xfrm>
        </p:spPr>
        <p:txBody>
          <a:bodyPr/>
          <a:lstStyle/>
          <a:p>
            <a:r>
              <a:rPr lang="en-US" altLang="en-US" sz="4000" b="1" i="1" dirty="0">
                <a:solidFill>
                  <a:srgbClr val="002060"/>
                </a:solidFill>
              </a:rPr>
              <a:t>stdin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A793F50-B45F-4144-BD13-294501E8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6276" y="2906713"/>
            <a:ext cx="8505825" cy="321945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/>
              <a:t>stream </a:t>
            </a:r>
            <a:r>
              <a:rPr lang="en-US" altLang="en-US" b="1" dirty="0">
                <a:solidFill>
                  <a:srgbClr val="002060"/>
                </a:solidFill>
              </a:rPr>
              <a:t>0</a:t>
            </a:r>
            <a:r>
              <a:rPr lang="en-US" altLang="en-US" dirty="0"/>
              <a:t> – an input stream, a.k.a. </a:t>
            </a:r>
            <a:r>
              <a:rPr lang="en-US" altLang="en-US" b="1" i="1" dirty="0">
                <a:solidFill>
                  <a:srgbClr val="002060"/>
                </a:solidFill>
              </a:rPr>
              <a:t>standard input</a:t>
            </a:r>
            <a:r>
              <a:rPr lang="en-US" altLang="en-US" dirty="0"/>
              <a:t> (</a:t>
            </a:r>
            <a:r>
              <a:rPr lang="en-US" altLang="en-US" b="1" i="1" dirty="0">
                <a:solidFill>
                  <a:srgbClr val="002060"/>
                </a:solidFill>
              </a:rPr>
              <a:t>stdin</a:t>
            </a:r>
            <a:r>
              <a:rPr lang="en-US" altLang="en-US" dirty="0"/>
              <a:t>)</a:t>
            </a:r>
          </a:p>
          <a:p>
            <a:pPr marL="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800" dirty="0"/>
              <a:t>by default, associated with a user's </a:t>
            </a:r>
            <a:r>
              <a:rPr lang="en-US" altLang="en-US" sz="2800" b="1" dirty="0"/>
              <a:t>keyboard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C7456-D23F-424F-A67C-7C434D6C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8013" y="1198564"/>
            <a:ext cx="4476750" cy="16478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400" dirty="0"/>
              <a:t>POSIX environments, by default, associate every program with three default flows of content, or </a:t>
            </a:r>
            <a:r>
              <a:rPr lang="en-US" altLang="en-US" sz="2400" b="1" i="1" dirty="0">
                <a:solidFill>
                  <a:srgbClr val="002060"/>
                </a:solidFill>
              </a:rPr>
              <a:t>streams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6C760-9CFA-4C9B-A303-E84A49FC57D2}"/>
              </a:ext>
            </a:extLst>
          </p:cNvPr>
          <p:cNvSpPr/>
          <p:nvPr/>
        </p:nvSpPr>
        <p:spPr>
          <a:xfrm>
            <a:off x="8356600" y="954287"/>
            <a:ext cx="1704341" cy="1163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23401E-45DA-4457-B435-0A018FF46E29}"/>
              </a:ext>
            </a:extLst>
          </p:cNvPr>
          <p:cNvCxnSpPr>
            <a:cxnSpLocks/>
          </p:cNvCxnSpPr>
          <p:nvPr/>
        </p:nvCxnSpPr>
        <p:spPr>
          <a:xfrm>
            <a:off x="7234555" y="1558509"/>
            <a:ext cx="1119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0084E3-21BE-4A0B-B59D-39627A869DC4}"/>
              </a:ext>
            </a:extLst>
          </p:cNvPr>
          <p:cNvSpPr txBox="1"/>
          <p:nvPr/>
        </p:nvSpPr>
        <p:spPr>
          <a:xfrm>
            <a:off x="6857365" y="1327676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F870D7-ADE7-4A74-8F34-628CE06ED00B}"/>
              </a:ext>
            </a:extLst>
          </p:cNvPr>
          <p:cNvCxnSpPr>
            <a:cxnSpLocks/>
          </p:cNvCxnSpPr>
          <p:nvPr/>
        </p:nvCxnSpPr>
        <p:spPr>
          <a:xfrm>
            <a:off x="9754393" y="1259524"/>
            <a:ext cx="1119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F4222A-F79C-4218-9C90-F2A5EF8DC2AF}"/>
              </a:ext>
            </a:extLst>
          </p:cNvPr>
          <p:cNvSpPr txBox="1"/>
          <p:nvPr/>
        </p:nvSpPr>
        <p:spPr>
          <a:xfrm>
            <a:off x="10873580" y="1012498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5E37C-A8D4-44BA-8699-DB296214BB9A}"/>
              </a:ext>
            </a:extLst>
          </p:cNvPr>
          <p:cNvCxnSpPr>
            <a:cxnSpLocks/>
          </p:cNvCxnSpPr>
          <p:nvPr/>
        </p:nvCxnSpPr>
        <p:spPr>
          <a:xfrm>
            <a:off x="9754393" y="1766779"/>
            <a:ext cx="1119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460979-3AE1-44CB-B6F0-13F13A07FDBD}"/>
              </a:ext>
            </a:extLst>
          </p:cNvPr>
          <p:cNvSpPr txBox="1"/>
          <p:nvPr/>
        </p:nvSpPr>
        <p:spPr>
          <a:xfrm>
            <a:off x="10873580" y="1519753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4448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88CE7F5-518B-4762-9BD9-B4CDD35B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223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Unix File Types (Review)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E8FF20DD-AF79-4A6B-8D28-5A9682AA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992190"/>
            <a:ext cx="9255457" cy="3880062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en-US" dirty="0"/>
              <a:t>File systems don't distinguish between regular file formats, treating text files, source files, object files, and so forth as regular files</a:t>
            </a:r>
          </a:p>
          <a:p>
            <a:pPr marL="400050" lvl="1" indent="0">
              <a:spcAft>
                <a:spcPts val="1200"/>
              </a:spcAft>
              <a:buNone/>
            </a:pPr>
            <a:r>
              <a:rPr lang="en-US" altLang="en-US" sz="2800" dirty="0"/>
              <a:t>This differs from Windows, which </a:t>
            </a:r>
          </a:p>
          <a:p>
            <a:pPr marL="690562" lvl="2" indent="0">
              <a:spcAft>
                <a:spcPts val="1200"/>
              </a:spcAft>
              <a:buNone/>
            </a:pPr>
            <a:r>
              <a:rPr lang="en-US" altLang="en-US" sz="2800" dirty="0"/>
              <a:t>treats file extensions as an indicator of regular file type, </a:t>
            </a:r>
          </a:p>
          <a:p>
            <a:pPr marL="690562" lvl="2" indent="0">
              <a:spcAft>
                <a:spcPts val="1200"/>
              </a:spcAft>
              <a:buNone/>
            </a:pPr>
            <a:r>
              <a:rPr lang="en-US" altLang="en-US" sz="2800" dirty="0"/>
              <a:t>associating specific applications with specific extensions</a:t>
            </a:r>
          </a:p>
          <a:p>
            <a:pPr marL="684213" lvl="1" indent="-284163">
              <a:spcAft>
                <a:spcPts val="1200"/>
              </a:spcAft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5791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11030F-14CE-4DA9-84FF-96972E56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74687"/>
          </a:xfrm>
        </p:spPr>
        <p:txBody>
          <a:bodyPr/>
          <a:lstStyle/>
          <a:p>
            <a:r>
              <a:rPr lang="en-US" altLang="en-US" sz="4000" b="1" i="1" dirty="0" err="1">
                <a:solidFill>
                  <a:srgbClr val="002060"/>
                </a:solidFill>
              </a:rPr>
              <a:t>stdout</a:t>
            </a:r>
            <a:endParaRPr lang="en-US" altLang="en-US" sz="4000" b="1" i="1" dirty="0">
              <a:solidFill>
                <a:srgbClr val="002060"/>
              </a:solidFill>
            </a:endParaRP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A793F50-B45F-4144-BD13-294501E8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6276" y="2906713"/>
            <a:ext cx="9148444" cy="321945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/>
              <a:t>stream </a:t>
            </a:r>
            <a:r>
              <a:rPr lang="en-US" altLang="en-US" b="1" dirty="0">
                <a:solidFill>
                  <a:srgbClr val="002060"/>
                </a:solidFill>
              </a:rPr>
              <a:t>1 </a:t>
            </a:r>
            <a:r>
              <a:rPr lang="en-US" altLang="en-US" dirty="0"/>
              <a:t>– a first output stream, a.k.a. </a:t>
            </a:r>
            <a:r>
              <a:rPr lang="en-US" altLang="en-US" b="1" i="1" dirty="0">
                <a:solidFill>
                  <a:srgbClr val="002060"/>
                </a:solidFill>
              </a:rPr>
              <a:t>standard output </a:t>
            </a:r>
            <a:r>
              <a:rPr lang="en-US" altLang="en-US" dirty="0"/>
              <a:t>(</a:t>
            </a:r>
            <a:r>
              <a:rPr lang="en-US" altLang="en-US" b="1" i="1" dirty="0" err="1">
                <a:solidFill>
                  <a:srgbClr val="002060"/>
                </a:solidFill>
              </a:rPr>
              <a:t>stdout</a:t>
            </a:r>
            <a:r>
              <a:rPr lang="en-US" altLang="en-US" dirty="0"/>
              <a:t>)</a:t>
            </a:r>
          </a:p>
          <a:p>
            <a:pPr marL="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by default, associated with a user's </a:t>
            </a:r>
            <a:r>
              <a:rPr lang="en-US" altLang="en-US" sz="2800" b="1" dirty="0">
                <a:solidFill>
                  <a:srgbClr val="000000"/>
                </a:solidFill>
              </a:rPr>
              <a:t>console (display)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C7456-D23F-424F-A67C-7C434D6C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8013" y="1198564"/>
            <a:ext cx="4476750" cy="16478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400" dirty="0"/>
              <a:t>POSIX environments, by default, associate every program with three default flows of content, or </a:t>
            </a:r>
            <a:r>
              <a:rPr lang="en-US" altLang="en-US" sz="2400" b="1" i="1" dirty="0">
                <a:solidFill>
                  <a:srgbClr val="002060"/>
                </a:solidFill>
              </a:rPr>
              <a:t>streams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6C760-9CFA-4C9B-A303-E84A49FC57D2}"/>
              </a:ext>
            </a:extLst>
          </p:cNvPr>
          <p:cNvSpPr/>
          <p:nvPr/>
        </p:nvSpPr>
        <p:spPr>
          <a:xfrm>
            <a:off x="8356600" y="954287"/>
            <a:ext cx="1704341" cy="1163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23401E-45DA-4457-B435-0A018FF46E29}"/>
              </a:ext>
            </a:extLst>
          </p:cNvPr>
          <p:cNvCxnSpPr>
            <a:cxnSpLocks/>
          </p:cNvCxnSpPr>
          <p:nvPr/>
        </p:nvCxnSpPr>
        <p:spPr>
          <a:xfrm>
            <a:off x="7234555" y="1558509"/>
            <a:ext cx="1119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0084E3-21BE-4A0B-B59D-39627A869DC4}"/>
              </a:ext>
            </a:extLst>
          </p:cNvPr>
          <p:cNvSpPr txBox="1"/>
          <p:nvPr/>
        </p:nvSpPr>
        <p:spPr>
          <a:xfrm>
            <a:off x="6857365" y="1327676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F870D7-ADE7-4A74-8F34-628CE06ED00B}"/>
              </a:ext>
            </a:extLst>
          </p:cNvPr>
          <p:cNvCxnSpPr>
            <a:cxnSpLocks/>
          </p:cNvCxnSpPr>
          <p:nvPr/>
        </p:nvCxnSpPr>
        <p:spPr>
          <a:xfrm>
            <a:off x="9754393" y="1259524"/>
            <a:ext cx="1119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F4222A-F79C-4218-9C90-F2A5EF8DC2AF}"/>
              </a:ext>
            </a:extLst>
          </p:cNvPr>
          <p:cNvSpPr txBox="1"/>
          <p:nvPr/>
        </p:nvSpPr>
        <p:spPr>
          <a:xfrm>
            <a:off x="10873580" y="1012498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5E37C-A8D4-44BA-8699-DB296214BB9A}"/>
              </a:ext>
            </a:extLst>
          </p:cNvPr>
          <p:cNvCxnSpPr>
            <a:cxnSpLocks/>
          </p:cNvCxnSpPr>
          <p:nvPr/>
        </p:nvCxnSpPr>
        <p:spPr>
          <a:xfrm>
            <a:off x="9754393" y="1766779"/>
            <a:ext cx="1119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460979-3AE1-44CB-B6F0-13F13A07FDBD}"/>
              </a:ext>
            </a:extLst>
          </p:cNvPr>
          <p:cNvSpPr txBox="1"/>
          <p:nvPr/>
        </p:nvSpPr>
        <p:spPr>
          <a:xfrm>
            <a:off x="10873580" y="1519753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6975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11030F-14CE-4DA9-84FF-96972E56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74687"/>
          </a:xfrm>
        </p:spPr>
        <p:txBody>
          <a:bodyPr/>
          <a:lstStyle/>
          <a:p>
            <a:r>
              <a:rPr lang="en-US" altLang="en-US" sz="4000" b="1" i="1" dirty="0">
                <a:solidFill>
                  <a:srgbClr val="002060"/>
                </a:solidFill>
              </a:rPr>
              <a:t>stderr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A793F50-B45F-4144-BD13-294501E8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6276" y="2906713"/>
            <a:ext cx="9304494" cy="3219450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/>
              <a:t>stream </a:t>
            </a:r>
            <a:r>
              <a:rPr lang="en-US" altLang="en-US" b="1" dirty="0">
                <a:solidFill>
                  <a:srgbClr val="002060"/>
                </a:solidFill>
              </a:rPr>
              <a:t>2 </a:t>
            </a:r>
            <a:r>
              <a:rPr lang="en-US" altLang="en-US" dirty="0"/>
              <a:t>– an error message stream, a.k.a. </a:t>
            </a:r>
            <a:r>
              <a:rPr lang="en-US" altLang="en-US" b="1" i="1" dirty="0">
                <a:solidFill>
                  <a:srgbClr val="002060"/>
                </a:solidFill>
              </a:rPr>
              <a:t>standard error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2060"/>
                </a:solidFill>
              </a:rPr>
              <a:t>stderr</a:t>
            </a:r>
            <a:r>
              <a:rPr lang="en-US" altLang="en-US" dirty="0"/>
              <a:t>)</a:t>
            </a:r>
          </a:p>
          <a:p>
            <a:pPr marL="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by default, associated with a user's console (display)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AC7456-D23F-424F-A67C-7C434D6C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8013" y="1198564"/>
            <a:ext cx="4476750" cy="16478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400" dirty="0"/>
              <a:t>POSIX environments, by default, associate every program with three default flows of content, or </a:t>
            </a:r>
            <a:r>
              <a:rPr lang="en-US" altLang="en-US" sz="2400" b="1" i="1" dirty="0">
                <a:solidFill>
                  <a:srgbClr val="002060"/>
                </a:solidFill>
              </a:rPr>
              <a:t>streams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6C760-9CFA-4C9B-A303-E84A49FC57D2}"/>
              </a:ext>
            </a:extLst>
          </p:cNvPr>
          <p:cNvSpPr/>
          <p:nvPr/>
        </p:nvSpPr>
        <p:spPr>
          <a:xfrm>
            <a:off x="8356600" y="954287"/>
            <a:ext cx="1704341" cy="1163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23401E-45DA-4457-B435-0A018FF46E29}"/>
              </a:ext>
            </a:extLst>
          </p:cNvPr>
          <p:cNvCxnSpPr>
            <a:cxnSpLocks/>
          </p:cNvCxnSpPr>
          <p:nvPr/>
        </p:nvCxnSpPr>
        <p:spPr>
          <a:xfrm>
            <a:off x="7234555" y="1558509"/>
            <a:ext cx="1119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0084E3-21BE-4A0B-B59D-39627A869DC4}"/>
              </a:ext>
            </a:extLst>
          </p:cNvPr>
          <p:cNvSpPr txBox="1"/>
          <p:nvPr/>
        </p:nvSpPr>
        <p:spPr>
          <a:xfrm>
            <a:off x="6857365" y="1327676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F870D7-ADE7-4A74-8F34-628CE06ED00B}"/>
              </a:ext>
            </a:extLst>
          </p:cNvPr>
          <p:cNvCxnSpPr>
            <a:cxnSpLocks/>
          </p:cNvCxnSpPr>
          <p:nvPr/>
        </p:nvCxnSpPr>
        <p:spPr>
          <a:xfrm>
            <a:off x="9754393" y="1259524"/>
            <a:ext cx="1119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F4222A-F79C-4218-9C90-F2A5EF8DC2AF}"/>
              </a:ext>
            </a:extLst>
          </p:cNvPr>
          <p:cNvSpPr txBox="1"/>
          <p:nvPr/>
        </p:nvSpPr>
        <p:spPr>
          <a:xfrm>
            <a:off x="10873580" y="1012498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B5E37C-A8D4-44BA-8699-DB296214BB9A}"/>
              </a:ext>
            </a:extLst>
          </p:cNvPr>
          <p:cNvCxnSpPr>
            <a:cxnSpLocks/>
          </p:cNvCxnSpPr>
          <p:nvPr/>
        </p:nvCxnSpPr>
        <p:spPr>
          <a:xfrm>
            <a:off x="9754393" y="1766779"/>
            <a:ext cx="111918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460979-3AE1-44CB-B6F0-13F13A07FDBD}"/>
              </a:ext>
            </a:extLst>
          </p:cNvPr>
          <p:cNvSpPr txBox="1"/>
          <p:nvPr/>
        </p:nvSpPr>
        <p:spPr>
          <a:xfrm>
            <a:off x="10873580" y="1519753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472C4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000205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E5F5FDB-3CEC-4485-BB35-BA2E02F2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dirty="0"/>
              <a:t>Redirecting </a:t>
            </a:r>
            <a:r>
              <a:rPr lang="en-US" altLang="en-US" sz="4000" b="1" i="1" dirty="0">
                <a:solidFill>
                  <a:srgbClr val="002060"/>
                </a:solidFill>
              </a:rPr>
              <a:t>stdin, </a:t>
            </a:r>
            <a:r>
              <a:rPr lang="en-US" altLang="en-US" sz="4000" b="1" i="1" dirty="0" err="1">
                <a:solidFill>
                  <a:srgbClr val="002060"/>
                </a:solidFill>
              </a:rPr>
              <a:t>stdout</a:t>
            </a:r>
            <a:r>
              <a:rPr lang="en-US" altLang="en-US" sz="4000" b="1" i="1" dirty="0">
                <a:solidFill>
                  <a:srgbClr val="002060"/>
                </a:solidFill>
              </a:rPr>
              <a:t>, stderr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D63D821-3AED-4B59-BAA9-BC4A2335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9296400" cy="490696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dirty="0"/>
              <a:t>For programs that access </a:t>
            </a:r>
            <a:r>
              <a:rPr lang="en-US" altLang="en-US" b="1" i="1" dirty="0" err="1">
                <a:solidFill>
                  <a:srgbClr val="002060"/>
                </a:solidFill>
              </a:rPr>
              <a:t>stdin</a:t>
            </a:r>
            <a:r>
              <a:rPr lang="en-US" altLang="en-US" dirty="0"/>
              <a:t>, </a:t>
            </a:r>
            <a:r>
              <a:rPr lang="en-US" altLang="en-US" b="1" i="1" dirty="0" err="1">
                <a:solidFill>
                  <a:srgbClr val="002060"/>
                </a:solidFill>
              </a:rPr>
              <a:t>stdout</a:t>
            </a:r>
            <a:r>
              <a:rPr lang="en-US" altLang="en-US" dirty="0"/>
              <a:t>, and </a:t>
            </a:r>
            <a:r>
              <a:rPr lang="en-US" altLang="en-US" b="1" i="1" dirty="0" err="1">
                <a:solidFill>
                  <a:srgbClr val="002060"/>
                </a:solidFill>
              </a:rPr>
              <a:t>stderr</a:t>
            </a:r>
            <a:r>
              <a:rPr lang="en-US" altLang="en-US" dirty="0"/>
              <a:t>,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bash</a:t>
            </a:r>
            <a:r>
              <a:rPr lang="en-US" altLang="en-US" dirty="0"/>
              <a:t>, by default, initializes</a:t>
            </a:r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800" b="1" i="1" dirty="0">
                <a:solidFill>
                  <a:srgbClr val="002060"/>
                </a:solidFill>
              </a:rPr>
              <a:t>stdin</a:t>
            </a:r>
            <a:r>
              <a:rPr lang="en-US" altLang="en-US" sz="2800" dirty="0">
                <a:solidFill>
                  <a:srgbClr val="002060"/>
                </a:solidFill>
              </a:rPr>
              <a:t>    </a:t>
            </a:r>
            <a:r>
              <a:rPr lang="en-US" altLang="en-US" sz="2800" dirty="0"/>
              <a:t>to   /dev/stdin,   defaulting /dev/stdin to /dev/</a:t>
            </a:r>
            <a:r>
              <a:rPr lang="en-US" altLang="en-US" sz="2800" dirty="0" err="1"/>
              <a:t>tty</a:t>
            </a:r>
            <a:endParaRPr lang="en-US" altLang="en-US" sz="2800" dirty="0"/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800" b="1" i="1" dirty="0" err="1">
                <a:solidFill>
                  <a:srgbClr val="002060"/>
                </a:solidFill>
              </a:rPr>
              <a:t>stdout</a:t>
            </a:r>
            <a:r>
              <a:rPr lang="en-US" altLang="en-US" sz="2800" dirty="0"/>
              <a:t>  to  /dev/</a:t>
            </a:r>
            <a:r>
              <a:rPr lang="en-US" altLang="en-US" sz="2800" dirty="0" err="1"/>
              <a:t>stdout</a:t>
            </a:r>
            <a:r>
              <a:rPr lang="en-US" altLang="en-US" sz="2800" dirty="0"/>
              <a:t>, defaulting /dev/</a:t>
            </a:r>
            <a:r>
              <a:rPr lang="en-US" altLang="en-US" sz="2800" dirty="0" err="1"/>
              <a:t>stdout</a:t>
            </a:r>
            <a:r>
              <a:rPr lang="en-US" altLang="en-US" sz="2800" dirty="0"/>
              <a:t> to /dev/</a:t>
            </a:r>
            <a:r>
              <a:rPr lang="en-US" altLang="en-US" sz="2800" dirty="0" err="1"/>
              <a:t>tty</a:t>
            </a:r>
            <a:endParaRPr lang="en-US" altLang="en-US" sz="2800" dirty="0"/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800" b="1" i="1" dirty="0">
                <a:solidFill>
                  <a:srgbClr val="002060"/>
                </a:solidFill>
              </a:rPr>
              <a:t>stderr</a:t>
            </a:r>
            <a:r>
              <a:rPr lang="en-US" altLang="en-US" sz="2800" dirty="0"/>
              <a:t>   to  /dev/stderr, defaulting /dev/stderr  to /dev/</a:t>
            </a:r>
            <a:r>
              <a:rPr lang="en-US" altLang="en-US" sz="2800" dirty="0" err="1"/>
              <a:t>tty</a:t>
            </a:r>
            <a:endParaRPr lang="en-US" altLang="en-US" sz="2800" dirty="0"/>
          </a:p>
        </p:txBody>
      </p:sp>
      <p:pic>
        <p:nvPicPr>
          <p:cNvPr id="3" name="Picture 2" descr="A picture containing calendar&#10;&#10;Description automatically generated">
            <a:extLst>
              <a:ext uri="{FF2B5EF4-FFF2-40B4-BE49-F238E27FC236}">
                <a16:creationId xmlns:a16="http://schemas.microsoft.com/office/drawing/2014/main" id="{CF731F44-8868-4301-AA2C-C99D9B0D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77" y="3940474"/>
            <a:ext cx="8467845" cy="1532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6701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E5F5FDB-3CEC-4485-BB35-BA2E02F2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/>
              <a:t>Redirecting </a:t>
            </a:r>
            <a:r>
              <a:rPr lang="en-US" altLang="en-US" sz="4000" b="1" i="1">
                <a:solidFill>
                  <a:srgbClr val="002060"/>
                </a:solidFill>
              </a:rPr>
              <a:t>stdin, stdout, stderr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AD63D821-3AED-4B59-BAA9-BC4A2335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dirty="0"/>
              <a:t>For programs that access </a:t>
            </a:r>
            <a:r>
              <a:rPr lang="en-US" altLang="en-US" b="1" i="1" dirty="0" err="1">
                <a:solidFill>
                  <a:srgbClr val="002060"/>
                </a:solidFill>
              </a:rPr>
              <a:t>stdin</a:t>
            </a:r>
            <a:r>
              <a:rPr lang="en-US" altLang="en-US" dirty="0"/>
              <a:t>, </a:t>
            </a:r>
            <a:r>
              <a:rPr lang="en-US" altLang="en-US" b="1" i="1" dirty="0" err="1">
                <a:solidFill>
                  <a:srgbClr val="002060"/>
                </a:solidFill>
              </a:rPr>
              <a:t>stdout</a:t>
            </a:r>
            <a:r>
              <a:rPr lang="en-US" altLang="en-US" dirty="0"/>
              <a:t>, and </a:t>
            </a:r>
            <a:r>
              <a:rPr lang="en-US" altLang="en-US" b="1" i="1" dirty="0" err="1">
                <a:solidFill>
                  <a:srgbClr val="002060"/>
                </a:solidFill>
              </a:rPr>
              <a:t>stderr</a:t>
            </a:r>
            <a:r>
              <a:rPr lang="en-US" altLang="en-US" dirty="0"/>
              <a:t>,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bash</a:t>
            </a:r>
            <a:r>
              <a:rPr lang="en-US" altLang="en-US" dirty="0"/>
              <a:t> also supports the use of special command-line syntax to reroute these input and output streams, a feature known as </a:t>
            </a:r>
            <a:r>
              <a:rPr lang="en-US" altLang="en-US" b="1" dirty="0">
                <a:solidFill>
                  <a:srgbClr val="002060"/>
                </a:solidFill>
              </a:rPr>
              <a:t>redirection</a:t>
            </a:r>
          </a:p>
        </p:txBody>
      </p:sp>
    </p:spTree>
    <p:extLst>
      <p:ext uri="{BB962C8B-B14F-4D97-AF65-F5344CB8AC3E}">
        <p14:creationId xmlns:p14="http://schemas.microsoft.com/office/powerpoint/2010/main" val="413810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83127FA-4DA7-41D4-A709-AEAC9599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Unix I/O Redirection Operators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37CFFF5-754D-4616-89E7-5CFD0DBE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10104120" cy="52117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dirty="0"/>
              <a:t>Unix provides seven </a:t>
            </a:r>
            <a:r>
              <a:rPr lang="en-US" altLang="en-US" b="1" i="1" dirty="0"/>
              <a:t>basic</a:t>
            </a:r>
            <a:r>
              <a:rPr lang="en-US" altLang="en-US" dirty="0"/>
              <a:t> redirection operators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286000" algn="l"/>
              </a:tabLst>
              <a:defRPr/>
            </a:pP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&lt;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altLang="en-US" dirty="0"/>
              <a:t>  –	redirect </a:t>
            </a: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dirty="0" err="1"/>
              <a:t>'s</a:t>
            </a:r>
            <a:r>
              <a:rPr lang="en-US" altLang="en-US" dirty="0"/>
              <a:t> input from file </a:t>
            </a:r>
            <a:r>
              <a:rPr lang="en-US" altLang="en-US" b="1" i="1" dirty="0" err="1">
                <a:solidFill>
                  <a:srgbClr val="002060"/>
                </a:solidFill>
              </a:rPr>
              <a:t>infile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to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b="1" i="1" dirty="0" err="1">
                <a:solidFill>
                  <a:srgbClr val="745600"/>
                </a:solidFill>
              </a:rPr>
              <a:t>stdin</a:t>
            </a:r>
            <a:endParaRPr lang="en-US" altLang="en-US" b="1" i="1" dirty="0">
              <a:solidFill>
                <a:srgbClr val="74560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286000" algn="l"/>
              </a:tabLst>
              <a:defRPr/>
            </a:pP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&gt;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altLang="en-US" dirty="0"/>
              <a:t>  –	redirect </a:t>
            </a: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dirty="0" err="1"/>
              <a:t>'s</a:t>
            </a:r>
            <a:r>
              <a:rPr lang="en-US" altLang="en-US" dirty="0"/>
              <a:t> output from </a:t>
            </a:r>
            <a:r>
              <a:rPr lang="en-US" altLang="en-US" b="1" i="1" dirty="0" err="1">
                <a:solidFill>
                  <a:srgbClr val="745600"/>
                </a:solidFill>
              </a:rPr>
              <a:t>stdout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to file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	potentially </a:t>
            </a:r>
            <a:r>
              <a:rPr lang="en-US" altLang="en-US" b="1" dirty="0"/>
              <a:t>overwriting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 if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 already present</a:t>
            </a:r>
            <a:endParaRPr lang="en-US" altLang="en-US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286000" algn="l"/>
              </a:tabLst>
              <a:defRPr/>
            </a:pP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&gt;&gt;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altLang="en-US" dirty="0"/>
              <a:t>  –	redirect </a:t>
            </a: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dirty="0" err="1"/>
              <a:t>'s</a:t>
            </a:r>
            <a:r>
              <a:rPr lang="en-US" altLang="en-US" dirty="0"/>
              <a:t> output from </a:t>
            </a:r>
            <a:r>
              <a:rPr lang="en-US" altLang="en-US" b="1" i="1" dirty="0" err="1">
                <a:solidFill>
                  <a:srgbClr val="745600"/>
                </a:solidFill>
              </a:rPr>
              <a:t>stdout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to file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, </a:t>
            </a:r>
            <a:r>
              <a:rPr lang="en-US" altLang="en-US" b="1" dirty="0"/>
              <a:t>appending</a:t>
            </a:r>
            <a:r>
              <a:rPr lang="en-US" altLang="en-US" dirty="0"/>
              <a:t> it to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 if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 already present</a:t>
            </a:r>
            <a:endParaRPr lang="en-US" altLang="en-US" b="1" i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043D541-0E85-437D-A01B-A73A45CB8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591" y="3907007"/>
            <a:ext cx="8433138" cy="16339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8859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83127FA-4DA7-41D4-A709-AEAC9599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Unix I/O Redirection Operators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37CFFF5-754D-4616-89E7-5CFD0DBE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914401"/>
            <a:ext cx="11186160" cy="521176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dirty="0"/>
              <a:t>Unix provides seven </a:t>
            </a:r>
            <a:r>
              <a:rPr lang="en-US" altLang="en-US" b="1" i="1" dirty="0"/>
              <a:t>basic</a:t>
            </a:r>
            <a:r>
              <a:rPr lang="en-US" altLang="en-US" dirty="0"/>
              <a:t> redirection operators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286000" algn="l"/>
              </a:tabLst>
              <a:defRPr/>
            </a:pP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b="1" dirty="0">
                <a:solidFill>
                  <a:srgbClr val="002060"/>
                </a:solidFill>
              </a:rPr>
              <a:t> 2&gt;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errlog</a:t>
            </a:r>
            <a:r>
              <a:rPr lang="en-US" altLang="en-US" dirty="0"/>
              <a:t>  –	redirect </a:t>
            </a: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dirty="0" err="1"/>
              <a:t>'s</a:t>
            </a:r>
            <a:r>
              <a:rPr lang="en-US" altLang="en-US" dirty="0"/>
              <a:t> output from </a:t>
            </a:r>
            <a:r>
              <a:rPr lang="en-US" altLang="en-US" b="1" i="1" dirty="0">
                <a:solidFill>
                  <a:srgbClr val="745600"/>
                </a:solidFill>
              </a:rPr>
              <a:t>stderr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to file </a:t>
            </a:r>
            <a:r>
              <a:rPr lang="en-US" altLang="en-US" b="1" i="1" dirty="0" err="1">
                <a:solidFill>
                  <a:srgbClr val="002060"/>
                </a:solidFill>
              </a:rPr>
              <a:t>errlog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	potentially </a:t>
            </a:r>
            <a:r>
              <a:rPr lang="en-US" altLang="en-US" b="1" dirty="0"/>
              <a:t>overwriting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</a:rPr>
              <a:t>errlog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</a:t>
            </a:r>
            <a:r>
              <a:rPr lang="en-US" altLang="en-US" b="1" i="1" dirty="0" err="1">
                <a:solidFill>
                  <a:srgbClr val="002060"/>
                </a:solidFill>
              </a:rPr>
              <a:t>errlog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already present</a:t>
            </a:r>
            <a:endParaRPr lang="en-US" altLang="en-US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286000" algn="l"/>
              </a:tabLst>
              <a:defRPr/>
            </a:pP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b="1" dirty="0">
                <a:solidFill>
                  <a:srgbClr val="002060"/>
                </a:solidFill>
              </a:rPr>
              <a:t> 2&gt;&gt;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errlog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redirect </a:t>
            </a: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dirty="0" err="1"/>
              <a:t>'s</a:t>
            </a:r>
            <a:r>
              <a:rPr lang="en-US" altLang="en-US" dirty="0"/>
              <a:t> output from </a:t>
            </a:r>
            <a:r>
              <a:rPr lang="en-US" altLang="en-US" b="1" i="1" dirty="0">
                <a:solidFill>
                  <a:srgbClr val="745600"/>
                </a:solidFill>
              </a:rPr>
              <a:t>stderr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to file </a:t>
            </a:r>
            <a:r>
              <a:rPr lang="en-US" altLang="en-US" b="1" i="1" dirty="0" err="1">
                <a:solidFill>
                  <a:srgbClr val="002060"/>
                </a:solidFill>
              </a:rPr>
              <a:t>errlog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appending</a:t>
            </a:r>
            <a:r>
              <a:rPr lang="en-US" altLang="en-US" dirty="0"/>
              <a:t> it to </a:t>
            </a:r>
            <a:r>
              <a:rPr lang="en-US" altLang="en-US" b="1" i="1" dirty="0" err="1">
                <a:solidFill>
                  <a:srgbClr val="002060"/>
                </a:solidFill>
              </a:rPr>
              <a:t>errlog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</a:t>
            </a:r>
            <a:r>
              <a:rPr lang="en-US" altLang="en-US" b="1" i="1" dirty="0" err="1">
                <a:solidFill>
                  <a:srgbClr val="002060"/>
                </a:solidFill>
              </a:rPr>
              <a:t>errlog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already present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2286000" algn="l"/>
              </a:tabLst>
              <a:defRPr/>
            </a:pP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b="1" dirty="0">
                <a:solidFill>
                  <a:srgbClr val="002060"/>
                </a:solidFill>
              </a:rPr>
              <a:t> &amp;&gt;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altLang="en-US" dirty="0"/>
              <a:t>  – redirect </a:t>
            </a: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dirty="0" err="1"/>
              <a:t>'s</a:t>
            </a:r>
            <a:r>
              <a:rPr lang="en-US" altLang="en-US" dirty="0"/>
              <a:t> output from </a:t>
            </a:r>
            <a:r>
              <a:rPr lang="en-US" altLang="en-US" b="1" i="1" dirty="0" err="1">
                <a:solidFill>
                  <a:srgbClr val="745600"/>
                </a:solidFill>
              </a:rPr>
              <a:t>stdout</a:t>
            </a:r>
            <a:r>
              <a:rPr lang="en-US" altLang="en-US" b="1" i="1" dirty="0">
                <a:solidFill>
                  <a:srgbClr val="745600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i="1" dirty="0">
                <a:solidFill>
                  <a:srgbClr val="745600"/>
                </a:solidFill>
              </a:rPr>
              <a:t> stderr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to file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, 	potentially </a:t>
            </a:r>
            <a:r>
              <a:rPr lang="en-US" altLang="en-US" b="1" dirty="0"/>
              <a:t>overwriting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 if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 already present</a:t>
            </a:r>
            <a:endParaRPr lang="en-US" altLang="en-US" b="1" i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2286000" algn="l"/>
              </a:tabLst>
              <a:defRPr/>
            </a:pP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b="1" dirty="0">
                <a:solidFill>
                  <a:srgbClr val="002060"/>
                </a:solidFill>
              </a:rPr>
              <a:t> &amp;&gt;&gt;</a:t>
            </a:r>
            <a:r>
              <a:rPr lang="en-US" altLang="en-US" dirty="0"/>
              <a:t> </a:t>
            </a:r>
            <a:r>
              <a:rPr lang="en-US" altLang="en-US" b="1" i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US" altLang="en-US" dirty="0"/>
              <a:t>  – redirect </a:t>
            </a:r>
            <a:r>
              <a:rPr lang="en-US" altLang="en-US" b="1" dirty="0" err="1">
                <a:solidFill>
                  <a:srgbClr val="00B0F0"/>
                </a:solidFill>
              </a:rPr>
              <a:t>cmd</a:t>
            </a:r>
            <a:r>
              <a:rPr lang="en-US" altLang="en-US" dirty="0" err="1"/>
              <a:t>'s</a:t>
            </a:r>
            <a:r>
              <a:rPr lang="en-US" altLang="en-US" dirty="0"/>
              <a:t> output from </a:t>
            </a:r>
            <a:r>
              <a:rPr lang="en-US" altLang="en-US" b="1" i="1" dirty="0" err="1">
                <a:solidFill>
                  <a:srgbClr val="745600"/>
                </a:solidFill>
              </a:rPr>
              <a:t>stdout</a:t>
            </a:r>
            <a:r>
              <a:rPr lang="en-US" altLang="en-US" b="1" i="1" dirty="0">
                <a:solidFill>
                  <a:srgbClr val="745600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i="1" dirty="0">
                <a:solidFill>
                  <a:srgbClr val="745600"/>
                </a:solidFill>
              </a:rPr>
              <a:t> stderr</a:t>
            </a:r>
            <a:r>
              <a:rPr lang="en-US" altLang="en-US" dirty="0"/>
              <a:t> to file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, </a:t>
            </a:r>
            <a:r>
              <a:rPr lang="en-US" altLang="en-US" b="1" dirty="0"/>
              <a:t>appending</a:t>
            </a:r>
            <a:r>
              <a:rPr lang="en-US" altLang="en-US" dirty="0"/>
              <a:t> it to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 if </a:t>
            </a:r>
            <a:r>
              <a:rPr lang="en-US" altLang="en-US" b="1" i="1" dirty="0" err="1">
                <a:solidFill>
                  <a:srgbClr val="002060"/>
                </a:solidFill>
              </a:rPr>
              <a:t>outfile</a:t>
            </a:r>
            <a:r>
              <a:rPr lang="en-US" altLang="en-US" dirty="0"/>
              <a:t> already present</a:t>
            </a:r>
          </a:p>
        </p:txBody>
      </p:sp>
    </p:spTree>
    <p:extLst>
      <p:ext uri="{BB962C8B-B14F-4D97-AF65-F5344CB8AC3E}">
        <p14:creationId xmlns:p14="http://schemas.microsoft.com/office/powerpoint/2010/main" val="326562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3BE0BC7-783E-4996-A172-928D2904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60412"/>
          </a:xfrm>
        </p:spPr>
        <p:txBody>
          <a:bodyPr/>
          <a:lstStyle/>
          <a:p>
            <a:r>
              <a:rPr lang="en-US" altLang="en-US" sz="3600">
                <a:solidFill>
                  <a:srgbClr val="000000"/>
                </a:solidFill>
              </a:rPr>
              <a:t>Rules for Using Redirection Operators</a:t>
            </a:r>
            <a:endParaRPr lang="en-US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4F4B-DB6E-4287-A4FF-12C9268D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81101"/>
            <a:ext cx="8229600" cy="49450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dirty="0"/>
              <a:t>Redirection always accompanies </a:t>
            </a:r>
            <a:r>
              <a:rPr lang="en-US" b="1" i="1" dirty="0">
                <a:solidFill>
                  <a:srgbClr val="C00000"/>
                </a:solidFill>
              </a:rPr>
              <a:t>some</a:t>
            </a:r>
            <a:r>
              <a:rPr lang="en-US" dirty="0"/>
              <a:t> command: e.g.,</a:t>
            </a:r>
          </a:p>
          <a:p>
            <a:pPr marL="342900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b="1" dirty="0">
                <a:solidFill>
                  <a:srgbClr val="002060"/>
                </a:solidFill>
              </a:rPr>
              <a:t>&gt; </a:t>
            </a:r>
            <a:r>
              <a:rPr lang="en-US" b="1" dirty="0" err="1">
                <a:solidFill>
                  <a:srgbClr val="002060"/>
                </a:solidFill>
              </a:rPr>
              <a:t>outfile</a:t>
            </a:r>
            <a:r>
              <a:rPr lang="en-US" dirty="0"/>
              <a:t>  makes </a:t>
            </a:r>
            <a:r>
              <a:rPr lang="en-US" b="1" dirty="0">
                <a:solidFill>
                  <a:srgbClr val="C00000"/>
                </a:solidFill>
              </a:rPr>
              <a:t>no sense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a standalone command</a:t>
            </a:r>
          </a:p>
          <a:p>
            <a:pPr marL="342900" lvl="1" indent="0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b="1" dirty="0">
                <a:solidFill>
                  <a:srgbClr val="0070C0"/>
                </a:solidFill>
              </a:rPr>
              <a:t>cat</a:t>
            </a:r>
            <a:r>
              <a:rPr lang="en-US" b="1" dirty="0">
                <a:solidFill>
                  <a:srgbClr val="002060"/>
                </a:solidFill>
              </a:rPr>
              <a:t> &gt; </a:t>
            </a:r>
            <a:r>
              <a:rPr lang="en-US" b="1" dirty="0" err="1">
                <a:solidFill>
                  <a:srgbClr val="002060"/>
                </a:solidFill>
              </a:rPr>
              <a:t>outfile</a:t>
            </a:r>
            <a:r>
              <a:rPr lang="en-US" dirty="0"/>
              <a:t> , on the other hand, does</a:t>
            </a:r>
          </a:p>
          <a:p>
            <a:pPr marL="573088" lvl="1" indent="-284163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33117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3BE0BC7-783E-4996-A172-928D2904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60412"/>
          </a:xfrm>
        </p:spPr>
        <p:txBody>
          <a:bodyPr/>
          <a:lstStyle/>
          <a:p>
            <a:r>
              <a:rPr lang="en-US" altLang="en-US" sz="3600">
                <a:solidFill>
                  <a:srgbClr val="000000"/>
                </a:solidFill>
              </a:rPr>
              <a:t>Rules for Using Redirection Operators</a:t>
            </a:r>
            <a:endParaRPr lang="en-US" alt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34F4B-DB6E-4287-A4FF-12C9268D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181101"/>
            <a:ext cx="9437428" cy="49450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dirty="0"/>
              <a:t>Different redirections may be combined, with an effective limit of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one redirection per stream per command</a:t>
            </a:r>
          </a:p>
          <a:p>
            <a:pPr marL="288925" lvl="1" indent="0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dirty="0"/>
              <a:t>The following, for example, are valid combinations of redirections:</a:t>
            </a:r>
          </a:p>
          <a:p>
            <a:pPr marL="568325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cat</a:t>
            </a:r>
            <a:r>
              <a:rPr lang="en-US" sz="2400" b="1" dirty="0">
                <a:solidFill>
                  <a:srgbClr val="002060"/>
                </a:solidFill>
              </a:rPr>
              <a:t>   &lt; </a:t>
            </a:r>
            <a:r>
              <a:rPr lang="en-US" sz="2400" b="1" dirty="0" err="1">
                <a:solidFill>
                  <a:srgbClr val="002060"/>
                </a:solidFill>
              </a:rPr>
              <a:t>infile</a:t>
            </a:r>
            <a:r>
              <a:rPr lang="en-US" sz="2400" b="1" dirty="0">
                <a:solidFill>
                  <a:srgbClr val="002060"/>
                </a:solidFill>
              </a:rPr>
              <a:t>   &gt; </a:t>
            </a:r>
            <a:r>
              <a:rPr lang="en-US" sz="2400" b="1" dirty="0" err="1">
                <a:solidFill>
                  <a:srgbClr val="002060"/>
                </a:solidFill>
              </a:rPr>
              <a:t>outfile</a:t>
            </a:r>
            <a:endParaRPr lang="en-US" sz="2400" b="1" dirty="0">
              <a:solidFill>
                <a:srgbClr val="002060"/>
              </a:solidFill>
            </a:endParaRPr>
          </a:p>
          <a:p>
            <a:pPr marL="568325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cat</a:t>
            </a:r>
            <a:r>
              <a:rPr lang="en-US" sz="2400" b="1" dirty="0">
                <a:solidFill>
                  <a:srgbClr val="002060"/>
                </a:solidFill>
              </a:rPr>
              <a:t>   &lt; </a:t>
            </a:r>
            <a:r>
              <a:rPr lang="en-US" sz="2400" b="1" dirty="0" err="1">
                <a:solidFill>
                  <a:srgbClr val="002060"/>
                </a:solidFill>
              </a:rPr>
              <a:t>infile</a:t>
            </a:r>
            <a:r>
              <a:rPr lang="en-US" sz="2400" b="1" dirty="0">
                <a:solidFill>
                  <a:srgbClr val="002060"/>
                </a:solidFill>
              </a:rPr>
              <a:t>    &gt; </a:t>
            </a:r>
            <a:r>
              <a:rPr lang="en-US" sz="2400" b="1" dirty="0" err="1">
                <a:solidFill>
                  <a:srgbClr val="002060"/>
                </a:solidFill>
              </a:rPr>
              <a:t>errlog</a:t>
            </a:r>
            <a:endParaRPr lang="en-US" sz="2400" b="1" dirty="0">
              <a:solidFill>
                <a:srgbClr val="002060"/>
              </a:solidFill>
            </a:endParaRPr>
          </a:p>
          <a:p>
            <a:pPr marL="568325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cat</a:t>
            </a:r>
            <a:r>
              <a:rPr lang="en-US" sz="2400" b="1" dirty="0">
                <a:solidFill>
                  <a:srgbClr val="002060"/>
                </a:solidFill>
              </a:rPr>
              <a:t>   &gt; </a:t>
            </a:r>
            <a:r>
              <a:rPr lang="en-US" sz="2400" b="1" dirty="0" err="1">
                <a:solidFill>
                  <a:srgbClr val="002060"/>
                </a:solidFill>
              </a:rPr>
              <a:t>outfile</a:t>
            </a:r>
            <a:r>
              <a:rPr lang="en-US" sz="2400" b="1" dirty="0">
                <a:solidFill>
                  <a:srgbClr val="002060"/>
                </a:solidFill>
              </a:rPr>
              <a:t>  2 &gt; </a:t>
            </a:r>
            <a:r>
              <a:rPr lang="en-US" sz="2400" b="1" dirty="0" err="1">
                <a:solidFill>
                  <a:srgbClr val="002060"/>
                </a:solidFill>
              </a:rPr>
              <a:t>errlog</a:t>
            </a:r>
            <a:endParaRPr lang="en-US" sz="2400" b="1" dirty="0">
              <a:solidFill>
                <a:srgbClr val="002060"/>
              </a:solidFill>
            </a:endParaRPr>
          </a:p>
          <a:p>
            <a:pPr marL="568325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cat</a:t>
            </a:r>
            <a:r>
              <a:rPr lang="en-US" sz="2400" b="1" dirty="0">
                <a:solidFill>
                  <a:srgbClr val="002060"/>
                </a:solidFill>
              </a:rPr>
              <a:t>   &lt; </a:t>
            </a:r>
            <a:r>
              <a:rPr lang="en-US" sz="2400" b="1" dirty="0" err="1">
                <a:solidFill>
                  <a:srgbClr val="002060"/>
                </a:solidFill>
              </a:rPr>
              <a:t>infile</a:t>
            </a:r>
            <a:r>
              <a:rPr lang="en-US" sz="2400" b="1" dirty="0">
                <a:solidFill>
                  <a:srgbClr val="002060"/>
                </a:solidFill>
              </a:rPr>
              <a:t>     &gt; </a:t>
            </a:r>
            <a:r>
              <a:rPr lang="en-US" sz="2400" b="1" dirty="0" err="1">
                <a:solidFill>
                  <a:srgbClr val="002060"/>
                </a:solidFill>
              </a:rPr>
              <a:t>outfile</a:t>
            </a:r>
            <a:r>
              <a:rPr lang="en-US" sz="2400" b="1" dirty="0">
                <a:solidFill>
                  <a:srgbClr val="002060"/>
                </a:solidFill>
              </a:rPr>
              <a:t>   2&gt;</a:t>
            </a:r>
            <a:r>
              <a:rPr lang="en-US" sz="2400" b="1" dirty="0" err="1">
                <a:solidFill>
                  <a:srgbClr val="002060"/>
                </a:solidFill>
              </a:rPr>
              <a:t>errlog</a:t>
            </a:r>
            <a:endParaRPr lang="en-US" sz="2400" b="1" dirty="0">
              <a:solidFill>
                <a:srgbClr val="002060"/>
              </a:solidFill>
            </a:endParaRPr>
          </a:p>
          <a:p>
            <a:pPr marL="568325" lvl="2" indent="0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cat</a:t>
            </a:r>
            <a:r>
              <a:rPr lang="en-US" sz="2400" b="1" dirty="0">
                <a:solidFill>
                  <a:srgbClr val="002060"/>
                </a:solidFill>
              </a:rPr>
              <a:t>   &lt; </a:t>
            </a:r>
            <a:r>
              <a:rPr lang="en-US" sz="2400" b="1" dirty="0" err="1">
                <a:solidFill>
                  <a:srgbClr val="002060"/>
                </a:solidFill>
              </a:rPr>
              <a:t>infile</a:t>
            </a:r>
            <a:r>
              <a:rPr lang="en-US" sz="2400" b="1" dirty="0">
                <a:solidFill>
                  <a:srgbClr val="002060"/>
                </a:solidFill>
              </a:rPr>
              <a:t>    &amp;&gt; </a:t>
            </a:r>
            <a:r>
              <a:rPr lang="en-US" sz="2400" b="1" dirty="0" err="1">
                <a:solidFill>
                  <a:srgbClr val="002060"/>
                </a:solidFill>
              </a:rPr>
              <a:t>outfile</a:t>
            </a:r>
            <a:endParaRPr lang="en-US" sz="2400" b="1" dirty="0">
              <a:solidFill>
                <a:srgbClr val="002060"/>
              </a:solidFill>
            </a:endParaRPr>
          </a:p>
          <a:p>
            <a:pPr marL="288925" lvl="1" indent="0"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en-US" dirty="0"/>
              <a:t>When two or more redirections of a common stream are paired with a command, </a:t>
            </a:r>
            <a:r>
              <a:rPr lang="en-US" b="1" dirty="0">
                <a:solidFill>
                  <a:srgbClr val="0070C0"/>
                </a:solidFill>
              </a:rPr>
              <a:t>bash</a:t>
            </a:r>
            <a:r>
              <a:rPr lang="en-US" dirty="0"/>
              <a:t> appears to ignore all but the last:  e.g.,</a:t>
            </a:r>
          </a:p>
          <a:p>
            <a:pPr marL="568325" lvl="2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b="1" dirty="0">
                <a:solidFill>
                  <a:srgbClr val="0070C0"/>
                </a:solidFill>
              </a:rPr>
              <a:t>cat</a:t>
            </a:r>
            <a:r>
              <a:rPr lang="en-US" b="1" dirty="0">
                <a:solidFill>
                  <a:srgbClr val="002060"/>
                </a:solidFill>
              </a:rPr>
              <a:t>   &lt; </a:t>
            </a:r>
            <a:r>
              <a:rPr lang="en-US" b="1" dirty="0" err="1">
                <a:solidFill>
                  <a:srgbClr val="002060"/>
                </a:solidFill>
              </a:rPr>
              <a:t>baz</a:t>
            </a:r>
            <a:r>
              <a:rPr lang="en-US" b="1" dirty="0">
                <a:solidFill>
                  <a:srgbClr val="002060"/>
                </a:solidFill>
              </a:rPr>
              <a:t>  &gt; foo  &gt; bar  </a:t>
            </a:r>
            <a:r>
              <a:rPr lang="en-US" dirty="0"/>
              <a:t>creates </a:t>
            </a:r>
            <a:r>
              <a:rPr lang="en-US" b="1" dirty="0">
                <a:solidFill>
                  <a:srgbClr val="002060"/>
                </a:solidFill>
              </a:rPr>
              <a:t>foo</a:t>
            </a:r>
            <a:r>
              <a:rPr lang="en-US" dirty="0"/>
              <a:t> as an empty file and </a:t>
            </a:r>
            <a:r>
              <a:rPr lang="en-US" b="1" dirty="0">
                <a:solidFill>
                  <a:srgbClr val="002060"/>
                </a:solidFill>
              </a:rPr>
              <a:t>bar</a:t>
            </a:r>
            <a:r>
              <a:rPr lang="en-US" dirty="0"/>
              <a:t> as a copy of </a:t>
            </a:r>
            <a:r>
              <a:rPr lang="en-US" b="1" dirty="0" err="1">
                <a:solidFill>
                  <a:srgbClr val="002060"/>
                </a:solidFill>
              </a:rPr>
              <a:t>baz</a:t>
            </a:r>
            <a:endParaRPr lang="en-US" b="1" dirty="0">
              <a:solidFill>
                <a:srgbClr val="002060"/>
              </a:solidFill>
            </a:endParaRPr>
          </a:p>
          <a:p>
            <a:pPr marL="573088" lvl="1" indent="-284163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4275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2DB4160-BEEF-4771-835B-65B46A31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49287"/>
          </a:xfrm>
        </p:spPr>
        <p:txBody>
          <a:bodyPr/>
          <a:lstStyle/>
          <a:p>
            <a:r>
              <a:rPr lang="en-US" altLang="en-US" sz="3800"/>
              <a:t>Input Redirection: "Here"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CC79-B26F-4202-9E83-081B1AE0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355" y="3175378"/>
            <a:ext cx="8229600" cy="2975447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Two </a:t>
            </a:r>
            <a:r>
              <a:rPr lang="en-US" sz="2400" b="1" dirty="0">
                <a:solidFill>
                  <a:srgbClr val="0070C0"/>
                </a:solidFill>
              </a:rPr>
              <a:t>bash</a:t>
            </a:r>
            <a:r>
              <a:rPr lang="en-US" sz="2400" dirty="0"/>
              <a:t> operators enable redirection of in-line content to </a:t>
            </a:r>
            <a:r>
              <a:rPr lang="en-US" sz="2400" b="1" dirty="0">
                <a:solidFill>
                  <a:srgbClr val="745600"/>
                </a:solidFill>
              </a:rPr>
              <a:t>stdin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dirty="0"/>
              <a:t>&lt;&lt;</a:t>
            </a:r>
            <a:r>
              <a:rPr lang="en-US" b="1" i="1" dirty="0">
                <a:solidFill>
                  <a:srgbClr val="002060"/>
                </a:solidFill>
              </a:rPr>
              <a:t>delimiter</a:t>
            </a:r>
            <a:r>
              <a:rPr lang="en-US" dirty="0"/>
              <a:t>\n, accepts content up to and including a line that contains just the delimiter</a:t>
            </a:r>
          </a:p>
          <a:p>
            <a:pPr marL="677863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delimiter can be any character string other than – and &lt;</a:t>
            </a:r>
          </a:p>
          <a:p>
            <a:pPr marL="400050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dirty="0"/>
              <a:t>&lt;&lt;-</a:t>
            </a:r>
            <a:r>
              <a:rPr lang="en-US" b="1" i="1" dirty="0">
                <a:solidFill>
                  <a:srgbClr val="002060"/>
                </a:solidFill>
              </a:rPr>
              <a:t>delimiter</a:t>
            </a:r>
            <a:r>
              <a:rPr lang="en-US" dirty="0"/>
              <a:t>\n, is like the first, except that </a:t>
            </a:r>
          </a:p>
          <a:p>
            <a:pPr marL="677863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delimiter can be any character string other than &lt;</a:t>
            </a:r>
          </a:p>
          <a:p>
            <a:pPr marL="677863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it also strips leading tabs from input lines</a:t>
            </a:r>
          </a:p>
          <a:p>
            <a:pPr marL="288925" indent="-288925">
              <a:spcBef>
                <a:spcPts val="0"/>
              </a:spcBef>
              <a:spcAft>
                <a:spcPts val="200"/>
              </a:spcAft>
              <a:defRPr/>
            </a:pPr>
            <a:endParaRPr lang="en-US" sz="1900" dirty="0"/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BF12778A-1D44-4708-A36D-BFB20012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14" y="923926"/>
            <a:ext cx="5425371" cy="2114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008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2DB4160-BEEF-4771-835B-65B46A31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49287"/>
          </a:xfrm>
        </p:spPr>
        <p:txBody>
          <a:bodyPr/>
          <a:lstStyle/>
          <a:p>
            <a:r>
              <a:rPr lang="en-US" altLang="en-US" sz="3800"/>
              <a:t>Input Redirection: "Here"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CC79-B26F-4202-9E83-081B1AE0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355" y="3129887"/>
            <a:ext cx="8229600" cy="262946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Content entered between the initial redirection operator and the final delimiter is known as a </a:t>
            </a:r>
            <a:r>
              <a:rPr lang="en-US" sz="2400" b="1" dirty="0">
                <a:solidFill>
                  <a:srgbClr val="007000"/>
                </a:solidFill>
              </a:rPr>
              <a:t>here document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&lt;&lt; and &lt;&lt;- are useful for embedding documents in scripts</a:t>
            </a:r>
          </a:p>
        </p:txBody>
      </p:sp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275A7CA4-4D11-4269-AD76-4E41CEC0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314" y="923926"/>
            <a:ext cx="5425371" cy="2114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23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BEE8E1-B22F-4E0C-9DAC-DE7A7D2E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0165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Unix Regular File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78D2-DA80-4934-9225-55E3EF0DC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57263"/>
            <a:ext cx="9310048" cy="428802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dirty="0"/>
              <a:t>Unix applications and convention do provide two forms of weak support for associating regular files with formats: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Some applications generate special header content, known as "magic numbers", for tagging their outputs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This content is used by the </a:t>
            </a:r>
            <a:r>
              <a:rPr lang="en-US" b="1" dirty="0">
                <a:solidFill>
                  <a:srgbClr val="0070C0"/>
                </a:solidFill>
              </a:rPr>
              <a:t>file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command (described later) to make educated guesses about a file's format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Unix users have historically used certain extensions as de facto standards for naming formats in certain formats</a:t>
            </a:r>
          </a:p>
        </p:txBody>
      </p:sp>
    </p:spTree>
    <p:extLst>
      <p:ext uri="{BB962C8B-B14F-4D97-AF65-F5344CB8AC3E}">
        <p14:creationId xmlns:p14="http://schemas.microsoft.com/office/powerpoint/2010/main" val="2942928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EC52ADB-ABCB-4684-8A08-238280D3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49287"/>
          </a:xfrm>
        </p:spPr>
        <p:txBody>
          <a:bodyPr/>
          <a:lstStyle/>
          <a:p>
            <a:r>
              <a:rPr lang="en-US" altLang="en-US" sz="4000"/>
              <a:t>Input Redirection: "Here"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26B4-523D-4C8D-8C97-5AB76C490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629469"/>
            <a:ext cx="8229600" cy="3496694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A variant of a here document, a </a:t>
            </a:r>
            <a:r>
              <a:rPr lang="en-US" sz="2400" b="1" dirty="0">
                <a:solidFill>
                  <a:srgbClr val="007000"/>
                </a:solidFill>
              </a:rPr>
              <a:t>here string</a:t>
            </a:r>
            <a:r>
              <a:rPr lang="en-US" sz="2400" dirty="0"/>
              <a:t>, is a string that follows a &lt;&lt;&lt; operator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This construct can prove useful in a variety of contexts, including the construction of simple examples for slide sets like these</a:t>
            </a: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sz="20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398FF1-0EA2-4047-A6BE-07E7F5EE8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493" y="1047874"/>
            <a:ext cx="5923014" cy="15042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48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7FA4ABB-9E5D-4BDD-8D6B-F576F00A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451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Redirection: Pragmatics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E85858AC-BE3E-44E0-8349-F29D288D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38225"/>
            <a:ext cx="9769522" cy="5087938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There are lots (!) of ways to use redirection to create new files:  e.g.,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cat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i="1" dirty="0" err="1">
                <a:solidFill>
                  <a:srgbClr val="002060"/>
                </a:solidFill>
              </a:rPr>
              <a:t>infile</a:t>
            </a:r>
            <a:r>
              <a:rPr lang="en-US" altLang="en-US" b="1" i="1" dirty="0">
                <a:solidFill>
                  <a:srgbClr val="002060"/>
                </a:solidFill>
              </a:rPr>
              <a:t> &gt; </a:t>
            </a:r>
            <a:r>
              <a:rPr lang="en-US" altLang="en-US" b="1" i="1" dirty="0" err="1">
                <a:solidFill>
                  <a:srgbClr val="002060"/>
                </a:solidFill>
              </a:rPr>
              <a:t>newfile</a:t>
            </a:r>
            <a:endParaRPr lang="en-US" altLang="en-US" dirty="0"/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cat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i="1" dirty="0">
                <a:solidFill>
                  <a:srgbClr val="002060"/>
                </a:solidFill>
              </a:rPr>
              <a:t>&lt; </a:t>
            </a:r>
            <a:r>
              <a:rPr lang="en-US" altLang="en-US" b="1" i="1" dirty="0" err="1">
                <a:solidFill>
                  <a:srgbClr val="002060"/>
                </a:solidFill>
              </a:rPr>
              <a:t>infile</a:t>
            </a:r>
            <a:r>
              <a:rPr lang="en-US" altLang="en-US" b="1" i="1" dirty="0">
                <a:solidFill>
                  <a:srgbClr val="002060"/>
                </a:solidFill>
              </a:rPr>
              <a:t> &gt; </a:t>
            </a:r>
            <a:r>
              <a:rPr lang="en-US" altLang="en-US" b="1" i="1" dirty="0" err="1">
                <a:solidFill>
                  <a:srgbClr val="002060"/>
                </a:solidFill>
              </a:rPr>
              <a:t>newfile</a:t>
            </a:r>
            <a:endParaRPr lang="en-US" altLang="en-US" dirty="0"/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cat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i="1" dirty="0">
                <a:solidFill>
                  <a:srgbClr val="002060"/>
                </a:solidFill>
              </a:rPr>
              <a:t>&lt; /dev/</a:t>
            </a:r>
            <a:r>
              <a:rPr lang="en-US" altLang="en-US" b="1" i="1" dirty="0" err="1">
                <a:solidFill>
                  <a:srgbClr val="002060"/>
                </a:solidFill>
              </a:rPr>
              <a:t>tty</a:t>
            </a:r>
            <a:r>
              <a:rPr lang="en-US" altLang="en-US" b="1" i="1" dirty="0">
                <a:solidFill>
                  <a:srgbClr val="002060"/>
                </a:solidFill>
              </a:rPr>
              <a:t> &gt; </a:t>
            </a:r>
            <a:r>
              <a:rPr lang="en-US" altLang="en-US" b="1" i="1" dirty="0" err="1">
                <a:solidFill>
                  <a:srgbClr val="002060"/>
                </a:solidFill>
              </a:rPr>
              <a:t>newfile</a:t>
            </a:r>
            <a:endParaRPr lang="en-US" altLang="en-US" b="1" i="1" dirty="0">
              <a:solidFill>
                <a:srgbClr val="002060"/>
              </a:solidFill>
            </a:endParaRPr>
          </a:p>
          <a:p>
            <a:pPr marL="685800" lvl="2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b="1" i="1" dirty="0">
                <a:solidFill>
                  <a:srgbClr val="745600"/>
                </a:solidFill>
              </a:rPr>
              <a:t>Terminate   </a:t>
            </a:r>
            <a:r>
              <a:rPr lang="en-US" altLang="en-US" b="1" i="1" dirty="0" err="1">
                <a:solidFill>
                  <a:srgbClr val="745600"/>
                </a:solidFill>
              </a:rPr>
              <a:t>typein</a:t>
            </a:r>
            <a:r>
              <a:rPr lang="en-US" altLang="en-US" b="1" i="1" dirty="0">
                <a:solidFill>
                  <a:srgbClr val="745600"/>
                </a:solidFill>
              </a:rPr>
              <a:t>   with   Ctrl-D (or Ctrl-C)</a:t>
            </a:r>
            <a:endParaRPr lang="en-US" altLang="en-US" dirty="0">
              <a:solidFill>
                <a:srgbClr val="745600"/>
              </a:solidFill>
            </a:endParaRP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use  </a:t>
            </a:r>
            <a:r>
              <a:rPr lang="en-US" altLang="en-US" b="1" dirty="0">
                <a:solidFill>
                  <a:srgbClr val="0070C0"/>
                </a:solidFill>
              </a:rPr>
              <a:t>echo</a:t>
            </a:r>
            <a:r>
              <a:rPr lang="en-US" altLang="en-US" dirty="0"/>
              <a:t> </a:t>
            </a:r>
            <a:r>
              <a:rPr lang="en-US" altLang="en-US" b="1" i="1" dirty="0">
                <a:solidFill>
                  <a:srgbClr val="002060"/>
                </a:solidFill>
              </a:rPr>
              <a:t>stuff &gt; </a:t>
            </a:r>
            <a:r>
              <a:rPr lang="en-US" altLang="en-US" b="1" i="1" dirty="0" err="1">
                <a:solidFill>
                  <a:srgbClr val="002060"/>
                </a:solidFill>
              </a:rPr>
              <a:t>newfile</a:t>
            </a:r>
            <a:r>
              <a:rPr lang="en-US" altLang="en-US" dirty="0"/>
              <a:t>  to write </a:t>
            </a:r>
            <a:r>
              <a:rPr lang="en-US" altLang="en-US" b="1" i="1" dirty="0">
                <a:solidFill>
                  <a:srgbClr val="002060"/>
                </a:solidFill>
              </a:rPr>
              <a:t>stuff </a:t>
            </a:r>
            <a:r>
              <a:rPr lang="en-US" altLang="en-US" dirty="0"/>
              <a:t>directly to file</a:t>
            </a:r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/>
              <a:t>redirect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b="1" i="1" dirty="0" err="1">
                <a:solidFill>
                  <a:srgbClr val="002060"/>
                </a:solidFill>
              </a:rPr>
              <a:t>stdout</a:t>
            </a:r>
            <a:r>
              <a:rPr lang="en-US" altLang="en-US" b="1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from any output-producing command to new file</a:t>
            </a:r>
          </a:p>
        </p:txBody>
      </p:sp>
    </p:spTree>
    <p:extLst>
      <p:ext uri="{BB962C8B-B14F-4D97-AF65-F5344CB8AC3E}">
        <p14:creationId xmlns:p14="http://schemas.microsoft.com/office/powerpoint/2010/main" val="3466279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7FA4ABB-9E5D-4BDD-8D6B-F576F00A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451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Redirection: Pragmatics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B589DF7-9601-45AD-9D70-5A6F7540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77" y="1229293"/>
            <a:ext cx="7173170" cy="30879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7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7FA4ABB-9E5D-4BDD-8D6B-F576F00A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451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Redirection: Pragmatics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E1B1566-74A5-4C23-A210-E27CD3BA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980" y="1391495"/>
            <a:ext cx="7178040" cy="26400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7248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7FA4ABB-9E5D-4BDD-8D6B-F576F00A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451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Redirection: Pragmatics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E85858AC-BE3E-44E0-8349-F29D288D7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38225"/>
            <a:ext cx="9441976" cy="5087938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Output redirection, by default, overwrites existing files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Overwriting is enabled with bash's  </a:t>
            </a:r>
            <a:r>
              <a:rPr lang="en-US" altLang="en-US" b="1" dirty="0">
                <a:solidFill>
                  <a:srgbClr val="745600"/>
                </a:solidFill>
              </a:rPr>
              <a:t>set +o </a:t>
            </a:r>
            <a:r>
              <a:rPr lang="en-US" altLang="en-US" b="1" dirty="0" err="1">
                <a:solidFill>
                  <a:srgbClr val="745600"/>
                </a:solidFill>
              </a:rPr>
              <a:t>noclobber</a:t>
            </a:r>
            <a:r>
              <a:rPr lang="en-US" altLang="en-US" dirty="0"/>
              <a:t>  command (default)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/>
              <a:t>Overwriting can be suppressed with bash's  </a:t>
            </a:r>
            <a:r>
              <a:rPr lang="en-US" altLang="en-US" b="1" dirty="0">
                <a:solidFill>
                  <a:srgbClr val="745600"/>
                </a:solidFill>
              </a:rPr>
              <a:t>set -o </a:t>
            </a:r>
            <a:r>
              <a:rPr lang="en-US" altLang="en-US" b="1" dirty="0" err="1">
                <a:solidFill>
                  <a:srgbClr val="745600"/>
                </a:solidFill>
              </a:rPr>
              <a:t>noclobber</a:t>
            </a:r>
            <a:r>
              <a:rPr lang="en-US" altLang="en-US" dirty="0"/>
              <a:t>  command</a:t>
            </a:r>
          </a:p>
        </p:txBody>
      </p:sp>
    </p:spTree>
    <p:extLst>
      <p:ext uri="{BB962C8B-B14F-4D97-AF65-F5344CB8AC3E}">
        <p14:creationId xmlns:p14="http://schemas.microsoft.com/office/powerpoint/2010/main" val="40735267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CDF5FFC-D65F-4B6D-8E60-0983CD2C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44512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Redirection: Pragmatics</a:t>
            </a:r>
          </a:p>
        </p:txBody>
      </p:sp>
      <p:sp>
        <p:nvSpPr>
          <p:cNvPr id="26627" name="Content Placeholder 4">
            <a:extLst>
              <a:ext uri="{FF2B5EF4-FFF2-40B4-BE49-F238E27FC236}">
                <a16:creationId xmlns:a16="http://schemas.microsoft.com/office/drawing/2014/main" id="{33D7E7D0-DAC0-4A98-9BC7-47451467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38225"/>
            <a:ext cx="8229600" cy="5087938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007000"/>
                </a:solidFill>
              </a:rPr>
              <a:t>Avoid &amp;&gt;  for "serious" scripts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Unix administrators commonly use scripts to automate routine procedures for system administration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For scripts that run automatically (and most should), it's a best practice to</a:t>
            </a:r>
          </a:p>
          <a:p>
            <a:pPr marL="346075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separate error messages from good output, </a:t>
            </a:r>
            <a:br>
              <a:rPr lang="en-US" altLang="en-US" sz="2400" dirty="0"/>
            </a:br>
            <a:r>
              <a:rPr lang="en-US" altLang="en-US" sz="2400" dirty="0"/>
              <a:t>so the two can be readily distinguished</a:t>
            </a:r>
          </a:p>
          <a:p>
            <a:pPr marL="346075" lvl="1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400" dirty="0"/>
              <a:t>save error messages to a log, so they can be reviewed and addressed at an admin's convenience</a:t>
            </a:r>
          </a:p>
        </p:txBody>
      </p:sp>
    </p:spTree>
    <p:extLst>
      <p:ext uri="{BB962C8B-B14F-4D97-AF65-F5344CB8AC3E}">
        <p14:creationId xmlns:p14="http://schemas.microsoft.com/office/powerpoint/2010/main" val="4220311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E07A3E-C002-4D16-B23A-15279AA9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07202-7D41-4292-AA5A-EB1F60BBD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92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5961-1434-4F81-92BC-9E1B62C2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C883-FB10-4B3C-9099-45E22A30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lot of what we’ve covered here may seem trivial</a:t>
            </a:r>
          </a:p>
          <a:p>
            <a:pPr marL="0" indent="0">
              <a:buNone/>
            </a:pPr>
            <a:r>
              <a:rPr lang="en-US" dirty="0"/>
              <a:t>Where it really comes into play, as has been mentioned before (and as we’ll see in the future) is in the creation of scripts</a:t>
            </a:r>
          </a:p>
          <a:p>
            <a:pPr marL="0" indent="0">
              <a:buNone/>
            </a:pPr>
            <a:r>
              <a:rPr lang="en-US" dirty="0"/>
              <a:t>Bash provides a rich (if somewhat archaic) scripting environment</a:t>
            </a:r>
          </a:p>
          <a:p>
            <a:pPr marL="0" indent="0">
              <a:buNone/>
            </a:pPr>
            <a:r>
              <a:rPr lang="en-US" dirty="0"/>
              <a:t>Allows us to automate common tasks</a:t>
            </a:r>
          </a:p>
          <a:p>
            <a:pPr marL="0" indent="0">
              <a:buNone/>
            </a:pPr>
            <a:r>
              <a:rPr lang="en-US" dirty="0"/>
              <a:t>You’ll hear me say this in CSCI 4417 (where we do a lot more Linux!): “A good System Administrator is one who scripts him/herself out of a job”</a:t>
            </a:r>
          </a:p>
        </p:txBody>
      </p:sp>
    </p:spTree>
    <p:extLst>
      <p:ext uri="{BB962C8B-B14F-4D97-AF65-F5344CB8AC3E}">
        <p14:creationId xmlns:p14="http://schemas.microsoft.com/office/powerpoint/2010/main" val="803660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5961-1434-4F81-92BC-9E1B62C2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7C883-FB10-4B3C-9099-45E22A30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key difference between Unix/Linux and Windows is that, in Windows, everything is object-oriented</a:t>
            </a:r>
          </a:p>
          <a:p>
            <a:pPr marL="0" indent="0">
              <a:buNone/>
            </a:pPr>
            <a:r>
              <a:rPr lang="en-US" dirty="0"/>
              <a:t>With Unix and Linux, everything is string-oriented</a:t>
            </a:r>
          </a:p>
          <a:p>
            <a:pPr marL="0" indent="0">
              <a:buNone/>
            </a:pPr>
            <a:r>
              <a:rPr lang="en-US" dirty="0"/>
              <a:t>So, in this class, learning how to make strings ‘sit up and beg’ is essential</a:t>
            </a:r>
          </a:p>
        </p:txBody>
      </p:sp>
    </p:spTree>
    <p:extLst>
      <p:ext uri="{BB962C8B-B14F-4D97-AF65-F5344CB8AC3E}">
        <p14:creationId xmlns:p14="http://schemas.microsoft.com/office/powerpoint/2010/main" val="513406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3FFC6E3-BE33-4612-A6E2-F8EDCE16C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12673" y="477443"/>
            <a:ext cx="7966653" cy="531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6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32618F2-4DFF-45FC-8786-6C7DA851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3200"/>
              <a:t>Unix File Extension Conventions (selected)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F17F-BC14-4354-95DC-751B7B0B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9" y="1066800"/>
            <a:ext cx="9318009" cy="458337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.</a:t>
            </a:r>
            <a:r>
              <a:rPr lang="en-US" b="1" dirty="0">
                <a:solidFill>
                  <a:srgbClr val="002060"/>
                </a:solidFill>
              </a:rPr>
              <a:t>txt </a:t>
            </a:r>
            <a:r>
              <a:rPr lang="en-US" dirty="0"/>
              <a:t>- for text files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.</a:t>
            </a:r>
            <a:r>
              <a:rPr lang="en-US" b="1" dirty="0">
                <a:solidFill>
                  <a:srgbClr val="002060"/>
                </a:solidFill>
              </a:rPr>
              <a:t>c</a:t>
            </a:r>
            <a:r>
              <a:rPr lang="en-US" dirty="0"/>
              <a:t>, .</a:t>
            </a:r>
            <a:r>
              <a:rPr lang="en-US" b="1" dirty="0" err="1">
                <a:solidFill>
                  <a:srgbClr val="002060"/>
                </a:solidFill>
              </a:rPr>
              <a:t>cpp</a:t>
            </a:r>
            <a:r>
              <a:rPr lang="en-US" dirty="0"/>
              <a:t>, .</a:t>
            </a:r>
            <a:r>
              <a:rPr lang="en-US" b="1" dirty="0">
                <a:solidFill>
                  <a:srgbClr val="002060"/>
                </a:solidFill>
              </a:rPr>
              <a:t>f, .</a:t>
            </a:r>
            <a:r>
              <a:rPr lang="en-US" b="1" dirty="0" err="1">
                <a:solidFill>
                  <a:srgbClr val="002060"/>
                </a:solidFill>
              </a:rPr>
              <a:t>py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- for C, C++, Fortran, Python source files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.</a:t>
            </a:r>
            <a:r>
              <a:rPr lang="en-US" b="1" dirty="0">
                <a:solidFill>
                  <a:srgbClr val="002060"/>
                </a:solidFill>
              </a:rPr>
              <a:t>o</a:t>
            </a:r>
            <a:r>
              <a:rPr lang="en-US" dirty="0"/>
              <a:t> - for object files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.</a:t>
            </a:r>
            <a:r>
              <a:rPr lang="en-US" b="1" dirty="0">
                <a:solidFill>
                  <a:srgbClr val="002060"/>
                </a:solidFill>
              </a:rPr>
              <a:t>a</a:t>
            </a:r>
            <a:r>
              <a:rPr lang="en-US" dirty="0"/>
              <a:t> - for libraries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.</a:t>
            </a:r>
            <a:r>
              <a:rPr lang="en-US" b="1" dirty="0">
                <a:solidFill>
                  <a:srgbClr val="002060"/>
                </a:solidFill>
              </a:rPr>
              <a:t>exe</a:t>
            </a:r>
            <a:r>
              <a:rPr lang="en-US" dirty="0"/>
              <a:t> – for executables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also common, however, to drop the .exe</a:t>
            </a:r>
          </a:p>
          <a:p>
            <a:pPr marL="398463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compilers, moreover, routinely compiled programs </a:t>
            </a:r>
            <a:r>
              <a:rPr lang="en-US" sz="2800" b="1" dirty="0" err="1">
                <a:solidFill>
                  <a:srgbClr val="0070C0"/>
                </a:solidFill>
              </a:rPr>
              <a:t>a.out</a:t>
            </a:r>
            <a:r>
              <a:rPr lang="en-US" sz="2800" dirty="0"/>
              <a:t>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831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32618F2-4DFF-45FC-8786-6C7DA851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3200"/>
              <a:t>Unix File Extension Conventions (selected)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F17F-BC14-4354-95DC-751B7B0B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066800"/>
            <a:ext cx="8382000" cy="5410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.</a:t>
            </a:r>
            <a:r>
              <a:rPr lang="en-US" b="1" dirty="0" err="1">
                <a:solidFill>
                  <a:srgbClr val="002060"/>
                </a:solidFill>
              </a:rPr>
              <a:t>gz</a:t>
            </a:r>
            <a:r>
              <a:rPr lang="en-US" dirty="0"/>
              <a:t> – for zip files    (short for </a:t>
            </a:r>
            <a:r>
              <a:rPr lang="en-US" b="1" dirty="0" err="1">
                <a:solidFill>
                  <a:srgbClr val="002060"/>
                </a:solidFill>
              </a:rPr>
              <a:t>gzip</a:t>
            </a:r>
            <a:r>
              <a:rPr lang="en-US" dirty="0"/>
              <a:t>, Unix's file compressor)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.</a:t>
            </a:r>
            <a:r>
              <a:rPr lang="en-US" b="1" dirty="0">
                <a:solidFill>
                  <a:srgbClr val="002060"/>
                </a:solidFill>
              </a:rPr>
              <a:t>tar </a:t>
            </a:r>
            <a:r>
              <a:rPr lang="en-US" dirty="0"/>
              <a:t>– for archives  (refers to </a:t>
            </a:r>
            <a:r>
              <a:rPr lang="en-US" b="1" dirty="0">
                <a:solidFill>
                  <a:srgbClr val="002060"/>
                </a:solidFill>
              </a:rPr>
              <a:t>tar</a:t>
            </a:r>
            <a:r>
              <a:rPr lang="en-US" dirty="0"/>
              <a:t>, Unix's archiver)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.</a:t>
            </a:r>
            <a:r>
              <a:rPr lang="en-US" b="1" dirty="0" err="1">
                <a:solidFill>
                  <a:srgbClr val="002060"/>
                </a:solidFill>
              </a:rPr>
              <a:t>tgz</a:t>
            </a:r>
            <a:r>
              <a:rPr lang="en-US" dirty="0"/>
              <a:t> – for compressed tar archives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lang="en-US" sz="2400" dirty="0"/>
          </a:p>
          <a:p>
            <a:pPr marL="457200" lvl="1" indent="0" algn="r">
              <a:spcBef>
                <a:spcPts val="0"/>
              </a:spcBef>
              <a:spcAft>
                <a:spcPts val="200"/>
              </a:spcAft>
              <a:buFontTx/>
              <a:buNone/>
              <a:defRPr/>
            </a:pPr>
            <a:r>
              <a:rPr lang="en-US" sz="1800" i="1" dirty="0"/>
              <a:t>for about 40 more common extensions, see </a:t>
            </a:r>
            <a:r>
              <a:rPr lang="en-US" sz="1800" i="1" dirty="0">
                <a:hlinkClick r:id="rId2"/>
              </a:rPr>
              <a:t>https://kb.iu.edu/d/affo</a:t>
            </a:r>
            <a:endParaRPr lang="en-US" sz="1800" i="1" dirty="0"/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endParaRPr lang="en-US" sz="2000" dirty="0"/>
          </a:p>
          <a:p>
            <a:pPr marL="914400" lvl="2">
              <a:spcBef>
                <a:spcPts val="0"/>
              </a:spcBef>
              <a:spcAft>
                <a:spcPts val="400"/>
              </a:spcAft>
              <a:defRPr/>
            </a:pPr>
            <a:endParaRPr lang="en-US" sz="1800" dirty="0"/>
          </a:p>
        </p:txBody>
      </p:sp>
      <p:pic>
        <p:nvPicPr>
          <p:cNvPr id="5124" name="Picture 3">
            <a:extLst>
              <a:ext uri="{FF2B5EF4-FFF2-40B4-BE49-F238E27FC236}">
                <a16:creationId xmlns:a16="http://schemas.microsoft.com/office/drawing/2014/main" id="{159B7F6A-BE5D-4967-A0A8-CFC77EF22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603" y="508509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12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32618F2-4DFF-45FC-8786-6C7DA851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3200" dirty="0"/>
              <a:t>Unix vs. Windows: Text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F17F-BC14-4354-95DC-751B7B0B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066800"/>
            <a:ext cx="8382000" cy="5410200"/>
          </a:xfrm>
        </p:spPr>
        <p:txBody>
          <a:bodyPr>
            <a:normAutofit/>
          </a:bodyPr>
          <a:lstStyle/>
          <a:p>
            <a:pPr marL="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Users routinely edit text files under Windows, then transfer them to Unix – or vice versa – via</a:t>
            </a:r>
          </a:p>
          <a:p>
            <a:pPr marL="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	cross-text-editor copy-and-paste </a:t>
            </a:r>
          </a:p>
          <a:p>
            <a:pPr marL="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	file transfer utilities like SFTP and FileZilla</a:t>
            </a:r>
          </a:p>
          <a:p>
            <a:pPr marL="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	cross-system file browsers like </a:t>
            </a:r>
            <a:r>
              <a:rPr lang="en-US" sz="2400" dirty="0" err="1"/>
              <a:t>FileCommander</a:t>
            </a:r>
            <a:r>
              <a:rPr lang="en-US" sz="2400" dirty="0"/>
              <a:t> (free)</a:t>
            </a:r>
          </a:p>
          <a:p>
            <a:pPr marL="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	plugins like </a:t>
            </a:r>
            <a:r>
              <a:rPr lang="en-US" sz="2400" dirty="0" err="1"/>
              <a:t>VisualGDB</a:t>
            </a:r>
            <a:r>
              <a:rPr lang="en-US" sz="2400" dirty="0"/>
              <a:t> (commercial), which </a:t>
            </a:r>
          </a:p>
          <a:p>
            <a:pPr marL="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		integrates with Visual Studio and </a:t>
            </a:r>
          </a:p>
          <a:p>
            <a:pPr marL="1828800" lvl="2" indent="-182880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	allows cross-development for Unix under Windows, including use of the </a:t>
            </a:r>
            <a:r>
              <a:rPr lang="en-US" sz="2400" dirty="0" err="1"/>
              <a:t>VisualStudio</a:t>
            </a:r>
            <a:r>
              <a:rPr lang="en-US" sz="2400" dirty="0"/>
              <a:t> IDE for Linux-based debugging</a:t>
            </a:r>
          </a:p>
          <a:p>
            <a:pPr marL="0" lvl="2" indent="0">
              <a:spcBef>
                <a:spcPts val="0"/>
              </a:spcBef>
              <a:spcAft>
                <a:spcPts val="400"/>
              </a:spcAft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23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B4527C5-4DB5-49F3-B0A8-7A4CCB6A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22300"/>
          </a:xfrm>
        </p:spPr>
        <p:txBody>
          <a:bodyPr>
            <a:normAutofit fontScale="90000"/>
          </a:bodyPr>
          <a:lstStyle/>
          <a:p>
            <a:r>
              <a:rPr lang="en-US" altLang="en-US" sz="4000"/>
              <a:t>Text Files: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1CB7-FD25-46C6-9DA2-CCCDF39F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199" y="1104901"/>
            <a:ext cx="9414681" cy="50212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De facto standard for various content, due to portability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Windows and Unix, however, use different EOL markers</a:t>
            </a:r>
          </a:p>
          <a:p>
            <a:pPr marL="401638" lvl="1" indent="0">
              <a:spcBef>
                <a:spcPts val="0"/>
              </a:spcBef>
              <a:spcAft>
                <a:spcPts val="1200"/>
              </a:spcAft>
              <a:buNone/>
              <a:tabLst>
                <a:tab pos="4805363" algn="l"/>
              </a:tabLst>
              <a:defRPr/>
            </a:pPr>
            <a:r>
              <a:rPr lang="en-US" dirty="0"/>
              <a:t>Unix text files map </a:t>
            </a:r>
            <a:r>
              <a:rPr lang="en-US" b="1" dirty="0">
                <a:solidFill>
                  <a:srgbClr val="FF0000"/>
                </a:solidFill>
              </a:rPr>
              <a:t>\n</a:t>
            </a:r>
            <a:r>
              <a:rPr lang="en-US" dirty="0"/>
              <a:t> to one character:		</a:t>
            </a:r>
            <a:r>
              <a:rPr lang="en-US" b="1" dirty="0">
                <a:solidFill>
                  <a:srgbClr val="745600"/>
                </a:solidFill>
              </a:rPr>
              <a:t>^J</a:t>
            </a:r>
            <a:endParaRPr lang="en-US" dirty="0"/>
          </a:p>
          <a:p>
            <a:pPr marL="401638" lvl="1" indent="0">
              <a:spcBef>
                <a:spcPts val="0"/>
              </a:spcBef>
              <a:spcAft>
                <a:spcPts val="1200"/>
              </a:spcAft>
              <a:buNone/>
              <a:tabLst>
                <a:tab pos="4805363" algn="l"/>
              </a:tabLst>
              <a:defRPr/>
            </a:pPr>
            <a:r>
              <a:rPr lang="en-US" dirty="0"/>
              <a:t>Windows text files map </a:t>
            </a:r>
            <a:r>
              <a:rPr lang="en-US" b="1" dirty="0">
                <a:solidFill>
                  <a:srgbClr val="FF0000"/>
                </a:solidFill>
              </a:rPr>
              <a:t>\n</a:t>
            </a:r>
            <a:r>
              <a:rPr lang="en-US" dirty="0"/>
              <a:t> to two:			</a:t>
            </a:r>
            <a:r>
              <a:rPr lang="en-US" b="1" dirty="0">
                <a:solidFill>
                  <a:srgbClr val="745600"/>
                </a:solidFill>
              </a:rPr>
              <a:t>^M^J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>
                <a:solidFill>
                  <a:srgbClr val="000000"/>
                </a:solidFill>
              </a:rPr>
              <a:t>This creates problems for cross-platform development</a:t>
            </a:r>
          </a:p>
        </p:txBody>
      </p:sp>
    </p:spTree>
    <p:extLst>
      <p:ext uri="{BB962C8B-B14F-4D97-AF65-F5344CB8AC3E}">
        <p14:creationId xmlns:p14="http://schemas.microsoft.com/office/powerpoint/2010/main" val="1767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2995</Words>
  <Application>Microsoft Office PowerPoint</Application>
  <PresentationFormat>Widescreen</PresentationFormat>
  <Paragraphs>319</Paragraphs>
  <Slides>59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Corbel Light</vt:lpstr>
      <vt:lpstr>Courier New</vt:lpstr>
      <vt:lpstr>Office Theme</vt:lpstr>
      <vt:lpstr>CSCI 2200: Intro to Unix Files </vt:lpstr>
      <vt:lpstr>CRITICAL KNOWLEDGE!</vt:lpstr>
      <vt:lpstr>Unix File Types (Review)</vt:lpstr>
      <vt:lpstr>Unix File Types (Review)</vt:lpstr>
      <vt:lpstr>Unix Regular File Typing</vt:lpstr>
      <vt:lpstr>Unix File Extension Conventions (selected)</vt:lpstr>
      <vt:lpstr>Unix File Extension Conventions (selected)</vt:lpstr>
      <vt:lpstr>Unix vs. Windows: Text File Formats</vt:lpstr>
      <vt:lpstr>Text Files: Overview</vt:lpstr>
      <vt:lpstr>Unix vs. Windows File Formats</vt:lpstr>
      <vt:lpstr>Unix vs. Windows File Formats</vt:lpstr>
      <vt:lpstr>Unix vs. Windows File Formats</vt:lpstr>
      <vt:lpstr>Unix vs. Windows File Formats</vt:lpstr>
      <vt:lpstr>PowerPoint Presentation</vt:lpstr>
      <vt:lpstr>Text Editors</vt:lpstr>
      <vt:lpstr>Unix Text Editors</vt:lpstr>
      <vt:lpstr>Text Editing under Unix</vt:lpstr>
      <vt:lpstr>Unix Text Editors - nano</vt:lpstr>
      <vt:lpstr>PowerPoint Presentation</vt:lpstr>
      <vt:lpstr>Unix Text Editors - vim</vt:lpstr>
      <vt:lpstr>PowerPoint Presentation</vt:lpstr>
      <vt:lpstr>PowerPoint Presentation</vt:lpstr>
      <vt:lpstr>Files </vt:lpstr>
      <vt:lpstr>Ways of Creating Files</vt:lpstr>
      <vt:lpstr>cp:  copy file</vt:lpstr>
      <vt:lpstr>cp:  copy file</vt:lpstr>
      <vt:lpstr>cp -i, cp -f, cp -n – managing overwriting</vt:lpstr>
      <vt:lpstr>cp: Pragmatics</vt:lpstr>
      <vt:lpstr>cp: Pragmatics</vt:lpstr>
      <vt:lpstr>Ways of Reading Files</vt:lpstr>
      <vt:lpstr>Ways of Reading Files</vt:lpstr>
      <vt:lpstr>Ways of Reading Files</vt:lpstr>
      <vt:lpstr>Ways of Updating Files</vt:lpstr>
      <vt:lpstr>mv: Pragmatics</vt:lpstr>
      <vt:lpstr>mv: Pragmatics</vt:lpstr>
      <vt:lpstr>Deleting Files – rm (remove)</vt:lpstr>
      <vt:lpstr>Deleting Files – rm (remove)</vt:lpstr>
      <vt:lpstr>stdin, stdout, stderr</vt:lpstr>
      <vt:lpstr>stdin</vt:lpstr>
      <vt:lpstr>stdout</vt:lpstr>
      <vt:lpstr>stderr</vt:lpstr>
      <vt:lpstr>Redirecting stdin, stdout, stderr</vt:lpstr>
      <vt:lpstr>Redirecting stdin, stdout, stderr</vt:lpstr>
      <vt:lpstr>Unix I/O Redirection Operators</vt:lpstr>
      <vt:lpstr>Unix I/O Redirection Operators</vt:lpstr>
      <vt:lpstr>Rules for Using Redirection Operators</vt:lpstr>
      <vt:lpstr>Rules for Using Redirection Operators</vt:lpstr>
      <vt:lpstr>Input Redirection: "Here" Documents</vt:lpstr>
      <vt:lpstr>Input Redirection: "Here" Documents</vt:lpstr>
      <vt:lpstr>Input Redirection: "Here" Strings</vt:lpstr>
      <vt:lpstr>Redirection: Pragmatics</vt:lpstr>
      <vt:lpstr>Redirection: Pragmatics</vt:lpstr>
      <vt:lpstr>Redirection: Pragmatics</vt:lpstr>
      <vt:lpstr>Redirection: Pragmatics</vt:lpstr>
      <vt:lpstr>Redirection: Pragmatics</vt:lpstr>
      <vt:lpstr>Usage</vt:lpstr>
      <vt:lpstr>Usage</vt:lpstr>
      <vt:lpstr>Usage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Ramsey</dc:creator>
  <cp:lastModifiedBy>Ramsey, John Webster</cp:lastModifiedBy>
  <cp:revision>10</cp:revision>
  <dcterms:created xsi:type="dcterms:W3CDTF">2021-07-17T17:54:20Z</dcterms:created>
  <dcterms:modified xsi:type="dcterms:W3CDTF">2021-09-14T15:25:14Z</dcterms:modified>
</cp:coreProperties>
</file>