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06" r:id="rId2"/>
    <p:sldId id="507" r:id="rId3"/>
    <p:sldId id="508" r:id="rId4"/>
    <p:sldId id="509" r:id="rId5"/>
    <p:sldId id="510" r:id="rId6"/>
    <p:sldId id="511" r:id="rId7"/>
    <p:sldId id="512" r:id="rId8"/>
    <p:sldId id="513" r:id="rId9"/>
    <p:sldId id="517" r:id="rId10"/>
    <p:sldId id="514" r:id="rId11"/>
    <p:sldId id="515" r:id="rId12"/>
    <p:sldId id="289" r:id="rId13"/>
    <p:sldId id="413" r:id="rId14"/>
    <p:sldId id="318" r:id="rId15"/>
    <p:sldId id="429" r:id="rId16"/>
    <p:sldId id="416" r:id="rId17"/>
    <p:sldId id="493" r:id="rId18"/>
    <p:sldId id="483" r:id="rId19"/>
    <p:sldId id="494" r:id="rId20"/>
    <p:sldId id="409" r:id="rId21"/>
    <p:sldId id="520" r:id="rId22"/>
    <p:sldId id="319" r:id="rId23"/>
    <p:sldId id="497" r:id="rId24"/>
    <p:sldId id="418" r:id="rId25"/>
    <p:sldId id="499" r:id="rId26"/>
    <p:sldId id="321" r:id="rId27"/>
    <p:sldId id="498" r:id="rId28"/>
    <p:sldId id="419" r:id="rId29"/>
    <p:sldId id="500" r:id="rId30"/>
    <p:sldId id="519" r:id="rId31"/>
    <p:sldId id="484" r:id="rId32"/>
    <p:sldId id="501" r:id="rId33"/>
    <p:sldId id="485" r:id="rId34"/>
    <p:sldId id="486" r:id="rId35"/>
    <p:sldId id="487" r:id="rId36"/>
    <p:sldId id="488" r:id="rId37"/>
    <p:sldId id="502" r:id="rId38"/>
    <p:sldId id="521" r:id="rId39"/>
    <p:sldId id="411" r:id="rId40"/>
    <p:sldId id="422" r:id="rId41"/>
    <p:sldId id="503" r:id="rId42"/>
    <p:sldId id="322" r:id="rId43"/>
    <p:sldId id="504" r:id="rId44"/>
    <p:sldId id="424" r:id="rId45"/>
    <p:sldId id="425" r:id="rId46"/>
    <p:sldId id="430" r:id="rId47"/>
    <p:sldId id="431" r:id="rId48"/>
    <p:sldId id="432" r:id="rId49"/>
    <p:sldId id="433" r:id="rId50"/>
    <p:sldId id="434" r:id="rId51"/>
    <p:sldId id="518" r:id="rId52"/>
    <p:sldId id="505" r:id="rId53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4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9" autoAdjust="0"/>
    <p:restoredTop sz="86409" autoAdjust="0"/>
  </p:normalViewPr>
  <p:slideViewPr>
    <p:cSldViewPr>
      <p:cViewPr varScale="1">
        <p:scale>
          <a:sx n="111" d="100"/>
          <a:sy n="111" d="100"/>
        </p:scale>
        <p:origin x="19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0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90A00A-482F-44AE-8FC2-ACB7BC79F1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3134D-6F63-480D-9039-C25B314E65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36E9256-8D20-4CAD-AB61-A06FEEB423EA}" type="datetimeFigureOut">
              <a:rPr lang="en-US"/>
              <a:pPr>
                <a:defRPr/>
              </a:pPr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52B0-BA60-4247-907F-5BE7411F1D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1A380-CF5B-47C9-BD96-EA3FAE25EA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847ACA-1A4F-49C4-B72E-21D27F9F7C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CFF992-8867-4888-9FFD-83DB5A2685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41B54-4EC3-4138-98C3-062690C20C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0AF53-1ACA-4FE0-A826-69650BA9FCC6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57B182-146D-490F-AC99-DF27BF4A05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EB39D0-4B93-45A1-888C-388458A98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80C7C-A881-4BB6-80D4-6CE0DA6353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DA885-1D06-4B2C-9914-95A37BB7D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9172E39-BF54-40EB-9717-9EADAAC79B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AEC0D2D-A009-4575-B72D-C05D9D77C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3E2E5-EB44-4E7B-A8FC-3BD16959ED5E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A79E759-2C12-4610-983A-5BC6970E5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DAA84B6-1EAA-449D-BEB8-CD595C96C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E37C-B5CD-4F09-83DC-47D0F8E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A976A-8FC6-41C4-A827-58B757450C11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CF9-D911-4E3D-B14F-E2F92986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29D3-7453-403E-B3DE-2A76867D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B307A-80AC-481A-B928-CCD1AFD1B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94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5039-7103-42F3-886B-59585E3A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C0D8E-30F6-4C83-8626-BE88A0B7E9BD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F9BE-6136-41CC-8AFF-1049513E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5C66-FAE3-4686-A23F-1480E798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5052F-3E2D-4418-A12A-33D3417483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6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41E7-4EC7-48B0-90A9-73784FCF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CEB7-D860-4474-9709-242ACC1254F0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69AA-50DF-435E-9216-F7D20DE8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42EC0-33FE-4DC9-A849-169C9776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E4988E-E488-4B20-BDDC-FA639FCF23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9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 Extra Light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 Extra Light" panose="020B0204020104020204" pitchFamily="34" charset="0"/>
              </a:defRPr>
            </a:lvl1pPr>
            <a:lvl2pPr>
              <a:defRPr>
                <a:latin typeface="Abadi Extra Light" panose="020B0204020104020204" pitchFamily="34" charset="0"/>
              </a:defRPr>
            </a:lvl2pPr>
            <a:lvl3pPr>
              <a:defRPr>
                <a:latin typeface="Abadi Extra Light" panose="020B0204020104020204" pitchFamily="34" charset="0"/>
              </a:defRPr>
            </a:lvl3pPr>
            <a:lvl4pPr>
              <a:defRPr>
                <a:latin typeface="Abadi Extra Light" panose="020B0204020104020204" pitchFamily="34" charset="0"/>
              </a:defRPr>
            </a:lvl4pPr>
            <a:lvl5pPr>
              <a:defRPr>
                <a:latin typeface="Abadi Extra Light" panose="020B02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EF56F-DDED-471D-A714-4B612D75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48522-CE6E-469D-A2BA-C9971CE88924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C5C6-6A72-4F22-913B-B47DF0E4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1891-1069-472F-B758-DACE6C67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B282C-F272-40FE-A2DD-E5D9D1AEED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55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badi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D905-1649-448F-A451-0E1B269F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A6FC1-0283-4CC4-A7DD-AE507DBC392D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1C54-E937-49BA-BB09-E485CD6A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1D79-9B2F-4567-846E-E3F4C92C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6C966-BA4B-41F6-8502-B7A3F2A25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57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19C7A2-8E6F-4F97-806B-7F8FDE5D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F9369-C8E3-4C6F-BC04-08DD7DB70957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F1C1CB-9EA2-4CEE-8F43-DC5DD521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999B4A-3EEF-42B9-9356-611F5A47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9573D-74A7-4EB1-9040-F086688BC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70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0B6119-01B9-4395-B689-EA1DC200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D4144-CD7F-45B6-8F14-12AB139312BE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89EFE9B-B741-43EC-931C-1E066CD0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C265056-F75A-4B4E-8FB4-5EDB9031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16697-D184-4BEB-83C0-3DB0A4EFEB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3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AE27648-A1B1-4298-9A16-A5E52E84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46FC1-967B-4448-9AD1-65BF99059A28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446DBE-6B99-47C7-B529-2B14C552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FD26CE-1D16-4951-A0CF-CD293FE1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8AEA3-6CA9-4B96-85AF-9A10C6896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AF2189-2486-4DC1-B966-200715F7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814B-4574-4880-BFFE-7DF336C9BEBD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E73E40B-FB0E-4E47-8DD3-03B7ABB0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64B0325-4D82-4C51-AA45-6077BDB0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E3B73-27FB-4DAF-BB9D-AD6460ED0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0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D4B854-F969-422C-8E03-11CD09A9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5042-5C3C-4B98-9713-6EFEA1CC0028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AADBE08-E1BB-4207-8281-757A27B9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C564B8-9639-4E39-8196-C73738E1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6E818-0AD5-4BA5-A15C-52C9C8FBE5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0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E0DEA-747F-4269-9526-262D9E34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18403-9C1D-471F-ADA2-EFEF23CA80A9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4256DB-A841-4837-84D1-4A3BA344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6A1AF1-AAA7-447F-9B3E-AFCC2447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BF0C4-7755-44C1-8EA7-F0E984C6FF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4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805B1A5-2600-4787-85B8-C7EE1D017D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8184EA7-728E-4A43-A5CD-5D9C3DCFE4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CCD1-FA88-4F6C-8C78-1DD0E1F7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20FCF4-79BD-497A-B298-5C86638315C9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0456-9A93-420B-9766-8BDAEFDC1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38070-5B32-46F4-A77F-65DE99039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58FDD3D-8E4D-498C-9DD2-94F451D0E7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59A82-0109-4FCC-95BA-DD0DB1DB6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CSCI 2200: Intro to Unix </a:t>
            </a:r>
            <a:br>
              <a:rPr lang="en-US" altLang="en-US" dirty="0"/>
            </a:br>
            <a:r>
              <a:rPr lang="en-US" dirty="0"/>
              <a:t>File Permissions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A0084E-C077-46A3-BAB4-C56DC1F13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7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3820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Chmod – Alphabetical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In addition to u/g/o, we have r (read), w (write), execute(x)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Operators: +, -, =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 err="1"/>
              <a:t>u+x</a:t>
            </a:r>
            <a:r>
              <a:rPr lang="en-US" altLang="en-US" sz="2400" dirty="0"/>
              <a:t> = user: add execute</a:t>
            </a:r>
            <a:br>
              <a:rPr lang="en-US" altLang="en-US" sz="2400" dirty="0"/>
            </a:br>
            <a:r>
              <a:rPr lang="en-US" altLang="en-US" sz="2400" dirty="0"/>
              <a:t>ug-w = user/group: remove write</a:t>
            </a:r>
            <a:br>
              <a:rPr lang="en-US" altLang="en-US" sz="2400" dirty="0"/>
            </a:br>
            <a:r>
              <a:rPr lang="en-US" altLang="en-US" sz="2400" dirty="0"/>
              <a:t>a=r = all: set r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If u/g/o not specified, default is ‘all’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3820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Chmod – Alphabetical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So: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C2362-B6E6-42E0-8E79-16F45C87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971800"/>
            <a:ext cx="10839450" cy="1524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FF6472-B01A-4ABE-924B-6B3C8C84666D}"/>
              </a:ext>
            </a:extLst>
          </p:cNvPr>
          <p:cNvCxnSpPr/>
          <p:nvPr/>
        </p:nvCxnSpPr>
        <p:spPr>
          <a:xfrm flipH="1">
            <a:off x="6705600" y="2395740"/>
            <a:ext cx="381000" cy="6096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2C578D-56AC-4A72-A0A0-551B4D9F5210}"/>
              </a:ext>
            </a:extLst>
          </p:cNvPr>
          <p:cNvSpPr/>
          <p:nvPr/>
        </p:nvSpPr>
        <p:spPr>
          <a:xfrm>
            <a:off x="740570" y="368658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BDCE64-1F6E-48F2-AC28-44C9192D0918}"/>
              </a:ext>
            </a:extLst>
          </p:cNvPr>
          <p:cNvCxnSpPr>
            <a:cxnSpLocks/>
          </p:cNvCxnSpPr>
          <p:nvPr/>
        </p:nvCxnSpPr>
        <p:spPr>
          <a:xfrm flipV="1">
            <a:off x="931070" y="4001108"/>
            <a:ext cx="345281" cy="968712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CF8810-89BB-4169-9624-5AE5483E3AF9}"/>
              </a:ext>
            </a:extLst>
          </p:cNvPr>
          <p:cNvCxnSpPr>
            <a:cxnSpLocks/>
          </p:cNvCxnSpPr>
          <p:nvPr/>
        </p:nvCxnSpPr>
        <p:spPr>
          <a:xfrm flipV="1">
            <a:off x="1804989" y="4021779"/>
            <a:ext cx="23811" cy="948041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2AD28-C9A2-45D6-A011-7B8EB8066D6E}"/>
              </a:ext>
            </a:extLst>
          </p:cNvPr>
          <p:cNvCxnSpPr>
            <a:cxnSpLocks/>
          </p:cNvCxnSpPr>
          <p:nvPr/>
        </p:nvCxnSpPr>
        <p:spPr>
          <a:xfrm flipH="1" flipV="1">
            <a:off x="2493170" y="4001108"/>
            <a:ext cx="171449" cy="979048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1689E3-8649-4B44-8733-F1D5B85434DE}"/>
              </a:ext>
            </a:extLst>
          </p:cNvPr>
          <p:cNvSpPr txBox="1"/>
          <p:nvPr/>
        </p:nvSpPr>
        <p:spPr>
          <a:xfrm>
            <a:off x="660969" y="49126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F25BC-B879-40E0-92A6-E88064841226}"/>
              </a:ext>
            </a:extLst>
          </p:cNvPr>
          <p:cNvSpPr txBox="1"/>
          <p:nvPr/>
        </p:nvSpPr>
        <p:spPr>
          <a:xfrm>
            <a:off x="1626895" y="49126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7B2B61-E863-4057-9115-2DD0340268CA}"/>
              </a:ext>
            </a:extLst>
          </p:cNvPr>
          <p:cNvSpPr txBox="1"/>
          <p:nvPr/>
        </p:nvSpPr>
        <p:spPr>
          <a:xfrm>
            <a:off x="2514082" y="49126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8755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3BC38A-3AC8-4851-ADE1-F29D8C8DC5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62000"/>
            <a:ext cx="7772400" cy="2838450"/>
          </a:xfrm>
        </p:spPr>
        <p:txBody>
          <a:bodyPr/>
          <a:lstStyle/>
          <a:p>
            <a:pPr eaLnBrk="1" hangingPunct="1"/>
            <a:r>
              <a:rPr lang="en-US" altLang="en-US" dirty="0"/>
              <a:t>CSCI 2200: Intro to Unix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Regular Expressions (Regexps)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757E42B-38CE-4E86-93CB-6F340F3C8F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dirty="0"/>
              <a:t>Jack Ramsey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/>
              <a:t>Managing Related Texts: Scenarios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382000" cy="49831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200" b="1" dirty="0">
                <a:solidFill>
                  <a:srgbClr val="002060"/>
                </a:solidFill>
              </a:rPr>
              <a:t>Creation</a:t>
            </a:r>
            <a:endParaRPr lang="en-US" altLang="en-US" sz="2200" dirty="0"/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generating test cases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/>
              <a:t>generating related strings for password cracking</a:t>
            </a:r>
          </a:p>
          <a:p>
            <a:pPr>
              <a:spcBef>
                <a:spcPct val="0"/>
              </a:spcBef>
            </a:pPr>
            <a:r>
              <a:rPr lang="en-US" altLang="en-US" sz="2200" b="1" dirty="0">
                <a:solidFill>
                  <a:srgbClr val="002060"/>
                </a:solidFill>
              </a:rPr>
              <a:t>Retrieval</a:t>
            </a:r>
            <a:endParaRPr lang="en-US" altLang="en-US" sz="2200" dirty="0"/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retrieving related documents with similar spellings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/>
              <a:t>retrieving similar content, like terms, variants of names, abbreviations</a:t>
            </a:r>
          </a:p>
          <a:p>
            <a:pPr>
              <a:spcBef>
                <a:spcPct val="0"/>
              </a:spcBef>
            </a:pPr>
            <a:r>
              <a:rPr lang="en-US" altLang="en-US" sz="2200" b="1" dirty="0">
                <a:solidFill>
                  <a:srgbClr val="002060"/>
                </a:solidFill>
              </a:rPr>
              <a:t>Updating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/>
              <a:t>changing related values, like IP address prefixes and case conversions</a:t>
            </a:r>
          </a:p>
          <a:p>
            <a:pPr>
              <a:spcBef>
                <a:spcPct val="0"/>
              </a:spcBef>
            </a:pPr>
            <a:r>
              <a:rPr lang="en-US" altLang="en-US" sz="2200" b="1" dirty="0">
                <a:solidFill>
                  <a:srgbClr val="002060"/>
                </a:solidFill>
              </a:rPr>
              <a:t>Deletion</a:t>
            </a:r>
            <a:endParaRPr lang="en-US" altLang="en-US" sz="2200" dirty="0"/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/>
              <a:t>removing related content, like values associated with sets of hostnames</a:t>
            </a:r>
          </a:p>
          <a:p>
            <a:pPr>
              <a:spcBef>
                <a:spcPct val="0"/>
              </a:spcBef>
            </a:pPr>
            <a:r>
              <a:rPr lang="en-US" altLang="en-US" sz="2200" b="1" dirty="0">
                <a:solidFill>
                  <a:srgbClr val="002060"/>
                </a:solidFill>
              </a:rPr>
              <a:t>Auditing</a:t>
            </a:r>
            <a:endParaRPr lang="en-US" altLang="en-US" sz="2200" dirty="0"/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confirming that text is </a:t>
            </a:r>
            <a:r>
              <a:rPr lang="en-US" altLang="en-US" sz="2000" b="1" i="1" dirty="0">
                <a:solidFill>
                  <a:srgbClr val="008000"/>
                </a:solidFill>
              </a:rPr>
              <a:t>well-formed</a:t>
            </a:r>
            <a:r>
              <a:rPr lang="en-US" altLang="en-US" sz="2000" dirty="0"/>
              <a:t>:  i.e., meets syntactic requirements 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/>
              <a:t>parsing this content:  e.g., separating times into </a:t>
            </a:r>
            <a:r>
              <a:rPr lang="en-US" altLang="en-US" sz="2000" dirty="0" err="1"/>
              <a:t>hrs</a:t>
            </a:r>
            <a:r>
              <a:rPr lang="en-US" altLang="en-US" sz="2000" dirty="0"/>
              <a:t>, mins, secs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>
            <a:extLst>
              <a:ext uri="{FF2B5EF4-FFF2-40B4-BE49-F238E27FC236}">
                <a16:creationId xmlns:a16="http://schemas.microsoft.com/office/drawing/2014/main" id="{0CCB2E32-4164-40C4-8BBF-FBCA2E9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dirty="0"/>
              <a:t>Regular Expressions (</a:t>
            </a:r>
            <a:r>
              <a:rPr lang="en-US" altLang="en-US" sz="4000" dirty="0" err="1"/>
              <a:t>regexps</a:t>
            </a:r>
            <a:r>
              <a:rPr lang="en-US" altLang="en-US" sz="4000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BF8DE-44D6-4EB9-9F37-E816E7D7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5791200" cy="4906963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Idea due to Stephen Kleene, U. Wisconsin-Madison mathematician late 1940's</a:t>
            </a:r>
          </a:p>
          <a:p>
            <a:pPr marL="228600" indent="-228600"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/>
            </a:pPr>
            <a:r>
              <a:rPr lang="en-US" sz="2400" dirty="0"/>
              <a:t>Idea:  characterize patterns using three basic operators:</a:t>
            </a:r>
          </a:p>
          <a:p>
            <a:pPr marL="457200" indent="-228600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sz="2400" b="1" dirty="0" err="1">
                <a:solidFill>
                  <a:srgbClr val="002060"/>
                </a:solidFill>
              </a:rPr>
              <a:t>xy</a:t>
            </a:r>
            <a:r>
              <a:rPr lang="en-US" sz="2400" dirty="0"/>
              <a:t> – </a:t>
            </a:r>
            <a:r>
              <a:rPr lang="en-US" sz="2400" b="1" dirty="0">
                <a:solidFill>
                  <a:srgbClr val="008000"/>
                </a:solidFill>
              </a:rPr>
              <a:t>concatenation</a:t>
            </a:r>
          </a:p>
          <a:p>
            <a:pPr marL="457200" indent="-228600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*</a:t>
            </a:r>
            <a:r>
              <a:rPr lang="en-US" sz="2400" dirty="0"/>
              <a:t> –   </a:t>
            </a:r>
            <a:r>
              <a:rPr lang="en-US" sz="2400" b="1" dirty="0">
                <a:solidFill>
                  <a:srgbClr val="008000"/>
                </a:solidFill>
              </a:rPr>
              <a:t>repetition</a:t>
            </a:r>
            <a:r>
              <a:rPr lang="en-US" sz="2400" dirty="0"/>
              <a:t>  (any number of)</a:t>
            </a:r>
          </a:p>
          <a:p>
            <a:pPr marL="457200" indent="-2286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|</a:t>
            </a:r>
            <a:r>
              <a:rPr lang="en-US" sz="2400" dirty="0"/>
              <a:t> –   </a:t>
            </a:r>
            <a:r>
              <a:rPr lang="en-US" sz="2400" b="1" dirty="0">
                <a:solidFill>
                  <a:srgbClr val="008000"/>
                </a:solidFill>
              </a:rPr>
              <a:t>alternation</a:t>
            </a:r>
            <a:r>
              <a:rPr lang="en-US" sz="2400" dirty="0"/>
              <a:t> (either/or)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Over time, expanded to multiple </a:t>
            </a:r>
            <a:br>
              <a:rPr lang="en-US" sz="2400" dirty="0"/>
            </a:br>
            <a:r>
              <a:rPr lang="en-US" sz="2400" dirty="0"/>
              <a:t>operators that are all </a:t>
            </a:r>
            <a:r>
              <a:rPr lang="en-US" sz="2400" dirty="0" err="1"/>
              <a:t>shorthands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for these three</a:t>
            </a:r>
          </a:p>
        </p:txBody>
      </p:sp>
      <p:pic>
        <p:nvPicPr>
          <p:cNvPr id="8196" name="Picture 2" descr="Stephen Kleene">
            <a:extLst>
              <a:ext uri="{FF2B5EF4-FFF2-40B4-BE49-F238E27FC236}">
                <a16:creationId xmlns:a16="http://schemas.microsoft.com/office/drawing/2014/main" id="{5C829D22-771E-4B25-813F-4B1F7E07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9" r="2638"/>
          <a:stretch>
            <a:fillRect/>
          </a:stretch>
        </p:blipFill>
        <p:spPr bwMode="auto">
          <a:xfrm>
            <a:off x="7620000" y="2667000"/>
            <a:ext cx="26241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09AF6CE-3CC1-4076-BE44-31F30319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/>
              <a:t>Regular Expressions as Presented Here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448E167-0B12-44DC-8C2B-27B394E0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288925" indent="-288925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400" dirty="0"/>
              <a:t>Initial focus: </a:t>
            </a:r>
            <a:r>
              <a:rPr lang="en-US" altLang="en-US" sz="2400" b="1" dirty="0">
                <a:solidFill>
                  <a:srgbClr val="008000"/>
                </a:solidFill>
              </a:rPr>
              <a:t>PCRE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8000"/>
                </a:solidFill>
              </a:rPr>
              <a:t>Perl-compatible regular expressions</a:t>
            </a:r>
            <a:r>
              <a:rPr lang="en-US" altLang="en-US" sz="2400" dirty="0"/>
              <a:t>),  </a:t>
            </a:r>
            <a:br>
              <a:rPr lang="en-US" altLang="en-US" sz="2400" dirty="0"/>
            </a:br>
            <a:r>
              <a:rPr lang="en-US" altLang="en-US" sz="2400" dirty="0"/>
              <a:t>due to their</a:t>
            </a:r>
          </a:p>
          <a:p>
            <a:pPr marL="688975" lvl="1" indent="-288925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rich, expressive feature set</a:t>
            </a:r>
          </a:p>
          <a:p>
            <a:pPr marL="688975" lvl="1" indent="-288925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widespread use</a:t>
            </a:r>
          </a:p>
          <a:p>
            <a:pPr marL="288925" indent="-288925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400" dirty="0"/>
              <a:t>Thereafter</a:t>
            </a:r>
          </a:p>
          <a:p>
            <a:pPr marL="688975" lvl="1" indent="-288925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use of bash scripting to make "realistic" regular expressions readable and writeable</a:t>
            </a:r>
          </a:p>
          <a:p>
            <a:pPr marL="688975" lvl="1" indent="-288925">
              <a:spcBef>
                <a:spcPct val="0"/>
              </a:spcBef>
              <a:spcAft>
                <a:spcPts val="12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examples of specific implementations of </a:t>
            </a:r>
            <a:r>
              <a:rPr lang="en-US" altLang="en-US" sz="2400" dirty="0" err="1"/>
              <a:t>regexps</a:t>
            </a:r>
            <a:r>
              <a:rPr lang="en-US" altLang="en-US" sz="2400" dirty="0"/>
              <a:t> in major Unix utilities, including alternatives to PCRE</a:t>
            </a:r>
            <a:endParaRPr lang="en-US" altLang="en-US" sz="2000" dirty="0"/>
          </a:p>
          <a:p>
            <a:pPr marL="0" indent="0">
              <a:buNone/>
              <a:defRPr/>
            </a:pPr>
            <a:r>
              <a:rPr lang="en-US" altLang="en-US" sz="1100" dirty="0"/>
              <a:t>Source:  http://www.pcre.org/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5BE0D4-23E1-45D5-BF35-29555C4A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</a:rPr>
              <a:t>PCRE Regexps – Basic Syntax</a:t>
            </a:r>
            <a:endParaRPr lang="en-US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0303-9852-4F50-8231-407D35E1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9372600" cy="50593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The following keyboard symbols denote themselves:</a:t>
            </a:r>
          </a:p>
          <a:p>
            <a:pPr marL="3365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Letters and numbers, when not used as arguments for regexp operators</a:t>
            </a:r>
          </a:p>
          <a:p>
            <a:pPr marL="3365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` ~ ! @ # % &amp; _ = / ; *</a:t>
            </a:r>
          </a:p>
          <a:p>
            <a:pPr marL="3365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in certain contexts, - ^ $ &lt; &gt; 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Other punctuation denotes regular expression operators: </a:t>
            </a:r>
          </a:p>
          <a:p>
            <a:pPr marL="338138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These include [ ], { }, ( ), -, \, |, ^, $, +, ., comma, and ?</a:t>
            </a:r>
          </a:p>
          <a:p>
            <a:pPr marL="338138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For these symbols to be treated as themselves, they must be </a:t>
            </a:r>
            <a:r>
              <a:rPr lang="en-US" sz="2400" b="1" dirty="0">
                <a:solidFill>
                  <a:srgbClr val="008000"/>
                </a:solidFill>
              </a:rPr>
              <a:t>escaped</a:t>
            </a:r>
            <a:r>
              <a:rPr lang="en-US" sz="2400" dirty="0"/>
              <a:t>:  i.e., preceded by a \</a:t>
            </a:r>
          </a:p>
          <a:p>
            <a:pPr>
              <a:buFont typeface="Arial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5BE0D4-23E1-45D5-BF35-29555C4A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</a:rPr>
              <a:t>PCRE Regexps – Basic Syntax</a:t>
            </a:r>
            <a:endParaRPr lang="en-US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0303-9852-4F50-8231-407D35E1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9677400" cy="5059363"/>
          </a:xfrm>
        </p:spPr>
        <p:txBody>
          <a:bodyPr/>
          <a:lstStyle/>
          <a:p>
            <a:pPr marL="338138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Regular expression operators have different uses:  i.e., to denote</a:t>
            </a:r>
          </a:p>
          <a:p>
            <a:pPr marL="627063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sets of characters</a:t>
            </a:r>
          </a:p>
          <a:p>
            <a:pPr marL="627063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nonprintable characters</a:t>
            </a:r>
          </a:p>
          <a:p>
            <a:pPr marL="627063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positions in a stream</a:t>
            </a:r>
          </a:p>
          <a:p>
            <a:pPr marL="627063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the values of previously matched strings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97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7">
            <a:extLst>
              <a:ext uri="{FF2B5EF4-FFF2-40B4-BE49-F238E27FC236}">
                <a16:creationId xmlns:a16="http://schemas.microsoft.com/office/drawing/2014/main" id="{B580BFFF-A917-496C-BD0F-AD260D47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4724400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8600" algn="l"/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\^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caret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\[	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left sq. brace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\.	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period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\$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dollar sign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\*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asterisk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\{	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left curly brace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4829F3-5A94-436F-9FA0-341B78C36D65}"/>
              </a:ext>
            </a:extLst>
          </p:cNvPr>
          <p:cNvSpPr txBox="1">
            <a:spLocks/>
          </p:cNvSpPr>
          <p:nvPr/>
        </p:nvSpPr>
        <p:spPr bwMode="auto">
          <a:xfrm>
            <a:off x="1981200" y="274638"/>
            <a:ext cx="822960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badi" panose="020B0604020104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900"/>
              <a:t>PCRE One-Character Escape Sequences:</a:t>
            </a:r>
            <a:endParaRPr lang="en-US" altLang="en-US" sz="39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344258A-81EC-4C8E-AB2B-4DD992041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57400"/>
            <a:ext cx="5181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8600" algn="l"/>
                <a:tab pos="4572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\(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left parenthesis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\\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backslash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\+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plus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\)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right parenthesis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\|		-  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vertical bar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4FEC037-B925-4878-83EC-9954C51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401762"/>
          </a:xfrm>
        </p:spPr>
        <p:txBody>
          <a:bodyPr/>
          <a:lstStyle/>
          <a:p>
            <a:r>
              <a:rPr lang="en-US" altLang="en-US" sz="3900" dirty="0"/>
              <a:t>PCRE One-Character Escape Sequences:</a:t>
            </a:r>
          </a:p>
        </p:txBody>
      </p:sp>
      <p:sp>
        <p:nvSpPr>
          <p:cNvPr id="11268" name="TextBox 8">
            <a:extLst>
              <a:ext uri="{FF2B5EF4-FFF2-40B4-BE49-F238E27FC236}">
                <a16:creationId xmlns:a16="http://schemas.microsoft.com/office/drawing/2014/main" id="{E04D5057-0931-41AA-860B-147A22743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057399"/>
            <a:ext cx="542607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6286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6286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6286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\t			- 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tab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\f			-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form feed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\v			-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vertical tab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</a:t>
            </a: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xxx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	-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octal char </a:t>
            </a: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xxx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hh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	-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hex char </a:t>
            </a:r>
            <a:r>
              <a:rPr lang="en-US" altLang="en-US" sz="2800" b="1" dirty="0" err="1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hh</a:t>
            </a:r>
            <a:endParaRPr lang="en-US" altLang="en-US" sz="2800" b="1" dirty="0">
              <a:solidFill>
                <a:srgbClr val="0070C0"/>
              </a:solidFill>
              <a:latin typeface="Arial" panose="020B0604020202020204" pitchFamily="34" charset="0"/>
              <a:ea typeface="Arial Unicode MS" pitchFamily="34" charset="-128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6BB6EA03-7B26-451A-B6A5-56ECE32D4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76" y="2057400"/>
            <a:ext cx="479282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6286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6286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57200" algn="l"/>
                <a:tab pos="6286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57200" algn="l"/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\?	-  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question mark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\{	-  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left angle bracket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\}	-  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right angle bracket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\n	-	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newline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\r	-		</a:t>
            </a:r>
            <a:r>
              <a:rPr lang="en-US" altLang="en-US" sz="28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carriage return</a:t>
            </a:r>
          </a:p>
        </p:txBody>
      </p:sp>
    </p:spTree>
    <p:extLst>
      <p:ext uri="{BB962C8B-B14F-4D97-AF65-F5344CB8AC3E}">
        <p14:creationId xmlns:p14="http://schemas.microsoft.com/office/powerpoint/2010/main" val="11328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3820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Every file and directory is associated with a set of ‘permissions’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In this example, </a:t>
            </a:r>
            <a:r>
              <a:rPr lang="en-US" altLang="en-US" sz="2400" dirty="0" err="1"/>
              <a:t>rw-rw-rw</a:t>
            </a:r>
            <a:r>
              <a:rPr lang="en-US" altLang="en-US" sz="2400" dirty="0"/>
              <a:t>-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Groups of three –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	Owner (user - u)</a:t>
            </a:r>
            <a:br>
              <a:rPr lang="en-US" altLang="en-US" sz="2400" dirty="0"/>
            </a:br>
            <a:r>
              <a:rPr lang="en-US" altLang="en-US" sz="2400" dirty="0"/>
              <a:t>	Group (g)</a:t>
            </a:r>
            <a:br>
              <a:rPr lang="en-US" altLang="en-US" sz="2400" dirty="0"/>
            </a:br>
            <a:r>
              <a:rPr lang="en-US" altLang="en-US" sz="2400" dirty="0"/>
              <a:t>	Everyone else (other - o)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Controls which users can do what with the file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Only owner can delete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3">
            <a:extLst>
              <a:ext uri="{FF2B5EF4-FFF2-40B4-BE49-F238E27FC236}">
                <a16:creationId xmlns:a16="http://schemas.microsoft.com/office/drawing/2014/main" id="{9D6A0C12-91FC-4554-909B-E505ECE0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752600"/>
            <a:ext cx="8153400" cy="76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0" dirty="0"/>
              <a:t>The following denote a single character from a particular group of characters</a:t>
            </a:r>
          </a:p>
        </p:txBody>
      </p:sp>
      <p:sp>
        <p:nvSpPr>
          <p:cNvPr id="9220" name="Content Placeholder 6">
            <a:extLst>
              <a:ext uri="{FF2B5EF4-FFF2-40B4-BE49-F238E27FC236}">
                <a16:creationId xmlns:a16="http://schemas.microsoft.com/office/drawing/2014/main" id="{5F0B4362-86ED-4350-AEEA-1586BA3F1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57400" y="2590800"/>
            <a:ext cx="9448800" cy="24542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dirty="0">
                <a:latin typeface="Arial" charset="0"/>
              </a:rPr>
              <a:t>\d		-  </a:t>
            </a:r>
            <a:r>
              <a:rPr lang="en-US" altLang="en-US" i="1" dirty="0">
                <a:solidFill>
                  <a:srgbClr val="0070C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digit  (i.e., 0-9)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dirty="0">
                <a:latin typeface="Arial" charset="0"/>
              </a:rPr>
              <a:t>\l		-  </a:t>
            </a:r>
            <a:r>
              <a:rPr lang="en-US" altLang="en-US" i="1" dirty="0">
                <a:solidFill>
                  <a:srgbClr val="0070C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lowercase letter  (i.e., a-z)  *doesn’t work in bash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dirty="0">
                <a:latin typeface="Arial" charset="0"/>
              </a:rPr>
              <a:t>\u		-  </a:t>
            </a:r>
            <a:r>
              <a:rPr lang="en-US" altLang="en-US" i="1" dirty="0">
                <a:solidFill>
                  <a:srgbClr val="0070C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uppercase letter   (i.e., A-Z) *doesn’t work in bash</a:t>
            </a:r>
          </a:p>
          <a:p>
            <a:pPr marL="574675" indent="-574675" eaLnBrk="1" hangingPunct="1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dirty="0">
                <a:latin typeface="Arial" charset="0"/>
              </a:rPr>
              <a:t>\p  		-  </a:t>
            </a:r>
            <a:r>
              <a:rPr lang="en-US" altLang="en-US" i="1" dirty="0">
                <a:solidFill>
                  <a:srgbClr val="0070C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printing chars – visible chars and spaces</a:t>
            </a:r>
          </a:p>
          <a:p>
            <a:pPr marL="574675" indent="-574675" eaLnBrk="1" hangingPunct="1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dirty="0">
                <a:latin typeface="Arial" charset="0"/>
              </a:rPr>
              <a:t>\s   		-  </a:t>
            </a:r>
            <a:r>
              <a:rPr lang="en-US" altLang="en-US" i="1" dirty="0">
                <a:solidFill>
                  <a:srgbClr val="0070C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whitespace char - space, tab, vertical tab, newline, return</a:t>
            </a:r>
          </a:p>
          <a:p>
            <a:pPr marL="574675" indent="-574675" eaLnBrk="1" hangingPunct="1">
              <a:spcBef>
                <a:spcPct val="0"/>
              </a:spcBef>
              <a:buNone/>
              <a:defRPr/>
            </a:pPr>
            <a:endParaRPr lang="en-US" altLang="en-US" i="1" dirty="0">
              <a:solidFill>
                <a:srgbClr val="0070C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F14979F-3CE2-4CF5-BD36-315F6726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401762"/>
          </a:xfrm>
        </p:spPr>
        <p:txBody>
          <a:bodyPr/>
          <a:lstStyle/>
          <a:p>
            <a:r>
              <a:rPr lang="en-US" altLang="en-US" sz="3900" dirty="0"/>
              <a:t>PCRE Class Escape Sequences: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1E04B6-BE3E-4196-A3A5-6D827698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81B088-4006-4FB0-8679-0840DD412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1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4AB0867-9C3B-4845-8C3D-2F6DF15E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User-Defined Single-Char Classes</a:t>
            </a:r>
          </a:p>
        </p:txBody>
      </p:sp>
      <p:sp>
        <p:nvSpPr>
          <p:cNvPr id="14339" name="Content Placeholder 6">
            <a:extLst>
              <a:ext uri="{FF2B5EF4-FFF2-40B4-BE49-F238E27FC236}">
                <a16:creationId xmlns:a16="http://schemas.microsoft.com/office/drawing/2014/main" id="{3F97DC15-8904-4D2A-B7B0-8199489D0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05000" y="1371600"/>
            <a:ext cx="84582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b="1" dirty="0"/>
              <a:t>x-y</a:t>
            </a:r>
            <a:r>
              <a:rPr lang="en-US" altLang="en-US" dirty="0"/>
              <a:t>	 </a:t>
            </a:r>
            <a:r>
              <a:rPr lang="en-US" altLang="en-US" b="1" dirty="0">
                <a:solidFill>
                  <a:srgbClr val="002060"/>
                </a:solidFill>
              </a:rPr>
              <a:t>code range: 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745600"/>
                </a:solidFill>
              </a:rPr>
              <a:t>any one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745600"/>
                </a:solidFill>
              </a:rPr>
              <a:t>char with ASCII code from x to y inclusive</a:t>
            </a:r>
            <a:r>
              <a:rPr lang="en-US" altLang="en-US" dirty="0"/>
              <a:t>:  </a:t>
            </a:r>
            <a:r>
              <a:rPr lang="en-US" altLang="en-US" b="1" dirty="0"/>
              <a:t>e.g</a:t>
            </a:r>
            <a:r>
              <a:rPr lang="en-US" altLang="en-US" dirty="0"/>
              <a:t>.,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0-9  - 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any one digit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a-z  - 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any one Roman lower case letter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A-Z  - 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any one Roman upper case letter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4AB0867-9C3B-4845-8C3D-2F6DF15E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User-Defined Single-Char Classes</a:t>
            </a:r>
          </a:p>
        </p:txBody>
      </p:sp>
      <p:sp>
        <p:nvSpPr>
          <p:cNvPr id="14339" name="Content Placeholder 6">
            <a:extLst>
              <a:ext uri="{FF2B5EF4-FFF2-40B4-BE49-F238E27FC236}">
                <a16:creationId xmlns:a16="http://schemas.microsoft.com/office/drawing/2014/main" id="{3F97DC15-8904-4D2A-B7B0-8199489D0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05000" y="1371600"/>
            <a:ext cx="9601200" cy="49530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b="1" dirty="0"/>
              <a:t>[ ]</a:t>
            </a:r>
            <a:r>
              <a:rPr lang="en-US" altLang="en-US" dirty="0"/>
              <a:t>	 </a:t>
            </a:r>
            <a:r>
              <a:rPr lang="en-US" altLang="en-US" b="1" dirty="0">
                <a:solidFill>
                  <a:srgbClr val="002060"/>
                </a:solidFill>
              </a:rPr>
              <a:t>character set:     </a:t>
            </a:r>
            <a:r>
              <a:rPr lang="en-US" altLang="en-US" b="1" dirty="0">
                <a:solidFill>
                  <a:srgbClr val="745600"/>
                </a:solidFill>
              </a:rPr>
              <a:t>any one character from […]</a:t>
            </a:r>
            <a:r>
              <a:rPr lang="en-US" altLang="en-US" dirty="0"/>
              <a:t>:  </a:t>
            </a:r>
            <a:r>
              <a:rPr lang="en-US" altLang="en-US" b="1" dirty="0"/>
              <a:t>e.g</a:t>
            </a:r>
            <a:r>
              <a:rPr lang="en-US" altLang="en-US" dirty="0"/>
              <a:t>.,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dirty="0"/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[&amp;$^]      	-  </a:t>
            </a:r>
            <a:r>
              <a:rPr lang="en-US" altLang="en-US" dirty="0">
                <a:latin typeface="Arial" panose="020B0604020202020204" pitchFamily="34" charset="0"/>
                <a:ea typeface="Arial Unicode MS" pitchFamily="34" charset="-128"/>
              </a:rPr>
              <a:t>&amp; 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or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  </a:t>
            </a:r>
            <a:r>
              <a:rPr lang="en-US" altLang="en-US" dirty="0">
                <a:latin typeface="Arial" panose="020B0604020202020204" pitchFamily="34" charset="0"/>
                <a:ea typeface="Arial Unicode MS" pitchFamily="34" charset="-128"/>
              </a:rPr>
              <a:t>$ 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or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  </a:t>
            </a:r>
            <a:r>
              <a:rPr lang="en-US" altLang="en-US" dirty="0">
                <a:latin typeface="Arial" panose="020B0604020202020204" pitchFamily="34" charset="0"/>
                <a:ea typeface="Arial Unicode MS" pitchFamily="34" charset="-128"/>
              </a:rPr>
              <a:t>^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[a-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-Z]  	- 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any one Roman letter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b="1" dirty="0"/>
              <a:t>[^ ]</a:t>
            </a:r>
            <a:r>
              <a:rPr lang="en-US" altLang="en-US" dirty="0"/>
              <a:t>	 </a:t>
            </a:r>
            <a:r>
              <a:rPr lang="en-US" altLang="en-US" b="1" dirty="0">
                <a:solidFill>
                  <a:srgbClr val="002060"/>
                </a:solidFill>
              </a:rPr>
              <a:t>inverted character set:  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745600"/>
                </a:solidFill>
              </a:rPr>
              <a:t>any one character BUT […]</a:t>
            </a:r>
            <a:r>
              <a:rPr lang="en-US" altLang="en-US" dirty="0"/>
              <a:t>:  </a:t>
            </a:r>
            <a:r>
              <a:rPr lang="en-US" altLang="en-US" b="1" dirty="0"/>
              <a:t>e.g</a:t>
            </a:r>
            <a:r>
              <a:rPr lang="en-US" altLang="en-US" dirty="0"/>
              <a:t>.,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[^&amp;$^]  		- 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any char BUT </a:t>
            </a:r>
            <a:r>
              <a:rPr lang="en-US" altLang="en-US" dirty="0">
                <a:latin typeface="Arial" panose="020B0604020202020204" pitchFamily="34" charset="0"/>
                <a:ea typeface="Arial Unicode MS" pitchFamily="34" charset="-128"/>
              </a:rPr>
              <a:t>&amp; 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or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  </a:t>
            </a:r>
            <a:r>
              <a:rPr lang="en-US" altLang="en-US" dirty="0">
                <a:latin typeface="Arial" panose="020B0604020202020204" pitchFamily="34" charset="0"/>
                <a:ea typeface="Arial Unicode MS" pitchFamily="34" charset="-128"/>
              </a:rPr>
              <a:t>$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or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  </a:t>
            </a:r>
            <a:r>
              <a:rPr lang="en-US" altLang="en-US" dirty="0">
                <a:latin typeface="Arial" panose="020B0604020202020204" pitchFamily="34" charset="0"/>
                <a:ea typeface="Arial Unicode MS" pitchFamily="34" charset="-128"/>
              </a:rPr>
              <a:t>^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457200" algn="l"/>
                <a:tab pos="1371600" algn="l"/>
              </a:tabLs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[^a-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-Z]  	-  </a:t>
            </a:r>
            <a:r>
              <a:rPr lang="en-US" altLang="en-US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any NON Roman letter</a:t>
            </a:r>
          </a:p>
        </p:txBody>
      </p:sp>
    </p:spTree>
    <p:extLst>
      <p:ext uri="{BB962C8B-B14F-4D97-AF65-F5344CB8AC3E}">
        <p14:creationId xmlns:p14="http://schemas.microsoft.com/office/powerpoint/2010/main" val="27337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9">
            <a:extLst>
              <a:ext uri="{FF2B5EF4-FFF2-40B4-BE49-F238E27FC236}">
                <a16:creationId xmlns:a16="http://schemas.microsoft.com/office/drawing/2014/main" id="{DA540421-9150-4EA5-91A7-5399764D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 dirty="0"/>
              <a:t>PCRE </a:t>
            </a:r>
            <a:r>
              <a:rPr lang="en-US" altLang="en-US" sz="3700" dirty="0"/>
              <a:t>Regexps: User Char Class Examples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EAC083-D56F-4FE0-B7A6-9F1D4755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5400"/>
            <a:ext cx="10820400" cy="4906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3433763" algn="l"/>
              </a:tabLst>
              <a:defRPr/>
            </a:pPr>
            <a:r>
              <a:rPr lang="en-US" sz="2400" dirty="0"/>
              <a:t>ETSU e-numbers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1828800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E[0-9][0-9][0-9][0-9][0-9][0-9][0-9][0-9]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3433763" algn="l"/>
              </a:tabLst>
              <a:defRPr/>
            </a:pPr>
            <a:r>
              <a:rPr lang="en-US" sz="2400" dirty="0"/>
              <a:t>Social security numbers	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1828800" algn="l"/>
                <a:tab pos="3433763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[0-9][0-9][0-9]-[0-9][0-9]-[0-9][0-9][0-9][0-9]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3433763" algn="l"/>
              </a:tabLst>
              <a:defRPr/>
            </a:pPr>
            <a:r>
              <a:rPr lang="en-US" sz="2400" dirty="0"/>
              <a:t>U.S. phone numbers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1828800" algn="l"/>
                <a:tab pos="3433763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[2-9][0-9][0-9]-[2-9][0-9][0-9]-[0-9][0-9][0-9][0-9]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3433763" algn="l"/>
              </a:tabLst>
              <a:defRPr/>
            </a:pPr>
            <a:r>
              <a:rPr lang="en-US" sz="2400" dirty="0"/>
              <a:t>IPv4 Internet addresses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1828800" algn="l"/>
                <a:tab pos="3433763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[0-2][0-9][0-9].[0-2][0-9][0-9].[0-2][0-9][0-9].[0-2][0-9][0-9]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8FD3C17-DC73-4202-A4A4-4B7945BC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PCRE Single-Char Classes</a:t>
            </a:r>
            <a:endParaRPr lang="en-US" altLang="en-US" sz="4000" b="1"/>
          </a:p>
        </p:txBody>
      </p:sp>
      <p:sp>
        <p:nvSpPr>
          <p:cNvPr id="16387" name="Text Placeholder 3">
            <a:extLst>
              <a:ext uri="{FF2B5EF4-FFF2-40B4-BE49-F238E27FC236}">
                <a16:creationId xmlns:a16="http://schemas.microsoft.com/office/drawing/2014/main" id="{72BA9FD6-0B39-4621-976B-DA244A703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066800"/>
            <a:ext cx="8153400" cy="76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745600"/>
                </a:solidFill>
              </a:rPr>
              <a:t>The following PCRE character classes</a:t>
            </a:r>
            <a:r>
              <a:rPr lang="en-US" altLang="en-US" sz="2000" b="0"/>
              <a:t> are special tokens that denote a single character from a particular group of chars.</a:t>
            </a:r>
          </a:p>
        </p:txBody>
      </p:sp>
      <p:sp>
        <p:nvSpPr>
          <p:cNvPr id="16388" name="Content Placeholder 6">
            <a:extLst>
              <a:ext uri="{FF2B5EF4-FFF2-40B4-BE49-F238E27FC236}">
                <a16:creationId xmlns:a16="http://schemas.microsoft.com/office/drawing/2014/main" id="{CAD0EE6E-9789-4D92-BE49-01F052DC4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38525" y="1943099"/>
            <a:ext cx="5238750" cy="2971801"/>
          </a:xfrm>
        </p:spPr>
        <p:txBody>
          <a:bodyPr/>
          <a:lstStyle/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</a:t>
            </a:r>
            <a:r>
              <a:rPr lang="en-US" altLang="en-US" sz="2400" dirty="0" err="1"/>
              <a:t>alnum</a:t>
            </a:r>
            <a:r>
              <a:rPr lang="en-US" altLang="en-US" sz="2400" dirty="0"/>
              <a:t>:]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alphanumeric chars 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[:alpha:]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alphabetic chars 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[:ascii:]		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ASCII chars 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[:blank:]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space and tab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</a:t>
            </a:r>
            <a:r>
              <a:rPr lang="en-US" altLang="en-US" sz="2400" dirty="0" err="1"/>
              <a:t>cntrl</a:t>
            </a:r>
            <a:r>
              <a:rPr lang="en-US" altLang="en-US" sz="2400" dirty="0"/>
              <a:t>:]		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control chars</a:t>
            </a:r>
            <a:r>
              <a:rPr lang="en-US" altLang="en-US" sz="2400" dirty="0"/>
              <a:t> 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[:digit:]		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digits  [0-9]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[:graph:]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visible chars </a:t>
            </a:r>
          </a:p>
        </p:txBody>
      </p:sp>
    </p:spTree>
    <p:extLst>
      <p:ext uri="{BB962C8B-B14F-4D97-AF65-F5344CB8AC3E}">
        <p14:creationId xmlns:p14="http://schemas.microsoft.com/office/powerpoint/2010/main" val="37868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8FD3C17-DC73-4202-A4A4-4B7945BC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dirty="0"/>
              <a:t>PCRE Single-Char Classes</a:t>
            </a:r>
            <a:endParaRPr lang="en-US" altLang="en-US" sz="4000" b="1" dirty="0"/>
          </a:p>
        </p:txBody>
      </p:sp>
      <p:sp>
        <p:nvSpPr>
          <p:cNvPr id="16387" name="Text Placeholder 3">
            <a:extLst>
              <a:ext uri="{FF2B5EF4-FFF2-40B4-BE49-F238E27FC236}">
                <a16:creationId xmlns:a16="http://schemas.microsoft.com/office/drawing/2014/main" id="{72BA9FD6-0B39-4621-976B-DA244A703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066800"/>
            <a:ext cx="8153400" cy="76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000">
                <a:solidFill>
                  <a:srgbClr val="745600"/>
                </a:solidFill>
              </a:rPr>
              <a:t>The following PCRE character classes</a:t>
            </a:r>
            <a:r>
              <a:rPr lang="en-US" altLang="en-US" sz="2000" b="0"/>
              <a:t> are special tokens that denote a single character from a particular group of chars.</a:t>
            </a:r>
          </a:p>
        </p:txBody>
      </p:sp>
      <p:sp>
        <p:nvSpPr>
          <p:cNvPr id="16390" name="Content Placeholder 6">
            <a:extLst>
              <a:ext uri="{FF2B5EF4-FFF2-40B4-BE49-F238E27FC236}">
                <a16:creationId xmlns:a16="http://schemas.microsoft.com/office/drawing/2014/main" id="{FA0D5832-0AE7-40A1-B7DA-D1FCBDAE7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43250" y="1905000"/>
            <a:ext cx="5905500" cy="3048000"/>
          </a:xfrm>
        </p:spPr>
        <p:txBody>
          <a:bodyPr/>
          <a:lstStyle/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[:lower:]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lowercase letters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[:print:]		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visible chars and spaces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</a:t>
            </a:r>
            <a:r>
              <a:rPr lang="en-US" altLang="en-US" sz="2400" dirty="0" err="1"/>
              <a:t>punct</a:t>
            </a:r>
            <a:r>
              <a:rPr lang="en-US" altLang="en-US" sz="2400" dirty="0"/>
              <a:t>:]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punctuation and symbols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[:space:]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all whitespace chars 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[:upper:]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uppercase letters</a:t>
            </a:r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[:word:]	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word chars (letters, digits, _)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spcAft>
                <a:spcPts val="300"/>
              </a:spcAft>
              <a:buNone/>
              <a:tabLst>
                <a:tab pos="457200" algn="l"/>
                <a:tab pos="914400" algn="l"/>
                <a:tab pos="971550" algn="l"/>
              </a:tabLst>
            </a:pPr>
            <a:r>
              <a:rPr lang="en-US" altLang="en-US" sz="2400" dirty="0"/>
              <a:t>[:</a:t>
            </a:r>
            <a:r>
              <a:rPr lang="en-US" altLang="en-US" sz="2400" dirty="0" err="1"/>
              <a:t>xdigit</a:t>
            </a:r>
            <a:r>
              <a:rPr lang="en-US" altLang="en-US" sz="2400" dirty="0"/>
              <a:t>:]		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  <a:ea typeface="Arial Unicode MS" pitchFamily="34" charset="-128"/>
              </a:rPr>
              <a:t>hexadecimal digits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8FD3C17-DC73-4202-A4A4-4B7945BC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PCRE Single-Char Classes</a:t>
            </a:r>
            <a:endParaRPr lang="en-US" altLang="en-US" sz="4000" b="1"/>
          </a:p>
        </p:txBody>
      </p:sp>
      <p:sp>
        <p:nvSpPr>
          <p:cNvPr id="7176" name="Content Placeholder 4">
            <a:extLst>
              <a:ext uri="{FF2B5EF4-FFF2-40B4-BE49-F238E27FC236}">
                <a16:creationId xmlns:a16="http://schemas.microsoft.com/office/drawing/2014/main" id="{B2F899AC-3837-4A51-BA57-C6ED6B0C0588}"/>
              </a:ext>
            </a:extLst>
          </p:cNvPr>
          <p:cNvSpPr txBox="1">
            <a:spLocks/>
          </p:cNvSpPr>
          <p:nvPr/>
        </p:nvSpPr>
        <p:spPr bwMode="auto">
          <a:xfrm>
            <a:off x="2209800" y="1600200"/>
            <a:ext cx="77724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285750" algn="l"/>
                <a:tab pos="120015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228600">
              <a:spcBef>
                <a:spcPct val="20000"/>
              </a:spcBef>
              <a:buFont typeface="Arial" charset="0"/>
              <a:buChar char="–"/>
              <a:tabLst>
                <a:tab pos="285750" algn="l"/>
                <a:tab pos="120015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285750" algn="l"/>
                <a:tab pos="120015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2857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2857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857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857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857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85750" algn="l"/>
                <a:tab pos="120015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>
                <a:latin typeface="Abadi Extra Light" panose="020B0204020104020204" pitchFamily="34" charset="0"/>
              </a:rPr>
              <a:t>Pragmatics:</a:t>
            </a:r>
          </a:p>
          <a:p>
            <a:pPr marL="284163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>
                <a:latin typeface="Abadi Extra Light" panose="020B0204020104020204" pitchFamily="34" charset="0"/>
              </a:rPr>
              <a:t>Named classes </a:t>
            </a:r>
            <a:r>
              <a:rPr lang="en-US" altLang="en-US" sz="2400" b="1" dirty="0">
                <a:latin typeface="Abadi Extra Light" panose="020B0204020104020204" pitchFamily="34" charset="0"/>
              </a:rPr>
              <a:t>must</a:t>
            </a:r>
            <a:r>
              <a:rPr lang="en-US" altLang="en-US" sz="2400" dirty="0">
                <a:latin typeface="Abadi Extra Light" panose="020B0204020104020204" pitchFamily="34" charset="0"/>
              </a:rPr>
              <a:t> be used in bracket expressions:  i.e.,</a:t>
            </a:r>
          </a:p>
          <a:p>
            <a:pPr marL="284163" lvl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>
                <a:latin typeface="Abadi Extra Light" panose="020B0204020104020204" pitchFamily="34" charset="0"/>
              </a:rPr>
              <a:t>[[:</a:t>
            </a:r>
            <a:r>
              <a:rPr lang="en-US" altLang="en-US" sz="2400" dirty="0" err="1">
                <a:latin typeface="Abadi Extra Light" panose="020B0204020104020204" pitchFamily="34" charset="0"/>
              </a:rPr>
              <a:t>alnum</a:t>
            </a:r>
            <a:r>
              <a:rPr lang="en-US" altLang="en-US" sz="2400" dirty="0">
                <a:latin typeface="Abadi Extra Light" panose="020B0204020104020204" pitchFamily="34" charset="0"/>
              </a:rPr>
              <a:t>:]] and [^[:</a:t>
            </a:r>
            <a:r>
              <a:rPr lang="en-US" altLang="en-US" sz="2400" dirty="0" err="1">
                <a:latin typeface="Abadi Extra Light" panose="020B0204020104020204" pitchFamily="34" charset="0"/>
              </a:rPr>
              <a:t>alnum</a:t>
            </a:r>
            <a:r>
              <a:rPr lang="en-US" altLang="en-US" sz="2400" dirty="0">
                <a:latin typeface="Abadi Extra Light" panose="020B0204020104020204" pitchFamily="34" charset="0"/>
              </a:rPr>
              <a:t>:]] are valid in match patterns</a:t>
            </a:r>
          </a:p>
          <a:p>
            <a:pPr marL="284163" lvl="1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>
                <a:latin typeface="Abadi Extra Light" panose="020B0204020104020204" pitchFamily="34" charset="0"/>
              </a:rPr>
              <a:t>[:</a:t>
            </a:r>
            <a:r>
              <a:rPr lang="en-US" altLang="en-US" sz="2400" dirty="0" err="1">
                <a:latin typeface="Abadi Extra Light" panose="020B0204020104020204" pitchFamily="34" charset="0"/>
              </a:rPr>
              <a:t>alnum</a:t>
            </a:r>
            <a:r>
              <a:rPr lang="en-US" altLang="en-US" sz="2400" dirty="0">
                <a:latin typeface="Abadi Extra Light" panose="020B0204020104020204" pitchFamily="34" charset="0"/>
              </a:rPr>
              <a:t>:] by itself will generate an error message </a:t>
            </a:r>
          </a:p>
          <a:p>
            <a:pPr marL="284163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>
                <a:latin typeface="Abadi Extra Light" panose="020B0204020104020204" pitchFamily="34" charset="0"/>
              </a:rPr>
              <a:t>This list of named character classes is not complete</a:t>
            </a:r>
          </a:p>
          <a:p>
            <a:pPr marL="284163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b="1" i="1" dirty="0">
                <a:solidFill>
                  <a:srgbClr val="C00000"/>
                </a:solidFill>
                <a:latin typeface="Abadi Extra Light" panose="020B0204020104020204" pitchFamily="34" charset="0"/>
              </a:rPr>
              <a:t>Different utilities recognize different character classes</a:t>
            </a:r>
          </a:p>
          <a:p>
            <a:pPr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400" dirty="0">
              <a:latin typeface="Abadi Extra Light" panose="020B0204020104020204" pitchFamily="34" charset="0"/>
            </a:endParaRPr>
          </a:p>
          <a:p>
            <a:pPr lvl="1"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en-US" altLang="en-US" sz="2400" dirty="0">
                <a:latin typeface="Abadi Extra Light" panose="020B02040201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125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9DA766-8D5E-4989-9C5B-E141BE10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10972800" cy="3124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33763" algn="l"/>
              </a:tabLst>
              <a:defRPr/>
            </a:pPr>
            <a:r>
              <a:rPr lang="en-US" sz="2400" dirty="0"/>
              <a:t>ETSU e-numbers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7200" algn="l"/>
                <a:tab pos="3433763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E</a:t>
            </a:r>
            <a:r>
              <a:rPr lang="en-US" sz="2400" b="1" dirty="0">
                <a:solidFill>
                  <a:srgbClr val="FF0000"/>
                </a:solidFill>
              </a:rPr>
              <a:t>[</a:t>
            </a:r>
            <a:r>
              <a:rPr lang="en-US" sz="2400" b="1" dirty="0">
                <a:solidFill>
                  <a:srgbClr val="002060"/>
                </a:solidFill>
              </a:rPr>
              <a:t>[:digit:]</a:t>
            </a:r>
            <a:r>
              <a:rPr lang="en-US" sz="2400" b="1" dirty="0">
                <a:solidFill>
                  <a:srgbClr val="FF0000"/>
                </a:solidFill>
              </a:rPr>
              <a:t>][</a:t>
            </a:r>
            <a:r>
              <a:rPr lang="en-US" sz="2400" b="1" dirty="0">
                <a:solidFill>
                  <a:srgbClr val="002060"/>
                </a:solidFill>
              </a:rPr>
              <a:t>[:digit:]</a:t>
            </a:r>
            <a:r>
              <a:rPr lang="en-US" sz="2400" b="1" dirty="0">
                <a:solidFill>
                  <a:srgbClr val="FF0000"/>
                </a:solidFill>
              </a:rPr>
              <a:t>][</a:t>
            </a:r>
            <a:r>
              <a:rPr lang="en-US" sz="2400" b="1" dirty="0">
                <a:solidFill>
                  <a:srgbClr val="002060"/>
                </a:solidFill>
              </a:rPr>
              <a:t>[:digit:]</a:t>
            </a:r>
            <a:r>
              <a:rPr lang="en-US" sz="2400" b="1" dirty="0">
                <a:solidFill>
                  <a:srgbClr val="FF0000"/>
                </a:solidFill>
              </a:rPr>
              <a:t>][</a:t>
            </a:r>
            <a:r>
              <a:rPr lang="en-US" sz="2400" b="1" dirty="0">
                <a:solidFill>
                  <a:srgbClr val="002060"/>
                </a:solidFill>
              </a:rPr>
              <a:t>[:digit:]</a:t>
            </a:r>
            <a:r>
              <a:rPr lang="en-US" sz="2400" b="1" dirty="0">
                <a:solidFill>
                  <a:srgbClr val="FF0000"/>
                </a:solidFill>
              </a:rPr>
              <a:t>][</a:t>
            </a:r>
            <a:r>
              <a:rPr lang="en-US" sz="2400" b="1" dirty="0">
                <a:solidFill>
                  <a:srgbClr val="002060"/>
                </a:solidFill>
              </a:rPr>
              <a:t>[:digit:]</a:t>
            </a:r>
            <a:r>
              <a:rPr lang="en-US" sz="2400" b="1" dirty="0">
                <a:solidFill>
                  <a:srgbClr val="FF0000"/>
                </a:solidFill>
              </a:rPr>
              <a:t>][</a:t>
            </a:r>
            <a:r>
              <a:rPr lang="en-US" sz="2400" b="1" dirty="0">
                <a:solidFill>
                  <a:srgbClr val="002060"/>
                </a:solidFill>
              </a:rPr>
              <a:t>[:digit:]</a:t>
            </a:r>
            <a:r>
              <a:rPr lang="en-US" sz="2400" b="1" dirty="0">
                <a:solidFill>
                  <a:srgbClr val="FF0000"/>
                </a:solidFill>
              </a:rPr>
              <a:t>][</a:t>
            </a:r>
            <a:r>
              <a:rPr lang="en-US" sz="2400" b="1" dirty="0">
                <a:solidFill>
                  <a:srgbClr val="002060"/>
                </a:solidFill>
              </a:rPr>
              <a:t>[:digit:]</a:t>
            </a:r>
            <a:r>
              <a:rPr lang="en-US" sz="2400" b="1" dirty="0">
                <a:solidFill>
                  <a:srgbClr val="FF0000"/>
                </a:solidFill>
              </a:rPr>
              <a:t>][</a:t>
            </a:r>
            <a:r>
              <a:rPr lang="en-US" sz="2400" b="1" dirty="0">
                <a:solidFill>
                  <a:srgbClr val="002060"/>
                </a:solidFill>
              </a:rPr>
              <a:t>[:digit:]</a:t>
            </a:r>
            <a:r>
              <a:rPr lang="en-US" sz="2400" b="1" dirty="0">
                <a:solidFill>
                  <a:srgbClr val="FF0000"/>
                </a:solidFill>
              </a:rPr>
              <a:t>]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33763" algn="l"/>
              </a:tabLst>
              <a:defRPr/>
            </a:pPr>
            <a:r>
              <a:rPr lang="en-US" sz="2400" dirty="0"/>
              <a:t>Social Security Numbers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7200" algn="l"/>
                <a:tab pos="3433763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[[:digit:]][[:digit:]][[:digit:]]-[[:digit:]][[:digit:]]-[[:digit:]][[:digit:]][[:digit:]][[:digit:]]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33763" algn="l"/>
              </a:tabLst>
              <a:defRPr/>
            </a:pPr>
            <a:r>
              <a:rPr lang="en-US" sz="2400" dirty="0"/>
              <a:t>U.S. phone numbers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7200" algn="l"/>
                <a:tab pos="3433763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[2-9][[:digit:]][[:digit:]]-[2-9][[:digit:]][[:digit:]]-[[:digit:]][[:digit:]][[:digit:]][[:digit:]]</a:t>
            </a:r>
            <a:endParaRPr lang="en-US" sz="2400" dirty="0">
              <a:solidFill>
                <a:prstClr val="black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3433763" algn="l"/>
              </a:tabLst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3433763" algn="l"/>
              </a:tabLst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3433763" algn="l"/>
              </a:tabLst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3433763" algn="l"/>
              </a:tabLst>
              <a:defRPr/>
            </a:pP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6E802F-3191-4371-B29C-DF42D570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dirty="0"/>
              <a:t>PCRE Single-Char Classes</a:t>
            </a:r>
            <a:endParaRPr lang="en-US" alt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9DA766-8D5E-4989-9C5B-E141BE10A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81200"/>
            <a:ext cx="11582400" cy="3200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3433763" algn="l"/>
              </a:tabLst>
              <a:defRPr/>
            </a:pPr>
            <a:r>
              <a:rPr lang="en-US" sz="2400" dirty="0">
                <a:solidFill>
                  <a:prstClr val="black"/>
                </a:solidFill>
              </a:rPr>
              <a:t>IPv4 Internet addresses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7200" algn="l"/>
                <a:tab pos="3433763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[0-2][[:digit:]][[:digit:]].[0-2][[:digit:]][[:digit:]].[0-2][[:digit:]][[:digit:]].[0-2][[:digit:]][[:digit:]]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3433763" algn="l"/>
              </a:tabLst>
              <a:defRPr/>
            </a:pPr>
            <a:r>
              <a:rPr lang="en-US" sz="2400" dirty="0"/>
              <a:t>Ethernet addresses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7200" algn="l"/>
                <a:tab pos="3433763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:]]:[[: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:]]:[[: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:]]:[[: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:]]:[[: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:]]:[[: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:]]:[[: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:]]:[[: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:]][[:</a:t>
            </a:r>
            <a:r>
              <a:rPr lang="en-US" sz="2400" b="1" dirty="0" err="1">
                <a:solidFill>
                  <a:srgbClr val="002060"/>
                </a:solidFill>
              </a:rPr>
              <a:t>xdigit</a:t>
            </a:r>
            <a:r>
              <a:rPr lang="en-US" sz="2400" b="1" dirty="0">
                <a:solidFill>
                  <a:srgbClr val="002060"/>
                </a:solidFill>
              </a:rPr>
              <a:t>:]]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7200" algn="l"/>
                <a:tab pos="3433763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(hex representation - 12:34:55:aa:bb:cc)</a:t>
            </a:r>
            <a:endParaRPr lang="en-US" sz="2400" dirty="0">
              <a:solidFill>
                <a:prstClr val="black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3433763" algn="l"/>
              </a:tabLst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3433763" algn="l"/>
              </a:tabLst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3433763" algn="l"/>
              </a:tabLst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tabLst>
                <a:tab pos="3433763" algn="l"/>
              </a:tabLst>
              <a:defRPr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1F8BD9-EEE1-41AC-98C2-CE4CAD88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dirty="0"/>
              <a:t>PCRE Single-Char Classes</a:t>
            </a:r>
            <a:endParaRPr lang="en-US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9962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90678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Two commands used to modify these values: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	chmod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	chown - sysadmin thing, but it changes a file/folder’s ownership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E36F-86EA-47DA-B6FE-2A8070AD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6CE25-F8DC-4FEB-A9BB-5BE06755D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E4E787E-C891-40D8-A476-73D01D1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900" dirty="0"/>
              <a:t>PCRE Regexps – Repetition</a:t>
            </a:r>
          </a:p>
        </p:txBody>
      </p:sp>
      <p:sp>
        <p:nvSpPr>
          <p:cNvPr id="18435" name="Text Placeholder 3">
            <a:extLst>
              <a:ext uri="{FF2B5EF4-FFF2-40B4-BE49-F238E27FC236}">
                <a16:creationId xmlns:a16="http://schemas.microsoft.com/office/drawing/2014/main" id="{6E6A2C21-3CB7-4B89-BCE9-15DE3214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036320"/>
            <a:ext cx="9753600" cy="685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0" dirty="0"/>
              <a:t>The {} operator denotes substrings that can occur a variable number of times.  There are three standard forms, along with one GNU extension.</a:t>
            </a:r>
          </a:p>
        </p:txBody>
      </p:sp>
      <p:sp>
        <p:nvSpPr>
          <p:cNvPr id="18436" name="Content Placeholder 6">
            <a:extLst>
              <a:ext uri="{FF2B5EF4-FFF2-40B4-BE49-F238E27FC236}">
                <a16:creationId xmlns:a16="http://schemas.microsoft.com/office/drawing/2014/main" id="{D5887A25-D0C3-4B7C-B8D8-38DEBCEF3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57500" y="1798320"/>
            <a:ext cx="6477000" cy="4449763"/>
          </a:xfrm>
        </p:spPr>
        <p:txBody>
          <a:bodyPr/>
          <a:lstStyle/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b="1" dirty="0"/>
              <a:t>{</a:t>
            </a:r>
            <a:r>
              <a:rPr lang="en-US" altLang="en-US" sz="2400" b="1" dirty="0">
                <a:latin typeface="Arial Narrow" pitchFamily="34" charset="0"/>
              </a:rPr>
              <a:t>M</a:t>
            </a:r>
            <a:r>
              <a:rPr lang="en-US" altLang="en-US" sz="2400" b="1" dirty="0"/>
              <a:t>}		</a:t>
            </a:r>
            <a:r>
              <a:rPr lang="en-US" altLang="en-US" sz="2400" b="1" dirty="0">
                <a:solidFill>
                  <a:srgbClr val="745600"/>
                </a:solidFill>
              </a:rPr>
              <a:t>exactly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745600"/>
                </a:solidFill>
              </a:rPr>
              <a:t>M occurrences</a:t>
            </a:r>
            <a:r>
              <a:rPr lang="en-US" altLang="en-US" sz="2400" dirty="0"/>
              <a:t>:  e.g.,</a:t>
            </a:r>
          </a:p>
          <a:p>
            <a:pPr marL="0" lvl="1" indent="0">
              <a:spcBef>
                <a:spcPct val="0"/>
              </a:spcBef>
              <a:buNone/>
              <a:tabLst>
                <a:tab pos="569913" algn="l"/>
                <a:tab pos="1371600" algn="l"/>
              </a:tabLst>
              <a:defRPr/>
            </a:pPr>
            <a:r>
              <a:rPr lang="en-US" altLang="en-US" sz="2400" dirty="0"/>
              <a:t>	a{3}		-  </a:t>
            </a:r>
            <a:r>
              <a:rPr lang="en-US" altLang="en-US" sz="2400" dirty="0" err="1"/>
              <a:t>aaa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buNone/>
              <a:tabLst>
                <a:tab pos="569913" algn="l"/>
                <a:tab pos="1371600" algn="l"/>
              </a:tabLst>
              <a:defRPr/>
            </a:pPr>
            <a:r>
              <a:rPr lang="en-US" altLang="en-US" sz="2400" dirty="0"/>
              <a:t>	ab{3}		-  </a:t>
            </a:r>
            <a:r>
              <a:rPr lang="en-US" altLang="en-US" sz="2400" dirty="0" err="1"/>
              <a:t>abbb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spcAft>
                <a:spcPts val="600"/>
              </a:spcAft>
              <a:buNone/>
              <a:tabLst>
                <a:tab pos="569913" algn="l"/>
                <a:tab pos="1371600" algn="l"/>
              </a:tabLst>
              <a:defRPr/>
            </a:pPr>
            <a:r>
              <a:rPr lang="en-US" altLang="en-US" sz="2400" dirty="0"/>
              <a:t>	(ab){3}	-  </a:t>
            </a:r>
            <a:r>
              <a:rPr lang="en-US" altLang="en-US" sz="2400" dirty="0" err="1">
                <a:ea typeface="Arial Unicode MS" pitchFamily="34" charset="-128"/>
                <a:cs typeface="Arial Unicode MS" pitchFamily="34" charset="-128"/>
              </a:rPr>
              <a:t>ababab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b="1" dirty="0"/>
              <a:t>{</a:t>
            </a:r>
            <a:r>
              <a:rPr lang="en-US" altLang="en-US" sz="2400" b="1" dirty="0">
                <a:latin typeface="Arial Narrow" pitchFamily="34" charset="0"/>
              </a:rPr>
              <a:t>M,N</a:t>
            </a:r>
            <a:r>
              <a:rPr lang="en-US" altLang="en-US" sz="2400" b="1" dirty="0"/>
              <a:t>}		</a:t>
            </a:r>
            <a:r>
              <a:rPr lang="en-US" altLang="en-US" sz="2400" b="1" dirty="0">
                <a:solidFill>
                  <a:srgbClr val="745600"/>
                </a:solidFill>
              </a:rPr>
              <a:t>between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745600"/>
                </a:solidFill>
              </a:rPr>
              <a:t>M and N occurrences</a:t>
            </a:r>
            <a:r>
              <a:rPr lang="en-US" altLang="en-US" sz="2400" dirty="0"/>
              <a:t>:  e.g.,</a:t>
            </a:r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a{1,3}		-  a, aa, </a:t>
            </a:r>
            <a:r>
              <a:rPr lang="en-US" altLang="en-US" sz="2400" dirty="0" err="1"/>
              <a:t>aaa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ab{1,3}	-  ab, </a:t>
            </a:r>
            <a:r>
              <a:rPr lang="en-US" altLang="en-US" sz="2400" dirty="0" err="1"/>
              <a:t>abb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abbb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spcAft>
                <a:spcPts val="600"/>
              </a:spcAft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(ab){1,3}	-  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ab, </a:t>
            </a:r>
            <a:r>
              <a:rPr lang="en-US" altLang="en-US" sz="2400" dirty="0" err="1">
                <a:ea typeface="Arial Unicode MS" pitchFamily="34" charset="-128"/>
                <a:cs typeface="Arial Unicode MS" pitchFamily="34" charset="-128"/>
              </a:rPr>
              <a:t>abab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en-US" sz="2400" dirty="0" err="1">
                <a:ea typeface="Arial Unicode MS" pitchFamily="34" charset="-128"/>
                <a:cs typeface="Arial Unicode MS" pitchFamily="34" charset="-128"/>
              </a:rPr>
              <a:t>ababab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ab{,3}		-  a, ab, abb, </a:t>
            </a:r>
            <a:r>
              <a:rPr lang="en-US" altLang="en-US" sz="2400" dirty="0" err="1"/>
              <a:t>abbb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spcAft>
                <a:spcPts val="600"/>
              </a:spcAft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(ab){,3}	-  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ab, </a:t>
            </a:r>
            <a:r>
              <a:rPr lang="en-US" altLang="en-US" sz="2400" dirty="0" err="1">
                <a:ea typeface="Arial Unicode MS" pitchFamily="34" charset="-128"/>
                <a:cs typeface="Arial Unicode MS" pitchFamily="34" charset="-128"/>
              </a:rPr>
              <a:t>abab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en-US" sz="2400" dirty="0" err="1">
                <a:ea typeface="Arial Unicode MS" pitchFamily="34" charset="-128"/>
                <a:cs typeface="Arial Unicode MS" pitchFamily="34" charset="-128"/>
              </a:rPr>
              <a:t>ababab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endParaRPr lang="en-US" altLang="en-US" sz="1800" i="1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endParaRPr lang="en-US" altLang="en-US" sz="1800" i="1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E4E787E-C891-40D8-A476-73D01D12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900" dirty="0"/>
              <a:t>PCRE Regexps – Repetition</a:t>
            </a:r>
          </a:p>
        </p:txBody>
      </p:sp>
      <p:sp>
        <p:nvSpPr>
          <p:cNvPr id="18436" name="Content Placeholder 6">
            <a:extLst>
              <a:ext uri="{FF2B5EF4-FFF2-40B4-BE49-F238E27FC236}">
                <a16:creationId xmlns:a16="http://schemas.microsoft.com/office/drawing/2014/main" id="{D5887A25-D0C3-4B7C-B8D8-38DEBCEF3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714500" y="1828801"/>
            <a:ext cx="8915400" cy="3307080"/>
          </a:xfrm>
        </p:spPr>
        <p:txBody>
          <a:bodyPr/>
          <a:lstStyle/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b="1" dirty="0"/>
              <a:t>{</a:t>
            </a:r>
            <a:r>
              <a:rPr lang="en-US" altLang="en-US" sz="2400" b="1" dirty="0">
                <a:latin typeface="Arial Narrow" pitchFamily="34" charset="0"/>
              </a:rPr>
              <a:t>M</a:t>
            </a:r>
            <a:r>
              <a:rPr lang="en-US" altLang="en-US" sz="2400" b="1" dirty="0"/>
              <a:t>,}		</a:t>
            </a:r>
            <a:r>
              <a:rPr lang="en-US" altLang="en-US" sz="2400" b="1" dirty="0">
                <a:solidFill>
                  <a:srgbClr val="745600"/>
                </a:solidFill>
              </a:rPr>
              <a:t>M or more occurrences</a:t>
            </a:r>
            <a:r>
              <a:rPr lang="en-US" altLang="en-US" sz="2400" dirty="0"/>
              <a:t>:  e.g.,</a:t>
            </a:r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a{3,}	-  </a:t>
            </a:r>
            <a:r>
              <a:rPr lang="en-US" altLang="en-US" sz="2400" dirty="0" err="1"/>
              <a:t>aaa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aaaa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aaaaa</a:t>
            </a:r>
            <a:r>
              <a:rPr lang="en-US" altLang="en-US" sz="2400" dirty="0"/>
              <a:t>…</a:t>
            </a:r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ab{3,}	-  </a:t>
            </a:r>
            <a:r>
              <a:rPr lang="en-US" altLang="en-US" sz="2400" dirty="0" err="1"/>
              <a:t>abbb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abbbb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abbbbb</a:t>
            </a:r>
            <a:r>
              <a:rPr lang="en-US" altLang="en-US" sz="2400" dirty="0"/>
              <a:t>….</a:t>
            </a:r>
          </a:p>
          <a:p>
            <a:pPr marL="0" lvl="1" indent="0">
              <a:spcBef>
                <a:spcPct val="0"/>
              </a:spcBef>
              <a:spcAft>
                <a:spcPts val="600"/>
              </a:spcAft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(ab){3,}	-  </a:t>
            </a:r>
            <a:r>
              <a:rPr lang="en-US" altLang="en-US" sz="2400" dirty="0" err="1">
                <a:ea typeface="Arial Unicode MS" pitchFamily="34" charset="-128"/>
                <a:cs typeface="Arial Unicode MS" pitchFamily="34" charset="-128"/>
              </a:rPr>
              <a:t>ababab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en-US" sz="2400" dirty="0" err="1">
                <a:ea typeface="Arial Unicode MS" pitchFamily="34" charset="-128"/>
                <a:cs typeface="Arial Unicode MS" pitchFamily="34" charset="-128"/>
              </a:rPr>
              <a:t>abababab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en-US" sz="2400" dirty="0"/>
              <a:t>….</a:t>
            </a:r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b="1" dirty="0"/>
              <a:t>{,</a:t>
            </a:r>
            <a:r>
              <a:rPr lang="en-US" altLang="en-US" sz="2400" b="1" dirty="0">
                <a:latin typeface="Arial Narrow" pitchFamily="34" charset="0"/>
              </a:rPr>
              <a:t>M</a:t>
            </a:r>
            <a:r>
              <a:rPr lang="en-US" altLang="en-US" sz="2400" b="1" dirty="0"/>
              <a:t>}  </a:t>
            </a:r>
            <a:r>
              <a:rPr lang="en-US" altLang="en-US" sz="2400" b="1" dirty="0">
                <a:solidFill>
                  <a:srgbClr val="745600"/>
                </a:solidFill>
              </a:rPr>
              <a:t>(</a:t>
            </a:r>
            <a:r>
              <a:rPr lang="en-US" altLang="en-US" sz="2400" b="1" dirty="0">
                <a:solidFill>
                  <a:srgbClr val="002060"/>
                </a:solidFill>
              </a:rPr>
              <a:t>GNU)	</a:t>
            </a:r>
            <a:r>
              <a:rPr lang="en-US" altLang="en-US" sz="2400" b="1" dirty="0">
                <a:solidFill>
                  <a:srgbClr val="745600"/>
                </a:solidFill>
              </a:rPr>
              <a:t>up to M occurrences</a:t>
            </a:r>
            <a:r>
              <a:rPr lang="en-US" altLang="en-US" sz="2400" dirty="0"/>
              <a:t>:  e.g.,</a:t>
            </a:r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a{,3}	- 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ε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,</a:t>
            </a:r>
            <a:r>
              <a:rPr lang="en-US" sz="2400" dirty="0"/>
              <a:t> </a:t>
            </a:r>
            <a:r>
              <a:rPr lang="en-US" altLang="en-US" sz="2400" dirty="0"/>
              <a:t> a, aa, </a:t>
            </a:r>
            <a:r>
              <a:rPr lang="en-US" altLang="en-US" sz="2400" dirty="0" err="1"/>
              <a:t>aaa</a:t>
            </a:r>
            <a:r>
              <a:rPr lang="en-US" altLang="en-US" sz="2400" dirty="0"/>
              <a:t>      # 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ε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sz="2400" dirty="0"/>
              <a:t>denotes the empty (0-length) string.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ab{,3}	-  a, ab, </a:t>
            </a:r>
            <a:r>
              <a:rPr lang="en-US" altLang="en-US" sz="2400" dirty="0" err="1"/>
              <a:t>abb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abbb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spcAft>
                <a:spcPts val="600"/>
              </a:spcAft>
              <a:buNone/>
              <a:tabLst>
                <a:tab pos="571500" algn="l"/>
                <a:tab pos="1371600" algn="l"/>
              </a:tabLst>
              <a:defRPr/>
            </a:pPr>
            <a:r>
              <a:rPr lang="en-US" altLang="en-US" sz="2400" dirty="0"/>
              <a:t>	(ab){,3}	-  </a:t>
            </a:r>
            <a:r>
              <a:rPr lang="el-GR" sz="240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ε</a:t>
            </a:r>
            <a:r>
              <a:rPr lang="en-US" sz="2400" dirty="0"/>
              <a:t> , 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ab, </a:t>
            </a:r>
            <a:r>
              <a:rPr lang="en-US" altLang="en-US" sz="2400" dirty="0" err="1">
                <a:ea typeface="Arial Unicode MS" pitchFamily="34" charset="-128"/>
                <a:cs typeface="Arial Unicode MS" pitchFamily="34" charset="-128"/>
              </a:rPr>
              <a:t>abab</a:t>
            </a:r>
            <a:r>
              <a:rPr lang="en-US" altLang="en-US" sz="2400" dirty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altLang="en-US" sz="2400" dirty="0" err="1">
                <a:ea typeface="Arial Unicode MS" pitchFamily="34" charset="-128"/>
                <a:cs typeface="Arial Unicode MS" pitchFamily="34" charset="-128"/>
              </a:rPr>
              <a:t>ababab</a:t>
            </a:r>
            <a:endParaRPr lang="en-US" altLang="en-US" sz="2400" dirty="0"/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endParaRPr lang="en-US" altLang="en-US" sz="1800" i="1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0" lvl="1" indent="0">
              <a:spcBef>
                <a:spcPct val="0"/>
              </a:spcBef>
              <a:buNone/>
              <a:tabLst>
                <a:tab pos="571500" algn="l"/>
                <a:tab pos="1371600" algn="l"/>
              </a:tabLst>
              <a:defRPr/>
            </a:pPr>
            <a:endParaRPr lang="en-US" altLang="en-US" sz="1800" i="1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EA0365F-C006-4C0B-A80A-25C49F11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036320"/>
            <a:ext cx="9753600" cy="685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b="0" dirty="0"/>
              <a:t>The {} operator denotes substrings that can occur a variable number of times.  There are three standard forms, along with one GNU extension.</a:t>
            </a:r>
          </a:p>
        </p:txBody>
      </p:sp>
    </p:spTree>
    <p:extLst>
      <p:ext uri="{BB962C8B-B14F-4D97-AF65-F5344CB8AC3E}">
        <p14:creationId xmlns:p14="http://schemas.microsoft.com/office/powerpoint/2010/main" val="10572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9A1CACF-97CD-4A91-A554-BC6DD272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900" dirty="0"/>
              <a:t>PCRE Regexps – Repetition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39335-0529-49D9-A592-2E427111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990600"/>
            <a:ext cx="9144000" cy="685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b="0" dirty="0"/>
              <a:t>The following operators also denote substrings that can occur a variable number of times.  In what follows, </a:t>
            </a:r>
            <a:r>
              <a:rPr lang="el-GR" b="0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ε</a:t>
            </a:r>
            <a:r>
              <a:rPr lang="en-US" b="0" dirty="0"/>
              <a:t> denotes the empty (0-length) string.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D4184D-846B-486E-8CDE-0177205A1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1711642"/>
            <a:ext cx="5181600" cy="4460558"/>
          </a:xfrm>
          <a:solidFill>
            <a:schemeClr val="bg1"/>
          </a:solidFill>
        </p:spPr>
        <p:txBody>
          <a:bodyPr/>
          <a:lstStyle/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sz="2400" b="1" dirty="0">
                <a:solidFill>
                  <a:prstClr val="black"/>
                </a:solidFill>
              </a:rPr>
              <a:t>?</a:t>
            </a: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b="1" dirty="0">
                <a:solidFill>
                  <a:srgbClr val="745600"/>
                </a:solidFill>
              </a:rPr>
              <a:t>0 or 1 occurrence  ({0,1})</a:t>
            </a:r>
            <a:r>
              <a:rPr lang="en-US" sz="2400" dirty="0">
                <a:solidFill>
                  <a:prstClr val="black"/>
                </a:solidFill>
              </a:rPr>
              <a:t>:  e.g.,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dirty="0">
                <a:solidFill>
                  <a:prstClr val="black"/>
                </a:solidFill>
              </a:rPr>
              <a:t>	a?	- 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ε</a:t>
            </a:r>
            <a:r>
              <a:rPr lang="en-US" dirty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or</a:t>
            </a:r>
            <a:r>
              <a:rPr lang="en-US" dirty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  </a:t>
            </a:r>
            <a:r>
              <a:rPr lang="en-US" dirty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a</a:t>
            </a:r>
            <a:endParaRPr lang="en-US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dirty="0">
                <a:solidFill>
                  <a:prstClr val="black"/>
                </a:solidFill>
              </a:rPr>
              <a:t>	(ab)?	- 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ε</a:t>
            </a:r>
            <a:r>
              <a:rPr lang="en-US" dirty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or</a:t>
            </a:r>
            <a:r>
              <a:rPr lang="en-US" dirty="0">
                <a:solidFill>
                  <a:srgbClr val="0070C0"/>
                </a:solidFill>
                <a:latin typeface="Arial Unicode MS"/>
                <a:ea typeface="Arial Unicode MS"/>
                <a:cs typeface="Arial Unicode MS"/>
              </a:rPr>
              <a:t>  </a:t>
            </a:r>
            <a:r>
              <a:rPr lang="en-US" dirty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ab</a:t>
            </a:r>
            <a:endParaRPr lang="en-US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sz="2400" b="1" dirty="0"/>
              <a:t>*	</a:t>
            </a:r>
            <a:r>
              <a:rPr lang="en-US" sz="2400" b="1" dirty="0">
                <a:solidFill>
                  <a:srgbClr val="745600"/>
                </a:solidFill>
              </a:rPr>
              <a:t>0 or more occurrences  ({0,})</a:t>
            </a:r>
            <a:r>
              <a:rPr lang="en-US" sz="2400" dirty="0"/>
              <a:t>:  e.g.,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dirty="0"/>
              <a:t>	a*	- 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ε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/>
              <a:t>a, aa,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aaaa</a:t>
            </a:r>
            <a:r>
              <a:rPr lang="en-US" dirty="0"/>
              <a:t>….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dirty="0"/>
              <a:t>	ab*	-  a, ab, </a:t>
            </a:r>
            <a:r>
              <a:rPr lang="en-US" dirty="0" err="1"/>
              <a:t>abb</a:t>
            </a:r>
            <a:r>
              <a:rPr lang="en-US" dirty="0"/>
              <a:t>, </a:t>
            </a:r>
            <a:r>
              <a:rPr lang="en-US" dirty="0" err="1"/>
              <a:t>abbb</a:t>
            </a:r>
            <a:r>
              <a:rPr lang="en-US" dirty="0"/>
              <a:t>, </a:t>
            </a:r>
            <a:r>
              <a:rPr lang="en-US" dirty="0" err="1"/>
              <a:t>abbbb</a:t>
            </a:r>
            <a:r>
              <a:rPr lang="en-US" dirty="0"/>
              <a:t> ….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dirty="0"/>
              <a:t>	(ab)*	-  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  <a:latin typeface="Arial Unicode MS"/>
                <a:ea typeface="Arial Unicode MS"/>
                <a:cs typeface="Arial Unicode MS"/>
              </a:rPr>
              <a:t>ε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ab, </a:t>
            </a:r>
            <a:r>
              <a:rPr lang="en-US" dirty="0" err="1">
                <a:latin typeface="Arial Unicode MS"/>
                <a:ea typeface="Arial Unicode MS"/>
                <a:cs typeface="Arial Unicode MS"/>
              </a:rPr>
              <a:t>abab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</a:t>
            </a:r>
            <a:r>
              <a:rPr lang="en-US" dirty="0" err="1">
                <a:latin typeface="Arial Unicode MS"/>
                <a:ea typeface="Arial Unicode MS"/>
                <a:cs typeface="Arial Unicode MS"/>
              </a:rPr>
              <a:t>ababab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, …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sz="2400" b="1" dirty="0"/>
              <a:t>+	</a:t>
            </a:r>
            <a:r>
              <a:rPr lang="en-US" sz="2400" b="1" dirty="0">
                <a:solidFill>
                  <a:srgbClr val="745600"/>
                </a:solidFill>
              </a:rPr>
              <a:t>1 or more occurrences  ({1,})</a:t>
            </a:r>
            <a:r>
              <a:rPr lang="en-US" sz="2400" dirty="0"/>
              <a:t>:  e.g.,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dirty="0"/>
              <a:t>	a+	-  a, aa, </a:t>
            </a:r>
            <a:r>
              <a:rPr lang="en-US" dirty="0" err="1"/>
              <a:t>aaa</a:t>
            </a:r>
            <a:r>
              <a:rPr lang="en-US" dirty="0"/>
              <a:t>, </a:t>
            </a:r>
            <a:r>
              <a:rPr lang="en-US" dirty="0" err="1"/>
              <a:t>aaaa</a:t>
            </a:r>
            <a:r>
              <a:rPr lang="en-US" dirty="0"/>
              <a:t>, 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dirty="0"/>
              <a:t>	ab+	-  ab, </a:t>
            </a:r>
            <a:r>
              <a:rPr lang="en-US" dirty="0" err="1"/>
              <a:t>abb</a:t>
            </a:r>
            <a:r>
              <a:rPr lang="en-US" dirty="0"/>
              <a:t>, </a:t>
            </a:r>
            <a:r>
              <a:rPr lang="en-US" dirty="0" err="1"/>
              <a:t>abbb</a:t>
            </a:r>
            <a:r>
              <a:rPr lang="en-US" dirty="0"/>
              <a:t>, </a:t>
            </a:r>
            <a:r>
              <a:rPr lang="en-US" dirty="0" err="1"/>
              <a:t>abbbb</a:t>
            </a:r>
            <a:r>
              <a:rPr lang="en-US" dirty="0"/>
              <a:t> ….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r>
              <a:rPr lang="en-US" dirty="0"/>
              <a:t>	(ab)+	-  </a:t>
            </a:r>
            <a:r>
              <a:rPr lang="en-US" dirty="0">
                <a:ea typeface="Arial Unicode MS"/>
                <a:cs typeface="Arial Unicode MS"/>
              </a:rPr>
              <a:t>ab, </a:t>
            </a:r>
            <a:r>
              <a:rPr lang="en-US" dirty="0" err="1">
                <a:ea typeface="Arial Unicode MS"/>
                <a:cs typeface="Arial Unicode MS"/>
              </a:rPr>
              <a:t>abab</a:t>
            </a:r>
            <a:r>
              <a:rPr lang="en-US" dirty="0">
                <a:ea typeface="Arial Unicode MS"/>
                <a:cs typeface="Arial Unicode MS"/>
              </a:rPr>
              <a:t>, </a:t>
            </a:r>
            <a:r>
              <a:rPr lang="en-US" dirty="0" err="1">
                <a:ea typeface="Arial Unicode MS"/>
                <a:cs typeface="Arial Unicode MS"/>
              </a:rPr>
              <a:t>ababab</a:t>
            </a:r>
            <a:r>
              <a:rPr lang="en-US" dirty="0">
                <a:ea typeface="Arial Unicode MS"/>
                <a:cs typeface="Arial Unicode MS"/>
              </a:rPr>
              <a:t>, </a:t>
            </a:r>
            <a:r>
              <a:rPr lang="en-US" dirty="0"/>
              <a:t>….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None/>
              <a:tabLst>
                <a:tab pos="285750" algn="l"/>
                <a:tab pos="1028700" algn="l"/>
              </a:tabLst>
              <a:defRPr/>
            </a:pPr>
            <a:endParaRPr lang="en-US" sz="1700" dirty="0"/>
          </a:p>
          <a:p>
            <a:pPr marL="228600" lvl="1" indent="0"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  <a:tab pos="1257300" algn="l"/>
              </a:tabLst>
              <a:defRPr/>
            </a:pPr>
            <a:r>
              <a:rPr lang="en-US" sz="1800" dirty="0"/>
              <a:t>	</a:t>
            </a:r>
          </a:p>
          <a:p>
            <a:pPr marL="228600" lvl="1" indent="0">
              <a:spcBef>
                <a:spcPts val="0"/>
              </a:spcBef>
              <a:spcAft>
                <a:spcPts val="0"/>
              </a:spcAft>
              <a:buNone/>
              <a:tabLst>
                <a:tab pos="571500" algn="l"/>
                <a:tab pos="1257300" algn="l"/>
              </a:tabLst>
              <a:defRPr/>
            </a:pPr>
            <a:r>
              <a:rPr lang="en-US" sz="1800" dirty="0"/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10">
            <a:extLst>
              <a:ext uri="{FF2B5EF4-FFF2-40B4-BE49-F238E27FC236}">
                <a16:creationId xmlns:a16="http://schemas.microsoft.com/office/drawing/2014/main" id="{883E55A0-A07D-4367-A683-1CC64436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143000"/>
            <a:ext cx="8915400" cy="4267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0"/>
              </a:spcAft>
              <a:buNone/>
              <a:tabLst>
                <a:tab pos="4348163" algn="l"/>
              </a:tabLst>
            </a:pPr>
            <a:r>
              <a:rPr lang="en-US" altLang="en-US" sz="2600" dirty="0"/>
              <a:t>ETSU e-numbers:	</a:t>
            </a:r>
            <a:r>
              <a:rPr lang="en-US" altLang="en-US" sz="2600" b="1" dirty="0">
                <a:solidFill>
                  <a:srgbClr val="002060"/>
                </a:solidFill>
              </a:rPr>
              <a:t>E[[:digit:]]{8}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None/>
              <a:tabLst>
                <a:tab pos="4348163" algn="l"/>
              </a:tabLst>
            </a:pPr>
            <a:r>
              <a:rPr lang="en-US" altLang="en-US" sz="2600" dirty="0"/>
              <a:t>Social Security Numbers:	</a:t>
            </a:r>
            <a:r>
              <a:rPr lang="en-US" altLang="en-US" sz="2600" b="1" dirty="0">
                <a:solidFill>
                  <a:srgbClr val="002060"/>
                </a:solidFill>
              </a:rPr>
              <a:t>[0-9]{3}-[0-9] {2}-[0-9] {4}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None/>
              <a:tabLst>
                <a:tab pos="4348163" algn="l"/>
              </a:tabLst>
            </a:pPr>
            <a:r>
              <a:rPr lang="en-US" altLang="en-US" sz="2600" dirty="0"/>
              <a:t>Identifiers (most languages):</a:t>
            </a:r>
            <a:r>
              <a:rPr lang="en-US" altLang="en-US" sz="2600" b="1" dirty="0">
                <a:solidFill>
                  <a:srgbClr val="002060"/>
                </a:solidFill>
              </a:rPr>
              <a:t>	[[:alpha:]_][[:word:]]*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None/>
              <a:tabLst>
                <a:tab pos="4348163" algn="l"/>
              </a:tabLst>
            </a:pPr>
            <a:r>
              <a:rPr lang="en-US" altLang="en-US" sz="2600" dirty="0"/>
              <a:t>Identifiers (XML):</a:t>
            </a:r>
            <a:r>
              <a:rPr lang="en-US" altLang="en-US" sz="2600" b="1" dirty="0">
                <a:solidFill>
                  <a:srgbClr val="002060"/>
                </a:solidFill>
              </a:rPr>
              <a:t>	[[:alpha:]_][[:word:]\-]*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None/>
              <a:tabLst>
                <a:tab pos="4348163" algn="l"/>
              </a:tabLst>
            </a:pPr>
            <a:r>
              <a:rPr lang="en-US" altLang="en-US" sz="2600" dirty="0"/>
              <a:t>Numbers:</a:t>
            </a:r>
            <a:r>
              <a:rPr lang="en-US" altLang="en-US" sz="2600" b="1" dirty="0">
                <a:solidFill>
                  <a:srgbClr val="002060"/>
                </a:solidFill>
              </a:rPr>
              <a:t>	-?[0-9]+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None/>
              <a:tabLst>
                <a:tab pos="4348163" algn="l"/>
              </a:tabLst>
            </a:pPr>
            <a:r>
              <a:rPr lang="en-US" altLang="en-US" sz="2600" dirty="0"/>
              <a:t>Positive numbers:</a:t>
            </a:r>
            <a:r>
              <a:rPr lang="en-US" altLang="en-US" sz="2600" b="1" dirty="0">
                <a:solidFill>
                  <a:srgbClr val="002060"/>
                </a:solidFill>
              </a:rPr>
              <a:t>	[[:digit:]]*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None/>
              <a:tabLst>
                <a:tab pos="4348163" algn="l"/>
              </a:tabLst>
            </a:pPr>
            <a:r>
              <a:rPr lang="en-US" altLang="en-US" sz="2600" dirty="0"/>
              <a:t>Nonnegative numbers:</a:t>
            </a:r>
            <a:r>
              <a:rPr lang="en-US" altLang="en-US" sz="2600" b="1" dirty="0">
                <a:solidFill>
                  <a:srgbClr val="002060"/>
                </a:solidFill>
              </a:rPr>
              <a:t>	[0-9]+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348163" algn="l"/>
              </a:tabLst>
            </a:pPr>
            <a:r>
              <a:rPr lang="en-US" altLang="en-US" sz="2600" dirty="0"/>
              <a:t>Negative numbers:</a:t>
            </a:r>
            <a:r>
              <a:rPr lang="en-US" altLang="en-US" sz="2600" b="1" dirty="0">
                <a:solidFill>
                  <a:srgbClr val="002060"/>
                </a:solidFill>
              </a:rPr>
              <a:t>	- [1-9] *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348163" algn="l"/>
              </a:tabLst>
            </a:pPr>
            <a:endParaRPr lang="en-US" altLang="en-US" sz="2000" b="1" dirty="0">
              <a:solidFill>
                <a:srgbClr val="002060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348163" algn="l"/>
              </a:tabLst>
            </a:pP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51805F-20EB-41A6-831E-7E5E8734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900" dirty="0"/>
              <a:t>PCRE Regexps – Repetition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E254547-7855-4CF1-A23C-B40D77C9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4801"/>
            <a:ext cx="8229600" cy="563563"/>
          </a:xfrm>
        </p:spPr>
        <p:txBody>
          <a:bodyPr/>
          <a:lstStyle/>
          <a:p>
            <a:r>
              <a:rPr lang="en-US" altLang="en-US" sz="4000" dirty="0"/>
              <a:t>PCRE Regexps – Grouping</a:t>
            </a:r>
          </a:p>
        </p:txBody>
      </p:sp>
      <p:sp>
        <p:nvSpPr>
          <p:cNvPr id="21507" name="Content Placeholder 5">
            <a:extLst>
              <a:ext uri="{FF2B5EF4-FFF2-40B4-BE49-F238E27FC236}">
                <a16:creationId xmlns:a16="http://schemas.microsoft.com/office/drawing/2014/main" id="{295823CE-6568-4F23-88C7-62A945D49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24000" y="1371600"/>
            <a:ext cx="9144000" cy="5029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ea typeface="Arial Unicode MS" pitchFamily="34" charset="-128"/>
              </a:rPr>
              <a:t>Parentheses group regular expressions, causing them to be treated as a single subexpression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ea typeface="Arial Unicode MS" pitchFamily="34" charset="-128"/>
              </a:rPr>
              <a:t>Grouping is typically used to allow other regexp operators to manipulate strings as a unit</a:t>
            </a:r>
          </a:p>
          <a:p>
            <a:pPr>
              <a:spcBef>
                <a:spcPct val="0"/>
              </a:spcBef>
            </a:pPr>
            <a:endParaRPr lang="en-US" altLang="en-US" sz="1700" i="1" dirty="0">
              <a:solidFill>
                <a:srgbClr val="0070C0"/>
              </a:solidFill>
              <a:ea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A0C682D-EE1A-46A9-8A00-E50B36E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Repetition with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4D96-A553-4AC4-A4D3-F1432565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9831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sz="2400" dirty="0"/>
              <a:t>Common for n-element character-separated lists</a:t>
            </a:r>
          </a:p>
          <a:p>
            <a:pPr marL="336550" lvl="1" indent="0"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sz="2400" dirty="0"/>
              <a:t>General form:  </a:t>
            </a:r>
            <a:r>
              <a:rPr lang="en-US" sz="2400" b="1" dirty="0" err="1">
                <a:solidFill>
                  <a:srgbClr val="002060"/>
                </a:solidFill>
              </a:rPr>
              <a:t>element</a:t>
            </a:r>
            <a:r>
              <a:rPr lang="en-US" sz="2400" b="1" dirty="0" err="1">
                <a:solidFill>
                  <a:srgbClr val="002060"/>
                </a:solidFill>
                <a:sym typeface="Wingdings 2"/>
              </a:rPr>
              <a:t></a:t>
            </a:r>
            <a:r>
              <a:rPr lang="en-US" sz="2400" b="1" dirty="0" err="1">
                <a:solidFill>
                  <a:srgbClr val="002060"/>
                </a:solidFill>
              </a:rPr>
              <a:t>element</a:t>
            </a:r>
            <a:r>
              <a:rPr lang="en-US" sz="2400" b="1" dirty="0" err="1">
                <a:solidFill>
                  <a:srgbClr val="002060"/>
                </a:solidFill>
                <a:sym typeface="Wingdings 2"/>
              </a:rPr>
              <a:t></a:t>
            </a:r>
            <a:r>
              <a:rPr lang="en-US" sz="2400" b="1" dirty="0" err="1">
                <a:solidFill>
                  <a:srgbClr val="002060"/>
                </a:solidFill>
              </a:rPr>
              <a:t>element</a:t>
            </a:r>
            <a:r>
              <a:rPr lang="en-US" sz="2400" b="1" dirty="0">
                <a:solidFill>
                  <a:srgbClr val="002060"/>
                </a:solidFill>
                <a:sym typeface="Wingdings 2"/>
              </a:rPr>
              <a:t></a:t>
            </a:r>
            <a:r>
              <a:rPr lang="en-US" sz="2400" b="1" dirty="0">
                <a:solidFill>
                  <a:srgbClr val="002060"/>
                </a:solidFill>
              </a:rPr>
              <a:t>…</a:t>
            </a:r>
            <a:r>
              <a:rPr lang="en-US" sz="2400" b="1" dirty="0">
                <a:solidFill>
                  <a:srgbClr val="002060"/>
                </a:solidFill>
                <a:sym typeface="Wingdings 2"/>
              </a:rPr>
              <a:t></a:t>
            </a:r>
            <a:r>
              <a:rPr lang="en-US" sz="2400" b="1" dirty="0">
                <a:solidFill>
                  <a:srgbClr val="002060"/>
                </a:solidFill>
              </a:rPr>
              <a:t>element</a:t>
            </a:r>
          </a:p>
          <a:p>
            <a:pPr marL="336550" lvl="1" indent="0"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sz="2400" dirty="0"/>
              <a:t>Pattern for representing list</a:t>
            </a:r>
          </a:p>
          <a:p>
            <a:pPr marL="690563" lvl="2" indent="0"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dirty="0"/>
              <a:t>n-1 instances of </a:t>
            </a:r>
            <a:r>
              <a:rPr lang="en-US" b="1" dirty="0">
                <a:solidFill>
                  <a:srgbClr val="002060"/>
                </a:solidFill>
              </a:rPr>
              <a:t>element</a:t>
            </a:r>
            <a:r>
              <a:rPr lang="en-US" b="1" dirty="0">
                <a:solidFill>
                  <a:srgbClr val="002060"/>
                </a:solidFill>
                <a:sym typeface="Wingdings 2"/>
              </a:rPr>
              <a:t></a:t>
            </a:r>
            <a:endParaRPr lang="en-US" dirty="0"/>
          </a:p>
          <a:p>
            <a:pPr marL="690563" lvl="2" indent="0"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dirty="0"/>
              <a:t>1 final instance of </a:t>
            </a:r>
            <a:r>
              <a:rPr lang="en-US" b="1" dirty="0">
                <a:solidFill>
                  <a:srgbClr val="002060"/>
                </a:solidFill>
              </a:rPr>
              <a:t>element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A0C682D-EE1A-46A9-8A00-E50B36E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Repetition with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4D96-A553-4AC4-A4D3-F1432565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100" y="1143001"/>
            <a:ext cx="8953500" cy="2895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sz="2800" dirty="0"/>
              <a:t>Examples</a:t>
            </a:r>
            <a:endParaRPr lang="en-US" sz="2400" dirty="0"/>
          </a:p>
          <a:p>
            <a:pPr marL="457200" lvl="1" indent="0">
              <a:spcBef>
                <a:spcPts val="0"/>
              </a:spcBef>
              <a:spcAft>
                <a:spcPts val="1000"/>
              </a:spcAft>
              <a:buNone/>
              <a:tabLst>
                <a:tab pos="3200400" algn="l"/>
              </a:tabLst>
              <a:defRPr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phone number:   	</a:t>
            </a:r>
            <a:r>
              <a:rPr lang="en-US" altLang="en-US" sz="2400" b="1" spc="200" dirty="0">
                <a:solidFill>
                  <a:srgbClr val="002060"/>
                </a:solidFill>
              </a:rPr>
              <a:t> \([2-9]{3}\)\s[0-9]{3}\-[0-9]{4}</a:t>
            </a:r>
            <a:endParaRPr lang="en-US" sz="2400" b="1" spc="200" dirty="0">
              <a:solidFill>
                <a:srgbClr val="00800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1000"/>
              </a:spcAft>
              <a:buNone/>
              <a:tabLst>
                <a:tab pos="3200400" algn="l"/>
              </a:tabLst>
              <a:defRPr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 address:    	</a:t>
            </a:r>
            <a:r>
              <a:rPr lang="en-US" sz="2400" b="1" spc="200" dirty="0">
                <a:solidFill>
                  <a:srgbClr val="002060"/>
                </a:solidFill>
              </a:rPr>
              <a:t>(</a:t>
            </a:r>
            <a:r>
              <a:rPr lang="en-US" sz="2400" b="1" spc="200" dirty="0">
                <a:solidFill>
                  <a:srgbClr val="008000"/>
                </a:solidFill>
              </a:rPr>
              <a:t>[[:</a:t>
            </a:r>
            <a:r>
              <a:rPr lang="en-US" sz="2400" b="1" spc="200" dirty="0" err="1">
                <a:solidFill>
                  <a:srgbClr val="008000"/>
                </a:solidFill>
              </a:rPr>
              <a:t>xdigit</a:t>
            </a:r>
            <a:r>
              <a:rPr lang="en-US" sz="2400" b="1" spc="200" dirty="0">
                <a:solidFill>
                  <a:srgbClr val="008000"/>
                </a:solidFill>
              </a:rPr>
              <a:t>:]]{2}</a:t>
            </a:r>
            <a:r>
              <a:rPr lang="en-US" sz="2400" b="1" u="sng" spc="200" dirty="0">
                <a:solidFill>
                  <a:srgbClr val="002060"/>
                </a:solidFill>
              </a:rPr>
              <a:t>:</a:t>
            </a:r>
            <a:r>
              <a:rPr lang="en-US" sz="2400" b="1" spc="200" dirty="0">
                <a:solidFill>
                  <a:srgbClr val="002060"/>
                </a:solidFill>
              </a:rPr>
              <a:t>){7}</a:t>
            </a:r>
            <a:r>
              <a:rPr lang="en-US" sz="2400" b="1" spc="200" dirty="0">
                <a:solidFill>
                  <a:srgbClr val="008000"/>
                </a:solidFill>
              </a:rPr>
              <a:t>[[:</a:t>
            </a:r>
            <a:r>
              <a:rPr lang="en-US" sz="2400" b="1" spc="200" dirty="0" err="1">
                <a:solidFill>
                  <a:srgbClr val="008000"/>
                </a:solidFill>
              </a:rPr>
              <a:t>xdigit</a:t>
            </a:r>
            <a:r>
              <a:rPr lang="en-US" sz="2400" b="1" spc="200" dirty="0">
                <a:solidFill>
                  <a:srgbClr val="008000"/>
                </a:solidFill>
              </a:rPr>
              <a:t>:]]{2}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2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072A-C926-46AA-B5E1-79FCED61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04E78-3DA6-4C83-80ED-9E27260C4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8552FBC-675D-4287-9BC0-7376207A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900" dirty="0"/>
              <a:t>PCRE Regexps – Alternation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B6E5A-762B-49CA-A664-72401F9B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219200"/>
            <a:ext cx="8077200" cy="4038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/>
              <a:t>|</a:t>
            </a:r>
            <a:r>
              <a:rPr lang="en-US" b="0" dirty="0"/>
              <a:t> denotes a set of alternative strings that can occur at a given point in a pattern. </a:t>
            </a: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0" dirty="0"/>
              <a:t> Since </a:t>
            </a:r>
            <a:r>
              <a:rPr lang="en-US" dirty="0"/>
              <a:t>[ ]</a:t>
            </a:r>
            <a:r>
              <a:rPr lang="en-US" b="0" dirty="0"/>
              <a:t> denotes one of multiple characters, </a:t>
            </a:r>
            <a:r>
              <a:rPr lang="en-US" dirty="0"/>
              <a:t>|</a:t>
            </a:r>
            <a:r>
              <a:rPr lang="en-US" b="0" dirty="0"/>
              <a:t> is typically used with multi-character match patterns:  e.g.,</a:t>
            </a:r>
          </a:p>
          <a:p>
            <a:pPr>
              <a:spcBef>
                <a:spcPts val="0"/>
              </a:spcBef>
              <a:defRPr/>
            </a:pPr>
            <a:endParaRPr lang="en-US" sz="2000" b="0" dirty="0"/>
          </a:p>
          <a:p>
            <a:pPr marL="0" lvl="1">
              <a:spcBef>
                <a:spcPts val="0"/>
              </a:spcBef>
              <a:spcAft>
                <a:spcPts val="600"/>
              </a:spcAft>
              <a:tabLst>
                <a:tab pos="285750" algn="l"/>
                <a:tab pos="1028700" algn="l"/>
                <a:tab pos="1828800" algn="l"/>
                <a:tab pos="4860925" algn="l"/>
              </a:tabLst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a|b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  </a:t>
            </a:r>
            <a:r>
              <a:rPr lang="en-US" sz="2200" i="1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or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	(i.e., [ab])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spcBef>
                <a:spcPts val="0"/>
              </a:spcBef>
              <a:spcAft>
                <a:spcPts val="600"/>
              </a:spcAft>
              <a:tabLst>
                <a:tab pos="285750" algn="l"/>
                <a:tab pos="1028700" algn="l"/>
                <a:tab pos="1828800" algn="l"/>
                <a:tab pos="4860925" algn="l"/>
              </a:tabLst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a|b|c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 	-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  </a:t>
            </a:r>
            <a:r>
              <a:rPr lang="en-US" sz="2200" i="1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or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 </a:t>
            </a:r>
            <a:r>
              <a:rPr lang="en-US" sz="2200" i="1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or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	(i.e., [</a:t>
            </a:r>
            <a:r>
              <a:rPr lang="en-US" sz="2200" dirty="0" err="1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abc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])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tabLst>
                <a:tab pos="285750" algn="l"/>
                <a:tab pos="1028700" algn="l"/>
                <a:tab pos="1828800" algn="l"/>
                <a:tab pos="4860925" algn="l"/>
              </a:tabLst>
              <a:defRPr/>
            </a:pP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	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(ab)|c 	-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ab  </a:t>
            </a:r>
            <a:r>
              <a:rPr lang="en-US" sz="2200" i="1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or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</a:t>
            </a:r>
          </a:p>
          <a:p>
            <a:pPr marL="0" lvl="1">
              <a:spcBef>
                <a:spcPts val="0"/>
              </a:spcBef>
              <a:spcAft>
                <a:spcPts val="600"/>
              </a:spcAft>
              <a:tabLst>
                <a:tab pos="285750" algn="l"/>
                <a:tab pos="1028700" algn="l"/>
                <a:tab pos="1828800" algn="l"/>
                <a:tab pos="4860925" algn="l"/>
              </a:tabLst>
              <a:defRPr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ab|cd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	-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a, </a:t>
            </a:r>
            <a:r>
              <a:rPr lang="en-US" sz="2200" b="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then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b </a:t>
            </a:r>
            <a:r>
              <a:rPr lang="en-US" sz="2200" i="1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or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c, </a:t>
            </a:r>
            <a:r>
              <a:rPr lang="en-US" sz="2200" b="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then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d 	(i.e., a[</a:t>
            </a:r>
            <a:r>
              <a:rPr lang="en-US" sz="2200" dirty="0" err="1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bc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]d)</a:t>
            </a:r>
          </a:p>
          <a:p>
            <a:pPr marL="0" lvl="1">
              <a:spcBef>
                <a:spcPts val="0"/>
              </a:spcBef>
              <a:spcAft>
                <a:spcPts val="200"/>
              </a:spcAft>
              <a:tabLst>
                <a:tab pos="285750" algn="l"/>
                <a:tab pos="1028700" algn="l"/>
                <a:tab pos="1828800" algn="l"/>
                <a:tab pos="4860925" algn="l"/>
              </a:tabLst>
              <a:defRPr/>
            </a:pP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	(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ab)|(cd) 	-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ab  </a:t>
            </a:r>
            <a:r>
              <a:rPr lang="en-US" sz="2200" i="1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or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  </a:t>
            </a:r>
            <a:r>
              <a:rPr lang="en-US" sz="2200" dirty="0"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3820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Chmod (change mode)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Used to modify the permissions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Syntax: 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chmod options permissions filename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Permissions can be expressed in two ways: octal and symbolic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9">
            <a:extLst>
              <a:ext uri="{FF2B5EF4-FFF2-40B4-BE49-F238E27FC236}">
                <a16:creationId xmlns:a16="http://schemas.microsoft.com/office/drawing/2014/main" id="{8A90AFED-671C-4EFD-A76B-B1F253A7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PCRE Regexps: Alternation Examples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B25824-9D06-4E41-ADDC-E3FBF3D4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506200" cy="548640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457200" algn="l"/>
                <a:tab pos="3368675" algn="l"/>
              </a:tabLst>
              <a:defRPr/>
            </a:pPr>
            <a:r>
              <a:rPr lang="en-US" sz="2400" dirty="0"/>
              <a:t>Time of day (12 hour):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457200" algn="l"/>
                <a:tab pos="3368675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(((0[1-9])|(1[012])))(:([0-5][0-9]))[ap]m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457200" algn="l"/>
                <a:tab pos="3368675" algn="l"/>
              </a:tabLst>
              <a:defRPr/>
            </a:pPr>
            <a:r>
              <a:rPr lang="en-US" sz="2400" dirty="0"/>
              <a:t>Time of day (24 hour):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457200" algn="l"/>
                <a:tab pos="3368675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	(([01])|(2[0-3]))(:([0-5][0-9]))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  <a:tab pos="3368675" algn="l"/>
              </a:tabLst>
              <a:defRPr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  <a:tab pos="3368675" algn="l"/>
              </a:tabLst>
              <a:defRPr/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9">
            <a:extLst>
              <a:ext uri="{FF2B5EF4-FFF2-40B4-BE49-F238E27FC236}">
                <a16:creationId xmlns:a16="http://schemas.microsoft.com/office/drawing/2014/main" id="{8A90AFED-671C-4EFD-A76B-B1F253A7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PCRE Regexps: Alternation Examples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8B25824-9D06-4E41-ADDC-E3FBF3D4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734800" cy="5486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7200" algn="l"/>
                <a:tab pos="3368675" algn="l"/>
              </a:tabLst>
              <a:defRPr/>
            </a:pPr>
            <a:r>
              <a:rPr lang="en-US" sz="2400" dirty="0">
                <a:solidFill>
                  <a:prstClr val="black"/>
                </a:solidFill>
              </a:rPr>
              <a:t>Calendar date, 2000-2099</a:t>
            </a:r>
          </a:p>
          <a:p>
            <a:pPr marL="112713" indent="0">
              <a:spcBef>
                <a:spcPts val="0"/>
              </a:spcBef>
              <a:spcAft>
                <a:spcPts val="1200"/>
              </a:spcAft>
              <a:buNone/>
              <a:tabLst>
                <a:tab pos="457200" algn="l"/>
                <a:tab pos="3368675" algn="l"/>
              </a:tabLst>
              <a:defRPr/>
            </a:pPr>
            <a:r>
              <a:rPr lang="en-US" sz="2400" dirty="0">
                <a:solidFill>
                  <a:prstClr val="black"/>
                </a:solidFill>
              </a:rPr>
              <a:t>(2-digit date format; allow for up to 31 days in any month):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112713" algn="l"/>
                <a:tab pos="3368675" algn="l"/>
              </a:tabLst>
              <a:defRPr/>
            </a:pPr>
            <a:r>
              <a:rPr lang="en-US" sz="2400" b="1" dirty="0">
                <a:solidFill>
                  <a:srgbClr val="002060"/>
                </a:solidFill>
              </a:rPr>
              <a:t>(((0[1-9])|([12])|(3[01]))) </a:t>
            </a:r>
            <a:r>
              <a:rPr lang="en-US" sz="2400" dirty="0">
                <a:latin typeface="Arial Unicode MS"/>
              </a:rPr>
              <a:t>\s</a:t>
            </a:r>
            <a:r>
              <a:rPr lang="en-US" sz="2400" b="1" dirty="0">
                <a:solidFill>
                  <a:srgbClr val="002060"/>
                </a:solidFill>
              </a:rPr>
              <a:t>((Jan)|(Feb)|(Ma[</a:t>
            </a:r>
            <a:r>
              <a:rPr lang="en-US" sz="2400" b="1" dirty="0" err="1">
                <a:solidFill>
                  <a:srgbClr val="002060"/>
                </a:solidFill>
              </a:rPr>
              <a:t>ry</a:t>
            </a:r>
            <a:r>
              <a:rPr lang="en-US" sz="2400" b="1" dirty="0">
                <a:solidFill>
                  <a:srgbClr val="002060"/>
                </a:solidFill>
              </a:rPr>
              <a:t>])|(Apr)|(Ju[</a:t>
            </a:r>
            <a:r>
              <a:rPr lang="en-US" sz="2400" b="1" dirty="0" err="1">
                <a:solidFill>
                  <a:srgbClr val="002060"/>
                </a:solidFill>
              </a:rPr>
              <a:t>nl</a:t>
            </a:r>
            <a:r>
              <a:rPr lang="en-US" sz="2400" b="1" dirty="0">
                <a:solidFill>
                  <a:srgbClr val="002060"/>
                </a:solidFill>
              </a:rPr>
              <a:t>][</a:t>
            </a:r>
            <a:r>
              <a:rPr lang="en-US" sz="2400" b="1" dirty="0" err="1">
                <a:solidFill>
                  <a:srgbClr val="002060"/>
                </a:solidFill>
              </a:rPr>
              <a:t>ey</a:t>
            </a:r>
            <a:r>
              <a:rPr lang="en-US" sz="2400" b="1" dirty="0">
                <a:solidFill>
                  <a:srgbClr val="002060"/>
                </a:solidFill>
              </a:rPr>
              <a:t>])|(Aug)|(Sep)|(Oct)|(Nov)|(Dec</a:t>
            </a:r>
            <a:r>
              <a:rPr lang="en-US" sz="2400" b="1" dirty="0"/>
              <a:t>))</a:t>
            </a:r>
            <a:r>
              <a:rPr lang="en-US" sz="2400" dirty="0">
                <a:latin typeface="Arial Unicode MS"/>
              </a:rPr>
              <a:t>\s</a:t>
            </a:r>
            <a:r>
              <a:rPr lang="en-US" sz="2400" b="1" dirty="0">
                <a:solidFill>
                  <a:srgbClr val="002060"/>
                </a:solidFill>
              </a:rPr>
              <a:t>20[0-9]{2}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  <a:tab pos="3368675" algn="l"/>
              </a:tabLst>
              <a:defRPr/>
            </a:pP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  <a:tab pos="3368675" algn="l"/>
              </a:tabLst>
              <a:defRPr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  <a:tab pos="3368675" algn="l"/>
              </a:tabLst>
              <a:defRPr/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2334A41E-053B-4949-8DAA-D107936E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915160"/>
            <a:ext cx="8229600" cy="258064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dirty="0">
                <a:solidFill>
                  <a:srgbClr val="000000"/>
                </a:solidFill>
              </a:rPr>
              <a:t>^</a:t>
            </a:r>
            <a:r>
              <a:rPr lang="en-US" altLang="en-US" b="0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</a:rPr>
              <a:t>$</a:t>
            </a:r>
            <a:r>
              <a:rPr lang="en-US" altLang="en-US" b="0" dirty="0">
                <a:solidFill>
                  <a:srgbClr val="000000"/>
                </a:solidFill>
              </a:rPr>
              <a:t> mark positions in patterns  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b="0" dirty="0">
                <a:solidFill>
                  <a:srgbClr val="000000"/>
                </a:solidFill>
              </a:rPr>
              <a:t>They're most commonly used in utilities that</a:t>
            </a:r>
          </a:p>
          <a:p>
            <a:pPr marL="285750" lvl="1">
              <a:spcBef>
                <a:spcPct val="0"/>
              </a:spcBef>
              <a:spcAft>
                <a:spcPts val="1200"/>
              </a:spcAft>
            </a:pPr>
            <a:r>
              <a:rPr lang="en-US" altLang="en-US" sz="2400" b="0" dirty="0">
                <a:solidFill>
                  <a:srgbClr val="000000"/>
                </a:solidFill>
              </a:rPr>
              <a:t>check for matches in partial lines, rather than entire lines</a:t>
            </a:r>
          </a:p>
          <a:p>
            <a:pPr marL="285750" lvl="1">
              <a:spcBef>
                <a:spcPct val="0"/>
              </a:spcBef>
              <a:spcAft>
                <a:spcPts val="1200"/>
              </a:spcAft>
            </a:pPr>
            <a:r>
              <a:rPr lang="en-US" altLang="en-US" sz="2400" b="0" dirty="0">
                <a:solidFill>
                  <a:srgbClr val="000000"/>
                </a:solidFill>
              </a:rPr>
              <a:t>use matching as a basis for other actions, especially text substitution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FBFA48B-49F4-4A7D-8CC9-7FC20313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89719"/>
            <a:ext cx="10134600" cy="639762"/>
          </a:xfrm>
        </p:spPr>
        <p:txBody>
          <a:bodyPr/>
          <a:lstStyle/>
          <a:p>
            <a:r>
              <a:rPr lang="en-US" altLang="en-US" sz="4000" dirty="0"/>
              <a:t>PCRE Regexps: Positions in Patterns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2334A41E-053B-4949-8DAA-D107936E5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219200"/>
            <a:ext cx="8229600" cy="1524000"/>
          </a:xfrm>
        </p:spPr>
        <p:txBody>
          <a:bodyPr/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^</a:t>
            </a:r>
            <a:r>
              <a:rPr lang="en-US" altLang="en-US" b="0">
                <a:solidFill>
                  <a:srgbClr val="000000"/>
                </a:solidFill>
              </a:rPr>
              <a:t> and </a:t>
            </a:r>
            <a:r>
              <a:rPr lang="en-US" altLang="en-US">
                <a:solidFill>
                  <a:srgbClr val="000000"/>
                </a:solidFill>
              </a:rPr>
              <a:t>$</a:t>
            </a:r>
            <a:r>
              <a:rPr lang="en-US" altLang="en-US" b="0">
                <a:solidFill>
                  <a:srgbClr val="000000"/>
                </a:solidFill>
              </a:rPr>
              <a:t> mark positions in patterns 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</a:rPr>
              <a:t>They're most commonly used in utilities that</a:t>
            </a:r>
          </a:p>
          <a:p>
            <a:pPr marL="5715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100" b="0">
                <a:solidFill>
                  <a:srgbClr val="000000"/>
                </a:solidFill>
              </a:rPr>
              <a:t>check for matches in partial lines, rather than entire lines</a:t>
            </a:r>
          </a:p>
          <a:p>
            <a:pPr marL="571500" lvl="1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100" b="0">
                <a:solidFill>
                  <a:srgbClr val="000000"/>
                </a:solidFill>
              </a:rPr>
              <a:t>use matching as a basis for other actions, especially text substitution</a:t>
            </a:r>
          </a:p>
        </p:txBody>
      </p:sp>
      <p:sp>
        <p:nvSpPr>
          <p:cNvPr id="25604" name="Content Placeholder 3">
            <a:extLst>
              <a:ext uri="{FF2B5EF4-FFF2-40B4-BE49-F238E27FC236}">
                <a16:creationId xmlns:a16="http://schemas.microsoft.com/office/drawing/2014/main" id="{B680444F-5232-462E-B866-53160718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0" y="2971800"/>
            <a:ext cx="8229600" cy="32766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tabLst>
                <a:tab pos="342900" algn="l"/>
              </a:tabLst>
            </a:pPr>
            <a:r>
              <a:rPr lang="en-US" altLang="en-US" dirty="0"/>
              <a:t>^	</a:t>
            </a:r>
            <a:r>
              <a:rPr lang="en-US" altLang="en-US" b="1" dirty="0"/>
              <a:t>at a pattern's start</a:t>
            </a:r>
            <a:r>
              <a:rPr lang="en-US" altLang="en-US" b="1" dirty="0">
                <a:solidFill>
                  <a:srgbClr val="745600"/>
                </a:solidFill>
              </a:rPr>
              <a:t> marks a start of line: </a:t>
            </a:r>
            <a:r>
              <a:rPr lang="en-US" altLang="en-US" dirty="0"/>
              <a:t>e.g.,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tabLst>
                <a:tab pos="342900" algn="l"/>
              </a:tabLst>
            </a:pPr>
            <a:r>
              <a:rPr lang="en-US" altLang="en-US" sz="2000" dirty="0"/>
              <a:t>	^</a:t>
            </a:r>
            <a:r>
              <a:rPr lang="en-US" altLang="en-US" sz="2000" dirty="0" err="1"/>
              <a:t>ajz</a:t>
            </a:r>
            <a:r>
              <a:rPr lang="en-US" altLang="en-US" sz="2000" dirty="0"/>
              <a:t>  -  </a:t>
            </a:r>
            <a:r>
              <a:rPr lang="en-US" altLang="en-US" sz="2000" i="1" dirty="0">
                <a:solidFill>
                  <a:srgbClr val="0070C0"/>
                </a:solidFill>
                <a:ea typeface="Arial Unicode MS" pitchFamily="34" charset="-128"/>
              </a:rPr>
              <a:t>matches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ajz</a:t>
            </a:r>
            <a:r>
              <a:rPr lang="en-US" altLang="en-US" sz="2000" dirty="0"/>
              <a:t>  </a:t>
            </a:r>
            <a:r>
              <a:rPr lang="en-US" altLang="en-US" sz="2000" i="1" dirty="0">
                <a:solidFill>
                  <a:srgbClr val="0070C0"/>
                </a:solidFill>
                <a:ea typeface="Arial Unicode MS" pitchFamily="34" charset="-128"/>
              </a:rPr>
              <a:t>at the start of line;  never matches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xajz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342900" algn="l"/>
              </a:tabLst>
            </a:pPr>
            <a:r>
              <a:rPr lang="en-US" altLang="en-US" sz="2000" dirty="0"/>
              <a:t>	^\s*  -  </a:t>
            </a:r>
            <a:r>
              <a:rPr lang="en-US" altLang="en-US" sz="2000" i="1" dirty="0">
                <a:solidFill>
                  <a:srgbClr val="0070C0"/>
                </a:solidFill>
                <a:ea typeface="Arial Unicode MS" pitchFamily="34" charset="-128"/>
              </a:rPr>
              <a:t>matches any amount of  whitespace at the start of a line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tabLst>
                <a:tab pos="342900" algn="l"/>
              </a:tabLst>
            </a:pPr>
            <a:r>
              <a:rPr lang="en-US" altLang="en-US" dirty="0"/>
              <a:t>$	</a:t>
            </a:r>
            <a:r>
              <a:rPr lang="en-US" altLang="en-US" b="1" dirty="0"/>
              <a:t>at a pattern's end</a:t>
            </a:r>
            <a:r>
              <a:rPr lang="en-US" altLang="en-US" b="1" dirty="0">
                <a:solidFill>
                  <a:srgbClr val="745600"/>
                </a:solidFill>
              </a:rPr>
              <a:t> marks an end of line: </a:t>
            </a:r>
            <a:r>
              <a:rPr lang="en-US" altLang="en-US" dirty="0"/>
              <a:t>e.g.,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tabLst>
                <a:tab pos="342900" algn="l"/>
              </a:tabLst>
            </a:pPr>
            <a:r>
              <a:rPr lang="en-US" altLang="en-US" sz="2000" dirty="0"/>
              <a:t>	</a:t>
            </a:r>
            <a:r>
              <a:rPr lang="en-US" altLang="en-US" sz="2000" dirty="0" err="1"/>
              <a:t>ajz</a:t>
            </a:r>
            <a:r>
              <a:rPr lang="en-US" altLang="en-US" sz="2000" dirty="0"/>
              <a:t>$  -  </a:t>
            </a:r>
            <a:r>
              <a:rPr lang="en-US" altLang="en-US" sz="2000" i="1" dirty="0">
                <a:solidFill>
                  <a:srgbClr val="0070C0"/>
                </a:solidFill>
                <a:ea typeface="Arial Unicode MS" pitchFamily="34" charset="-128"/>
              </a:rPr>
              <a:t>matches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ajz</a:t>
            </a:r>
            <a:r>
              <a:rPr lang="en-US" altLang="en-US" sz="2000" dirty="0"/>
              <a:t>  </a:t>
            </a:r>
            <a:r>
              <a:rPr lang="en-US" altLang="en-US" sz="2000" i="1" dirty="0">
                <a:solidFill>
                  <a:srgbClr val="0070C0"/>
                </a:solidFill>
                <a:ea typeface="Arial Unicode MS" pitchFamily="34" charset="-128"/>
              </a:rPr>
              <a:t>at the end of a line;  never matches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ajzx</a:t>
            </a:r>
            <a:endParaRPr lang="en-US" altLang="en-US" sz="2000" dirty="0"/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342900" algn="l"/>
              </a:tabLst>
            </a:pPr>
            <a:r>
              <a:rPr lang="en-US" altLang="en-US" sz="2000" dirty="0"/>
              <a:t>	\d+$ -  </a:t>
            </a:r>
            <a:r>
              <a:rPr lang="en-US" altLang="en-US" sz="2000" i="1" dirty="0">
                <a:solidFill>
                  <a:srgbClr val="0070C0"/>
                </a:solidFill>
                <a:ea typeface="Arial Unicode MS" pitchFamily="34" charset="-128"/>
              </a:rPr>
              <a:t>matches one or more digits at the end of a line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tabLst>
                <a:tab pos="342900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^	</a:t>
            </a:r>
            <a:r>
              <a:rPr lang="en-US" altLang="en-US" b="1" dirty="0">
                <a:solidFill>
                  <a:srgbClr val="000000"/>
                </a:solidFill>
              </a:rPr>
              <a:t>at start of pattern</a:t>
            </a:r>
            <a:r>
              <a:rPr lang="en-US" altLang="en-US" b="1" dirty="0">
                <a:solidFill>
                  <a:srgbClr val="745600"/>
                </a:solidFill>
              </a:rPr>
              <a:t>, </a:t>
            </a:r>
            <a:r>
              <a:rPr lang="en-US" altLang="en-US" dirty="0"/>
              <a:t>$ </a:t>
            </a:r>
            <a:r>
              <a:rPr lang="en-US" altLang="en-US" b="1" dirty="0"/>
              <a:t>at end </a:t>
            </a:r>
            <a:r>
              <a:rPr lang="en-US" altLang="en-US" b="1" dirty="0">
                <a:solidFill>
                  <a:srgbClr val="745600"/>
                </a:solidFill>
              </a:rPr>
              <a:t>frames an entire line: </a:t>
            </a:r>
            <a:r>
              <a:rPr lang="en-US" altLang="en-US" dirty="0">
                <a:solidFill>
                  <a:srgbClr val="000000"/>
                </a:solidFill>
              </a:rPr>
              <a:t>e.g.,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tabLst>
                <a:tab pos="342900" algn="l"/>
              </a:tabLst>
            </a:pPr>
            <a:r>
              <a:rPr lang="en-US" altLang="en-US" sz="2000" i="1" dirty="0">
                <a:solidFill>
                  <a:srgbClr val="0070C0"/>
                </a:solidFill>
                <a:ea typeface="Arial Unicode MS" pitchFamily="34" charset="-128"/>
              </a:rPr>
              <a:t>	</a:t>
            </a:r>
            <a:r>
              <a:rPr lang="en-US" altLang="en-US" sz="2000" dirty="0"/>
              <a:t>^\s*$ -  </a:t>
            </a:r>
            <a:r>
              <a:rPr lang="en-US" altLang="en-US" sz="2000" i="1" dirty="0">
                <a:solidFill>
                  <a:srgbClr val="0070C0"/>
                </a:solidFill>
                <a:ea typeface="Arial Unicode MS" pitchFamily="34" charset="-128"/>
              </a:rPr>
              <a:t>matches a blank line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FBFA48B-49F4-4A7D-8CC9-7FC20313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89719"/>
            <a:ext cx="10134600" cy="639762"/>
          </a:xfrm>
        </p:spPr>
        <p:txBody>
          <a:bodyPr/>
          <a:lstStyle/>
          <a:p>
            <a:r>
              <a:rPr lang="en-US" altLang="en-US" sz="4000" dirty="0"/>
              <a:t>PCRE Regexps: Positions in Patterns</a:t>
            </a:r>
          </a:p>
        </p:txBody>
      </p:sp>
    </p:spTree>
    <p:extLst>
      <p:ext uri="{BB962C8B-B14F-4D97-AF65-F5344CB8AC3E}">
        <p14:creationId xmlns:p14="http://schemas.microsoft.com/office/powerpoint/2010/main" val="6014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>
            <a:extLst>
              <a:ext uri="{FF2B5EF4-FFF2-40B4-BE49-F238E27FC236}">
                <a16:creationId xmlns:a16="http://schemas.microsoft.com/office/drawing/2014/main" id="{DE39BEF7-D459-4723-87B3-EAC47599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382000" cy="639762"/>
          </a:xfrm>
        </p:spPr>
        <p:txBody>
          <a:bodyPr/>
          <a:lstStyle/>
          <a:p>
            <a:r>
              <a:rPr lang="en-US" altLang="en-US" sz="3600">
                <a:solidFill>
                  <a:srgbClr val="000000"/>
                </a:solidFill>
              </a:rPr>
              <a:t>PCRE Example: Matching Output for</a:t>
            </a:r>
            <a:r>
              <a:rPr lang="en-US" altLang="en-US" sz="3600" b="1">
                <a:solidFill>
                  <a:srgbClr val="0070C0"/>
                </a:solidFill>
              </a:rPr>
              <a:t> uniq -c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33C3C9-5053-45BE-A0E1-F3FB6D980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90601"/>
            <a:ext cx="8382000" cy="5135563"/>
          </a:xfrm>
        </p:spPr>
        <p:txBody>
          <a:bodyPr/>
          <a:lstStyle/>
          <a:p>
            <a:pPr marL="4572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Arial"/>
              </a:rPr>
              <a:t>       1 </a:t>
            </a:r>
            <a:r>
              <a:rPr lang="en-US" altLang="en-US" sz="2000" b="1" kern="0" dirty="0" err="1">
                <a:solidFill>
                  <a:srgbClr val="000000"/>
                </a:solidFill>
                <a:latin typeface="Arial"/>
              </a:rPr>
              <a:t>armstrongpz</a:t>
            </a:r>
            <a:endParaRPr lang="en-US" altLang="en-US" sz="2000" b="1" kern="0" dirty="0">
              <a:solidFill>
                <a:srgbClr val="000000"/>
              </a:solidFill>
              <a:latin typeface="Arial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Arial"/>
              </a:rPr>
              <a:t>       1 </a:t>
            </a:r>
            <a:r>
              <a:rPr lang="en-US" altLang="en-US" sz="2000" b="1" kern="0" dirty="0" err="1">
                <a:solidFill>
                  <a:srgbClr val="000000"/>
                </a:solidFill>
                <a:latin typeface="Arial"/>
              </a:rPr>
              <a:t>barrettm</a:t>
            </a:r>
            <a:endParaRPr lang="en-US" altLang="en-US" sz="2000" b="1" kern="0" dirty="0">
              <a:solidFill>
                <a:srgbClr val="000000"/>
              </a:solidFill>
              <a:latin typeface="Arial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Arial"/>
              </a:rPr>
              <a:t>       1 </a:t>
            </a:r>
            <a:r>
              <a:rPr lang="en-US" altLang="en-US" sz="2000" b="1" kern="0" dirty="0" err="1">
                <a:solidFill>
                  <a:srgbClr val="000000"/>
                </a:solidFill>
                <a:latin typeface="Arial"/>
              </a:rPr>
              <a:t>bishopbj</a:t>
            </a:r>
            <a:endParaRPr lang="en-US" altLang="en-US" sz="2000" b="1" kern="0" dirty="0">
              <a:solidFill>
                <a:srgbClr val="000000"/>
              </a:solidFill>
              <a:latin typeface="Arial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Arial"/>
              </a:rPr>
              <a:t>       4 </a:t>
            </a:r>
            <a:r>
              <a:rPr lang="en-US" altLang="en-US" sz="2000" b="1" kern="0" dirty="0" err="1">
                <a:solidFill>
                  <a:srgbClr val="000000"/>
                </a:solidFill>
                <a:latin typeface="Arial"/>
              </a:rPr>
              <a:t>muncya</a:t>
            </a:r>
            <a:endParaRPr lang="en-US" altLang="en-US" sz="2000" b="1" kern="0" dirty="0">
              <a:solidFill>
                <a:srgbClr val="000000"/>
              </a:solidFill>
              <a:latin typeface="Arial"/>
            </a:endParaRPr>
          </a:p>
          <a:p>
            <a:pPr marL="45720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Arial"/>
              </a:rPr>
              <a:t>     13 phil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/>
              <a:t>Assumption:</a:t>
            </a:r>
            <a:r>
              <a:rPr lang="en-US" sz="2400" dirty="0"/>
              <a:t>  format for counts of user logins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/>
              <a:t>Format:  </a:t>
            </a:r>
            <a:r>
              <a:rPr lang="en-US" sz="2400" dirty="0"/>
              <a:t>possible run of spaces, positive </a:t>
            </a:r>
            <a:r>
              <a:rPr lang="en-US" sz="2400" dirty="0" err="1"/>
              <a:t>int</a:t>
            </a:r>
            <a:r>
              <a:rPr lang="en-US" sz="2400" dirty="0"/>
              <a:t>, space, account name</a:t>
            </a:r>
          </a:p>
          <a:p>
            <a:pPr marL="233363" lvl="1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^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\s</a:t>
            </a:r>
            <a:r>
              <a:rPr lang="en-US" sz="2400" b="1" dirty="0">
                <a:solidFill>
                  <a:srgbClr val="002060"/>
                </a:solidFill>
              </a:rPr>
              <a:t>*[1-9]*</a:t>
            </a:r>
            <a:r>
              <a:rPr lang="en-US" sz="2400" dirty="0">
                <a:latin typeface="Arial Unicode MS"/>
                <a:ea typeface="Arial Unicode MS"/>
                <a:cs typeface="Arial Unicode MS"/>
              </a:rPr>
              <a:t>\s</a:t>
            </a:r>
            <a:r>
              <a:rPr lang="en-US" sz="2400" b="1" dirty="0">
                <a:solidFill>
                  <a:srgbClr val="002060"/>
                </a:solidFill>
              </a:rPr>
              <a:t>[[:word:]]+$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>
            <a:extLst>
              <a:ext uri="{FF2B5EF4-FFF2-40B4-BE49-F238E27FC236}">
                <a16:creationId xmlns:a16="http://schemas.microsoft.com/office/drawing/2014/main" id="{95FAE336-F18F-4026-9CD6-98770E90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>
              <a:defRPr/>
            </a:pPr>
            <a:r>
              <a:rPr lang="en-US" altLang="en-US" sz="3350" dirty="0">
                <a:solidFill>
                  <a:srgbClr val="000000"/>
                </a:solidFill>
              </a:rPr>
              <a:t>PCRE Example: Matching Lines in </a:t>
            </a:r>
            <a:r>
              <a:rPr lang="en-US" altLang="en-US" sz="3350" b="1" dirty="0">
                <a:solidFill>
                  <a:srgbClr val="0070C0"/>
                </a:solidFill>
              </a:rPr>
              <a:t>/</a:t>
            </a:r>
            <a:r>
              <a:rPr lang="en-US" altLang="en-US" sz="3350" b="1" dirty="0" err="1">
                <a:solidFill>
                  <a:srgbClr val="0070C0"/>
                </a:solidFill>
              </a:rPr>
              <a:t>etc</a:t>
            </a:r>
            <a:r>
              <a:rPr lang="en-US" altLang="en-US" sz="3350" b="1" dirty="0">
                <a:solidFill>
                  <a:srgbClr val="0070C0"/>
                </a:solidFill>
              </a:rPr>
              <a:t>/</a:t>
            </a:r>
            <a:r>
              <a:rPr lang="en-US" altLang="en-US" sz="3350" b="1" dirty="0" err="1">
                <a:solidFill>
                  <a:srgbClr val="0070C0"/>
                </a:solidFill>
              </a:rPr>
              <a:t>passwd</a:t>
            </a:r>
            <a:endParaRPr lang="en-US" altLang="en-US" sz="3400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385923-2BB7-41A4-920E-C955FC47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90601"/>
            <a:ext cx="8382000" cy="5714999"/>
          </a:xfrm>
          <a:solidFill>
            <a:schemeClr val="bg1"/>
          </a:solidFill>
        </p:spPr>
        <p:txBody>
          <a:bodyPr/>
          <a:lstStyle/>
          <a:p>
            <a:pPr marL="4572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robinsrd:x:516:503:Robinson,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robinsrd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tarnoff:x:518:503:Tarnoff,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tarnoff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  <a:endParaRPr lang="en-US" sz="1800" dirty="0"/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gdm:x:42:42::/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/lib/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gdm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sbin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nologin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tcpdump:x:72:72::/:/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sbin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nologin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45720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nfsnobody:x:65534:65534:Anonymous NFS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200" dirty="0"/>
              <a:t>Format:</a:t>
            </a:r>
          </a:p>
          <a:p>
            <a:pPr marL="233363" indent="-23336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200" dirty="0"/>
              <a:t>user name</a:t>
            </a:r>
          </a:p>
          <a:p>
            <a:pPr marL="233363" indent="-23336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200" b="1" dirty="0"/>
              <a:t>x</a:t>
            </a:r>
          </a:p>
          <a:p>
            <a:pPr marL="233363" indent="-23336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200" dirty="0"/>
              <a:t>user id, group id:  numbers from 1-65535;  i.e.,</a:t>
            </a:r>
            <a:br>
              <a:rPr lang="en-US" sz="2200" dirty="0"/>
            </a:br>
            <a:r>
              <a:rPr lang="en-US" sz="2200" dirty="0"/>
              <a:t>1-59999 | 60000-64999 | 65000-65499 | 65500-65529 | 65530-5</a:t>
            </a:r>
          </a:p>
          <a:p>
            <a:pPr marL="233363" indent="-23336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200" dirty="0"/>
              <a:t>user name:  any colon-free string</a:t>
            </a:r>
          </a:p>
          <a:p>
            <a:pPr marL="233363" indent="-23336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200" dirty="0"/>
              <a:t>home directory: / + optional ( non / : char + optional string without : )</a:t>
            </a:r>
          </a:p>
          <a:p>
            <a:pPr marL="233363" indent="-233363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sz="2200" dirty="0"/>
              <a:t>default shell: / + non / : char + optional string without :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9FB766E-8A1C-4B15-A9A0-1986A598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PCRE Regexps: Tabular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931C-09A3-4D49-A1F5-E3FBBF4E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Tables like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passwd</a:t>
            </a:r>
            <a:r>
              <a:rPr lang="en-US" sz="2400" dirty="0"/>
              <a:t> provide two challenges for data management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Crafting patterns that </a:t>
            </a:r>
          </a:p>
          <a:p>
            <a:pPr marL="574675" lvl="1">
              <a:buFont typeface="Arial" charset="0"/>
              <a:buChar char="–"/>
              <a:defRPr/>
            </a:pPr>
            <a:r>
              <a:rPr lang="en-US" sz="2400" dirty="0"/>
              <a:t>limit a search to column(s) of interest, in order to</a:t>
            </a:r>
          </a:p>
          <a:p>
            <a:pPr marL="574675" lvl="1">
              <a:buFont typeface="Arial" charset="0"/>
              <a:buChar char="–"/>
              <a:defRPr/>
            </a:pPr>
            <a:r>
              <a:rPr lang="en-US" sz="2400" dirty="0"/>
              <a:t>avoid spurious matches with similar data in irrelevant columns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Crafting patterns that </a:t>
            </a:r>
          </a:p>
          <a:p>
            <a:pPr marL="574675" lvl="1">
              <a:buFont typeface="Arial" charset="0"/>
              <a:buChar char="–"/>
              <a:defRPr/>
            </a:pPr>
            <a:r>
              <a:rPr lang="en-US" sz="2400" dirty="0"/>
              <a:t>match data in what, in essence, are columns inside of columns, while once again avoiding</a:t>
            </a:r>
          </a:p>
          <a:p>
            <a:pPr marL="574675" lvl="1">
              <a:buFont typeface="Arial" charset="0"/>
              <a:buChar char="–"/>
              <a:defRPr/>
            </a:pPr>
            <a:r>
              <a:rPr lang="en-US" sz="2400" dirty="0"/>
              <a:t>spurious matches with similar data in other parts of that column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6">
            <a:extLst>
              <a:ext uri="{FF2B5EF4-FFF2-40B4-BE49-F238E27FC236}">
                <a16:creationId xmlns:a16="http://schemas.microsoft.com/office/drawing/2014/main" id="{914DAC6F-77D4-42B4-868F-A16931D0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900">
                <a:solidFill>
                  <a:srgbClr val="000000"/>
                </a:solidFill>
              </a:rPr>
              <a:t>Issues with Pattern Precision: Examples</a:t>
            </a:r>
            <a:endParaRPr lang="en-US" altLang="en-US" sz="3900" b="1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DDB139-C507-4A93-B1A6-F2B41AD4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90601"/>
            <a:ext cx="8382000" cy="5135563"/>
          </a:xfrm>
        </p:spPr>
        <p:txBody>
          <a:bodyPr/>
          <a:lstStyle/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robinsrd:x:516:503:Robinson,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robinsrd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</a:p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tarnoff:x:518:503:Tarnoff,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tarnoff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  <a:endParaRPr lang="en-US" sz="1800" dirty="0"/>
          </a:p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oddacct:x:616:616:Davenport, James:/temp/home:/home/stuff/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oddshell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23336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strangeacct:x:666:666:Agarwal, 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Davesh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:/homer:/bin/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Daveshell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Consider the fragment of a hypothetical /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etc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passwd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 shown here, relative to the following two problems: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en-US" sz="2400" i="1" kern="0" dirty="0">
                <a:solidFill>
                  <a:srgbClr val="000000"/>
                </a:solidFill>
                <a:latin typeface="Arial"/>
              </a:rPr>
              <a:t>Create a regexp that matches all lines from /etc/passwd for users whose home directories are in /home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400" i="1" kern="0" dirty="0">
                <a:solidFill>
                  <a:srgbClr val="000000"/>
                </a:solidFill>
                <a:latin typeface="Arial"/>
              </a:rPr>
              <a:t>Create a regexp that matches all lines from /etc/passwd for users named Dave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>
            <a:extLst>
              <a:ext uri="{FF2B5EF4-FFF2-40B4-BE49-F238E27FC236}">
                <a16:creationId xmlns:a16="http://schemas.microsoft.com/office/drawing/2014/main" id="{CA531C80-0C8A-42FB-A477-A301C556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900">
                <a:solidFill>
                  <a:srgbClr val="000000"/>
                </a:solidFill>
              </a:rPr>
              <a:t>Issues with Pattern Precision: Examples</a:t>
            </a:r>
            <a:endParaRPr lang="en-US" altLang="en-US" sz="4000" b="1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407910-35E3-451D-806F-0C341A25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90601"/>
            <a:ext cx="8382000" cy="5135563"/>
          </a:xfrm>
        </p:spPr>
        <p:txBody>
          <a:bodyPr/>
          <a:lstStyle/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robinsrd:x:516:503:Robinson,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robinsrd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</a:p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tarnoff:x:518:503:Tarnoff,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tarnoff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  <a:endParaRPr lang="en-US" sz="1800" dirty="0"/>
          </a:p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oddacct:x:616:616:Davenport, James:/temp/home:/home/stuff/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oddshell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23336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strangeacct:x:666:666:Agarwal, 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Davesh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:/homer:/bin/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Daveshell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i="1" kern="0" dirty="0">
                <a:solidFill>
                  <a:srgbClr val="000000"/>
                </a:solidFill>
                <a:latin typeface="Arial"/>
              </a:rPr>
              <a:t>Create a regexp that matches all lines from /etc/passwd for users whose home directories are in /home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What goes wrong with the following search patterns?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/home.*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/home[^:]*: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:/home[^:]*: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:/home/[^:]*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6">
            <a:extLst>
              <a:ext uri="{FF2B5EF4-FFF2-40B4-BE49-F238E27FC236}">
                <a16:creationId xmlns:a16="http://schemas.microsoft.com/office/drawing/2014/main" id="{FFE7318A-F125-4612-848B-88D9C768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900">
                <a:solidFill>
                  <a:srgbClr val="000000"/>
                </a:solidFill>
              </a:rPr>
              <a:t>Issues with Pattern Precision: Examples</a:t>
            </a:r>
            <a:endParaRPr lang="en-US" altLang="en-US" sz="4000" b="1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16A2C-6FB7-4E5B-A47C-894E1B3A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90601"/>
            <a:ext cx="8382000" cy="5135563"/>
          </a:xfrm>
        </p:spPr>
        <p:txBody>
          <a:bodyPr/>
          <a:lstStyle/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robinsrd:x:516:503:Robinson,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robinsrd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</a:p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tarnoff:x:518:503:Tarnoff,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tarnoff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  <a:endParaRPr lang="en-US" sz="1800" dirty="0"/>
          </a:p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oddacct:x:616:616:Davenport, James:/temp/home:/home/stuff/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oddshell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23336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strangeacct:x:666:666:Agarwal, 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Davesh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:/homer:/bin/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Daveshell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i="1" kern="0" dirty="0">
                <a:solidFill>
                  <a:srgbClr val="000000"/>
                </a:solidFill>
                <a:latin typeface="Arial"/>
              </a:rPr>
              <a:t>Create a regexp that matches all lines from /etc/passwd for users whose home directories are inside /home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Why do the following patterns succeed where the others fail?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^([^:]*:){5}/home/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:/home/[^:]*:[^:]*$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3820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Chmod - Octal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There are three permissions for each category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Can be represented with octal notation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000 = none		- 0</a:t>
            </a:r>
            <a:br>
              <a:rPr lang="en-US" altLang="en-US" sz="2400" dirty="0"/>
            </a:br>
            <a:r>
              <a:rPr lang="en-US" altLang="en-US" sz="2400" dirty="0"/>
              <a:t>001 = execute		- 1</a:t>
            </a:r>
            <a:br>
              <a:rPr lang="en-US" altLang="en-US" sz="2400" dirty="0"/>
            </a:br>
            <a:r>
              <a:rPr lang="en-US" altLang="en-US" sz="2400" dirty="0"/>
              <a:t>010 = write		- 2</a:t>
            </a:r>
            <a:br>
              <a:rPr lang="en-US" altLang="en-US" sz="2400" dirty="0"/>
            </a:br>
            <a:r>
              <a:rPr lang="en-US" altLang="en-US" sz="2400" dirty="0"/>
              <a:t>100 = read		- 4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Combinations, thus can define multiple permissions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6">
            <a:extLst>
              <a:ext uri="{FF2B5EF4-FFF2-40B4-BE49-F238E27FC236}">
                <a16:creationId xmlns:a16="http://schemas.microsoft.com/office/drawing/2014/main" id="{A80379CC-1F5D-4905-AD81-6B7578BC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Tabular Data: Examples</a:t>
            </a:r>
            <a:endParaRPr lang="en-US" altLang="en-US" sz="4000" b="1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E3BAFD-5558-4C97-8D9F-450EF243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90601"/>
            <a:ext cx="8382000" cy="5135563"/>
          </a:xfrm>
        </p:spPr>
        <p:txBody>
          <a:bodyPr/>
          <a:lstStyle/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robinsrd:x:516:503:Robinson,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robinsrd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</a:p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tarnoff:x:518:503:Tarnoff, Dave:/home/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tarnoff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:/bin/bash</a:t>
            </a:r>
            <a:endParaRPr lang="en-US" sz="1800" dirty="0"/>
          </a:p>
          <a:p>
            <a:pPr marL="233363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oddacct:x:616:616:Davenport, James:/temp/home:/home/stuff/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oddshell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23336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strangeacct:x:666:666:Agarwal, 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Davesh</a:t>
            </a:r>
            <a:r>
              <a:rPr lang="en-US" altLang="en-US" sz="1800" b="1" kern="0" dirty="0">
                <a:solidFill>
                  <a:srgbClr val="000000"/>
                </a:solidFill>
                <a:latin typeface="Arial"/>
              </a:rPr>
              <a:t>:/homer:/bin/</a:t>
            </a:r>
            <a:r>
              <a:rPr lang="en-US" altLang="en-US" sz="1800" b="1" kern="0" dirty="0" err="1">
                <a:solidFill>
                  <a:srgbClr val="000000"/>
                </a:solidFill>
                <a:latin typeface="Arial"/>
              </a:rPr>
              <a:t>Daveshell</a:t>
            </a:r>
            <a:endParaRPr lang="en-US" altLang="en-US" sz="1800" b="1" kern="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i="1" kern="0" dirty="0">
                <a:solidFill>
                  <a:srgbClr val="000000"/>
                </a:solidFill>
                <a:latin typeface="Arial"/>
              </a:rPr>
              <a:t>Create a regexp that matches all lines from /etc/passwd for users named Dave.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What goes wrong with the following search patterns?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.*Dave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^([^:]*:){4}.*Dave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en-US" sz="2200" b="1" kern="0" dirty="0">
                <a:solidFill>
                  <a:srgbClr val="002060"/>
                </a:solidFill>
                <a:latin typeface="Arial"/>
              </a:rPr>
              <a:t>^([^:]*:){4}[^:]*Dave[^:]*:</a:t>
            </a:r>
          </a:p>
          <a:p>
            <a:pPr marL="8001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altLang="en-US" sz="2000" b="1" kern="0" dirty="0">
              <a:solidFill>
                <a:srgbClr val="002060"/>
              </a:solidFill>
              <a:latin typeface="Arial"/>
            </a:endParaRPr>
          </a:p>
          <a:p>
            <a:pPr marL="8001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altLang="en-US" sz="2000" b="1" kern="0" dirty="0">
              <a:solidFill>
                <a:srgbClr val="002060"/>
              </a:solidFill>
              <a:latin typeface="Arial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6">
            <a:extLst>
              <a:ext uri="{FF2B5EF4-FFF2-40B4-BE49-F238E27FC236}">
                <a16:creationId xmlns:a16="http://schemas.microsoft.com/office/drawing/2014/main" id="{A80379CC-1F5D-4905-AD81-6B7578BC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0000"/>
                </a:solidFill>
              </a:rPr>
              <a:t>Conclusion</a:t>
            </a:r>
            <a:endParaRPr lang="en-US" alt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E3BAFD-5558-4C97-8D9F-450EF243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990601"/>
            <a:ext cx="8382000" cy="51355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Regex implemented in all modern languages, including bash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Some differences, but the basic premise is the same: pattern matching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\d, [: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alnum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:], [a-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zA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-z] are options for creating patterns - [a-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zA</a:t>
            </a: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-Z] best for bash, in general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Braces define multiples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Parentheses define </a:t>
            </a:r>
            <a:r>
              <a:rPr lang="en-US" altLang="en-US" sz="2400" kern="0" dirty="0" err="1">
                <a:solidFill>
                  <a:srgbClr val="000000"/>
                </a:solidFill>
                <a:latin typeface="Arial"/>
              </a:rPr>
              <a:t>subpatterns</a:t>
            </a:r>
            <a:endParaRPr lang="en-US" altLang="en-US" sz="2000" kern="0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kern="0" dirty="0">
                <a:solidFill>
                  <a:srgbClr val="000000"/>
                </a:solidFill>
                <a:latin typeface="Arial"/>
              </a:rPr>
              <a:t>Many pieces of data we commonly encounter, e.g., phone numbers, SSNs, date(s of birth), etc. use their own patterns, which we can leverage with Regex</a:t>
            </a:r>
            <a:endParaRPr lang="en-US" altLang="en-US" sz="28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3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7D89F1F3-E887-4BB3-9497-0768B48FE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66950" y="533400"/>
            <a:ext cx="765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1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3820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Chmod - Octal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011 = write/execute 		- 5</a:t>
            </a:r>
            <a:br>
              <a:rPr lang="en-US" altLang="en-US" sz="2400" dirty="0"/>
            </a:br>
            <a:r>
              <a:rPr lang="en-US" altLang="en-US" sz="2400" dirty="0"/>
              <a:t>111 = read/write/execute 	- 7</a:t>
            </a:r>
            <a:br>
              <a:rPr lang="en-US" altLang="en-US" sz="2400" dirty="0"/>
            </a:br>
            <a:r>
              <a:rPr lang="en-US" altLang="en-US" sz="2400" dirty="0"/>
              <a:t>110 = read/write 		- 6</a:t>
            </a:r>
            <a:br>
              <a:rPr lang="en-US" altLang="en-US" sz="2400" dirty="0"/>
            </a:br>
            <a:r>
              <a:rPr lang="en-US" altLang="en-US" sz="2400" dirty="0"/>
              <a:t>101 = read/execute 		- 5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So, the permissions can be applied with a decimal value to each of the three: u, g, and 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3820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Chmod - Octal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755 	- owner, everything; group, read/write; other, read/write</a:t>
            </a:r>
            <a:br>
              <a:rPr lang="en-US" altLang="en-US" sz="2400" dirty="0"/>
            </a:br>
            <a:r>
              <a:rPr lang="en-US" altLang="en-US" sz="2400" dirty="0"/>
              <a:t>777	- owner, everything; group, everything; other, everything</a:t>
            </a:r>
            <a:br>
              <a:rPr lang="en-US" altLang="en-US" sz="2400" dirty="0"/>
            </a:br>
            <a:r>
              <a:rPr lang="en-US" altLang="en-US" sz="2400" dirty="0"/>
              <a:t>664	- owner, read/write; group, read/write; other, read (only)</a:t>
            </a:r>
            <a:br>
              <a:rPr lang="en-US" altLang="en-US" sz="2400" dirty="0"/>
            </a:br>
            <a:r>
              <a:rPr lang="en-US" altLang="en-US" sz="2400" dirty="0"/>
              <a:t>440	- owner, read; group, read; other, none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3820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Chmod – Octal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So: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91F26-FEB1-4EEB-9A2F-729BE745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48000"/>
            <a:ext cx="10858500" cy="1524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ECD76A-82D7-4B54-87E8-074397D918EC}"/>
              </a:ext>
            </a:extLst>
          </p:cNvPr>
          <p:cNvCxnSpPr/>
          <p:nvPr/>
        </p:nvCxnSpPr>
        <p:spPr>
          <a:xfrm flipH="1">
            <a:off x="6629400" y="2362200"/>
            <a:ext cx="381000" cy="6096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30BEF2-B30C-4C2A-8EB8-2BF9C8CA4A80}"/>
              </a:ext>
            </a:extLst>
          </p:cNvPr>
          <p:cNvSpPr/>
          <p:nvPr/>
        </p:nvSpPr>
        <p:spPr>
          <a:xfrm>
            <a:off x="609600" y="3752445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17B111-BBBF-4D0A-9F27-549B99B1BB02}"/>
              </a:ext>
            </a:extLst>
          </p:cNvPr>
          <p:cNvCxnSpPr>
            <a:cxnSpLocks/>
          </p:cNvCxnSpPr>
          <p:nvPr/>
        </p:nvCxnSpPr>
        <p:spPr>
          <a:xfrm flipV="1">
            <a:off x="800100" y="4066973"/>
            <a:ext cx="345281" cy="968712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F6A37-2F94-49B1-87B9-BE767C370A78}"/>
              </a:ext>
            </a:extLst>
          </p:cNvPr>
          <p:cNvCxnSpPr>
            <a:cxnSpLocks/>
          </p:cNvCxnSpPr>
          <p:nvPr/>
        </p:nvCxnSpPr>
        <p:spPr>
          <a:xfrm flipV="1">
            <a:off x="1674019" y="4087644"/>
            <a:ext cx="23811" cy="948041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08B666-3CF5-4253-A3B9-1EB0BCE9221A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066973"/>
            <a:ext cx="171449" cy="979048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887B54-4AD0-4848-BD03-AFA7D73E23BD}"/>
              </a:ext>
            </a:extLst>
          </p:cNvPr>
          <p:cNvSpPr txBox="1"/>
          <p:nvPr/>
        </p:nvSpPr>
        <p:spPr>
          <a:xfrm>
            <a:off x="529999" y="50317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5BE68-7BD0-4EF1-A732-1C54A0519158}"/>
              </a:ext>
            </a:extLst>
          </p:cNvPr>
          <p:cNvSpPr txBox="1"/>
          <p:nvPr/>
        </p:nvSpPr>
        <p:spPr>
          <a:xfrm>
            <a:off x="1495925" y="50317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2CEC1-EB18-4186-AB9D-4484F02563F3}"/>
              </a:ext>
            </a:extLst>
          </p:cNvPr>
          <p:cNvSpPr txBox="1"/>
          <p:nvPr/>
        </p:nvSpPr>
        <p:spPr>
          <a:xfrm>
            <a:off x="2383112" y="50317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722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3138077-20F8-454E-9FF8-C0CD504C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File Permissions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B6F0AB7-1ECE-4ADD-B972-D64C5D144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8382000" cy="3657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chmod – options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Probably the most frequently used option used with chmod is -R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Used with directories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Changes mode recursively (i.e., the target directory and all sub-directories and files)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4295-5ECF-4D52-81CD-C655B37B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5400"/>
            <a:ext cx="120300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1BAFC9-267E-4ACC-83B7-C540A072E3BC}"/>
              </a:ext>
            </a:extLst>
          </p:cNvPr>
          <p:cNvSpPr/>
          <p:nvPr/>
        </p:nvSpPr>
        <p:spPr>
          <a:xfrm>
            <a:off x="80962" y="1295400"/>
            <a:ext cx="2128838" cy="419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13996</TotalTime>
  <Words>3620</Words>
  <Application>Microsoft Office PowerPoint</Application>
  <PresentationFormat>Widescreen</PresentationFormat>
  <Paragraphs>370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Abadi</vt:lpstr>
      <vt:lpstr>Abadi Extra Light</vt:lpstr>
      <vt:lpstr>Arial</vt:lpstr>
      <vt:lpstr>Arial Narrow</vt:lpstr>
      <vt:lpstr>Arial Unicode MS</vt:lpstr>
      <vt:lpstr>Calibri</vt:lpstr>
      <vt:lpstr>Courier New</vt:lpstr>
      <vt:lpstr>Wingdings 2</vt:lpstr>
      <vt:lpstr>Office Theme</vt:lpstr>
      <vt:lpstr>CSCI 2200: Intro to Unix  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File Permissions</vt:lpstr>
      <vt:lpstr>CSCI 2200: Intro to Unix  Regular Expressions (Regexps)</vt:lpstr>
      <vt:lpstr>Managing Related Texts: Scenarios</vt:lpstr>
      <vt:lpstr>Regular Expressions (regexps)</vt:lpstr>
      <vt:lpstr>Regular Expressions as Presented Here</vt:lpstr>
      <vt:lpstr>PCRE Regexps – Basic Syntax</vt:lpstr>
      <vt:lpstr>PCRE Regexps – Basic Syntax</vt:lpstr>
      <vt:lpstr>PowerPoint Presentation</vt:lpstr>
      <vt:lpstr>PCRE One-Character Escape Sequences:</vt:lpstr>
      <vt:lpstr>PCRE Class Escape Sequences:</vt:lpstr>
      <vt:lpstr>Character classes</vt:lpstr>
      <vt:lpstr>User-Defined Single-Char Classes</vt:lpstr>
      <vt:lpstr>User-Defined Single-Char Classes</vt:lpstr>
      <vt:lpstr>PCRE Regexps: User Char Class Examples</vt:lpstr>
      <vt:lpstr>PCRE Single-Char Classes</vt:lpstr>
      <vt:lpstr>PCRE Single-Char Classes</vt:lpstr>
      <vt:lpstr>PCRE Single-Char Classes</vt:lpstr>
      <vt:lpstr>PCRE Single-Char Classes</vt:lpstr>
      <vt:lpstr>PCRE Single-Char Classes</vt:lpstr>
      <vt:lpstr>Repetition</vt:lpstr>
      <vt:lpstr>PCRE Regexps – Repetition</vt:lpstr>
      <vt:lpstr>PCRE Regexps – Repetition</vt:lpstr>
      <vt:lpstr>PCRE Regexps – Repetition</vt:lpstr>
      <vt:lpstr>PCRE Regexps – Repetition</vt:lpstr>
      <vt:lpstr>PCRE Regexps – Grouping</vt:lpstr>
      <vt:lpstr>Repetition with Grouping</vt:lpstr>
      <vt:lpstr>Repetition with Grouping</vt:lpstr>
      <vt:lpstr>alternation</vt:lpstr>
      <vt:lpstr>PCRE Regexps – Alternation</vt:lpstr>
      <vt:lpstr>PCRE Regexps: Alternation Examples</vt:lpstr>
      <vt:lpstr>PCRE Regexps: Alternation Examples</vt:lpstr>
      <vt:lpstr>PCRE Regexps: Positions in Patterns</vt:lpstr>
      <vt:lpstr>PCRE Regexps: Positions in Patterns</vt:lpstr>
      <vt:lpstr>PCRE Example: Matching Output for uniq -c</vt:lpstr>
      <vt:lpstr>PCRE Example: Matching Lines in /etc/passwd</vt:lpstr>
      <vt:lpstr>PCRE Regexps: Tabular Data</vt:lpstr>
      <vt:lpstr>Issues with Pattern Precision: Examples</vt:lpstr>
      <vt:lpstr>Issues with Pattern Precision: Examples</vt:lpstr>
      <vt:lpstr>Issues with Pattern Precision: Examples</vt:lpstr>
      <vt:lpstr>Tabular Data: Examples</vt:lpstr>
      <vt:lpstr>Conclusion</vt:lpstr>
      <vt:lpstr>PowerPoint Presentation</vt:lpstr>
    </vt:vector>
  </TitlesOfParts>
  <Company>ETSU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Summary</dc:title>
  <dc:creator>Pfeiffer, Phillip E. IV;ETSU</dc:creator>
  <cp:lastModifiedBy>Ramsey, John Webster</cp:lastModifiedBy>
  <cp:revision>1026</cp:revision>
  <dcterms:created xsi:type="dcterms:W3CDTF">2007-09-24T12:39:48Z</dcterms:created>
  <dcterms:modified xsi:type="dcterms:W3CDTF">2022-02-22T13:40:20Z</dcterms:modified>
</cp:coreProperties>
</file>