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9" r:id="rId2"/>
    <p:sldId id="420" r:id="rId3"/>
    <p:sldId id="493" r:id="rId4"/>
    <p:sldId id="426" r:id="rId5"/>
    <p:sldId id="495" r:id="rId6"/>
    <p:sldId id="443" r:id="rId7"/>
    <p:sldId id="440" r:id="rId8"/>
    <p:sldId id="448" r:id="rId9"/>
    <p:sldId id="489" r:id="rId10"/>
    <p:sldId id="449" r:id="rId11"/>
    <p:sldId id="451" r:id="rId12"/>
    <p:sldId id="452" r:id="rId13"/>
    <p:sldId id="491" r:id="rId14"/>
    <p:sldId id="496" r:id="rId15"/>
    <p:sldId id="453" r:id="rId16"/>
    <p:sldId id="454" r:id="rId17"/>
    <p:sldId id="497" r:id="rId18"/>
    <p:sldId id="498" r:id="rId19"/>
    <p:sldId id="455" r:id="rId20"/>
    <p:sldId id="456" r:id="rId21"/>
    <p:sldId id="457" r:id="rId22"/>
    <p:sldId id="458" r:id="rId23"/>
    <p:sldId id="499" r:id="rId24"/>
    <p:sldId id="500" r:id="rId25"/>
    <p:sldId id="459" r:id="rId26"/>
    <p:sldId id="460" r:id="rId27"/>
    <p:sldId id="461" r:id="rId28"/>
    <p:sldId id="463" r:id="rId29"/>
    <p:sldId id="465" r:id="rId30"/>
    <p:sldId id="467" r:id="rId31"/>
    <p:sldId id="501" r:id="rId32"/>
    <p:sldId id="468" r:id="rId33"/>
    <p:sldId id="502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503" r:id="rId43"/>
    <p:sldId id="492" r:id="rId4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4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9" autoAdjust="0"/>
    <p:restoredTop sz="86409" autoAdjust="0"/>
  </p:normalViewPr>
  <p:slideViewPr>
    <p:cSldViewPr>
      <p:cViewPr varScale="1">
        <p:scale>
          <a:sx n="111" d="100"/>
          <a:sy n="111" d="100"/>
        </p:scale>
        <p:origin x="1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90A00A-482F-44AE-8FC2-ACB7BC79F1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3134D-6F63-480D-9039-C25B314E65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36E9256-8D20-4CAD-AB61-A06FEEB423EA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52B0-BA60-4247-907F-5BE7411F1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A380-CF5B-47C9-BD96-EA3FAE25EA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847ACA-1A4F-49C4-B72E-21D27F9F7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F992-8867-4888-9FFD-83DB5A268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1B54-4EC3-4138-98C3-062690C20C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0AF53-1ACA-4FE0-A826-69650BA9FCC6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57B182-146D-490F-AC99-DF27BF4A0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EB39D0-4B93-45A1-888C-388458A98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80C7C-A881-4BB6-80D4-6CE0DA6353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A885-1D06-4B2C-9914-95A37BB7D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9172E39-BF54-40EB-9717-9EADAAC79B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AEC0D2D-A009-4575-B72D-C05D9D77C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3E2E5-EB44-4E7B-A8FC-3BD16959ED5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A79E759-2C12-4610-983A-5BC6970E5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DAA84B6-1EAA-449D-BEB8-CD595C96C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E37C-B5CD-4F09-83DC-47D0F8E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A976A-8FC6-41C4-A827-58B757450C11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CF9-D911-4E3D-B14F-E2F9298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29D3-7453-403E-B3DE-2A76867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B307A-80AC-481A-B928-CCD1AFD1B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5039-7103-42F3-886B-59585E3A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0D8E-30F6-4C83-8626-BE88A0B7E9BD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F9BE-6136-41CC-8AFF-1049513E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5C66-FAE3-4686-A23F-1480E798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5052F-3E2D-4418-A12A-33D341748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41E7-4EC7-48B0-90A9-73784FCF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CEB7-D860-4474-9709-242ACC1254F0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9AA-50DF-435E-9216-F7D20DE8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2EC0-33FE-4DC9-A849-169C9776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4988E-E488-4B20-BDDC-FA639FCF2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 Extra Light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F56F-DDED-471D-A714-4B612D75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48522-CE6E-469D-A2BA-C9971CE88924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C5C6-6A72-4F22-913B-B47DF0E4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891-1069-472F-B758-DACE6C6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B282C-F272-40FE-A2DD-E5D9D1AEE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5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badi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D905-1649-448F-A451-0E1B269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6FC1-0283-4CC4-A7DD-AE507DBC392D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1C54-E937-49BA-BB09-E485CD6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1D79-9B2F-4567-846E-E3F4C92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6C966-BA4B-41F6-8502-B7A3F2A25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5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19C7A2-8E6F-4F97-806B-7F8FDE5D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9369-C8E3-4C6F-BC04-08DD7DB70957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F1C1CB-9EA2-4CEE-8F43-DC5DD521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999B4A-3EEF-42B9-9356-611F5A47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9573D-74A7-4EB1-9040-F086688BC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7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0B6119-01B9-4395-B689-EA1DC200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D4144-CD7F-45B6-8F14-12AB139312BE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9EFE9B-B741-43EC-931C-1E066CD0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265056-F75A-4B4E-8FB4-5EDB9031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16697-D184-4BEB-83C0-3DB0A4EFE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E27648-A1B1-4298-9A16-A5E52E84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46FC1-967B-4448-9AD1-65BF99059A28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446DBE-6B99-47C7-B529-2B14C55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FD26CE-1D16-4951-A0CF-CD293FE1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8AEA3-6CA9-4B96-85AF-9A10C6896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AF2189-2486-4DC1-B966-200715F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814B-4574-4880-BFFE-7DF336C9BEBD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73E40B-FB0E-4E47-8DD3-03B7ABB0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4B0325-4D82-4C51-AA45-6077BDB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E3B73-27FB-4DAF-BB9D-AD6460ED0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D4B854-F969-422C-8E03-11CD09A9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5042-5C3C-4B98-9713-6EFEA1CC0028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ADBE08-E1BB-4207-8281-757A27B9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C564B8-9639-4E39-8196-C73738E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6E818-0AD5-4BA5-A15C-52C9C8FBE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0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E0DEA-747F-4269-9526-262D9E34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18403-9C1D-471F-ADA2-EFEF23CA80A9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4256DB-A841-4837-84D1-4A3BA344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6A1AF1-AAA7-447F-9B3E-AFCC2447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BF0C4-7755-44C1-8EA7-F0E984C6F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05B1A5-2600-4787-85B8-C7EE1D017D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184EA7-728E-4A43-A5CD-5D9C3DCF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CCD1-FA88-4F6C-8C78-1DD0E1F7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20FCF4-79BD-497A-B298-5C86638315C9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0456-9A93-420B-9766-8BDAEFDC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8070-5B32-46F4-A77F-65DE9903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58FDD3D-8E4D-498C-9DD2-94F451D0E7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3BC38A-3AC8-4851-ADE1-F29D8C8DC5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dirty="0"/>
              <a:t>CSCI 2200: Intro to Unix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Regular Expressions (</a:t>
            </a:r>
            <a:r>
              <a:rPr lang="en-US" altLang="en-US" dirty="0" err="1">
                <a:solidFill>
                  <a:srgbClr val="002060"/>
                </a:solidFill>
              </a:rPr>
              <a:t>Regexps</a:t>
            </a:r>
            <a:r>
              <a:rPr lang="en-US" altLang="en-US" dirty="0">
                <a:solidFill>
                  <a:srgbClr val="002060"/>
                </a:solidFill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57E42B-38CE-4E86-93CB-6F340F3C8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Jack Ramsey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6076884-AB7E-4AAD-A694-895A8AD1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600"/>
              <a:t>Using</a:t>
            </a:r>
            <a:r>
              <a:rPr lang="en-US" altLang="en-US" sz="3600" b="1">
                <a:solidFill>
                  <a:srgbClr val="0070C0"/>
                </a:solidFill>
              </a:rPr>
              <a:t> bash</a:t>
            </a:r>
            <a:r>
              <a:rPr lang="en-US" altLang="en-US" sz="3600"/>
              <a:t> Scripts to Generate Regexps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8F1EE5C-DE18-4DF7-9C02-E1E0A27D9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6477000" cy="5257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</a:rPr>
              <a:t>bash</a:t>
            </a:r>
            <a:r>
              <a:rPr lang="en-US" altLang="en-US" sz="2200" dirty="0"/>
              <a:t> scripts</a:t>
            </a:r>
          </a:p>
          <a:p>
            <a:pPr marL="2238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start, by convention, with</a:t>
            </a:r>
            <a:r>
              <a:rPr lang="en-US" altLang="en-US" sz="2200" b="1" dirty="0"/>
              <a:t>  #!/bin/bash</a:t>
            </a:r>
          </a:p>
          <a:p>
            <a:pPr marL="2238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contain</a:t>
            </a:r>
          </a:p>
          <a:p>
            <a:pPr marL="5207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Unix commands and/or</a:t>
            </a:r>
          </a:p>
          <a:p>
            <a:pPr marL="5207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</a:rPr>
              <a:t>bash</a:t>
            </a:r>
            <a:r>
              <a:rPr lang="en-US" altLang="en-US" sz="2200" dirty="0"/>
              <a:t> commands</a:t>
            </a:r>
          </a:p>
          <a:p>
            <a:pPr marL="2238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have execute permission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a </a:t>
            </a:r>
            <a:r>
              <a:rPr lang="en-US" altLang="en-US" sz="2200" b="1" dirty="0">
                <a:solidFill>
                  <a:srgbClr val="0070C0"/>
                </a:solidFill>
              </a:rPr>
              <a:t>bash</a:t>
            </a:r>
            <a:r>
              <a:rPr lang="en-US" altLang="en-US" sz="2200" dirty="0"/>
              <a:t> script can be run by</a:t>
            </a:r>
          </a:p>
          <a:p>
            <a:pPr marL="2222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entering its name at a prompt, preceded by</a:t>
            </a:r>
          </a:p>
          <a:p>
            <a:pPr marL="2222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a path to the file: </a:t>
            </a:r>
            <a:br>
              <a:rPr lang="en-US" altLang="en-US" sz="2200" dirty="0"/>
            </a:br>
            <a:r>
              <a:rPr lang="en-US" altLang="en-US" sz="2200" dirty="0"/>
              <a:t>e.g., </a:t>
            </a:r>
            <a:r>
              <a:rPr lang="en-US" altLang="en-US" sz="2200" b="1" dirty="0"/>
              <a:t>./foo</a:t>
            </a:r>
            <a:r>
              <a:rPr lang="en-US" altLang="en-US" sz="2200" dirty="0"/>
              <a:t> for a script named </a:t>
            </a:r>
            <a:r>
              <a:rPr lang="en-US" altLang="en-US" sz="2200" b="1" dirty="0">
                <a:solidFill>
                  <a:srgbClr val="0070C0"/>
                </a:solidFill>
              </a:rPr>
              <a:t>foo</a:t>
            </a:r>
            <a:r>
              <a:rPr lang="en-US" altLang="en-US" sz="2200" dirty="0"/>
              <a:t> in the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6F0-FA79-4481-BF24-87F5E4E7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2743200"/>
            <a:ext cx="4800600" cy="2438400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ramseyjw@csci2200:~$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&gt;foo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this is a script</a:t>
            </a:r>
          </a:p>
          <a:p>
            <a:pPr marL="0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ramseyjw@csci2200:~$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 755 foo</a:t>
            </a:r>
          </a:p>
          <a:p>
            <a:pPr marL="0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ramseyjw@csci2200:~$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/foo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script</a:t>
            </a:r>
          </a:p>
          <a:p>
            <a:pPr marL="0" indent="0"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ramseyjw@csci2200:~$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46C72F05-2D43-4F1F-9FC9-11EC791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Example: 12-Hr TOD Format</a:t>
            </a:r>
          </a:p>
        </p:txBody>
      </p:sp>
      <p:sp>
        <p:nvSpPr>
          <p:cNvPr id="45059" name="Content Placeholder 5">
            <a:extLst>
              <a:ext uri="{FF2B5EF4-FFF2-40B4-BE49-F238E27FC236}">
                <a16:creationId xmlns:a16="http://schemas.microsoft.com/office/drawing/2014/main" id="{FFC42A06-8688-4163-90C2-5B5D8E7D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66800"/>
            <a:ext cx="9753600" cy="40386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_01_09=0[1-9]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_10_12=1[012]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_00_59='[0-5]\d'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Hours="($_01_09)|($_10_12)"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Minutes=($_00_59)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Seconds=($_00_59)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Meridian=[ap]m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TwelveHourTOD="($Hours):($Minutes):($Seconds)$Meridian"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$TwelveHourTOD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>
            <a:extLst>
              <a:ext uri="{FF2B5EF4-FFF2-40B4-BE49-F238E27FC236}">
                <a16:creationId xmlns:a16="http://schemas.microsoft.com/office/drawing/2014/main" id="{9C3DAECE-4A32-4776-813C-9D7344B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Example: Date Format</a:t>
            </a:r>
          </a:p>
        </p:txBody>
      </p:sp>
      <p:sp>
        <p:nvSpPr>
          <p:cNvPr id="46083" name="Content Placeholder 5">
            <a:extLst>
              <a:ext uri="{FF2B5EF4-FFF2-40B4-BE49-F238E27FC236}">
                <a16:creationId xmlns:a16="http://schemas.microsoft.com/office/drawing/2014/main" id="{5CD26428-DD94-485E-BF79-AA092BDC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14400"/>
            <a:ext cx="9677400" cy="5867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catch spelling mistakes and avoid problems with metachar expansion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nounset		# disallow use of undefined identifiers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noglob		# disallow expansion of *, {}, ?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_01_09=0[1-9]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_10_29='[12]\d'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_01_29="($_01_09)|($_10_29)"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_01_30="($_01_09)|($_10_29)|(30)"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_01_31="($_01_09)|($_10_29)|(3[01])"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_29DMos=Feb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_30DMos='(Apr)|(Jun)|(Sep)|(Nov)'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_31DMos='(Jan)|(Mar)|(May)|(Jul)|(Aug)|(Oct)|(Dec)'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_01_29_29Mos="($_01_29) ($_29DMos)"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_01_30_30Mos="($_01_30) ($_30DMos)"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_01_31_31Mos="($_01_31) ($_31DMos)"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DaysMos="($_01_29_29Mos)|($_01_30_30Mos)|($_01_31_31Mos)"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Yrs='20\d\d'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DaysMosYrs="($DaysMos) $Yrs"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$DaysMosYrs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>
            <a:extLst>
              <a:ext uri="{FF2B5EF4-FFF2-40B4-BE49-F238E27FC236}">
                <a16:creationId xmlns:a16="http://schemas.microsoft.com/office/drawing/2014/main" id="{A3F72C46-2541-48C8-BB59-261EDF0D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Example: Match IP Address Format</a:t>
            </a:r>
          </a:p>
        </p:txBody>
      </p:sp>
      <p:sp>
        <p:nvSpPr>
          <p:cNvPr id="44035" name="Content Placeholder 5">
            <a:extLst>
              <a:ext uri="{FF2B5EF4-FFF2-40B4-BE49-F238E27FC236}">
                <a16:creationId xmlns:a16="http://schemas.microsoft.com/office/drawing/2014/main" id="{2E7601A9-0A04-49BA-90B7-45E1B627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219200"/>
            <a:ext cx="9372600" cy="5029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catch spelling mistakes and avoid problems with metachar expansion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nounset		# disallow use of undefined identifiers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noglob		# disallow expansion of *, {}, 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_1_99='[1-9][0-9]?'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_100_199=‘1[0-9]{2}'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_200_249='2[0-4][0-9]'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_250_255='25[0-5]'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IP_adr_field="0|($_1_99)|($_100_199)|($_200_249)|($_250_255)"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IPaddr="(($IP_adr_field)\.){3}($IP_adr_field)"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$IPaddr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>
            <a:extLst>
              <a:ext uri="{FF2B5EF4-FFF2-40B4-BE49-F238E27FC236}">
                <a16:creationId xmlns:a16="http://schemas.microsoft.com/office/drawing/2014/main" id="{1665DA76-873C-45C0-9A3A-349FE5CF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3900" b="1">
                <a:solidFill>
                  <a:srgbClr val="008000"/>
                </a:solidFill>
              </a:rPr>
              <a:t>Specific Regexp Implementations:</a:t>
            </a:r>
            <a:r>
              <a:rPr lang="en-US" altLang="en-US" sz="3900"/>
              <a:t> </a:t>
            </a:r>
            <a:r>
              <a:rPr lang="en-US" altLang="en-US" sz="3900" b="1">
                <a:solidFill>
                  <a:srgbClr val="0070C0"/>
                </a:solidFill>
              </a:rPr>
              <a:t>bash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1E7BD-10E0-4725-A6EC-D9E82C43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3001"/>
            <a:ext cx="9906000" cy="4114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bash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/>
              <a:t>by default, supports 3 constructs for </a:t>
            </a:r>
            <a:r>
              <a:rPr lang="en-US" sz="2800" b="1" dirty="0"/>
              <a:t>file name matching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* – matches 0 or more characters:  e.g.,</a:t>
            </a:r>
          </a:p>
          <a:p>
            <a:pPr marL="803275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item*</a:t>
            </a:r>
            <a:r>
              <a:rPr lang="en-US" sz="2400" dirty="0"/>
              <a:t> – matches any name that begins with </a:t>
            </a:r>
            <a:r>
              <a:rPr lang="en-US" sz="2400" b="1" i="1" dirty="0">
                <a:solidFill>
                  <a:srgbClr val="002060"/>
                </a:solidFill>
              </a:rPr>
              <a:t>item</a:t>
            </a:r>
            <a:endParaRPr lang="en-US" sz="2400" i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? – matches any 1 character:  e.g.,</a:t>
            </a:r>
          </a:p>
          <a:p>
            <a:pPr marL="803275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item? </a:t>
            </a:r>
            <a:r>
              <a:rPr lang="en-US" sz="2400" dirty="0"/>
              <a:t>– matches any five character name that begins with </a:t>
            </a:r>
            <a:r>
              <a:rPr lang="en-US" sz="2400" b="1" i="1" dirty="0">
                <a:solidFill>
                  <a:srgbClr val="002060"/>
                </a:solidFill>
              </a:rPr>
              <a:t>item</a:t>
            </a:r>
          </a:p>
          <a:p>
            <a:pPr marL="803275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(? used instead of ., perhaps, because of classic </a:t>
            </a:r>
            <a:r>
              <a:rPr lang="en-US" sz="2400" b="1" i="1" dirty="0" err="1"/>
              <a:t>name.ext</a:t>
            </a:r>
            <a:r>
              <a:rPr lang="en-US" sz="2400" dirty="0"/>
              <a:t> format)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endParaRPr lang="en-US" sz="2000" dirty="0"/>
          </a:p>
          <a:p>
            <a:pPr marL="628650" lvl="1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9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>
            <a:extLst>
              <a:ext uri="{FF2B5EF4-FFF2-40B4-BE49-F238E27FC236}">
                <a16:creationId xmlns:a16="http://schemas.microsoft.com/office/drawing/2014/main" id="{1665DA76-873C-45C0-9A3A-349FE5CF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3900" b="1">
                <a:solidFill>
                  <a:srgbClr val="008000"/>
                </a:solidFill>
              </a:rPr>
              <a:t>Specific Regexp Implementations:</a:t>
            </a:r>
            <a:r>
              <a:rPr lang="en-US" altLang="en-US" sz="3900"/>
              <a:t> </a:t>
            </a:r>
            <a:r>
              <a:rPr lang="en-US" altLang="en-US" sz="3900" b="1">
                <a:solidFill>
                  <a:srgbClr val="0070C0"/>
                </a:solidFill>
              </a:rPr>
              <a:t>bash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1E7BD-10E0-4725-A6EC-D9E82C43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3001"/>
            <a:ext cx="9906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bash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/>
              <a:t>by default, supports 3 constructs for </a:t>
            </a:r>
            <a:r>
              <a:rPr lang="en-US" sz="2800" b="1" dirty="0"/>
              <a:t>file name matching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{ }</a:t>
            </a:r>
            <a:r>
              <a:rPr lang="en-US" sz="2800" dirty="0"/>
              <a:t> – matches any of the substrings specified in the braces:</a:t>
            </a:r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with comma separators:  match any of the items in the list:  e.g.,</a:t>
            </a:r>
          </a:p>
          <a:p>
            <a:pPr marL="80327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item{</a:t>
            </a:r>
            <a:r>
              <a:rPr lang="en-US" sz="2400" b="1" dirty="0" err="1">
                <a:solidFill>
                  <a:srgbClr val="002060"/>
                </a:solidFill>
              </a:rPr>
              <a:t>a,b,cde</a:t>
            </a:r>
            <a:r>
              <a:rPr lang="en-US" sz="2400" b="1" dirty="0">
                <a:solidFill>
                  <a:srgbClr val="002060"/>
                </a:solidFill>
              </a:rPr>
              <a:t>}z </a:t>
            </a:r>
            <a:r>
              <a:rPr lang="en-US" sz="2400" dirty="0"/>
              <a:t>– matches  </a:t>
            </a:r>
            <a:r>
              <a:rPr lang="en-US" sz="2400" b="1" dirty="0" err="1">
                <a:solidFill>
                  <a:srgbClr val="002060"/>
                </a:solidFill>
              </a:rPr>
              <a:t>itemaz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rgbClr val="002060"/>
                </a:solidFill>
              </a:rPr>
              <a:t>itembz</a:t>
            </a:r>
            <a:r>
              <a:rPr lang="en-US" sz="2400" dirty="0"/>
              <a:t>,  and 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itemcdez</a:t>
            </a:r>
            <a:endParaRPr lang="en-US" sz="2400" b="1" dirty="0">
              <a:solidFill>
                <a:srgbClr val="00206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with .. separators:  match any of the items in the given range:  e.g.,</a:t>
            </a:r>
          </a:p>
          <a:p>
            <a:pPr marL="80327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item{</a:t>
            </a:r>
            <a:r>
              <a:rPr lang="en-US" sz="2400" b="1" dirty="0" err="1">
                <a:solidFill>
                  <a:srgbClr val="002060"/>
                </a:solidFill>
              </a:rPr>
              <a:t>a..c</a:t>
            </a:r>
            <a:r>
              <a:rPr lang="en-US" sz="2400" b="1" dirty="0">
                <a:solidFill>
                  <a:srgbClr val="002060"/>
                </a:solidFill>
              </a:rPr>
              <a:t>}z </a:t>
            </a:r>
            <a:r>
              <a:rPr lang="en-US" sz="2400" dirty="0"/>
              <a:t>– matches  </a:t>
            </a:r>
            <a:r>
              <a:rPr lang="en-US" sz="2400" b="1" dirty="0" err="1">
                <a:solidFill>
                  <a:srgbClr val="002060"/>
                </a:solidFill>
              </a:rPr>
              <a:t>itemaz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rgbClr val="002060"/>
                </a:solidFill>
              </a:rPr>
              <a:t>itembz</a:t>
            </a:r>
            <a:r>
              <a:rPr lang="en-US" sz="2400" dirty="0"/>
              <a:t>,  and 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itemcz</a:t>
            </a:r>
            <a:endParaRPr lang="en-US" sz="2400" b="1" dirty="0">
              <a:solidFill>
                <a:srgbClr val="002060"/>
              </a:solidFill>
            </a:endParaRPr>
          </a:p>
          <a:p>
            <a:pPr marL="80327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item{1..3} </a:t>
            </a:r>
            <a:r>
              <a:rPr lang="en-US" sz="2400" dirty="0"/>
              <a:t>– matches  </a:t>
            </a:r>
            <a:r>
              <a:rPr lang="en-US" sz="2400" b="1" dirty="0">
                <a:solidFill>
                  <a:srgbClr val="002060"/>
                </a:solidFill>
              </a:rPr>
              <a:t>item1</a:t>
            </a:r>
            <a:r>
              <a:rPr lang="en-US" sz="2400" dirty="0"/>
              <a:t>,  </a:t>
            </a:r>
            <a:r>
              <a:rPr lang="en-US" sz="2400" b="1" dirty="0">
                <a:solidFill>
                  <a:srgbClr val="002060"/>
                </a:solidFill>
              </a:rPr>
              <a:t>item2</a:t>
            </a:r>
            <a:r>
              <a:rPr lang="en-US" sz="2400" dirty="0"/>
              <a:t>,  and </a:t>
            </a:r>
            <a:r>
              <a:rPr lang="en-US" sz="2400" b="1" dirty="0">
                <a:solidFill>
                  <a:srgbClr val="002060"/>
                </a:solidFill>
              </a:rPr>
              <a:t> item3</a:t>
            </a:r>
          </a:p>
          <a:p>
            <a:pPr marL="803275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({} used instead of [ ], perhaps, because of </a:t>
            </a:r>
            <a:r>
              <a:rPr lang="en-US" sz="2400" dirty="0" err="1"/>
              <a:t>multichar</a:t>
            </a:r>
            <a:r>
              <a:rPr lang="en-US" sz="2400" dirty="0"/>
              <a:t> matching)</a:t>
            </a:r>
          </a:p>
          <a:p>
            <a:pPr marL="628650" lvl="1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B8F7A65-48A1-4B30-BFFA-17FF7F3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Regexps and File Naming with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endParaRPr lang="en-US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3C645018-629C-4B60-92B7-152526F9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22859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only expands </a:t>
            </a:r>
            <a:r>
              <a:rPr lang="en-US" altLang="en-US" sz="2400" b="1" dirty="0">
                <a:solidFill>
                  <a:srgbClr val="002060"/>
                </a:solidFill>
              </a:rPr>
              <a:t>*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2060"/>
                </a:solidFill>
              </a:rPr>
              <a:t>?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2060"/>
                </a:solidFill>
              </a:rPr>
              <a:t>{}</a:t>
            </a:r>
            <a:r>
              <a:rPr lang="en-US" altLang="en-US" sz="2400" dirty="0"/>
              <a:t> to file names when included in a string that will match the names of one or more files in a given directory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These constructs are otherwise left as 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39BF3A5-C5BF-467B-9F55-3F37BFCA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49155" name="Text Placeholder 5">
            <a:extLst>
              <a:ext uri="{FF2B5EF4-FFF2-40B4-BE49-F238E27FC236}">
                <a16:creationId xmlns:a16="http://schemas.microsoft.com/office/drawing/2014/main" id="{F176C358-771C-42E2-80F0-5181AB64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8305800" cy="38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100" b="0" dirty="0"/>
              <a:t>If</a:t>
            </a:r>
            <a:r>
              <a:rPr lang="en-US" altLang="en-US" sz="2100" dirty="0"/>
              <a:t> .</a:t>
            </a:r>
            <a:r>
              <a:rPr lang="en-US" altLang="en-US" sz="2100" b="0" dirty="0"/>
              <a:t> has the files at lower right, what outputs do these commands produce?</a:t>
            </a:r>
          </a:p>
        </p:txBody>
      </p:sp>
      <p:sp>
        <p:nvSpPr>
          <p:cNvPr id="49156" name="Content Placeholder 6">
            <a:extLst>
              <a:ext uri="{FF2B5EF4-FFF2-40B4-BE49-F238E27FC236}">
                <a16:creationId xmlns:a16="http://schemas.microsoft.com/office/drawing/2014/main" id="{08BE63BA-15C2-4C04-A813-6CF9D65F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5580" y="1790700"/>
            <a:ext cx="1201420" cy="37719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abc08</a:t>
            </a:r>
          </a:p>
          <a:p>
            <a:pPr marL="0" indent="0">
              <a:buNone/>
            </a:pPr>
            <a:r>
              <a:rPr lang="en-US" altLang="en-US" dirty="0"/>
              <a:t>abc09</a:t>
            </a:r>
          </a:p>
          <a:p>
            <a:pPr marL="0" indent="0">
              <a:buNone/>
            </a:pPr>
            <a:r>
              <a:rPr lang="en-US" altLang="en-US" dirty="0"/>
              <a:t>abc10</a:t>
            </a:r>
          </a:p>
          <a:p>
            <a:pPr marL="0" indent="0">
              <a:buNone/>
            </a:pPr>
            <a:r>
              <a:rPr lang="en-US" altLang="en-US" dirty="0"/>
              <a:t>abc11</a:t>
            </a:r>
          </a:p>
          <a:p>
            <a:pPr marL="0" indent="0">
              <a:buNone/>
            </a:pPr>
            <a:r>
              <a:rPr lang="en-US" altLang="en-US" dirty="0"/>
              <a:t>wx09y</a:t>
            </a:r>
          </a:p>
          <a:p>
            <a:pPr marL="0" indent="0">
              <a:buNone/>
            </a:pPr>
            <a:r>
              <a:rPr lang="en-US" altLang="en-US" dirty="0"/>
              <a:t>wx09z</a:t>
            </a:r>
          </a:p>
          <a:p>
            <a:pPr marL="0" indent="0">
              <a:buNone/>
            </a:pPr>
            <a:r>
              <a:rPr lang="en-US" altLang="en-US" dirty="0"/>
              <a:t>wx10y</a:t>
            </a:r>
          </a:p>
          <a:p>
            <a:pPr marL="0" indent="0">
              <a:buNone/>
            </a:pPr>
            <a:r>
              <a:rPr lang="en-US" altLang="en-US" dirty="0"/>
              <a:t>wx10z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09EBDC2-6C96-4074-A53A-E819087A1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1676400"/>
            <a:ext cx="7010400" cy="37719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*0?	</a:t>
            </a:r>
            <a:endParaRPr lang="en-US" altLang="en-US" b="1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*0*	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*9?	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*9*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??0?</a:t>
            </a:r>
            <a:endParaRPr lang="en-US" altLang="en-US" b="1" i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??0*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A5F16A2-146F-4F9D-89A7-797B6EC4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E6AEEC5-95C6-4AD7-B415-A297631A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1676400"/>
            <a:ext cx="7239000" cy="37719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*0?		</a:t>
            </a:r>
            <a:r>
              <a:rPr lang="en-US" altLang="en-US" b="1" dirty="0">
                <a:solidFill>
                  <a:srgbClr val="008000"/>
                </a:solidFill>
              </a:rPr>
              <a:t>abc08, abc09, wx10y, wx10z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*0*		</a:t>
            </a:r>
            <a:r>
              <a:rPr lang="en-US" altLang="en-US" b="1" dirty="0"/>
              <a:t>all files but </a:t>
            </a:r>
            <a:r>
              <a:rPr lang="en-US" altLang="en-US" b="1" dirty="0">
                <a:solidFill>
                  <a:srgbClr val="008000"/>
                </a:solidFill>
              </a:rPr>
              <a:t>abc11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*9?		</a:t>
            </a:r>
            <a:r>
              <a:rPr lang="en-US" altLang="en-US" b="1" dirty="0">
                <a:solidFill>
                  <a:srgbClr val="008000"/>
                </a:solidFill>
              </a:rPr>
              <a:t>wx09y, wx09z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*9*		</a:t>
            </a:r>
            <a:r>
              <a:rPr lang="en-US" altLang="en-US" b="1" dirty="0">
                <a:solidFill>
                  <a:srgbClr val="008000"/>
                </a:solidFill>
              </a:rPr>
              <a:t>abc09, wx09y, wx09z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??0?		</a:t>
            </a:r>
            <a:r>
              <a:rPr lang="en-US" altLang="en-US" b="1" dirty="0">
                <a:solidFill>
                  <a:srgbClr val="008000"/>
                </a:solidFill>
              </a:rPr>
              <a:t>??0?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??0*		</a:t>
            </a:r>
            <a:r>
              <a:rPr lang="en-US" altLang="en-US" b="1" dirty="0">
                <a:solidFill>
                  <a:srgbClr val="008000"/>
                </a:solidFill>
              </a:rPr>
              <a:t>wx09y, wx09z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AB6628-0315-48F2-91FB-E2029094185E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793BCD1-D3D3-40B8-8A1A-30EACC06A0C9}"/>
              </a:ext>
            </a:extLst>
          </p:cNvPr>
          <p:cNvSpPr txBox="1">
            <a:spLocks/>
          </p:cNvSpPr>
          <p:nvPr/>
        </p:nvSpPr>
        <p:spPr bwMode="auto">
          <a:xfrm>
            <a:off x="1981200" y="12192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100" b="0"/>
              <a:t>If</a:t>
            </a:r>
            <a:r>
              <a:rPr lang="en-US" altLang="en-US" sz="2100"/>
              <a:t> .</a:t>
            </a:r>
            <a:r>
              <a:rPr lang="en-US" altLang="en-US" sz="2100" b="0"/>
              <a:t> has the files at lower right, what outputs do these commands produce?</a:t>
            </a:r>
            <a:endParaRPr lang="en-US" altLang="en-US" sz="2100" b="0" dirty="0"/>
          </a:p>
        </p:txBody>
      </p:sp>
    </p:spTree>
    <p:extLst>
      <p:ext uri="{BB962C8B-B14F-4D97-AF65-F5344CB8AC3E}">
        <p14:creationId xmlns:p14="http://schemas.microsoft.com/office/powerpoint/2010/main" val="17057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39BF3A5-C5BF-467B-9F55-3F37BFCA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49155" name="Text Placeholder 5">
            <a:extLst>
              <a:ext uri="{FF2B5EF4-FFF2-40B4-BE49-F238E27FC236}">
                <a16:creationId xmlns:a16="http://schemas.microsoft.com/office/drawing/2014/main" id="{F176C358-771C-42E2-80F0-5181AB64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8305800" cy="38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100" b="0"/>
              <a:t>If</a:t>
            </a:r>
            <a:r>
              <a:rPr lang="en-US" altLang="en-US" sz="2100"/>
              <a:t> .</a:t>
            </a:r>
            <a:r>
              <a:rPr lang="en-US" altLang="en-US" sz="2100" b="0"/>
              <a:t> has the files at lower right, what outputs do these commands produce?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09EBDC2-6C96-4074-A53A-E819087A1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1676400"/>
            <a:ext cx="7010400" cy="3733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*{0{8,9},1{0,1}}*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*{0,1,8,9}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*{0,1,8,9,}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?{2,3}?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*{0,1}{0..9}*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20ED2F-C044-48A3-815E-B23F7502E2FC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74E5229-D4EC-4143-91B4-45A5659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/>
              <a:t>PCRE Regexps – Backreference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298BB-9236-400D-BE8F-66A0D7BFF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38300" y="1143000"/>
            <a:ext cx="8915400" cy="4343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0" algn="l"/>
              </a:tabLst>
              <a:defRPr/>
            </a:pPr>
            <a:r>
              <a:rPr lang="en-US" dirty="0">
                <a:ea typeface="Arial Unicode MS"/>
                <a:cs typeface="Arial Unicode MS"/>
              </a:rPr>
              <a:t>Groups of characters matched by ()'s can be referenced in following subpatterns using escaped numbers, known as </a:t>
            </a:r>
            <a:r>
              <a:rPr lang="en-US" b="1" i="1" dirty="0">
                <a:solidFill>
                  <a:srgbClr val="008000"/>
                </a:solidFill>
                <a:ea typeface="Arial Unicode MS"/>
                <a:cs typeface="Arial Unicode MS"/>
              </a:rPr>
              <a:t>backreferences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</a:tabLst>
              <a:defRPr/>
            </a:pP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1,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2,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3,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4,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5,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6,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7,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8, </a:t>
            </a: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ea typeface="Arial Unicode MS"/>
                <a:cs typeface="Arial Unicode MS"/>
              </a:rPr>
              <a:t>These backreferences reference previously matched parenthesized subpatterns in order of appearance:  e.g.,</a:t>
            </a:r>
          </a:p>
          <a:p>
            <a:pPr marL="1714500" indent="-1428750">
              <a:spcBef>
                <a:spcPts val="0"/>
              </a:spcBef>
              <a:buNone/>
              <a:tabLst>
                <a:tab pos="1714500" algn="l"/>
              </a:tabLst>
              <a:defRPr/>
            </a:pPr>
            <a:r>
              <a:rPr lang="en-US" i="1" dirty="0">
                <a:solidFill>
                  <a:srgbClr val="0070C0"/>
                </a:solidFill>
                <a:ea typeface="Arial Unicode MS"/>
                <a:cs typeface="Arial Unicode MS"/>
              </a:rPr>
              <a:t> </a:t>
            </a:r>
            <a:r>
              <a:rPr lang="en-US" dirty="0">
                <a:ea typeface="Arial Unicode MS"/>
                <a:cs typeface="Arial Unicode MS"/>
              </a:rPr>
              <a:t>(….)\1\1   –   </a:t>
            </a:r>
          </a:p>
          <a:p>
            <a:pPr marL="690563" indent="0">
              <a:spcBef>
                <a:spcPts val="0"/>
              </a:spcBef>
              <a:buNone/>
              <a:defRPr/>
            </a:pPr>
            <a:r>
              <a:rPr lang="en-US" dirty="0">
                <a:ea typeface="Arial Unicode MS"/>
                <a:cs typeface="Arial Unicode MS"/>
              </a:rPr>
              <a:t>matches 3 repetitions of any 4 characters</a:t>
            </a:r>
          </a:p>
          <a:p>
            <a:pPr marL="1714500" indent="-1428750">
              <a:spcBef>
                <a:spcPts val="0"/>
              </a:spcBef>
              <a:buNone/>
              <a:tabLst>
                <a:tab pos="1714500" algn="l"/>
              </a:tabLst>
              <a:defRPr/>
            </a:pPr>
            <a:r>
              <a:rPr lang="en-US" i="1" dirty="0">
                <a:solidFill>
                  <a:srgbClr val="0070C0"/>
                </a:solidFill>
                <a:ea typeface="Arial Unicode MS"/>
                <a:cs typeface="Arial Unicode MS"/>
              </a:rPr>
              <a:t> </a:t>
            </a:r>
            <a:r>
              <a:rPr lang="en-US" dirty="0">
                <a:ea typeface="Arial Unicode MS"/>
                <a:cs typeface="Arial Unicode MS"/>
              </a:rPr>
              <a:t>(\s*)(\S{5})\2\1 –</a:t>
            </a:r>
          </a:p>
          <a:p>
            <a:pPr marL="6905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>
                <a:ea typeface="Arial Unicode MS"/>
                <a:cs typeface="Arial Unicode MS"/>
              </a:rPr>
              <a:t>matches a run of whitespace, followed by 5 non-whitespace characters repeated once,  then the initial whitespace characters</a:t>
            </a:r>
          </a:p>
          <a:p>
            <a:pPr marL="1428750" indent="-1428750">
              <a:spcBef>
                <a:spcPts val="0"/>
              </a:spcBef>
              <a:buNone/>
              <a:defRPr/>
            </a:pPr>
            <a:endParaRPr lang="en-US" sz="1700" b="1" i="1" dirty="0">
              <a:ea typeface="Arial Unicode MS"/>
              <a:cs typeface="Arial Unicode MS"/>
            </a:endParaRPr>
          </a:p>
          <a:p>
            <a:pPr marL="1428750" indent="-1428750">
              <a:spcBef>
                <a:spcPts val="0"/>
              </a:spcBef>
              <a:buNone/>
              <a:defRPr/>
            </a:pPr>
            <a:endParaRPr lang="en-US" sz="1700" i="1" dirty="0">
              <a:solidFill>
                <a:srgbClr val="0070C0"/>
              </a:solidFill>
              <a:ea typeface="Arial Unicode M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A5F16A2-146F-4F9D-89A7-797B6EC4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0179" name="Text Placeholder 5">
            <a:extLst>
              <a:ext uri="{FF2B5EF4-FFF2-40B4-BE49-F238E27FC236}">
                <a16:creationId xmlns:a16="http://schemas.microsoft.com/office/drawing/2014/main" id="{4D78A35D-9DB0-4840-8B42-C920EC2C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305800" cy="38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100" b="0">
                <a:solidFill>
                  <a:srgbClr val="000000"/>
                </a:solidFill>
              </a:rPr>
              <a:t>If </a:t>
            </a:r>
            <a:r>
              <a:rPr lang="en-US" altLang="en-US" sz="2100">
                <a:solidFill>
                  <a:srgbClr val="000000"/>
                </a:solidFill>
              </a:rPr>
              <a:t>.</a:t>
            </a:r>
            <a:r>
              <a:rPr lang="en-US" altLang="en-US" sz="2100" b="0">
                <a:solidFill>
                  <a:srgbClr val="000000"/>
                </a:solidFill>
              </a:rPr>
              <a:t> has the files at lower right, what outputs do these commands produce?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E6AEEC5-95C6-4AD7-B415-A297631A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" y="1676400"/>
            <a:ext cx="8475980" cy="38100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*{0{8,9},1{0,1}}*	</a:t>
            </a:r>
            <a:r>
              <a:rPr lang="en-US" altLang="en-US" b="1" dirty="0"/>
              <a:t>all files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*{0,1,8,9}	</a:t>
            </a:r>
            <a:r>
              <a:rPr lang="en-US" altLang="en-US" b="1" dirty="0">
                <a:solidFill>
                  <a:srgbClr val="008000"/>
                </a:solidFill>
              </a:rPr>
              <a:t>abc08, abc09, abc10, abc11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*{0,1,8,9,}	</a:t>
            </a:r>
            <a:r>
              <a:rPr lang="en-US" altLang="en-US" b="1" dirty="0">
                <a:solidFill>
                  <a:srgbClr val="008000"/>
                </a:solidFill>
              </a:rPr>
              <a:t>abc08  </a:t>
            </a:r>
            <a:r>
              <a:rPr lang="en-US" altLang="en-US" b="1" dirty="0" err="1">
                <a:solidFill>
                  <a:srgbClr val="008000"/>
                </a:solidFill>
              </a:rPr>
              <a:t>abc08</a:t>
            </a:r>
            <a:r>
              <a:rPr lang="en-US" altLang="en-US" b="1" dirty="0">
                <a:solidFill>
                  <a:srgbClr val="008000"/>
                </a:solidFill>
              </a:rPr>
              <a:t>  abc09  </a:t>
            </a:r>
            <a:r>
              <a:rPr lang="en-US" altLang="en-US" b="1" dirty="0" err="1">
                <a:solidFill>
                  <a:srgbClr val="008000"/>
                </a:solidFill>
              </a:rPr>
              <a:t>abc09</a:t>
            </a:r>
            <a:r>
              <a:rPr lang="en-US" altLang="en-US" b="1" dirty="0">
                <a:solidFill>
                  <a:srgbClr val="008000"/>
                </a:solidFill>
              </a:rPr>
              <a:t>  abc10 abc11  </a:t>
            </a:r>
            <a:r>
              <a:rPr lang="en-US" altLang="en-US" b="1" dirty="0" err="1">
                <a:solidFill>
                  <a:srgbClr val="008000"/>
                </a:solidFill>
              </a:rPr>
              <a:t>abc11</a:t>
            </a:r>
            <a:r>
              <a:rPr lang="en-US" altLang="en-US" b="1" dirty="0">
                <a:solidFill>
                  <a:srgbClr val="008000"/>
                </a:solidFill>
              </a:rPr>
              <a:t>  wx09y  wx09z  wx10y  wx10z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?{2,3}?		</a:t>
            </a:r>
            <a:r>
              <a:rPr lang="en-US" altLang="en-US" b="1" dirty="0">
                <a:solidFill>
                  <a:srgbClr val="008000"/>
                </a:solidFill>
              </a:rPr>
              <a:t>?2?  ?3?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echo *{0,1}{0..9}*	</a:t>
            </a:r>
            <a:r>
              <a:rPr lang="pl-PL" altLang="en-US" b="1" dirty="0">
                <a:solidFill>
                  <a:srgbClr val="008000"/>
                </a:solidFill>
              </a:rPr>
              <a:t>*00* *01* *02* *03* *04* *05* *06* *07* abc08 abc09 wx09y wx09z abc10 wx10y wx10z abc11 *12* *13* *14* *15* *16* *17* *18* *19*</a:t>
            </a:r>
            <a:endParaRPr lang="en-US" altLang="en-US" sz="1800" b="1" dirty="0">
              <a:solidFill>
                <a:srgbClr val="00800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D7F83-258D-4BC5-889F-CEDA76F7A5A5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00A428C-44CB-4B8D-9BAF-080B3829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1203" name="Text Placeholder 5">
            <a:extLst>
              <a:ext uri="{FF2B5EF4-FFF2-40B4-BE49-F238E27FC236}">
                <a16:creationId xmlns:a16="http://schemas.microsoft.com/office/drawing/2014/main" id="{5B92AB59-961F-42A3-9781-A654E349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990600"/>
          </a:xfrm>
        </p:spPr>
        <p:txBody>
          <a:bodyPr/>
          <a:lstStyle/>
          <a:p>
            <a:r>
              <a:rPr lang="en-US" altLang="en-US" b="0"/>
              <a:t>Assume  .  has  the files shown lower right.</a:t>
            </a:r>
          </a:p>
          <a:p>
            <a:r>
              <a:rPr lang="en-US" altLang="en-US" b="0"/>
              <a:t>What do each of the following commands return?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ADAFB7C-186B-4B99-8D0B-97A85ED34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2362200"/>
            <a:ext cx="7010400" cy="32766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*0?	</a:t>
            </a:r>
            <a:endParaRPr lang="en-US" altLang="en-US" b="1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??0?</a:t>
            </a:r>
            <a:endParaRPr lang="en-US" altLang="en-US" b="1" i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??0*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*{0{8,9},1{0,1}}*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3CA04F-4266-44E7-98A8-9604A269A910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A36C2DE-ED44-4355-B4EA-5AAA47B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2227" name="Text Placeholder 5">
            <a:extLst>
              <a:ext uri="{FF2B5EF4-FFF2-40B4-BE49-F238E27FC236}">
                <a16:creationId xmlns:a16="http://schemas.microsoft.com/office/drawing/2014/main" id="{32985B17-6300-4228-A9E2-24C19FEC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990600"/>
          </a:xfrm>
        </p:spPr>
        <p:txBody>
          <a:bodyPr/>
          <a:lstStyle/>
          <a:p>
            <a:r>
              <a:rPr lang="en-US" altLang="en-US" b="0"/>
              <a:t>Assume  .  has  the files shown lower right.</a:t>
            </a:r>
          </a:p>
          <a:p>
            <a:r>
              <a:rPr lang="en-US" altLang="en-US" b="0"/>
              <a:t>What do each of the following commands return?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81034AA5-1EED-4243-8924-E92079FF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43000" y="2362200"/>
            <a:ext cx="7848600" cy="2971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*0?		</a:t>
            </a:r>
            <a:r>
              <a:rPr lang="en-US" altLang="en-US" b="1" dirty="0">
                <a:solidFill>
                  <a:srgbClr val="008000"/>
                </a:solidFill>
              </a:rPr>
              <a:t>abc08, abc09, wx10y, wx10z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??0?	</a:t>
            </a:r>
            <a:r>
              <a:rPr lang="en-US" altLang="en-US" b="1" i="1" dirty="0">
                <a:solidFill>
                  <a:srgbClr val="C00000"/>
                </a:solidFill>
              </a:rPr>
              <a:t>ls: cannot access ??0?: No such file or directory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??0*	</a:t>
            </a:r>
            <a:r>
              <a:rPr lang="en-US" altLang="en-US" b="1" dirty="0">
                <a:solidFill>
                  <a:srgbClr val="008000"/>
                </a:solidFill>
              </a:rPr>
              <a:t>wx09y, wx09z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*{0{8,9},1{0,1}}*	</a:t>
            </a:r>
            <a:r>
              <a:rPr lang="en-US" altLang="en-US" b="1" dirty="0"/>
              <a:t>all files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B49A2F-0872-4105-9C89-D74D80F34141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00A428C-44CB-4B8D-9BAF-080B3829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1203" name="Text Placeholder 5">
            <a:extLst>
              <a:ext uri="{FF2B5EF4-FFF2-40B4-BE49-F238E27FC236}">
                <a16:creationId xmlns:a16="http://schemas.microsoft.com/office/drawing/2014/main" id="{5B92AB59-961F-42A3-9781-A654E349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990600"/>
          </a:xfrm>
        </p:spPr>
        <p:txBody>
          <a:bodyPr/>
          <a:lstStyle/>
          <a:p>
            <a:r>
              <a:rPr lang="en-US" altLang="en-US" b="0"/>
              <a:t>Assume  .  has  the files shown lower right.</a:t>
            </a:r>
          </a:p>
          <a:p>
            <a:r>
              <a:rPr lang="en-US" altLang="en-US" b="0"/>
              <a:t>What do each of the following commands return?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AADAFB7C-186B-4B99-8D0B-97A85ED34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2362200"/>
            <a:ext cx="7010400" cy="3200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*{0,1,8,9}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 ?{2,3}?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*{0,1}{0..9}*	</a:t>
            </a:r>
            <a:endParaRPr lang="en-US" altLang="en-US" sz="18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86E009-ECA8-45DF-BCB8-4D5A16D7C98A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5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A36C2DE-ED44-4355-B4EA-5AAA47B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2227" name="Text Placeholder 5">
            <a:extLst>
              <a:ext uri="{FF2B5EF4-FFF2-40B4-BE49-F238E27FC236}">
                <a16:creationId xmlns:a16="http://schemas.microsoft.com/office/drawing/2014/main" id="{32985B17-6300-4228-A9E2-24C19FEC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990600"/>
          </a:xfrm>
        </p:spPr>
        <p:txBody>
          <a:bodyPr/>
          <a:lstStyle/>
          <a:p>
            <a:r>
              <a:rPr lang="en-US" altLang="en-US" b="0"/>
              <a:t>Assume  .  has  the files shown lower right.</a:t>
            </a:r>
          </a:p>
          <a:p>
            <a:r>
              <a:rPr lang="en-US" altLang="en-US" b="0"/>
              <a:t>What do each of the following commands return?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81034AA5-1EED-4243-8924-E92079FF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2362200"/>
            <a:ext cx="7010400" cy="32766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*{0,1,8,9,}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abc08  </a:t>
            </a:r>
            <a:r>
              <a:rPr lang="en-US" altLang="en-US" b="1" dirty="0" err="1">
                <a:solidFill>
                  <a:srgbClr val="008000"/>
                </a:solidFill>
              </a:rPr>
              <a:t>abc08</a:t>
            </a:r>
            <a:r>
              <a:rPr lang="en-US" altLang="en-US" b="1" dirty="0">
                <a:solidFill>
                  <a:srgbClr val="008000"/>
                </a:solidFill>
              </a:rPr>
              <a:t>  abc09  </a:t>
            </a:r>
            <a:r>
              <a:rPr lang="en-US" altLang="en-US" b="1" dirty="0" err="1">
                <a:solidFill>
                  <a:srgbClr val="008000"/>
                </a:solidFill>
              </a:rPr>
              <a:t>abc09</a:t>
            </a:r>
            <a:r>
              <a:rPr lang="en-US" altLang="en-US" b="1" dirty="0">
                <a:solidFill>
                  <a:srgbClr val="008000"/>
                </a:solidFill>
              </a:rPr>
              <a:t>  abc10  </a:t>
            </a:r>
            <a:r>
              <a:rPr lang="en-US" altLang="en-US" b="1" dirty="0" err="1">
                <a:solidFill>
                  <a:srgbClr val="008000"/>
                </a:solidFill>
              </a:rPr>
              <a:t>abc10</a:t>
            </a:r>
            <a:r>
              <a:rPr lang="en-US" altLang="en-US" b="1" dirty="0">
                <a:solidFill>
                  <a:srgbClr val="008000"/>
                </a:solidFill>
              </a:rPr>
              <a:t>  abc11  </a:t>
            </a:r>
            <a:r>
              <a:rPr lang="en-US" altLang="en-US" b="1" dirty="0" err="1">
                <a:solidFill>
                  <a:srgbClr val="008000"/>
                </a:solidFill>
              </a:rPr>
              <a:t>abc11</a:t>
            </a:r>
            <a:r>
              <a:rPr lang="en-US" altLang="en-US" b="1" dirty="0">
                <a:solidFill>
                  <a:srgbClr val="008000"/>
                </a:solidFill>
              </a:rPr>
              <a:t>  wx09y  wx09z  wx10y  wx10z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ls  ?{2,3}?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i="1" dirty="0">
                <a:solidFill>
                  <a:srgbClr val="C00000"/>
                </a:solidFill>
              </a:rPr>
              <a:t>ls: cannot access ?2?: No such file or directory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b="1" i="1" dirty="0">
                <a:solidFill>
                  <a:srgbClr val="C00000"/>
                </a:solidFill>
              </a:rPr>
              <a:t>ls: cannot access ?3?: No such file or directory</a:t>
            </a:r>
            <a:endParaRPr lang="en-US" altLang="en-US" sz="1800" b="1" i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7777B0-652F-4EAE-A6A8-18DA6DA15843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28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BE7D48D-54E9-41C5-9C9F-3A64880C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3251" name="Text Placeholder 5">
            <a:extLst>
              <a:ext uri="{FF2B5EF4-FFF2-40B4-BE49-F238E27FC236}">
                <a16:creationId xmlns:a16="http://schemas.microsoft.com/office/drawing/2014/main" id="{4A93458C-7843-4297-8C3E-213FF4B9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685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b="0"/>
              <a:t>Assume  .  has  the files shown lower right.</a:t>
            </a:r>
          </a:p>
          <a:p>
            <a:pPr>
              <a:spcBef>
                <a:spcPct val="0"/>
              </a:spcBef>
            </a:pPr>
            <a:r>
              <a:rPr lang="en-US" altLang="en-US" sz="2000" b="0"/>
              <a:t>What do each of the following commands return?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BD13E400-98FD-4D21-8BF5-EA8F0B0D1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200" y="1905000"/>
            <a:ext cx="7010400" cy="43434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altLang="en-US" sz="1800" b="1" dirty="0">
                <a:solidFill>
                  <a:srgbClr val="002060"/>
                </a:solidFill>
              </a:rPr>
              <a:t>ls  *{0,1}{0..9}*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*00*: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*01*: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*02*: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*03*: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*04*: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*05*: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*06*: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*07*: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*12*: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*13*: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*14*: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*15*: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*16*: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*17*: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*18*: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i="1" dirty="0">
                <a:solidFill>
                  <a:srgbClr val="C00000"/>
                </a:solidFill>
              </a:rPr>
              <a:t>ls: cannot access *19*: No such file or directory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500" b="1" dirty="0">
                <a:solidFill>
                  <a:srgbClr val="008000"/>
                </a:solidFill>
              </a:rPr>
              <a:t>abc08  abc09  abc10  abc11  wx09y  wx09z  wx10y  wx10z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D1AB955-13C4-4167-B142-E533F440FAEF}"/>
              </a:ext>
            </a:extLst>
          </p:cNvPr>
          <p:cNvSpPr txBox="1">
            <a:spLocks/>
          </p:cNvSpPr>
          <p:nvPr/>
        </p:nvSpPr>
        <p:spPr bwMode="auto">
          <a:xfrm>
            <a:off x="9085580" y="1790700"/>
            <a:ext cx="1201420" cy="377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abc11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wx09z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wx10z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3D911D2-807B-480F-827A-23EF2D40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4275" name="Text Placeholder 5">
            <a:extLst>
              <a:ext uri="{FF2B5EF4-FFF2-40B4-BE49-F238E27FC236}">
                <a16:creationId xmlns:a16="http://schemas.microsoft.com/office/drawing/2014/main" id="{68AA307B-A599-45DB-8852-422C88A6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1371600"/>
          </a:xfrm>
        </p:spPr>
        <p:txBody>
          <a:bodyPr/>
          <a:lstStyle/>
          <a:p>
            <a:r>
              <a:rPr lang="en-US" altLang="en-US" b="0"/>
              <a:t>Assume  .  is empty.</a:t>
            </a:r>
          </a:p>
          <a:p>
            <a:r>
              <a:rPr lang="en-US" altLang="en-US" b="0"/>
              <a:t>Give one one-argument command that can be used to generate each of the following sets of files.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68A301E4-D972-42B9-95A6-A5151392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00200" y="2743200"/>
            <a:ext cx="8991600" cy="29718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abc08, abc09, abc10, abc11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>
                <a:solidFill>
                  <a:srgbClr val="008000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wx09y, wx09z, wx10y, wx10z	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>
                <a:solidFill>
                  <a:srgbClr val="008000"/>
                </a:solidFill>
              </a:rPr>
              <a:t> 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abc08, abc09, abc10, abc11, wx09y, wx09z, wx10y, wx10z</a:t>
            </a:r>
            <a:r>
              <a:rPr lang="en-US" altLang="en-US" sz="2000" b="1" dirty="0">
                <a:solidFill>
                  <a:srgbClr val="002060"/>
                </a:solidFill>
              </a:rPr>
              <a:t>	</a:t>
            </a:r>
            <a:endParaRPr lang="en-US" altLang="en-US" sz="1800" b="1" dirty="0">
              <a:solidFill>
                <a:srgbClr val="00206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altLang="en-US" sz="1800" b="1" i="1" dirty="0">
                <a:solidFill>
                  <a:srgbClr val="008000"/>
                </a:solidFill>
              </a:rPr>
              <a:t> </a:t>
            </a:r>
            <a:endParaRPr lang="en-US" altLang="en-US" sz="1800" b="1" dirty="0">
              <a:solidFill>
                <a:srgbClr val="00206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16708EA-0720-4BE7-AC7E-6E69FAD3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343900" cy="609600"/>
          </a:xfrm>
        </p:spPr>
        <p:txBody>
          <a:bodyPr/>
          <a:lstStyle/>
          <a:p>
            <a:r>
              <a:rPr lang="en-US" altLang="en-US" sz="4000"/>
              <a:t>File Name Expansion – Examples</a:t>
            </a:r>
          </a:p>
        </p:txBody>
      </p:sp>
      <p:sp>
        <p:nvSpPr>
          <p:cNvPr id="55299" name="Text Placeholder 5">
            <a:extLst>
              <a:ext uri="{FF2B5EF4-FFF2-40B4-BE49-F238E27FC236}">
                <a16:creationId xmlns:a16="http://schemas.microsoft.com/office/drawing/2014/main" id="{50D21FB2-D6D8-4E62-83D5-7A7D3FE2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43000"/>
            <a:ext cx="8001000" cy="1371600"/>
          </a:xfrm>
        </p:spPr>
        <p:txBody>
          <a:bodyPr/>
          <a:lstStyle/>
          <a:p>
            <a:r>
              <a:rPr lang="en-US" altLang="en-US" b="0"/>
              <a:t>Assume  .  is empty.</a:t>
            </a:r>
          </a:p>
          <a:p>
            <a:r>
              <a:rPr lang="en-US" altLang="en-US" b="0"/>
              <a:t>Give one one-argument command that can be used to generate each of the following sets of files.</a:t>
            </a:r>
          </a:p>
        </p:txBody>
      </p:sp>
      <p:sp>
        <p:nvSpPr>
          <p:cNvPr id="11269" name="Content Placeholder 8">
            <a:extLst>
              <a:ext uri="{FF2B5EF4-FFF2-40B4-BE49-F238E27FC236}">
                <a16:creationId xmlns:a16="http://schemas.microsoft.com/office/drawing/2014/main" id="{422CBBE0-D325-411E-8F9D-4B8AB532A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7900" y="2687320"/>
            <a:ext cx="7696200" cy="33528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abc08, abc09, abc10, abc11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>
                <a:solidFill>
                  <a:srgbClr val="008000"/>
                </a:solidFill>
              </a:rPr>
              <a:t>touch </a:t>
            </a:r>
            <a:r>
              <a:rPr lang="en-US" altLang="en-US" b="1" i="1" dirty="0" err="1">
                <a:solidFill>
                  <a:srgbClr val="008000"/>
                </a:solidFill>
              </a:rPr>
              <a:t>abc</a:t>
            </a:r>
            <a:r>
              <a:rPr lang="en-US" altLang="en-US" b="1" i="1" dirty="0">
                <a:solidFill>
                  <a:srgbClr val="008000"/>
                </a:solidFill>
              </a:rPr>
              <a:t>{0{8,9},1{0,1}}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wx09y, wx09z, wx10y, wx10z	</a:t>
            </a: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>
                <a:solidFill>
                  <a:srgbClr val="008000"/>
                </a:solidFill>
              </a:rPr>
              <a:t>touch </a:t>
            </a:r>
            <a:r>
              <a:rPr lang="en-US" altLang="en-US" b="1" i="1" dirty="0" err="1">
                <a:solidFill>
                  <a:srgbClr val="008000"/>
                </a:solidFill>
              </a:rPr>
              <a:t>wx</a:t>
            </a:r>
            <a:r>
              <a:rPr lang="en-US" altLang="en-US" b="1" i="1" dirty="0">
                <a:solidFill>
                  <a:srgbClr val="008000"/>
                </a:solidFill>
              </a:rPr>
              <a:t>{09,10}{</a:t>
            </a:r>
            <a:r>
              <a:rPr lang="en-US" altLang="en-US" b="1" i="1" dirty="0" err="1">
                <a:solidFill>
                  <a:srgbClr val="008000"/>
                </a:solidFill>
              </a:rPr>
              <a:t>yz</a:t>
            </a:r>
            <a:r>
              <a:rPr lang="en-US" altLang="en-US" b="1" i="1" dirty="0">
                <a:solidFill>
                  <a:srgbClr val="008000"/>
                </a:solidFill>
              </a:rPr>
              <a:t>}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abc08, abc09, abc10, abc11, wx09y, wx09z, wx10y, wx10z	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altLang="en-US" sz="2000" b="1" i="1" dirty="0">
                <a:solidFill>
                  <a:srgbClr val="008000"/>
                </a:solidFill>
              </a:rPr>
              <a:t>touch {</a:t>
            </a:r>
            <a:r>
              <a:rPr lang="en-US" altLang="en-US" sz="2000" b="1" i="1" dirty="0" err="1">
                <a:solidFill>
                  <a:srgbClr val="008000"/>
                </a:solidFill>
              </a:rPr>
              <a:t>abc</a:t>
            </a:r>
            <a:r>
              <a:rPr lang="en-US" altLang="en-US" sz="2000" b="1" i="1" dirty="0">
                <a:solidFill>
                  <a:srgbClr val="008000"/>
                </a:solidFill>
              </a:rPr>
              <a:t>{0{8,9},1{0,1}},</a:t>
            </a:r>
            <a:r>
              <a:rPr lang="en-US" altLang="en-US" sz="2000" b="1" i="1" dirty="0" err="1">
                <a:solidFill>
                  <a:srgbClr val="008000"/>
                </a:solidFill>
              </a:rPr>
              <a:t>wx</a:t>
            </a:r>
            <a:r>
              <a:rPr lang="en-US" altLang="en-US" sz="2000" b="1" i="1" dirty="0">
                <a:solidFill>
                  <a:srgbClr val="008000"/>
                </a:solidFill>
              </a:rPr>
              <a:t>{09,10}{</a:t>
            </a:r>
            <a:r>
              <a:rPr lang="en-US" altLang="en-US" sz="2000" b="1" i="1" dirty="0" err="1">
                <a:solidFill>
                  <a:srgbClr val="008000"/>
                </a:solidFill>
              </a:rPr>
              <a:t>y,z</a:t>
            </a:r>
            <a:r>
              <a:rPr lang="en-US" altLang="en-US" sz="2000" b="1" i="1" dirty="0">
                <a:solidFill>
                  <a:srgbClr val="008000"/>
                </a:solidFill>
              </a:rPr>
              <a:t>}}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marL="344488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6">
            <a:extLst>
              <a:ext uri="{FF2B5EF4-FFF2-40B4-BE49-F238E27FC236}">
                <a16:creationId xmlns:a16="http://schemas.microsoft.com/office/drawing/2014/main" id="{387C7141-A48D-4ABD-B2F2-8D10CD6A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b="1">
                <a:solidFill>
                  <a:srgbClr val="008000"/>
                </a:solidFill>
              </a:rPr>
              <a:t>Specific Implementations</a:t>
            </a:r>
            <a:r>
              <a:rPr lang="en-US" altLang="en-US"/>
              <a:t>: </a:t>
            </a:r>
            <a:r>
              <a:rPr lang="en-US" altLang="en-US" b="1">
                <a:solidFill>
                  <a:srgbClr val="0070C0"/>
                </a:solidFill>
              </a:rPr>
              <a:t>grep</a:t>
            </a:r>
          </a:p>
        </p:txBody>
      </p:sp>
      <p:sp>
        <p:nvSpPr>
          <p:cNvPr id="10243" name="Content Placeholder 7">
            <a:extLst>
              <a:ext uri="{FF2B5EF4-FFF2-40B4-BE49-F238E27FC236}">
                <a16:creationId xmlns:a16="http://schemas.microsoft.com/office/drawing/2014/main" id="{2C9069F2-A9CF-4A8D-918F-FF809DD8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143001"/>
            <a:ext cx="8153400" cy="4983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/>
              <a:t>Options that return summary data on matches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002060"/>
                </a:solidFill>
              </a:rPr>
              <a:t>-o</a:t>
            </a:r>
            <a:r>
              <a:rPr lang="en-US" altLang="en-US" sz="2400" dirty="0"/>
              <a:t>) returns the matched pattern only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returns </a:t>
            </a:r>
            <a:r>
              <a:rPr lang="en-US" altLang="en-US" sz="2400" b="1" dirty="0"/>
              <a:t>names</a:t>
            </a:r>
            <a:r>
              <a:rPr lang="en-US" altLang="en-US" sz="2400" dirty="0"/>
              <a:t> of files from list of files with</a:t>
            </a:r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1144588" algn="l"/>
              </a:tabLst>
              <a:defRPr/>
            </a:pP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002060"/>
                </a:solidFill>
              </a:rPr>
              <a:t>-l </a:t>
            </a:r>
            <a:r>
              <a:rPr lang="en-US" altLang="en-US" sz="2400" dirty="0"/>
              <a:t>)	at least one line matching a user-specified </a:t>
            </a:r>
            <a:r>
              <a:rPr lang="en-US" altLang="en-US" sz="2400" dirty="0" err="1"/>
              <a:t>regexp</a:t>
            </a:r>
            <a:endParaRPr lang="en-US" altLang="en-US" sz="2400" dirty="0"/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1144588" algn="l"/>
              </a:tabLst>
              <a:defRPr/>
            </a:pP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002060"/>
                </a:solidFill>
              </a:rPr>
              <a:t>-L</a:t>
            </a:r>
            <a:r>
              <a:rPr lang="en-US" altLang="en-US" sz="2400" dirty="0"/>
              <a:t>)	no lines that match a user-specified </a:t>
            </a:r>
            <a:r>
              <a:rPr lang="en-US" altLang="en-US" sz="2400" dirty="0" err="1"/>
              <a:t>regexp</a:t>
            </a:r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6">
            <a:extLst>
              <a:ext uri="{FF2B5EF4-FFF2-40B4-BE49-F238E27FC236}">
                <a16:creationId xmlns:a16="http://schemas.microsoft.com/office/drawing/2014/main" id="{B91E63DE-C1F1-43E8-A607-BE915CB2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grep</a:t>
            </a:r>
            <a:r>
              <a:rPr lang="en-US" altLang="en-US" sz="4000" b="1">
                <a:solidFill>
                  <a:srgbClr val="002060"/>
                </a:solidFill>
              </a:rPr>
              <a:t> </a:t>
            </a:r>
            <a:r>
              <a:rPr lang="en-US" altLang="en-US" sz="4000"/>
              <a:t>– summarizer options (selected)</a:t>
            </a:r>
            <a:endParaRPr lang="en-US" altLang="en-US"/>
          </a:p>
        </p:txBody>
      </p:sp>
      <p:sp>
        <p:nvSpPr>
          <p:cNvPr id="20483" name="Content Placeholder 7">
            <a:extLst>
              <a:ext uri="{FF2B5EF4-FFF2-40B4-BE49-F238E27FC236}">
                <a16:creationId xmlns:a16="http://schemas.microsoft.com/office/drawing/2014/main" id="{3AADB0D2-7EC5-4D11-9F0F-FCD08795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419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/>
              <a:t>Options that select lines from list of files that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002060"/>
                </a:solidFill>
              </a:rPr>
              <a:t>default </a:t>
            </a:r>
            <a:r>
              <a:rPr lang="en-US" altLang="en-US" sz="2400" dirty="0"/>
              <a:t>)  match a user-specified </a:t>
            </a:r>
            <a:r>
              <a:rPr lang="en-US" altLang="en-US" sz="2400" dirty="0" err="1"/>
              <a:t>regexp</a:t>
            </a:r>
            <a:endParaRPr lang="en-US" altLang="en-US" sz="2400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002060"/>
                </a:solidFill>
              </a:rPr>
              <a:t>-v </a:t>
            </a:r>
            <a:r>
              <a:rPr lang="en-US" altLang="en-US" sz="2400" dirty="0"/>
              <a:t>)  </a:t>
            </a:r>
            <a:r>
              <a:rPr lang="en-US" altLang="en-US" sz="2400" b="1" dirty="0">
                <a:solidFill>
                  <a:srgbClr val="C00000"/>
                </a:solidFill>
              </a:rPr>
              <a:t>don't</a:t>
            </a:r>
            <a:r>
              <a:rPr lang="en-US" altLang="en-US" sz="2400" dirty="0"/>
              <a:t> match a user-specified </a:t>
            </a:r>
            <a:r>
              <a:rPr lang="en-US" altLang="en-US" sz="2400" dirty="0" err="1"/>
              <a:t>regexp</a:t>
            </a:r>
            <a:endParaRPr lang="en-US" altLang="en-US" sz="2400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additional summarizer options for these options</a:t>
            </a:r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1376363" algn="l"/>
              </a:tabLst>
              <a:defRPr/>
            </a:pPr>
            <a:r>
              <a:rPr lang="en-US" altLang="en-US" sz="2400" dirty="0"/>
              <a:t>  (</a:t>
            </a:r>
            <a:r>
              <a:rPr lang="en-US" altLang="en-US" sz="2400" b="1" i="1" dirty="0">
                <a:solidFill>
                  <a:srgbClr val="002060"/>
                </a:solidFill>
              </a:rPr>
              <a:t>-h </a:t>
            </a:r>
            <a:r>
              <a:rPr lang="en-US" altLang="en-US" sz="2400" dirty="0"/>
              <a:t>)	suppress filename prefix on output lines (default)</a:t>
            </a:r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1376363" algn="l"/>
              </a:tabLst>
              <a:defRPr/>
            </a:pPr>
            <a:r>
              <a:rPr lang="en-US" altLang="en-US" sz="2400" dirty="0"/>
              <a:t>  (</a:t>
            </a:r>
            <a:r>
              <a:rPr lang="en-US" altLang="en-US" sz="2400" b="1" i="1" dirty="0">
                <a:solidFill>
                  <a:srgbClr val="002060"/>
                </a:solidFill>
              </a:rPr>
              <a:t>-H </a:t>
            </a:r>
            <a:r>
              <a:rPr lang="en-US" altLang="en-US" sz="2400" dirty="0"/>
              <a:t>)	add filename prefix to output lines</a:t>
            </a:r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1376363" algn="l"/>
              </a:tabLst>
              <a:defRPr/>
            </a:pPr>
            <a:r>
              <a:rPr lang="en-US" altLang="en-US" sz="2400" dirty="0"/>
              <a:t>  (</a:t>
            </a:r>
            <a:r>
              <a:rPr lang="en-US" altLang="en-US" sz="2400" b="1" i="1" dirty="0">
                <a:solidFill>
                  <a:srgbClr val="002060"/>
                </a:solidFill>
              </a:rPr>
              <a:t>-n </a:t>
            </a:r>
            <a:r>
              <a:rPr lang="en-US" altLang="en-US" sz="2400" dirty="0"/>
              <a:t>)	add line number prefix to output lines  </a:t>
            </a:r>
          </a:p>
          <a:p>
            <a:pPr marL="1714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	           (follows filename if </a:t>
            </a:r>
            <a:r>
              <a:rPr lang="en-US" altLang="en-US" sz="2400" b="1" i="1" dirty="0">
                <a:solidFill>
                  <a:srgbClr val="002060"/>
                </a:solidFill>
              </a:rPr>
              <a:t>-H</a:t>
            </a:r>
            <a:r>
              <a:rPr lang="en-US" altLang="en-US" sz="2400" dirty="0"/>
              <a:t> also specified)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74E5229-D4EC-4143-91B4-45A5659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/>
              <a:t>PCRE Regexps – Backreference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298BB-9236-400D-BE8F-66A0D7BFF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38300" y="1143000"/>
            <a:ext cx="8915400" cy="41910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0" algn="l"/>
              </a:tabLst>
              <a:defRPr/>
            </a:pPr>
            <a:r>
              <a:rPr lang="en-US" dirty="0">
                <a:ea typeface="Arial Unicode MS"/>
                <a:cs typeface="Arial Unicode MS"/>
              </a:rPr>
              <a:t>Groups of characters matched by ()'s can be referenced in following subpatterns using escaped numbers, known as </a:t>
            </a:r>
            <a:r>
              <a:rPr lang="en-US" b="1" i="1" dirty="0">
                <a:solidFill>
                  <a:srgbClr val="008000"/>
                </a:solidFill>
                <a:ea typeface="Arial Unicode MS"/>
                <a:cs typeface="Arial Unicode MS"/>
              </a:rPr>
              <a:t>backreferences</a:t>
            </a:r>
            <a:br>
              <a:rPr lang="en-US" b="1" i="1" dirty="0">
                <a:solidFill>
                  <a:srgbClr val="008000"/>
                </a:solidFill>
                <a:ea typeface="Arial Unicode MS"/>
                <a:cs typeface="Arial Unicode MS"/>
              </a:rPr>
            </a:br>
            <a:endParaRPr lang="en-US" b="1" i="1" dirty="0">
              <a:solidFill>
                <a:srgbClr val="008000"/>
              </a:solidFill>
              <a:ea typeface="Arial Unicode MS"/>
              <a:cs typeface="Arial Unicode MS"/>
            </a:endParaRPr>
          </a:p>
          <a:p>
            <a:pPr marL="1428750" indent="-142875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 i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\</a:t>
            </a:r>
            <a:r>
              <a:rPr lang="en-US" b="1" i="1" dirty="0">
                <a:ea typeface="Arial Unicode MS"/>
                <a:cs typeface="Arial Unicode MS"/>
              </a:rPr>
              <a:t>0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ea typeface="Arial Unicode MS"/>
                <a:cs typeface="Arial Unicode MS"/>
              </a:rPr>
              <a:t>A special backreference that references an entire pattern.  </a:t>
            </a:r>
            <a:br>
              <a:rPr lang="en-US" dirty="0">
                <a:ea typeface="Arial Unicode MS"/>
                <a:cs typeface="Arial Unicode MS"/>
              </a:rPr>
            </a:br>
            <a:r>
              <a:rPr lang="en-US" dirty="0">
                <a:ea typeface="Arial Unicode MS"/>
                <a:cs typeface="Arial Unicode MS"/>
              </a:rPr>
              <a:t>Typically used for substitution following matching:  e.g.,</a:t>
            </a:r>
          </a:p>
          <a:p>
            <a:pPr marL="1714500" indent="-1370013">
              <a:spcBef>
                <a:spcPts val="0"/>
              </a:spcBef>
              <a:buNone/>
              <a:tabLst>
                <a:tab pos="1714500" algn="l"/>
              </a:tabLst>
              <a:defRPr/>
            </a:pPr>
            <a:r>
              <a:rPr lang="en-US" dirty="0">
                <a:ea typeface="Arial Unicode MS"/>
                <a:cs typeface="Arial Unicode MS"/>
              </a:rPr>
              <a:t> s/.*/"\0"/  –   quotes a matched pattern</a:t>
            </a:r>
          </a:p>
          <a:p>
            <a:pPr marL="1428750" indent="-1428750">
              <a:spcBef>
                <a:spcPts val="0"/>
              </a:spcBef>
              <a:buNone/>
              <a:defRPr/>
            </a:pPr>
            <a:endParaRPr lang="en-US" sz="1700" b="1" i="1" dirty="0">
              <a:ea typeface="Arial Unicode MS"/>
              <a:cs typeface="Arial Unicode MS"/>
            </a:endParaRPr>
          </a:p>
          <a:p>
            <a:pPr marL="1428750" indent="-1428750">
              <a:spcBef>
                <a:spcPts val="0"/>
              </a:spcBef>
              <a:buNone/>
              <a:defRPr/>
            </a:pPr>
            <a:endParaRPr lang="en-US" sz="1700" i="1" dirty="0">
              <a:solidFill>
                <a:srgbClr val="0070C0"/>
              </a:solidFill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793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C6DA32B-A725-4ADD-8EAB-811F32B5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grep</a:t>
            </a:r>
            <a:r>
              <a:rPr lang="en-US" altLang="en-US" sz="4000"/>
              <a:t> regexps –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5608-D977-44DD-96C9-794C0520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9677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include</a:t>
            </a:r>
            <a:endParaRPr lang="en-US" sz="2400" dirty="0"/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914400" algn="l"/>
                <a:tab pos="1485900" algn="l"/>
                <a:tab pos="4343400" algn="l"/>
                <a:tab pos="4914900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\&lt;</a:t>
            </a:r>
            <a:r>
              <a:rPr lang="en-US" sz="2400" dirty="0"/>
              <a:t>	- beginning, 	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914400" algn="l"/>
                <a:tab pos="1485900" algn="l"/>
                <a:tab pos="4343400" algn="l"/>
                <a:tab pos="4914900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\&gt;</a:t>
            </a:r>
            <a:r>
              <a:rPr lang="en-US" sz="2400" dirty="0"/>
              <a:t>  	-  end of word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914400" algn="l"/>
                <a:tab pos="1485900" algn="l"/>
                <a:tab pos="4343400" algn="l"/>
                <a:tab pos="4914900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\b</a:t>
            </a:r>
            <a:r>
              <a:rPr lang="en-US" sz="2400" dirty="0"/>
              <a:t>	- empty string at edge of word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914400" algn="l"/>
                <a:tab pos="1485900" algn="l"/>
                <a:tab pos="4343400" algn="l"/>
                <a:tab pos="4914900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\B  	</a:t>
            </a:r>
            <a:r>
              <a:rPr lang="en-US" sz="2400" dirty="0"/>
              <a:t>- empty string </a:t>
            </a:r>
            <a:r>
              <a:rPr lang="en-US" sz="2400" b="1" dirty="0"/>
              <a:t>not</a:t>
            </a:r>
            <a:r>
              <a:rPr lang="en-US" sz="2400" dirty="0"/>
              <a:t> at edge of word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C6DA32B-A725-4ADD-8EAB-811F32B5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grep</a:t>
            </a:r>
            <a:r>
              <a:rPr lang="en-US" altLang="en-US" sz="4000"/>
              <a:t> regexps –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5608-D977-44DD-96C9-794C0520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9677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include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-E</a:t>
            </a:r>
            <a:r>
              <a:rPr lang="en-US" sz="2400" b="1" dirty="0"/>
              <a:t>:  doesn't</a:t>
            </a:r>
            <a:r>
              <a:rPr lang="en-US" sz="2400" dirty="0"/>
              <a:t> include anything else:  e.g., \</a:t>
            </a:r>
            <a:r>
              <a:rPr lang="en-US" sz="2400" dirty="0" err="1"/>
              <a:t>xhh</a:t>
            </a:r>
            <a:r>
              <a:rPr lang="en-US" sz="2400" dirty="0"/>
              <a:t>, \xxx, \t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/>
              <a:t>-</a:t>
            </a:r>
            <a:r>
              <a:rPr lang="en-US" sz="2400" b="1" dirty="0">
                <a:solidFill>
                  <a:srgbClr val="002060"/>
                </a:solidFill>
              </a:rPr>
              <a:t>P</a:t>
            </a:r>
            <a:r>
              <a:rPr lang="en-US" sz="2400" b="1" dirty="0"/>
              <a:t>: </a:t>
            </a:r>
            <a:r>
              <a:rPr lang="en-US" sz="2400" dirty="0"/>
              <a:t>  seems to include the full range of POSIX escapes. (No, no it doesn’t, really)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/>
              <a:t>to include a tab key in a search pattern when entering a command from the command line, use ctrl-V plus the tab key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</p:txBody>
      </p:sp>
      <p:pic>
        <p:nvPicPr>
          <p:cNvPr id="60420" name="Picture 3">
            <a:extLst>
              <a:ext uri="{FF2B5EF4-FFF2-40B4-BE49-F238E27FC236}">
                <a16:creationId xmlns:a16="http://schemas.microsoft.com/office/drawing/2014/main" id="{036A0C94-2493-49B1-908C-36B8BBC0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31242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4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670EF45-80FB-434D-8F38-FA4AAF48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grep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-E, -P</a:t>
            </a:r>
            <a:r>
              <a:rPr lang="en-US" altLang="en-US" sz="4000"/>
              <a:t> – operator syntax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D6FC850-BFC1-489E-9A69-83F79F84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143000"/>
            <a:ext cx="5943600" cy="4038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 ?, +, {, |, (, and ) for special operators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 \?, \+, \{, \} \|, \(, and \) as themselves</a:t>
            </a:r>
          </a:p>
          <a:p>
            <a:pPr lvl="1">
              <a:spcBef>
                <a:spcPct val="0"/>
              </a:spcBef>
              <a:spcAft>
                <a:spcPts val="300"/>
              </a:spcAft>
            </a:pPr>
            <a:endParaRPr lang="en-US" altLang="en-US" sz="1800" dirty="0"/>
          </a:p>
          <a:p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27BC3-C63F-443E-A588-50E5342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84ECA-4147-4B95-B8D4-FA16139A9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BAE2CEC-8231-4932-947A-C4E41B7B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500" b="1">
                <a:solidFill>
                  <a:srgbClr val="008000"/>
                </a:solidFill>
              </a:rPr>
              <a:t>Specific Implementations</a:t>
            </a:r>
            <a:r>
              <a:rPr lang="en-US" altLang="en-US" sz="3500"/>
              <a:t>: </a:t>
            </a:r>
            <a:r>
              <a:rPr lang="en-US" altLang="en-US" sz="3500" b="1"/>
              <a:t> </a:t>
            </a:r>
            <a:r>
              <a:rPr lang="en-US" altLang="en-US" sz="3500" b="1">
                <a:solidFill>
                  <a:srgbClr val="0070C0"/>
                </a:solidFill>
              </a:rPr>
              <a:t>sed </a:t>
            </a:r>
            <a:r>
              <a:rPr lang="en-US" altLang="en-US" sz="3500" b="1">
                <a:solidFill>
                  <a:srgbClr val="002060"/>
                </a:solidFill>
              </a:rPr>
              <a:t>s </a:t>
            </a:r>
            <a:r>
              <a:rPr lang="en-US" altLang="en-US" sz="3500"/>
              <a:t>Command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6BF77ED-381B-49CA-83A0-D9B31D1D0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153400" cy="2667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200" b="1" i="1" dirty="0">
                <a:solidFill>
                  <a:srgbClr val="0070C0"/>
                </a:solidFill>
              </a:rPr>
              <a:t>sed</a:t>
            </a:r>
            <a:r>
              <a:rPr lang="en-US" altLang="en-US" sz="2200" b="1" i="1" dirty="0">
                <a:solidFill>
                  <a:srgbClr val="745600"/>
                </a:solidFill>
              </a:rPr>
              <a:t>  </a:t>
            </a:r>
            <a:r>
              <a:rPr lang="en-US" altLang="en-US" sz="2200" b="1" i="1" dirty="0">
                <a:solidFill>
                  <a:srgbClr val="C00000"/>
                </a:solidFill>
              </a:rPr>
              <a:t>address</a:t>
            </a:r>
            <a:r>
              <a:rPr lang="en-US" altLang="en-US" sz="2200" b="1" i="1" dirty="0">
                <a:solidFill>
                  <a:srgbClr val="745600"/>
                </a:solidFill>
              </a:rPr>
              <a:t>  “</a:t>
            </a:r>
            <a:r>
              <a:rPr lang="en-US" altLang="en-US" sz="2200" b="1" dirty="0">
                <a:solidFill>
                  <a:srgbClr val="002060"/>
                </a:solidFill>
              </a:rPr>
              <a:t>s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</a:t>
            </a:r>
            <a:r>
              <a:rPr lang="en-US" altLang="en-US" sz="2200" b="1" i="1" dirty="0">
                <a:solidFill>
                  <a:srgbClr val="002060"/>
                </a:solidFill>
              </a:rPr>
              <a:t>pattern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</a:t>
            </a:r>
            <a:r>
              <a:rPr lang="en-US" altLang="en-US" sz="2200" b="1" i="1" dirty="0">
                <a:solidFill>
                  <a:srgbClr val="002060"/>
                </a:solidFill>
              </a:rPr>
              <a:t>replacement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/”</a:t>
            </a:r>
            <a:r>
              <a:rPr lang="en-US" altLang="en-US" sz="2200" b="1" dirty="0">
                <a:solidFill>
                  <a:srgbClr val="002060"/>
                </a:solidFill>
              </a:rPr>
              <a:t>     [</a:t>
            </a:r>
            <a:r>
              <a:rPr lang="en-US" altLang="en-US" sz="2200" b="1" i="1" dirty="0">
                <a:solidFill>
                  <a:srgbClr val="002060"/>
                </a:solidFill>
              </a:rPr>
              <a:t>file.txt</a:t>
            </a:r>
            <a:r>
              <a:rPr lang="en-US" altLang="en-US" sz="2200" b="1" dirty="0">
                <a:solidFill>
                  <a:srgbClr val="002060"/>
                </a:solidFill>
              </a:rPr>
              <a:t> …]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200" b="1" i="1" dirty="0">
                <a:solidFill>
                  <a:srgbClr val="0070C0"/>
                </a:solidFill>
              </a:rPr>
              <a:t>sed</a:t>
            </a:r>
            <a:r>
              <a:rPr lang="en-US" altLang="en-US" sz="2200" b="1" i="1" dirty="0">
                <a:solidFill>
                  <a:srgbClr val="745600"/>
                </a:solidFill>
              </a:rPr>
              <a:t>  </a:t>
            </a:r>
            <a:r>
              <a:rPr lang="en-US" altLang="en-US" sz="2200" b="1" i="1" dirty="0">
                <a:solidFill>
                  <a:srgbClr val="C00000"/>
                </a:solidFill>
              </a:rPr>
              <a:t>address</a:t>
            </a:r>
            <a:r>
              <a:rPr lang="en-US" altLang="en-US" sz="2200" b="1" i="1" dirty="0">
                <a:solidFill>
                  <a:srgbClr val="745600"/>
                </a:solidFill>
              </a:rPr>
              <a:t>  </a:t>
            </a:r>
            <a:r>
              <a:rPr lang="en-US" altLang="en-US" sz="2200" b="1" dirty="0">
                <a:solidFill>
                  <a:srgbClr val="002060"/>
                </a:solidFill>
              </a:rPr>
              <a:t>s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</a:t>
            </a:r>
            <a:r>
              <a:rPr lang="en-US" altLang="en-US" sz="2200" b="1" i="1" dirty="0">
                <a:solidFill>
                  <a:srgbClr val="002060"/>
                </a:solidFill>
              </a:rPr>
              <a:t>pattern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</a:t>
            </a:r>
            <a:r>
              <a:rPr lang="en-US" altLang="en-US" sz="2200" b="1" i="1" dirty="0">
                <a:solidFill>
                  <a:srgbClr val="002060"/>
                </a:solidFill>
              </a:rPr>
              <a:t>replacement</a:t>
            </a:r>
            <a:r>
              <a:rPr lang="en-US" altLang="en-US" sz="2200" b="1" dirty="0">
                <a:solidFill>
                  <a:srgbClr val="002060"/>
                </a:solidFill>
                <a:sym typeface="Wingdings 2"/>
              </a:rPr>
              <a:t>/</a:t>
            </a:r>
            <a:r>
              <a:rPr lang="en-US" altLang="en-US" sz="2200" b="1" dirty="0">
                <a:solidFill>
                  <a:srgbClr val="002060"/>
                </a:solidFill>
              </a:rPr>
              <a:t>g   [</a:t>
            </a:r>
            <a:r>
              <a:rPr lang="en-US" altLang="en-US" sz="2200" b="1" i="1" dirty="0">
                <a:solidFill>
                  <a:srgbClr val="002060"/>
                </a:solidFill>
              </a:rPr>
              <a:t>file.txt</a:t>
            </a:r>
            <a:r>
              <a:rPr lang="en-US" altLang="en-US" sz="2200" b="1" dirty="0">
                <a:solidFill>
                  <a:srgbClr val="002060"/>
                </a:solidFill>
              </a:rPr>
              <a:t> …]</a:t>
            </a:r>
            <a:endParaRPr lang="en-US" altLang="en-US" sz="2200" b="1" i="1" dirty="0">
              <a:solidFill>
                <a:srgbClr val="002060"/>
              </a:solidFill>
            </a:endParaRPr>
          </a:p>
          <a:p>
            <a:pPr marL="233363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100" dirty="0"/>
              <a:t>copy  </a:t>
            </a:r>
            <a:r>
              <a:rPr lang="en-US" altLang="en-US" sz="2100" b="1" i="1" dirty="0">
                <a:solidFill>
                  <a:srgbClr val="002060"/>
                </a:solidFill>
              </a:rPr>
              <a:t>file.txt ff.</a:t>
            </a:r>
            <a:r>
              <a:rPr lang="en-US" altLang="en-US" sz="2100" dirty="0"/>
              <a:t>  (default: </a:t>
            </a:r>
            <a:r>
              <a:rPr lang="en-US" altLang="en-US" sz="2100" b="1" i="1" dirty="0">
                <a:solidFill>
                  <a:srgbClr val="604700"/>
                </a:solidFill>
              </a:rPr>
              <a:t>stdin</a:t>
            </a:r>
            <a:r>
              <a:rPr lang="en-US" altLang="en-US" sz="2100" dirty="0"/>
              <a:t>)  to </a:t>
            </a:r>
            <a:r>
              <a:rPr lang="en-US" altLang="en-US" sz="2100" b="1" i="1" dirty="0">
                <a:solidFill>
                  <a:srgbClr val="604700"/>
                </a:solidFill>
              </a:rPr>
              <a:t>stdout</a:t>
            </a:r>
            <a:r>
              <a:rPr lang="en-US" altLang="en-US" sz="2100" dirty="0"/>
              <a:t>, </a:t>
            </a:r>
          </a:p>
          <a:p>
            <a:pPr marL="569913" lvl="2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100" dirty="0"/>
              <a:t>substituting </a:t>
            </a:r>
            <a:r>
              <a:rPr lang="en-US" altLang="en-US" sz="2100" b="1" i="1" dirty="0">
                <a:solidFill>
                  <a:srgbClr val="002060"/>
                </a:solidFill>
              </a:rPr>
              <a:t>replacement</a:t>
            </a:r>
            <a:r>
              <a:rPr lang="en-US" altLang="en-US" sz="2100" dirty="0"/>
              <a:t> for either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tabLst>
                <a:tab pos="2062163" algn="l"/>
              </a:tabLst>
              <a:defRPr/>
            </a:pPr>
            <a:r>
              <a:rPr lang="en-US" altLang="en-US" sz="2100" b="1" dirty="0"/>
              <a:t>the first </a:t>
            </a:r>
            <a:r>
              <a:rPr lang="en-US" altLang="en-US" sz="2100" dirty="0"/>
              <a:t>occurrence of </a:t>
            </a:r>
            <a:r>
              <a:rPr lang="en-US" altLang="en-US" sz="2100" b="1" i="1" dirty="0">
                <a:solidFill>
                  <a:srgbClr val="002060"/>
                </a:solidFill>
              </a:rPr>
              <a:t>pattern</a:t>
            </a:r>
            <a:r>
              <a:rPr lang="en-US" altLang="en-US" sz="2100" dirty="0"/>
              <a:t> 	(without </a:t>
            </a:r>
            <a:r>
              <a:rPr lang="en-US" altLang="en-US" sz="2100" b="1" dirty="0"/>
              <a:t>g</a:t>
            </a:r>
            <a:r>
              <a:rPr lang="en-US" altLang="en-US" sz="2100" dirty="0"/>
              <a:t>)</a:t>
            </a:r>
            <a:endParaRPr lang="en-US" altLang="en-US" sz="2100" b="1" dirty="0">
              <a:solidFill>
                <a:srgbClr val="00206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tabLst>
                <a:tab pos="2062163" algn="l"/>
              </a:tabLst>
              <a:defRPr/>
            </a:pPr>
            <a:r>
              <a:rPr lang="en-US" altLang="en-US" sz="2100" b="1" dirty="0"/>
              <a:t>all </a:t>
            </a:r>
            <a:r>
              <a:rPr lang="en-US" altLang="en-US" sz="2100" dirty="0"/>
              <a:t>occurrences of </a:t>
            </a:r>
            <a:r>
              <a:rPr lang="en-US" altLang="en-US" sz="2100" b="1" i="1" dirty="0">
                <a:solidFill>
                  <a:srgbClr val="002060"/>
                </a:solidFill>
              </a:rPr>
              <a:t>pattern</a:t>
            </a:r>
            <a:r>
              <a:rPr lang="en-US" altLang="en-US" sz="2100" dirty="0"/>
              <a:t>	(with </a:t>
            </a:r>
            <a:r>
              <a:rPr lang="en-US" altLang="en-US" sz="2100" b="1" dirty="0"/>
              <a:t>g</a:t>
            </a:r>
            <a:r>
              <a:rPr lang="en-US" altLang="en-US" sz="2100" dirty="0"/>
              <a:t>)</a:t>
            </a:r>
            <a:endParaRPr lang="en-US" altLang="en-US" sz="2100" b="1" dirty="0">
              <a:solidFill>
                <a:srgbClr val="002060"/>
              </a:solidFill>
            </a:endParaRPr>
          </a:p>
          <a:p>
            <a:pPr marL="569913" lvl="2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100" dirty="0"/>
              <a:t>on every line selected by </a:t>
            </a:r>
            <a:r>
              <a:rPr lang="en-US" altLang="en-US" sz="2100" b="1" i="1" dirty="0">
                <a:solidFill>
                  <a:srgbClr val="C00000"/>
                </a:solidFill>
              </a:rPr>
              <a:t>address</a:t>
            </a:r>
            <a:r>
              <a:rPr lang="en-US" altLang="en-US" sz="2100" dirty="0"/>
              <a:t> with a string that matches </a:t>
            </a:r>
            <a:r>
              <a:rPr lang="en-US" altLang="en-US" sz="2100" b="1" i="1" dirty="0">
                <a:solidFill>
                  <a:srgbClr val="002060"/>
                </a:solidFill>
              </a:rPr>
              <a:t>pattern</a:t>
            </a:r>
          </a:p>
        </p:txBody>
      </p:sp>
      <p:sp>
        <p:nvSpPr>
          <p:cNvPr id="68612" name="Content Placeholder 1">
            <a:extLst>
              <a:ext uri="{FF2B5EF4-FFF2-40B4-BE49-F238E27FC236}">
                <a16:creationId xmlns:a16="http://schemas.microsoft.com/office/drawing/2014/main" id="{95CE097E-D104-4621-8026-F84EA4156DAC}"/>
              </a:ext>
            </a:extLst>
          </p:cNvPr>
          <p:cNvSpPr txBox="1">
            <a:spLocks/>
          </p:cNvSpPr>
          <p:nvPr/>
        </p:nvSpPr>
        <p:spPr bwMode="auto">
          <a:xfrm>
            <a:off x="2133600" y="3886200"/>
            <a:ext cx="79248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possible formats for </a:t>
            </a:r>
            <a:r>
              <a:rPr lang="en-US" altLang="en-US" sz="2200" b="1" i="1" dirty="0">
                <a:solidFill>
                  <a:srgbClr val="C00000"/>
                </a:solidFill>
              </a:rPr>
              <a:t>address</a:t>
            </a:r>
            <a:r>
              <a:rPr lang="en-US" altLang="en-US" sz="2200" dirty="0">
                <a:solidFill>
                  <a:srgbClr val="000000"/>
                </a:solidFill>
              </a:rPr>
              <a:t> and what they select:</a:t>
            </a:r>
          </a:p>
          <a:p>
            <a:pPr>
              <a:spcBef>
                <a:spcPct val="0"/>
              </a:spcBef>
              <a:spcAft>
                <a:spcPts val="20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&lt;none&gt;  –    denotes every line in the input</a:t>
            </a:r>
          </a:p>
          <a:p>
            <a:pPr>
              <a:spcBef>
                <a:spcPct val="0"/>
              </a:spcBef>
              <a:spcAft>
                <a:spcPts val="200"/>
              </a:spcAft>
            </a:pPr>
            <a:r>
              <a:rPr lang="en-US" altLang="en-US" sz="2000" b="1" dirty="0">
                <a:solidFill>
                  <a:srgbClr val="745600"/>
                </a:solidFill>
              </a:rPr>
              <a:t>k</a:t>
            </a:r>
            <a:r>
              <a:rPr lang="en-US" altLang="en-US" sz="2000" dirty="0">
                <a:solidFill>
                  <a:srgbClr val="000000"/>
                </a:solidFill>
              </a:rPr>
              <a:t> –                 denotes just line </a:t>
            </a:r>
            <a:r>
              <a:rPr lang="en-US" altLang="en-US" sz="2000" b="1" dirty="0">
                <a:solidFill>
                  <a:srgbClr val="745600"/>
                </a:solidFill>
              </a:rPr>
              <a:t>k</a:t>
            </a:r>
          </a:p>
          <a:p>
            <a:pPr>
              <a:spcBef>
                <a:spcPct val="0"/>
              </a:spcBef>
              <a:spcAft>
                <a:spcPts val="200"/>
              </a:spcAft>
            </a:pPr>
            <a:r>
              <a:rPr lang="en-US" altLang="en-US" sz="2000" dirty="0">
                <a:solidFill>
                  <a:srgbClr val="745600"/>
                </a:solidFill>
              </a:rPr>
              <a:t>$</a:t>
            </a:r>
            <a:r>
              <a:rPr lang="en-US" altLang="en-US" sz="2000" dirty="0">
                <a:solidFill>
                  <a:srgbClr val="000000"/>
                </a:solidFill>
              </a:rPr>
              <a:t> –                 denotes just the last line</a:t>
            </a:r>
          </a:p>
          <a:p>
            <a:pPr>
              <a:spcBef>
                <a:spcPct val="0"/>
              </a:spcBef>
              <a:spcAft>
                <a:spcPts val="200"/>
              </a:spcAft>
            </a:pPr>
            <a:r>
              <a:rPr lang="en-US" altLang="en-US" sz="2000" b="1" dirty="0" err="1">
                <a:solidFill>
                  <a:srgbClr val="745600"/>
                </a:solidFill>
              </a:rPr>
              <a:t>k~n</a:t>
            </a:r>
            <a:r>
              <a:rPr lang="en-US" altLang="en-US" sz="2000" b="1" dirty="0">
                <a:solidFill>
                  <a:srgbClr val="7456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 –           denotes every </a:t>
            </a:r>
            <a:r>
              <a:rPr lang="en-US" altLang="en-US" sz="2000" b="1" dirty="0">
                <a:solidFill>
                  <a:srgbClr val="745600"/>
                </a:solidFill>
              </a:rPr>
              <a:t>n</a:t>
            </a:r>
            <a:r>
              <a:rPr lang="en-US" altLang="en-US" sz="2000" b="1" baseline="30000" dirty="0">
                <a:solidFill>
                  <a:srgbClr val="745600"/>
                </a:solidFill>
              </a:rPr>
              <a:t>th</a:t>
            </a:r>
            <a:r>
              <a:rPr lang="en-US" altLang="en-US" sz="2000" dirty="0">
                <a:solidFill>
                  <a:srgbClr val="000000"/>
                </a:solidFill>
              </a:rPr>
              <a:t> line starting with line </a:t>
            </a:r>
            <a:r>
              <a:rPr lang="en-US" altLang="en-US" sz="2000" b="1" dirty="0">
                <a:solidFill>
                  <a:srgbClr val="745600"/>
                </a:solidFill>
              </a:rPr>
              <a:t>k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2000" i="1" dirty="0" err="1">
                <a:solidFill>
                  <a:srgbClr val="000000"/>
                </a:solidFill>
              </a:rPr>
              <a:t>X</a:t>
            </a:r>
            <a:r>
              <a:rPr lang="en-US" altLang="en-US" sz="2000" b="1" dirty="0" err="1">
                <a:solidFill>
                  <a:srgbClr val="745600"/>
                </a:solidFill>
              </a:rPr>
              <a:t>regexp</a:t>
            </a:r>
            <a:r>
              <a:rPr lang="en-US" altLang="en-US" sz="2000" i="1" dirty="0" err="1">
                <a:solidFill>
                  <a:srgbClr val="000000"/>
                </a:solidFill>
              </a:rPr>
              <a:t>X</a:t>
            </a:r>
            <a:r>
              <a:rPr lang="en-US" altLang="en-US" sz="2000" dirty="0">
                <a:solidFill>
                  <a:srgbClr val="000000"/>
                </a:solidFill>
              </a:rPr>
              <a:t>  – denotes all lines that match</a:t>
            </a:r>
            <a:r>
              <a:rPr lang="en-US" altLang="en-US" sz="2000" b="1" dirty="0">
                <a:solidFill>
                  <a:srgbClr val="745600"/>
                </a:solidFill>
              </a:rPr>
              <a:t> </a:t>
            </a:r>
            <a:r>
              <a:rPr lang="en-US" altLang="en-US" sz="2000" b="1" dirty="0" err="1">
                <a:solidFill>
                  <a:srgbClr val="745600"/>
                </a:solidFill>
              </a:rPr>
              <a:t>regexp</a:t>
            </a:r>
            <a:r>
              <a:rPr lang="en-US" altLang="en-US" sz="2000" dirty="0">
                <a:solidFill>
                  <a:srgbClr val="000000"/>
                </a:solidFill>
              </a:rPr>
              <a:t>.   X is a 1-char delimiter</a:t>
            </a:r>
            <a:endParaRPr lang="en-US" altLang="en-US" sz="2000" b="1" dirty="0">
              <a:solidFill>
                <a:srgbClr val="745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4">
            <a:extLst>
              <a:ext uri="{FF2B5EF4-FFF2-40B4-BE49-F238E27FC236}">
                <a16:creationId xmlns:a16="http://schemas.microsoft.com/office/drawing/2014/main" id="{708421F3-F50F-4A40-8744-66E406AD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Metacharacters and Char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AD52C-4B29-4B95-AE48-2FA5AE81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  <a:solidFill>
            <a:schemeClr val="bg1"/>
          </a:solidFill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000" dirty="0"/>
              <a:t>Supported character classes:  </a:t>
            </a:r>
            <a:r>
              <a:rPr lang="en-US" sz="2000" b="1" dirty="0">
                <a:solidFill>
                  <a:srgbClr val="002060"/>
                </a:solidFill>
              </a:rPr>
              <a:t>\b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\B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\w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\W   </a:t>
            </a:r>
            <a:r>
              <a:rPr lang="en-US" sz="2000" dirty="0"/>
              <a:t>(as per </a:t>
            </a:r>
            <a:r>
              <a:rPr lang="en-US" sz="2000" b="1" dirty="0">
                <a:solidFill>
                  <a:srgbClr val="0070C0"/>
                </a:solidFill>
              </a:rPr>
              <a:t>grep</a:t>
            </a:r>
            <a:r>
              <a:rPr lang="en-US" sz="20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000" dirty="0"/>
              <a:t>Match </a:t>
            </a:r>
            <a:r>
              <a:rPr lang="en-US" sz="2000" dirty="0" err="1"/>
              <a:t>metacharacters</a:t>
            </a:r>
            <a:endParaRPr lang="en-US" sz="1800" b="1" dirty="0">
              <a:solidFill>
                <a:srgbClr val="002060"/>
              </a:solidFill>
            </a:endParaRP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*</a:t>
            </a:r>
            <a:r>
              <a:rPr lang="en-US" sz="1800" dirty="0"/>
              <a:t> - matches 0 or more	(\* denotes asterisk)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.</a:t>
            </a:r>
            <a:r>
              <a:rPr lang="en-US" sz="1800" dirty="0"/>
              <a:t> - matches any character	(\.  denotes period)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^</a:t>
            </a:r>
            <a:r>
              <a:rPr lang="en-US" sz="1800" dirty="0"/>
              <a:t> - matches start of line  at pattern start	(\^  denotes circumflex)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$</a:t>
            </a:r>
            <a:r>
              <a:rPr lang="en-US" sz="1800" dirty="0"/>
              <a:t> - matches end of line  at pattern end	(\$  denotes dollar sign)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[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2060"/>
                </a:solidFill>
              </a:rPr>
              <a:t>] </a:t>
            </a:r>
            <a:r>
              <a:rPr lang="en-US" sz="1800" dirty="0"/>
              <a:t>- matches one of a set of characters	(\[  \]) denote themselves)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\?</a:t>
            </a:r>
            <a:r>
              <a:rPr lang="en-US" sz="1800" dirty="0"/>
              <a:t> - matches 0 or 1	(? denotes itself)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\+</a:t>
            </a:r>
            <a:r>
              <a:rPr lang="en-US" sz="1800" dirty="0"/>
              <a:t> - matches 1 or more	(+ denotes itself)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\(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2060"/>
                </a:solidFill>
              </a:rPr>
              <a:t>\) </a:t>
            </a:r>
            <a:r>
              <a:rPr lang="en-US" sz="1800" dirty="0"/>
              <a:t>used for grouping	( (  ) denote themselves)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5720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\{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2060"/>
                </a:solidFill>
              </a:rPr>
              <a:t>\}</a:t>
            </a:r>
            <a:r>
              <a:rPr lang="en-US" sz="1800" dirty="0"/>
              <a:t> used for repetition counts	( {  } denote themselves)</a:t>
            </a:r>
          </a:p>
          <a:p>
            <a:pPr marL="228600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tabLst>
                <a:tab pos="4800600" algn="l"/>
              </a:tabLst>
              <a:defRPr/>
            </a:pPr>
            <a:r>
              <a:rPr lang="en-US" sz="2000" dirty="0"/>
              <a:t>Final four items above are GNU extensions to original </a:t>
            </a:r>
            <a:r>
              <a:rPr lang="en-US" sz="2000" b="1" dirty="0" err="1">
                <a:solidFill>
                  <a:srgbClr val="0070C0"/>
                </a:solidFill>
              </a:rPr>
              <a:t>sed</a:t>
            </a:r>
            <a:endParaRPr lang="en-US" sz="2000" b="1" dirty="0">
              <a:solidFill>
                <a:srgbClr val="0070C0"/>
              </a:solidFill>
            </a:endParaRP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800600" algn="l"/>
              </a:tabLst>
              <a:defRPr/>
            </a:pPr>
            <a:r>
              <a:rPr lang="en-US" sz="1800" dirty="0"/>
              <a:t>hence, the irregularity in terms of how the characters are escaped </a:t>
            </a:r>
          </a:p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000" dirty="0"/>
              <a:t>Other supported escape sequences:  just two are standard</a:t>
            </a:r>
            <a:endParaRPr lang="en-US" sz="1600" b="1" dirty="0"/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8006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\\ - </a:t>
            </a:r>
            <a:r>
              <a:rPr lang="en-US" sz="1800" dirty="0"/>
              <a:t>backslash</a:t>
            </a:r>
          </a:p>
          <a:p>
            <a:pPr marL="628650" lvl="1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tabLst>
                <a:tab pos="4800600" algn="l"/>
              </a:tabLst>
              <a:defRPr/>
            </a:pPr>
            <a:r>
              <a:rPr lang="en-US" sz="1800" b="1" dirty="0">
                <a:solidFill>
                  <a:srgbClr val="002060"/>
                </a:solidFill>
              </a:rPr>
              <a:t>\n - </a:t>
            </a:r>
            <a:r>
              <a:rPr lang="en-US" sz="1800" dirty="0"/>
              <a:t>newline</a:t>
            </a:r>
          </a:p>
          <a:p>
            <a:pPr marL="342900" lvl="1" indent="0">
              <a:spcBef>
                <a:spcPts val="0"/>
              </a:spcBef>
              <a:spcAft>
                <a:spcPts val="100"/>
              </a:spcAft>
              <a:buNone/>
              <a:tabLst>
                <a:tab pos="4800600" algn="l"/>
              </a:tabLst>
              <a:defRPr/>
            </a:pPr>
            <a:r>
              <a:rPr lang="en-US" sz="1800" dirty="0"/>
              <a:t>Linux  </a:t>
            </a:r>
            <a:r>
              <a:rPr lang="en-US" sz="1800" b="1" dirty="0" err="1">
                <a:solidFill>
                  <a:srgbClr val="0070C0"/>
                </a:solidFill>
              </a:rPr>
              <a:t>sed</a:t>
            </a: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/>
              <a:t>also supports </a:t>
            </a:r>
            <a:r>
              <a:rPr lang="en-US" sz="1800" b="1" dirty="0">
                <a:solidFill>
                  <a:srgbClr val="002060"/>
                </a:solidFill>
              </a:rPr>
              <a:t>\t </a:t>
            </a:r>
            <a:r>
              <a:rPr lang="en-US" sz="1800" dirty="0"/>
              <a:t>for tab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D480CF15-9511-40B7-8A06-029C642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001000" cy="639762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sed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000" dirty="0"/>
              <a:t>- Examples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F797F3B-23D1-4E62-A3D1-13E36E52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3581400" cy="3962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Assume a file, </a:t>
            </a:r>
            <a:r>
              <a:rPr lang="en-US" altLang="en-US" sz="2400" b="1" dirty="0">
                <a:solidFill>
                  <a:srgbClr val="002060"/>
                </a:solidFill>
              </a:rPr>
              <a:t>courses.txt</a:t>
            </a:r>
            <a:r>
              <a:rPr lang="en-US" altLang="en-US" sz="2400" dirty="0"/>
              <a:t>, with the following content: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1250 Intro to Programming 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1260 Intro to Programming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1210 Intro to Web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1900 Math for Computing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2020 Intro to Database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2150 Computer Organization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2200 Intro to Unix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2210 Data Structures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2230 Assembly Language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2910 Server-Side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0262F-DF37-4D8C-BBEC-24AB3D66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1371600"/>
            <a:ext cx="4191000" cy="3581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Desired output: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1250 -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Programming 1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1260 -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Programming 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1210 -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Web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1900 -  Math for Computing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2020 -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Database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2150 -  Computer Organization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2200 -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Unix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2210 -  Data Structures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2230 -  Assembly Language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2910 -  Server-Side Programming</a:t>
            </a:r>
          </a:p>
          <a:p>
            <a:pPr marL="22860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24AA20D-658D-4147-AF52-0449BA6C1B76}"/>
              </a:ext>
            </a:extLst>
          </p:cNvPr>
          <p:cNvSpPr txBox="1">
            <a:spLocks/>
          </p:cNvSpPr>
          <p:nvPr/>
        </p:nvSpPr>
        <p:spPr bwMode="auto">
          <a:xfrm>
            <a:off x="1981200" y="5029200"/>
            <a:ext cx="792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What </a:t>
            </a:r>
            <a:r>
              <a:rPr lang="en-US" sz="2400" b="1" dirty="0" err="1">
                <a:solidFill>
                  <a:srgbClr val="0070C0"/>
                </a:solidFill>
              </a:rPr>
              <a:t>sed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command(s) could be used to generate this output?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8C3558A9-9497-49A8-91CF-95102CE7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0010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- Examples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2BA517D-3696-4DB4-A626-DE9E4C79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3886200" cy="2895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1250 Intro to Programming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1260 Intro to Programming 2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1210 Intro to Web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1900 Math for Computing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2020 Intro to Database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2150 Computer Organization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2200 Intro to Unix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2210 Data Structures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2230 Assembly Language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/>
              <a:t>CSCI 2910 Server-Side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0CCA-F91A-4BA5-89AE-2FB13F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914400"/>
            <a:ext cx="3962400" cy="2819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1250 -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Programming 1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1260 -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Programming 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1210 -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Web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1900 -  Math for Computing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2020 -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Database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2150 -  Computer Organization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2200 -  </a:t>
            </a:r>
            <a:r>
              <a:rPr lang="en-US" sz="1800" b="1" dirty="0"/>
              <a:t>Intro to </a:t>
            </a:r>
            <a:r>
              <a:rPr lang="en-US" sz="1800" b="1" dirty="0">
                <a:solidFill>
                  <a:prstClr val="black"/>
                </a:solidFill>
              </a:rPr>
              <a:t>Unix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2210 -  Data Structures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2230 -  Assembly Language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CSCI 2910 -  Server-Side Programming</a:t>
            </a:r>
          </a:p>
          <a:p>
            <a:pPr marL="22860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3A477A6-7A1B-4861-AD4A-B5DD04C3DEAE}"/>
              </a:ext>
            </a:extLst>
          </p:cNvPr>
          <p:cNvSpPr txBox="1">
            <a:spLocks/>
          </p:cNvSpPr>
          <p:nvPr/>
        </p:nvSpPr>
        <p:spPr bwMode="auto">
          <a:xfrm>
            <a:off x="1981200" y="3810000"/>
            <a:ext cx="8229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  <a:defRPr/>
            </a:pPr>
            <a:r>
              <a:rPr lang="en-US" sz="1800" b="1" dirty="0">
                <a:solidFill>
                  <a:prstClr val="black"/>
                </a:solidFill>
              </a:rPr>
              <a:t>Some commands that will do the transformation, in order of increasing generality:</a:t>
            </a:r>
          </a:p>
          <a:p>
            <a:pPr marL="233363" indent="-233363">
              <a:spcBef>
                <a:spcPts val="0"/>
              </a:spcBef>
              <a:spcAft>
                <a:spcPts val="4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 "s/^CSCI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\( [0-9]\{4\}\)/CSCI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\1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-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/"    courses.txt</a:t>
            </a:r>
            <a:endParaRPr lang="en-US" sz="20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4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 "s/^\([A-Z]\{4\}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[0-9]\{4\}\)/\1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-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/"     courses.txt</a:t>
            </a:r>
            <a:endParaRPr lang="en-US" sz="20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 "s/^\(.\{9\}\).\(.*\)/\1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-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￭￭</a:t>
            </a:r>
            <a:r>
              <a:rPr lang="en-US" sz="2000" b="1" dirty="0">
                <a:solidFill>
                  <a:srgbClr val="002060"/>
                </a:solidFill>
              </a:rPr>
              <a:t>\2/"	       courses.txt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Notes:</a:t>
            </a:r>
          </a:p>
          <a:p>
            <a:pPr marL="233363" indent="-233363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As per the earlier slides,</a:t>
            </a:r>
            <a:r>
              <a:rPr lang="en-US" sz="1800" b="1" dirty="0">
                <a:solidFill>
                  <a:srgbClr val="002060"/>
                </a:solidFill>
              </a:rPr>
              <a:t>  \(</a:t>
            </a:r>
            <a:r>
              <a:rPr lang="en-US" sz="1800" dirty="0">
                <a:solidFill>
                  <a:prstClr val="black"/>
                </a:solidFill>
              </a:rPr>
              <a:t>,  </a:t>
            </a:r>
            <a:r>
              <a:rPr lang="en-US" sz="1800" b="1" dirty="0">
                <a:solidFill>
                  <a:srgbClr val="002060"/>
                </a:solidFill>
              </a:rPr>
              <a:t>\)</a:t>
            </a:r>
            <a:r>
              <a:rPr lang="en-US" sz="1800" dirty="0">
                <a:solidFill>
                  <a:prstClr val="black"/>
                </a:solidFill>
              </a:rPr>
              <a:t>,  </a:t>
            </a:r>
            <a:r>
              <a:rPr lang="en-US" sz="1800" b="1" dirty="0">
                <a:solidFill>
                  <a:srgbClr val="002060"/>
                </a:solidFill>
              </a:rPr>
              <a:t>\{</a:t>
            </a:r>
            <a:r>
              <a:rPr lang="en-US" sz="1800" dirty="0">
                <a:solidFill>
                  <a:prstClr val="black"/>
                </a:solidFill>
              </a:rPr>
              <a:t>, and </a:t>
            </a:r>
            <a:r>
              <a:rPr lang="en-US" sz="1800" b="1" dirty="0">
                <a:solidFill>
                  <a:srgbClr val="002060"/>
                </a:solidFill>
              </a:rPr>
              <a:t>\} </a:t>
            </a:r>
            <a:r>
              <a:rPr lang="en-US" sz="1800" dirty="0">
                <a:solidFill>
                  <a:prstClr val="black"/>
                </a:solidFill>
              </a:rPr>
              <a:t>must be escaped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Under Windows, the last pattern should end in . to keep the final ^J out of \2</a:t>
            </a:r>
            <a:endParaRPr lang="en-US" sz="2200" dirty="0">
              <a:solidFill>
                <a:prstClr val="black"/>
              </a:solidFill>
            </a:endParaRPr>
          </a:p>
          <a:p>
            <a:pPr marL="112713" indent="-284163">
              <a:spcBef>
                <a:spcPts val="0"/>
              </a:spcBef>
              <a:spcAft>
                <a:spcPts val="200"/>
              </a:spcAft>
              <a:defRPr/>
            </a:pPr>
            <a:endParaRPr lang="en-US" sz="2200" dirty="0">
              <a:solidFill>
                <a:prstClr val="black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1686" name="TextBox 5">
            <a:extLst>
              <a:ext uri="{FF2B5EF4-FFF2-40B4-BE49-F238E27FC236}">
                <a16:creationId xmlns:a16="http://schemas.microsoft.com/office/drawing/2014/main" id="{279EB4AF-0B2E-41BA-AE92-05B82C2E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1"/>
            <a:ext cx="72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</a:t>
            </a:r>
            <a:endParaRPr lang="en-US" altLang="en-US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0014A5A-00E2-4448-9812-B613CACE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0010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- Examples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C60979F2-D86C-4B13-9772-8EF940CE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3581400" cy="3962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Assume a file, </a:t>
            </a:r>
            <a:r>
              <a:rPr lang="en-US" altLang="en-US" sz="2400" b="1" dirty="0">
                <a:solidFill>
                  <a:srgbClr val="002060"/>
                </a:solidFill>
              </a:rPr>
              <a:t>courses.txt</a:t>
            </a:r>
            <a:r>
              <a:rPr lang="en-US" altLang="en-US" sz="2400" dirty="0"/>
              <a:t>, with the following content: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1250 Intro to Programming 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1260 Intro to Programming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1210 Intro to Web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1900 Math for Computing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2020 Intro to Database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2150 Computer Organization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2200 Intro to Unix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2210 Data Structures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2230 Assembly Language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2910 Server-Side Programming</a:t>
            </a:r>
          </a:p>
        </p:txBody>
      </p:sp>
      <p:sp>
        <p:nvSpPr>
          <p:cNvPr id="72708" name="Content Placeholder 3">
            <a:extLst>
              <a:ext uri="{FF2B5EF4-FFF2-40B4-BE49-F238E27FC236}">
                <a16:creationId xmlns:a16="http://schemas.microsoft.com/office/drawing/2014/main" id="{4AF13BE6-1BEC-488A-90EF-3725DB44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1371601"/>
            <a:ext cx="4191000" cy="34337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Desired output: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Programming 1 (CSCI 1250)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Programming 2 (CSCI 1260)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Web (CSCI 1210)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Math for Computing (CSCI 1900)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Database (CSCI 2020)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Computer Organization (CSCI 2150)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Unix (CSCI 2200)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Data Structures (CSCI 2210)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Assembly Language (CSCI 2230)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Server-Side Programming (CSCI 2910)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92FC11-6445-44E8-B396-66153C34A536}"/>
              </a:ext>
            </a:extLst>
          </p:cNvPr>
          <p:cNvSpPr txBox="1">
            <a:spLocks/>
          </p:cNvSpPr>
          <p:nvPr/>
        </p:nvSpPr>
        <p:spPr bwMode="auto">
          <a:xfrm>
            <a:off x="1981200" y="5029200"/>
            <a:ext cx="792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What </a:t>
            </a:r>
            <a:r>
              <a:rPr lang="en-US" sz="2400" b="1" dirty="0" err="1">
                <a:solidFill>
                  <a:srgbClr val="0070C0"/>
                </a:solidFill>
              </a:rPr>
              <a:t>sed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command(s) could be used to generate this output?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609297A6-3894-4235-BAA6-42DE449E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0010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- Examples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3BAE390-2386-4462-BF57-F80D5FCC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3581400" cy="2971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1250 Intro to Programming 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1260 Intro to Programming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1210 Intro to Web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1900 Math for Computing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2020 Intro to Database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2150 Computer Organization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2200 Intro to Unix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2210 Data Structures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2230 Assembly Language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2910 Server-Side Programming</a:t>
            </a:r>
          </a:p>
        </p:txBody>
      </p:sp>
      <p:sp>
        <p:nvSpPr>
          <p:cNvPr id="73732" name="Content Placeholder 3">
            <a:extLst>
              <a:ext uri="{FF2B5EF4-FFF2-40B4-BE49-F238E27FC236}">
                <a16:creationId xmlns:a16="http://schemas.microsoft.com/office/drawing/2014/main" id="{966C970A-A3C5-4647-B3F4-3436CFE5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954088"/>
            <a:ext cx="3810000" cy="3008312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Programming 1 (CSCI 1250)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Programming 2 (CSCI 1260)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Web (CSCI 1210)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Math for Computing (CSCI 1900)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Database (CSCI 2020)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Computer Organization (CSCI 2150)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Intro to Unix (CSCI 2200)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Data Structures (CSCI 2210)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Assembly Language (CSCI 2230)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Server-Side Programming (CSCI 2910)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4EBA3B7-0E6C-4666-B1E3-78218DD27C00}"/>
              </a:ext>
            </a:extLst>
          </p:cNvPr>
          <p:cNvSpPr txBox="1">
            <a:spLocks/>
          </p:cNvSpPr>
          <p:nvPr/>
        </p:nvSpPr>
        <p:spPr bwMode="auto">
          <a:xfrm>
            <a:off x="1981200" y="4038600"/>
            <a:ext cx="81534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sz="2000" b="1" dirty="0">
                <a:solidFill>
                  <a:prstClr val="black"/>
                </a:solidFill>
              </a:rPr>
              <a:t>Some commands that will do this transformation, 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b="1" dirty="0">
                <a:solidFill>
                  <a:prstClr val="black"/>
                </a:solidFill>
              </a:rPr>
              <a:t>in order of increasing generality: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"s/^CSCI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\(.\{4\}\)\(.*\)/\2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(CSCI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\1)/"    courses.txt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"s/^\([A-Z]\{4\}\)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\([0-9]\{4\}\)\(.*\)/\3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(\1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\2)/"	courses.txt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"s/^\(.\{9\}\).\(.*\)/\2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(\1)/"   courses.txt</a:t>
            </a:r>
          </a:p>
        </p:txBody>
      </p:sp>
      <p:sp>
        <p:nvSpPr>
          <p:cNvPr id="73734" name="TextBox 1">
            <a:extLst>
              <a:ext uri="{FF2B5EF4-FFF2-40B4-BE49-F238E27FC236}">
                <a16:creationId xmlns:a16="http://schemas.microsoft.com/office/drawing/2014/main" id="{0EF01C49-B458-4002-BC87-7466E8DF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1"/>
            <a:ext cx="72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</a:t>
            </a:r>
            <a:endParaRPr lang="en-US" altLang="en-US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FDF604D-5DA5-401B-ADAE-DA7361B21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52601"/>
            <a:ext cx="6019799" cy="4373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Relative to the text on the left, what lines do the following expressions denote? Why?</a:t>
            </a:r>
            <a:br>
              <a:rPr lang="en-US" sz="2400" dirty="0"/>
            </a:b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(.)\1</a:t>
            </a:r>
            <a:endParaRPr lang="en-US" sz="2400" b="1" i="1" dirty="0">
              <a:solidFill>
                <a:srgbClr val="7456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^(.*)([[:alpha:]]+)((.*)\2){3}</a:t>
            </a:r>
            <a:endParaRPr lang="en-US" sz="2400" b="1" i="1" dirty="0">
              <a:solidFill>
                <a:srgbClr val="7456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^([[:alpha:]]+)\s*\1$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D30605-AEB1-4D45-B6B4-FF3000DA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800" y="381001"/>
            <a:ext cx="3276600" cy="57451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r>
              <a:rPr lang="en-US" sz="16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Morrison </a:t>
            </a:r>
            <a:r>
              <a:rPr lang="en-US" sz="1600" b="1" i="1" dirty="0" err="1">
                <a:solidFill>
                  <a:srgbClr val="002060"/>
                </a:solidFill>
              </a:rPr>
              <a:t>Morrison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 err="1">
                <a:solidFill>
                  <a:srgbClr val="002060"/>
                </a:solidFill>
              </a:rPr>
              <a:t>Weatherby</a:t>
            </a:r>
            <a:r>
              <a:rPr lang="en-US" sz="1600" b="1" i="1" dirty="0">
                <a:solidFill>
                  <a:srgbClr val="002060"/>
                </a:solidFill>
              </a:rPr>
              <a:t> George </a:t>
            </a:r>
            <a:r>
              <a:rPr lang="en-US" sz="1600" b="1" i="1" dirty="0" err="1">
                <a:solidFill>
                  <a:srgbClr val="002060"/>
                </a:solidFill>
              </a:rPr>
              <a:t>DuPree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Took great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Care of his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Though he was only three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r>
              <a:rPr lang="en-US" sz="1600" b="1" i="1" dirty="0">
                <a:solidFill>
                  <a:srgbClr val="002060"/>
                </a:solidFill>
              </a:rPr>
              <a:t> Said to his Mother,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"Mother", he said, said he,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"You must never go down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 the end of the town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If you don't go down with me."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Put on a golden gown.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r>
              <a:rPr lang="en-US" sz="1600" b="1" i="1" dirty="0">
                <a:solidFill>
                  <a:srgbClr val="002060"/>
                </a:solidFill>
              </a:rPr>
              <a:t> 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Drove to the end of the town.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James 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Said to herself, said she: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"I can get right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 the end of the town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and be back in time for tea."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  </a:t>
            </a:r>
            <a:r>
              <a:rPr lang="en-US" sz="1600" b="1" i="1" dirty="0">
                <a:solidFill>
                  <a:srgbClr val="745600"/>
                </a:solidFill>
              </a:rPr>
              <a:t>-- from A.A. Milne, "Disobedience"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grpSp>
        <p:nvGrpSpPr>
          <p:cNvPr id="36869" name="Group 2">
            <a:extLst>
              <a:ext uri="{FF2B5EF4-FFF2-40B4-BE49-F238E27FC236}">
                <a16:creationId xmlns:a16="http://schemas.microsoft.com/office/drawing/2014/main" id="{F1EE1882-6AD8-42D1-A803-23AD964C1B2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04800"/>
            <a:ext cx="381000" cy="5562600"/>
            <a:chOff x="5410200" y="304800"/>
            <a:chExt cx="381000" cy="55626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6658E7-BF57-4A20-9AEA-BC500E76C4DF}"/>
                </a:ext>
              </a:extLst>
            </p:cNvPr>
            <p:cNvSpPr txBox="1"/>
            <p:nvPr/>
          </p:nvSpPr>
          <p:spPr>
            <a:xfrm>
              <a:off x="5410200" y="381000"/>
              <a:ext cx="304800" cy="5340350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latin typeface="+mn-lt"/>
                </a:rPr>
                <a:t> </a:t>
              </a: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2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3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4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5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6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7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8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9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10</a:t>
              </a:r>
            </a:p>
            <a:p>
              <a:pPr algn="r">
                <a:spcAft>
                  <a:spcPts val="600"/>
                </a:spcAft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11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12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13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14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15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16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17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18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19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20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21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293E09-009D-45C9-B36E-9B401560E0E4}"/>
                </a:ext>
              </a:extLst>
            </p:cNvPr>
            <p:cNvCxnSpPr/>
            <p:nvPr/>
          </p:nvCxnSpPr>
          <p:spPr>
            <a:xfrm>
              <a:off x="5791200" y="304800"/>
              <a:ext cx="0" cy="5562600"/>
            </a:xfrm>
            <a:prstGeom prst="line">
              <a:avLst/>
            </a:prstGeom>
            <a:ln w="38100">
              <a:solidFill>
                <a:srgbClr val="745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6">
            <a:extLst>
              <a:ext uri="{FF2B5EF4-FFF2-40B4-BE49-F238E27FC236}">
                <a16:creationId xmlns:a16="http://schemas.microsoft.com/office/drawing/2014/main" id="{019A272E-829E-46DE-B6A2-96CA591F8DB5}"/>
              </a:ext>
            </a:extLst>
          </p:cNvPr>
          <p:cNvSpPr txBox="1">
            <a:spLocks/>
          </p:cNvSpPr>
          <p:nvPr/>
        </p:nvSpPr>
        <p:spPr bwMode="auto">
          <a:xfrm>
            <a:off x="152400" y="274638"/>
            <a:ext cx="62484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800">
                <a:solidFill>
                  <a:srgbClr val="000000"/>
                </a:solidFill>
              </a:rPr>
              <a:t>PCRE Backreference: Examples</a:t>
            </a:r>
            <a:endParaRPr lang="en-US" altLang="en-US" sz="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8820FA9-A3FF-40AA-ADB1-01F6DF90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72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- Examples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9E5A7503-B7D8-498F-B77F-A7E4C9BE7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3000"/>
            <a:ext cx="3810000" cy="3962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Assume a file, </a:t>
            </a:r>
            <a:r>
              <a:rPr lang="en-US" altLang="en-US" sz="2400" b="1" dirty="0">
                <a:solidFill>
                  <a:srgbClr val="002060"/>
                </a:solidFill>
              </a:rPr>
              <a:t>courses.txt</a:t>
            </a:r>
            <a:r>
              <a:rPr lang="en-US" altLang="en-US" sz="2400" dirty="0"/>
              <a:t>, with the following content: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1250 Intro to Programming 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1260 Intro to Programming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1210 Intro to Web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1900 Math for Computing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2020 Intro to Database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2150 Computer Organization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2200 Intro to Unix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2210 Data Structures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2230 Assembly Language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 dirty="0"/>
              <a:t>CSCI 2910 Server-Side Programming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1B3A71-D12A-4ADE-B52D-DBA1EB38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066800"/>
            <a:ext cx="3200400" cy="5410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Desired output: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1250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Programming 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1260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Programming 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1210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Web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1900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Math for Computing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2020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Database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2150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Computer Organization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Unix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2210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Data Structures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2230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Assembly Language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2910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Server-Side Programming</a:t>
            </a:r>
          </a:p>
          <a:p>
            <a:pPr marL="2286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500" b="1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01085D9-AFCF-4B46-A278-16F909F802ED}"/>
              </a:ext>
            </a:extLst>
          </p:cNvPr>
          <p:cNvSpPr txBox="1">
            <a:spLocks/>
          </p:cNvSpPr>
          <p:nvPr/>
        </p:nvSpPr>
        <p:spPr bwMode="auto">
          <a:xfrm>
            <a:off x="1828800" y="5334000"/>
            <a:ext cx="457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What </a:t>
            </a:r>
            <a:r>
              <a:rPr lang="en-US" sz="2400" b="1" dirty="0" err="1">
                <a:solidFill>
                  <a:srgbClr val="0070C0"/>
                </a:solidFill>
              </a:rPr>
              <a:t>sed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command(s) could be used to generate this output?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85541C1-01D6-40E1-9739-9ABAE3DE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56388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sed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- Examples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7E69497B-B7AC-4C58-80DF-882DFF83E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3000"/>
            <a:ext cx="3810000" cy="30480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1250 Intro to Programming 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1260 Intro to Programming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1710 Intro to Web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1900 Math for Computing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2020 Intro to Database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2150 Computer Organization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2200 Intro to Unix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2210 Data Structures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2230 Assembly Language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1800" b="1"/>
              <a:t>CSCI 2910 Server-Side Programming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0F9ED00-8566-46A6-B4DF-A6DC3A011A5A}"/>
              </a:ext>
            </a:extLst>
          </p:cNvPr>
          <p:cNvSpPr txBox="1">
            <a:spLocks/>
          </p:cNvSpPr>
          <p:nvPr/>
        </p:nvSpPr>
        <p:spPr bwMode="auto">
          <a:xfrm>
            <a:off x="304800" y="4267200"/>
            <a:ext cx="90678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  <a:defRPr/>
            </a:pPr>
            <a:r>
              <a:rPr lang="en-US" sz="2000" b="1" dirty="0">
                <a:solidFill>
                  <a:prstClr val="black"/>
                </a:solidFill>
              </a:rPr>
              <a:t>Some commands that will do this transformation, </a:t>
            </a: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2000" b="1" dirty="0">
                <a:solidFill>
                  <a:prstClr val="black"/>
                </a:solidFill>
              </a:rPr>
              <a:t>in order of increasing generality: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>
                <a:solidFill>
                  <a:srgbClr val="002060"/>
                </a:solidFill>
              </a:rPr>
              <a:t>sed  "s/^CSCI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\(.\{4\}\)\(.*\)/(CSCI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\1)\n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 </a:t>
            </a:r>
            <a:r>
              <a:rPr lang="en-US" sz="2000" b="1" dirty="0">
                <a:solidFill>
                  <a:srgbClr val="002060"/>
                </a:solidFill>
              </a:rPr>
              <a:t>\2/"    courses.txt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>
                <a:solidFill>
                  <a:srgbClr val="002060"/>
                </a:solidFill>
              </a:rPr>
              <a:t>sed  "s/^\([A-Z]\{4\}\)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\([0-9]\{4\}\)\(.*\)/\3\n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 \1</a:t>
            </a:r>
            <a:r>
              <a:rPr lang="en-US" sz="2000" b="1" dirty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￭</a:t>
            </a:r>
            <a:r>
              <a:rPr lang="en-US" sz="2000" b="1" dirty="0">
                <a:solidFill>
                  <a:srgbClr val="002060"/>
                </a:solidFill>
              </a:rPr>
              <a:t>\2/"  courses.txt</a:t>
            </a:r>
          </a:p>
          <a:p>
            <a:pPr marL="233363" indent="-233363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rgbClr val="002060"/>
                </a:solidFill>
              </a:rPr>
              <a:t>sed</a:t>
            </a:r>
            <a:r>
              <a:rPr lang="en-US" sz="2000" b="1" dirty="0">
                <a:solidFill>
                  <a:srgbClr val="002060"/>
                </a:solidFill>
              </a:rPr>
              <a:t>  "s/^\(.\{9\}\).\(.*\)/\2\n\1/"   courses.txt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0360F2-0A2D-4329-B5E0-6A26C9EF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0" y="304800"/>
            <a:ext cx="2362200" cy="5029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1250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Programming 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1260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Programming 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1710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Web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1900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Math for Computing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2020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Database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2150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Computer Organization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Intro to Unix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2210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Data Structures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2230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Assembly Language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CSCI 2910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prstClr val="black"/>
                </a:solidFill>
              </a:rPr>
              <a:t>Server-Side Programming</a:t>
            </a:r>
          </a:p>
          <a:p>
            <a:pPr marL="2286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500" b="1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75782" name="TextBox 6">
            <a:extLst>
              <a:ext uri="{FF2B5EF4-FFF2-40B4-BE49-F238E27FC236}">
                <a16:creationId xmlns:a16="http://schemas.microsoft.com/office/drawing/2014/main" id="{5BBF7B1D-1AB1-4F0C-B38D-37ECB65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2133600"/>
            <a:ext cx="723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</a:t>
            </a:r>
            <a:endParaRPr lang="en-US" altLang="en-US" sz="4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85541C1-01D6-40E1-9739-9ABAE3DE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5638800" cy="639762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sed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EB2D-D0BA-43AF-97BF-11BFB2E8C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447800"/>
            <a:ext cx="8077200" cy="3809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it hasn’t been noted yet:</a:t>
            </a:r>
            <a:br>
              <a:rPr lang="en-US" dirty="0"/>
            </a:br>
            <a:endParaRPr lang="en-US" dirty="0"/>
          </a:p>
          <a:p>
            <a:pPr marL="9144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400" dirty="0"/>
              <a:t> by itself doesn’t alter an input file; it merely changes/rearranges matched patterns &amp; displays the new changes/format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</a:p>
          <a:p>
            <a:pPr marL="9144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/>
              <a:t>Using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sz="2400" dirty="0"/>
              <a:t> option will actually modify the source file</a:t>
            </a:r>
          </a:p>
          <a:p>
            <a:pPr marL="9144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/>
              <a:t>ALWAYS test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400" dirty="0"/>
              <a:t> without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sz="2400" dirty="0"/>
              <a:t> until the desired format is displayed on stdout BEFORE committing changes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2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DED6FFA-9CCA-4C10-A127-3C890227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66950" y="5334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A079ED4F-3BD7-4D1A-8233-34A9FCD7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6248400" cy="1249362"/>
          </a:xfrm>
        </p:spPr>
        <p:txBody>
          <a:bodyPr/>
          <a:lstStyle/>
          <a:p>
            <a:r>
              <a:rPr lang="en-US" altLang="en-US" sz="3800" dirty="0">
                <a:solidFill>
                  <a:srgbClr val="000000"/>
                </a:solidFill>
              </a:rPr>
              <a:t>PCRE Backreference: Examples</a:t>
            </a:r>
            <a:endParaRPr lang="en-US" altLang="en-US" sz="3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C3BE63-0E7E-4629-918C-48B0E92E4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1" y="1676401"/>
            <a:ext cx="6172199" cy="44497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Relative to the text on the left, what lines do the following expressions denote? Why?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(.)\1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   </a:t>
            </a:r>
            <a:r>
              <a:rPr lang="en-US" sz="2400" b="1" i="1" dirty="0">
                <a:solidFill>
                  <a:srgbClr val="745600"/>
                </a:solidFill>
              </a:rPr>
              <a:t>doubled letters:  lines 2-4,6,13,15,16,18,22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^(.*)([[:alpha:]]+)((.*)\2){3}</a:t>
            </a: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i="1" dirty="0">
                <a:solidFill>
                  <a:srgbClr val="745600"/>
                </a:solidFill>
              </a:rPr>
              <a:t>letter on line 4x: ll. 2,3,6,10,11,15-17,20,22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^([[:alpha:]]+)\s*\1$</a:t>
            </a: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i="1" dirty="0">
                <a:solidFill>
                  <a:srgbClr val="745600"/>
                </a:solidFill>
              </a:rPr>
              <a:t>word, space(s), same word:  ll. 1, 2, 12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37BC889-0496-4CB4-870B-90D28E5D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800" y="381001"/>
            <a:ext cx="3276600" cy="57451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Morrison </a:t>
            </a:r>
            <a:r>
              <a:rPr lang="en-US" sz="1600" b="1" i="1" dirty="0" err="1">
                <a:solidFill>
                  <a:srgbClr val="002060"/>
                </a:solidFill>
              </a:rPr>
              <a:t>Morrison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 err="1">
                <a:solidFill>
                  <a:srgbClr val="002060"/>
                </a:solidFill>
              </a:rPr>
              <a:t>Weatherby</a:t>
            </a:r>
            <a:r>
              <a:rPr lang="en-US" sz="1600" b="1" i="1" dirty="0">
                <a:solidFill>
                  <a:srgbClr val="002060"/>
                </a:solidFill>
              </a:rPr>
              <a:t> George </a:t>
            </a:r>
            <a:r>
              <a:rPr lang="en-US" sz="1600" b="1" i="1" dirty="0" err="1">
                <a:solidFill>
                  <a:srgbClr val="002060"/>
                </a:solidFill>
              </a:rPr>
              <a:t>DuPree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Took great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Care of his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Though he was only three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r>
              <a:rPr lang="en-US" sz="1600" b="1" i="1" dirty="0">
                <a:solidFill>
                  <a:srgbClr val="002060"/>
                </a:solidFill>
              </a:rPr>
              <a:t> Said to his Mother,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"Mother", he said, said he,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"You must never go down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 the end of the town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If you don't go down with me."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endParaRPr lang="en-US" sz="16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Put on a golden gown.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</a:t>
            </a:r>
            <a:r>
              <a:rPr lang="en-US" sz="1600" b="1" i="1" dirty="0" err="1">
                <a:solidFill>
                  <a:srgbClr val="002060"/>
                </a:solidFill>
              </a:rPr>
              <a:t>James</a:t>
            </a:r>
            <a:r>
              <a:rPr lang="en-US" sz="1600" b="1" i="1" dirty="0">
                <a:solidFill>
                  <a:srgbClr val="002060"/>
                </a:solidFill>
              </a:rPr>
              <a:t> 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Drove to the end of the town.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James James Morrison's Mother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Said to herself, said she: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"I can get right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to the end of the town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and be back in time for tea."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solidFill>
                  <a:srgbClr val="002060"/>
                </a:solidFill>
              </a:rPr>
              <a:t>  </a:t>
            </a:r>
            <a:r>
              <a:rPr lang="en-US" sz="1600" b="1" i="1" dirty="0">
                <a:solidFill>
                  <a:srgbClr val="745600"/>
                </a:solidFill>
              </a:rPr>
              <a:t>-- from A.A. Milne, "Disobedience"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grpSp>
        <p:nvGrpSpPr>
          <p:cNvPr id="37893" name="Group 2">
            <a:extLst>
              <a:ext uri="{FF2B5EF4-FFF2-40B4-BE49-F238E27FC236}">
                <a16:creationId xmlns:a16="http://schemas.microsoft.com/office/drawing/2014/main" id="{26C5CBAC-CCBE-45FB-8DFA-8A646C8BD85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04800"/>
            <a:ext cx="381000" cy="5562600"/>
            <a:chOff x="5410200" y="304800"/>
            <a:chExt cx="381000" cy="55626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D17176-0D35-4E0C-9F22-EE1EACD59FED}"/>
                </a:ext>
              </a:extLst>
            </p:cNvPr>
            <p:cNvSpPr txBox="1"/>
            <p:nvPr/>
          </p:nvSpPr>
          <p:spPr>
            <a:xfrm>
              <a:off x="5410200" y="381000"/>
              <a:ext cx="304800" cy="5340350"/>
            </a:xfrm>
            <a:prstGeom prst="rect">
              <a:avLst/>
            </a:prstGeom>
            <a:noFill/>
          </p:spPr>
          <p:txBody>
            <a:bodyPr lIns="0" rIns="0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latin typeface="+mn-lt"/>
                </a:rPr>
                <a:t> </a:t>
              </a: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2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3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4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5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6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7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8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 9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10</a:t>
              </a:r>
            </a:p>
            <a:p>
              <a:pPr algn="r">
                <a:spcAft>
                  <a:spcPts val="600"/>
                </a:spcAft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11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12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13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14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15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16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17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18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19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20</a:t>
              </a:r>
            </a:p>
            <a:p>
              <a:pPr algn="r">
                <a:defRPr/>
              </a:pPr>
              <a:r>
                <a:rPr lang="en-US" sz="1600" b="1" i="1" dirty="0">
                  <a:solidFill>
                    <a:srgbClr val="745600"/>
                  </a:solidFill>
                  <a:latin typeface="+mn-lt"/>
                </a:rPr>
                <a:t>21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BD4BF0-2DCD-4BFE-B968-81716C97D7DF}"/>
                </a:ext>
              </a:extLst>
            </p:cNvPr>
            <p:cNvCxnSpPr/>
            <p:nvPr/>
          </p:nvCxnSpPr>
          <p:spPr>
            <a:xfrm>
              <a:off x="5791200" y="304800"/>
              <a:ext cx="0" cy="5562600"/>
            </a:xfrm>
            <a:prstGeom prst="line">
              <a:avLst/>
            </a:prstGeom>
            <a:ln w="38100">
              <a:solidFill>
                <a:srgbClr val="745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2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>
            <a:extLst>
              <a:ext uri="{FF2B5EF4-FFF2-40B4-BE49-F238E27FC236}">
                <a16:creationId xmlns:a16="http://schemas.microsoft.com/office/drawing/2014/main" id="{2AA36F08-9E41-49AB-B9E8-08316E4B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* and + and Greedy Matching</a:t>
            </a:r>
          </a:p>
        </p:txBody>
      </p:sp>
      <p:sp>
        <p:nvSpPr>
          <p:cNvPr id="37891" name="Content Placeholder 5">
            <a:extLst>
              <a:ext uri="{FF2B5EF4-FFF2-40B4-BE49-F238E27FC236}">
                <a16:creationId xmlns:a16="http://schemas.microsoft.com/office/drawing/2014/main" id="{B9391875-C5B5-4889-B91A-889A1697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0593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/>
              <a:t>*</a:t>
            </a:r>
            <a:r>
              <a:rPr lang="en-US" altLang="en-US" sz="2400" dirty="0"/>
              <a:t> and + are </a:t>
            </a:r>
            <a:r>
              <a:rPr lang="en-US" altLang="en-US" sz="2400" b="1" dirty="0">
                <a:solidFill>
                  <a:srgbClr val="008000"/>
                </a:solidFill>
              </a:rPr>
              <a:t>greedy</a:t>
            </a:r>
            <a:r>
              <a:rPr lang="en-US" altLang="en-US" sz="2400" dirty="0">
                <a:solidFill>
                  <a:srgbClr val="008000"/>
                </a:solidFill>
              </a:rPr>
              <a:t> </a:t>
            </a:r>
            <a:r>
              <a:rPr lang="en-US" altLang="en-US" sz="2400" dirty="0"/>
              <a:t>operators;  i.e.,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they match successive occurrences of </a:t>
            </a:r>
            <a:r>
              <a:rPr lang="en-US" altLang="en-US" sz="2400" b="1" i="1" dirty="0">
                <a:solidFill>
                  <a:srgbClr val="002060"/>
                </a:solidFill>
              </a:rPr>
              <a:t>subpattern</a:t>
            </a:r>
            <a:r>
              <a:rPr lang="en-US" altLang="en-US" sz="2400" dirty="0"/>
              <a:t>* and </a:t>
            </a:r>
            <a:r>
              <a:rPr lang="en-US" altLang="en-US" sz="2400" b="1" i="1" dirty="0">
                <a:solidFill>
                  <a:srgbClr val="002060"/>
                </a:solidFill>
              </a:rPr>
              <a:t>subpattern</a:t>
            </a:r>
            <a:r>
              <a:rPr lang="en-US" altLang="en-US" sz="2400" dirty="0"/>
              <a:t>+ to </a:t>
            </a:r>
            <a:r>
              <a:rPr lang="en-US" altLang="en-US" sz="2400" b="1" dirty="0"/>
              <a:t>as much</a:t>
            </a:r>
            <a:r>
              <a:rPr lang="en-US" altLang="en-US" sz="2400" dirty="0"/>
              <a:t> of the remaining input text as it can, 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with the </a:t>
            </a:r>
            <a:r>
              <a:rPr lang="en-US" altLang="en-US" sz="2400" b="1" dirty="0"/>
              <a:t>proviso </a:t>
            </a:r>
            <a:r>
              <a:rPr lang="en-US" altLang="en-US" sz="2400" dirty="0"/>
              <a:t>that</a:t>
            </a:r>
          </a:p>
          <a:p>
            <a:pPr marL="338137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matching </a:t>
            </a:r>
            <a:r>
              <a:rPr lang="en-US" altLang="en-US" sz="2400" b="1" i="1" dirty="0">
                <a:solidFill>
                  <a:srgbClr val="745600"/>
                </a:solidFill>
              </a:rPr>
              <a:t>must return</a:t>
            </a:r>
            <a:r>
              <a:rPr lang="en-US" altLang="en-US" sz="2400" dirty="0"/>
              <a:t> a less aggressive match if the less aggressive would succeed where the more aggressive fails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>
            <a:extLst>
              <a:ext uri="{FF2B5EF4-FFF2-40B4-BE49-F238E27FC236}">
                <a16:creationId xmlns:a16="http://schemas.microsoft.com/office/drawing/2014/main" id="{C41F4F59-83B9-4B88-ACC2-A6A95729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/>
              <a:t>Greedy Matching: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3EEDB8-DC54-47CF-B3D3-6B6CFD27B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981201"/>
            <a:ext cx="7391400" cy="4144963"/>
          </a:xfrm>
          <a:solidFill>
            <a:schemeClr val="bg1"/>
          </a:solidFill>
        </p:spPr>
        <p:txBody>
          <a:bodyPr/>
          <a:lstStyle/>
          <a:p>
            <a:pPr marL="233363" indent="-233363"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for  </a:t>
            </a:r>
            <a:r>
              <a:rPr lang="en-US" sz="2000" b="1" dirty="0">
                <a:cs typeface="Arial" panose="020B0604020202020204" pitchFamily="34" charset="0"/>
              </a:rPr>
              <a:t>^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([^,]*,)+</a:t>
            </a:r>
            <a:r>
              <a:rPr lang="en-US" sz="2000" b="1" dirty="0">
                <a:cs typeface="Arial" panose="020B0604020202020204" pitchFamily="34" charset="0"/>
              </a:rPr>
              <a:t>$ - takes 1 pass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0188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\1 denotes  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"Mother", he said, said he,</a:t>
            </a:r>
          </a:p>
          <a:p>
            <a:pPr marL="225425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233363" indent="-233363"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for  </a:t>
            </a:r>
            <a:r>
              <a:rPr lang="en-US" sz="2000" b="1" dirty="0">
                <a:cs typeface="Arial" panose="020B0604020202020204" pitchFamily="34" charset="0"/>
              </a:rPr>
              <a:t>^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([^,]*,)+([^,]*,)</a:t>
            </a:r>
            <a:r>
              <a:rPr lang="en-US" sz="2000" b="1" dirty="0">
                <a:cs typeface="Arial" panose="020B0604020202020204" pitchFamily="34" charset="0"/>
              </a:rPr>
              <a:t>$ - takes 2 passes, due to ambiguity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\1 denotes  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"Mother", he said,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\2 denotes    </a:t>
            </a:r>
            <a:r>
              <a:rPr lang="en-US" sz="2000" b="1" dirty="0">
                <a:solidFill>
                  <a:srgbClr val="FFFF00"/>
                </a:solidFill>
                <a:ea typeface="Arial Unicode MS"/>
                <a:cs typeface="Arial" panose="020B0604020202020204" pitchFamily="34" charset="0"/>
              </a:rPr>
              <a:t>￭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said he,</a:t>
            </a: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233363" indent="-233363"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for  </a:t>
            </a:r>
            <a:r>
              <a:rPr lang="en-US" sz="2000" b="1" dirty="0">
                <a:cs typeface="Arial" panose="020B0604020202020204" pitchFamily="34" charset="0"/>
              </a:rPr>
              <a:t>^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([^,]*,)+([^,]*,)+([^,]*,)</a:t>
            </a:r>
            <a:r>
              <a:rPr lang="en-US" sz="2000" b="1" dirty="0">
                <a:cs typeface="Arial" panose="020B0604020202020204" pitchFamily="34" charset="0"/>
              </a:rPr>
              <a:t>$   - takes 4 passes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\1 denotes  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"Mother", 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\2 denotes    </a:t>
            </a:r>
            <a:r>
              <a:rPr lang="en-US" sz="2000" b="1" dirty="0">
                <a:solidFill>
                  <a:srgbClr val="FFFF00"/>
                </a:solidFill>
                <a:ea typeface="Arial Unicode MS"/>
                <a:cs typeface="Arial" panose="020B0604020202020204" pitchFamily="34" charset="0"/>
              </a:rPr>
              <a:t>￭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he said,</a:t>
            </a:r>
            <a:endParaRPr lang="en-US" sz="2000" dirty="0"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2000" dirty="0">
                <a:cs typeface="Arial" panose="020B0604020202020204" pitchFamily="34" charset="0"/>
              </a:rPr>
              <a:t>\3 denotes    </a:t>
            </a:r>
            <a:r>
              <a:rPr lang="en-US" sz="2000" b="1" dirty="0">
                <a:solidFill>
                  <a:srgbClr val="FFFF00"/>
                </a:solidFill>
                <a:ea typeface="Arial Unicode MS"/>
                <a:cs typeface="Arial" panose="020B0604020202020204" pitchFamily="34" charset="0"/>
              </a:rPr>
              <a:t>￭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said he,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39940" name="Content Placeholder 1">
            <a:extLst>
              <a:ext uri="{FF2B5EF4-FFF2-40B4-BE49-F238E27FC236}">
                <a16:creationId xmlns:a16="http://schemas.microsoft.com/office/drawing/2014/main" id="{2584AF0B-4978-447A-8350-F1DBB10A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990600"/>
            <a:ext cx="8153400" cy="83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Consider the application of  * to the following text: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b="1" i="1">
                <a:solidFill>
                  <a:srgbClr val="002060"/>
                </a:solidFill>
                <a:latin typeface="Arial" panose="020B0604020202020204" pitchFamily="34" charset="0"/>
              </a:rPr>
              <a:t>"Mother", he said, said he,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6">
            <a:extLst>
              <a:ext uri="{FF2B5EF4-FFF2-40B4-BE49-F238E27FC236}">
                <a16:creationId xmlns:a16="http://schemas.microsoft.com/office/drawing/2014/main" id="{C794EAC9-92B6-4A78-826C-AE63BF9C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/>
              <a:t>Greedy Matching: Pragmatics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5BFB8-1783-4737-A1D9-4037137F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C00000"/>
                </a:solidFill>
              </a:rPr>
              <a:t>Greedy match patterns with overlapping subpatterns can spell trouble!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 err="1"/>
              <a:t>Govyerts</a:t>
            </a:r>
            <a:r>
              <a:rPr lang="en-US" altLang="en-US" sz="2400" dirty="0"/>
              <a:t> (</a:t>
            </a:r>
            <a:r>
              <a:rPr lang="en-US" sz="2400" dirty="0"/>
              <a:t>www.regular-expressions.info/print.html</a:t>
            </a:r>
            <a:r>
              <a:rPr lang="en-US" altLang="en-US" sz="2400" dirty="0"/>
              <a:t>) cites 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dirty="0"/>
              <a:t>match engines that take</a:t>
            </a:r>
          </a:p>
          <a:p>
            <a:pPr marL="5715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b="1" dirty="0"/>
              <a:t>2,559</a:t>
            </a:r>
            <a:r>
              <a:rPr lang="en-US" altLang="en-US" sz="2000" dirty="0"/>
              <a:t> steps to determine that (</a:t>
            </a:r>
            <a:r>
              <a:rPr lang="en-US" altLang="en-US" sz="2000" dirty="0" err="1"/>
              <a:t>x+x</a:t>
            </a:r>
            <a:r>
              <a:rPr lang="en-US" altLang="en-US" sz="2000" dirty="0"/>
              <a:t>+)y fails to match </a:t>
            </a:r>
            <a:r>
              <a:rPr lang="en-US" sz="2000" dirty="0" err="1"/>
              <a:t>xxxxxxxxxx</a:t>
            </a:r>
            <a:endParaRPr lang="en-US" altLang="en-US" sz="2000" dirty="0"/>
          </a:p>
          <a:p>
            <a:pPr marL="5715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b="1" dirty="0"/>
              <a:t>5,119</a:t>
            </a:r>
            <a:r>
              <a:rPr lang="en-US" altLang="en-US" sz="2000" dirty="0"/>
              <a:t> steps to determine that (</a:t>
            </a:r>
            <a:r>
              <a:rPr lang="en-US" altLang="en-US" sz="2000" dirty="0" err="1"/>
              <a:t>x+x</a:t>
            </a:r>
            <a:r>
              <a:rPr lang="en-US" altLang="en-US" sz="2000" dirty="0"/>
              <a:t>+)y fails to match </a:t>
            </a:r>
            <a:r>
              <a:rPr lang="en-US" sz="2000" dirty="0" err="1"/>
              <a:t>xxxxxxxxxxx</a:t>
            </a:r>
            <a:endParaRPr lang="en-US" sz="2000" dirty="0"/>
          </a:p>
          <a:p>
            <a:pPr marL="5715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/>
              <a:t>10,239</a:t>
            </a:r>
            <a:r>
              <a:rPr lang="en-US" altLang="en-US" sz="2000" dirty="0"/>
              <a:t> steps to determine that (</a:t>
            </a:r>
            <a:r>
              <a:rPr lang="en-US" altLang="en-US" sz="2000" dirty="0" err="1"/>
              <a:t>x+x</a:t>
            </a:r>
            <a:r>
              <a:rPr lang="en-US" altLang="en-US" sz="2000" dirty="0"/>
              <a:t>+)y fails to match </a:t>
            </a:r>
            <a:r>
              <a:rPr lang="en-US" sz="2000" dirty="0" err="1"/>
              <a:t>xxxxxxxxxxxx</a:t>
            </a:r>
            <a:endParaRPr lang="en-US" sz="2000" dirty="0"/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dirty="0"/>
              <a:t>others that just crash, due to stack overflow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Alternatives</a:t>
            </a:r>
          </a:p>
          <a:p>
            <a:pPr marL="2921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rewrite to avoid adjacent interfering subpatterns:  here  (e.g.)  (xx+)y</a:t>
            </a:r>
          </a:p>
          <a:p>
            <a:pPr marL="2921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dirty="0">
                <a:solidFill>
                  <a:srgbClr val="002060"/>
                </a:solidFill>
              </a:rPr>
              <a:t>when supported</a:t>
            </a:r>
            <a:r>
              <a:rPr lang="en-US" altLang="en-US" sz="2000" dirty="0">
                <a:solidFill>
                  <a:prstClr val="black"/>
                </a:solidFill>
              </a:rPr>
              <a:t>, try one of two types of alternative wildcards</a:t>
            </a: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endParaRPr lang="en-US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457200" lvl="1" indent="-231775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endParaRPr 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FD317D4-C2D5-4024-BE65-C212966D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Alternatives to Greedy Matching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67705A5-C92C-4192-A93E-415D0132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Reluctant matching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000" dirty="0"/>
              <a:t>*?, +? match as little text as possible, subject to the requirement that an overall match to the pattern must be found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000" dirty="0"/>
              <a:t>Operators suffer from same potential issue with exponential match resolution as *, +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Possessive matching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*+, ++ match as much text as possible, period – without backtracking – even if this results in the failure of the overall match</a:t>
            </a:r>
          </a:p>
          <a:p>
            <a:pPr lvl="1"/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23907</TotalTime>
  <Words>4267</Words>
  <Application>Microsoft Office PowerPoint</Application>
  <PresentationFormat>Widescreen</PresentationFormat>
  <Paragraphs>661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Abadi</vt:lpstr>
      <vt:lpstr>Abadi Extra Light</vt:lpstr>
      <vt:lpstr>Arial</vt:lpstr>
      <vt:lpstr>Arial Unicode MS</vt:lpstr>
      <vt:lpstr>Calibri</vt:lpstr>
      <vt:lpstr>Consolas</vt:lpstr>
      <vt:lpstr>Courier New</vt:lpstr>
      <vt:lpstr>Wingdings 2</vt:lpstr>
      <vt:lpstr>Wingdings 3</vt:lpstr>
      <vt:lpstr>Office Theme</vt:lpstr>
      <vt:lpstr>CSCI 2200: Intro to Unix  Regular Expressions (Regexps)</vt:lpstr>
      <vt:lpstr>PCRE Regexps – Backreference</vt:lpstr>
      <vt:lpstr>PCRE Regexps – Backreference</vt:lpstr>
      <vt:lpstr>PowerPoint Presentation</vt:lpstr>
      <vt:lpstr>PCRE Backreference: Examples</vt:lpstr>
      <vt:lpstr>* and + and Greedy Matching</vt:lpstr>
      <vt:lpstr>Greedy Matching: Examples</vt:lpstr>
      <vt:lpstr>Greedy Matching: Pragmatics</vt:lpstr>
      <vt:lpstr>Alternatives to Greedy Matching</vt:lpstr>
      <vt:lpstr>Using bash Scripts to Generate Regexps</vt:lpstr>
      <vt:lpstr>Example: 12-Hr TOD Format</vt:lpstr>
      <vt:lpstr>Example: Date Format</vt:lpstr>
      <vt:lpstr>Example: Match IP Address Format</vt:lpstr>
      <vt:lpstr>Specific Regexp Implementations: bash</vt:lpstr>
      <vt:lpstr>Specific Regexp Implementations: bash</vt:lpstr>
      <vt:lpstr>Regexps and File Naming with bash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File Name Expansion – Examples</vt:lpstr>
      <vt:lpstr>Specific Implementations: grep</vt:lpstr>
      <vt:lpstr> grep – summarizer options (selected)</vt:lpstr>
      <vt:lpstr>grep regexps – escape sequences</vt:lpstr>
      <vt:lpstr>grep regexps – escape sequences</vt:lpstr>
      <vt:lpstr>grep -E, -P – operator syntax</vt:lpstr>
      <vt:lpstr>sed</vt:lpstr>
      <vt:lpstr>Specific Implementations:  sed s Command</vt:lpstr>
      <vt:lpstr>sed Metacharacters and Char Classes</vt:lpstr>
      <vt:lpstr>sed - Examples</vt:lpstr>
      <vt:lpstr>sed - Examples</vt:lpstr>
      <vt:lpstr>sed - Examples</vt:lpstr>
      <vt:lpstr>sed - Examples</vt:lpstr>
      <vt:lpstr>sed - Examples</vt:lpstr>
      <vt:lpstr>sed - Examples</vt:lpstr>
      <vt:lpstr>sed</vt:lpstr>
      <vt:lpstr>PowerPoint Presentation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Summary</dc:title>
  <dc:creator>Pfeiffer, Phillip E. IV;ETSU</dc:creator>
  <cp:lastModifiedBy>Ramsey, John Webster</cp:lastModifiedBy>
  <cp:revision>1028</cp:revision>
  <dcterms:created xsi:type="dcterms:W3CDTF">2007-09-24T12:39:48Z</dcterms:created>
  <dcterms:modified xsi:type="dcterms:W3CDTF">2022-10-12T15:48:43Z</dcterms:modified>
</cp:coreProperties>
</file>