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89" r:id="rId2"/>
    <p:sldId id="290" r:id="rId3"/>
    <p:sldId id="347" r:id="rId4"/>
    <p:sldId id="349" r:id="rId5"/>
    <p:sldId id="350" r:id="rId6"/>
    <p:sldId id="314" r:id="rId7"/>
    <p:sldId id="351" r:id="rId8"/>
    <p:sldId id="352" r:id="rId9"/>
    <p:sldId id="353" r:id="rId10"/>
    <p:sldId id="354" r:id="rId11"/>
    <p:sldId id="355" r:id="rId12"/>
    <p:sldId id="438" r:id="rId13"/>
    <p:sldId id="372" r:id="rId14"/>
    <p:sldId id="373" r:id="rId15"/>
    <p:sldId id="317" r:id="rId16"/>
    <p:sldId id="370" r:id="rId17"/>
    <p:sldId id="359" r:id="rId18"/>
    <p:sldId id="439" r:id="rId19"/>
    <p:sldId id="440" r:id="rId20"/>
    <p:sldId id="374" r:id="rId21"/>
    <p:sldId id="375" r:id="rId22"/>
    <p:sldId id="376" r:id="rId23"/>
    <p:sldId id="377" r:id="rId24"/>
    <p:sldId id="378" r:id="rId25"/>
    <p:sldId id="441" r:id="rId26"/>
    <p:sldId id="322" r:id="rId27"/>
    <p:sldId id="365" r:id="rId28"/>
    <p:sldId id="318" r:id="rId29"/>
    <p:sldId id="325" r:id="rId30"/>
    <p:sldId id="382" r:id="rId31"/>
    <p:sldId id="366" r:id="rId32"/>
    <p:sldId id="383" r:id="rId33"/>
    <p:sldId id="367" r:id="rId34"/>
    <p:sldId id="384" r:id="rId35"/>
    <p:sldId id="326" r:id="rId36"/>
    <p:sldId id="385" r:id="rId37"/>
    <p:sldId id="327" r:id="rId38"/>
    <p:sldId id="329" r:id="rId39"/>
    <p:sldId id="390" r:id="rId40"/>
    <p:sldId id="391" r:id="rId41"/>
    <p:sldId id="328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28" r:id="rId50"/>
    <p:sldId id="429" r:id="rId51"/>
    <p:sldId id="430" r:id="rId52"/>
    <p:sldId id="431" r:id="rId53"/>
    <p:sldId id="432" r:id="rId54"/>
    <p:sldId id="433" r:id="rId55"/>
    <p:sldId id="434" r:id="rId56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00"/>
    <a:srgbClr val="604700"/>
    <a:srgbClr val="C6DDF2"/>
    <a:srgbClr val="DDE9F7"/>
    <a:srgbClr val="D7E1F5"/>
    <a:srgbClr val="503B00"/>
    <a:srgbClr val="006400"/>
    <a:srgbClr val="00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87" autoAdjust="0"/>
    <p:restoredTop sz="86409" autoAdjust="0"/>
  </p:normalViewPr>
  <p:slideViewPr>
    <p:cSldViewPr snapToGrid="0">
      <p:cViewPr varScale="1">
        <p:scale>
          <a:sx n="77" d="100"/>
          <a:sy n="77" d="100"/>
        </p:scale>
        <p:origin x="126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0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658E3A-5BE6-4F4A-81D4-0CBF54C31D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F533E-2D71-4693-8D9B-CE8205B0D6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18218B4-C769-4BFE-AA90-0D531F25FD5B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AA401-5042-45AA-8273-8AC48A6DE9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ED1D5-3CD0-41D8-B2C4-A64D7EE309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D2F483-4D11-4B66-826E-E4906248D7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C46E6A-36E0-45BC-A8B7-DC1B533AAF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7CBFD-9569-448A-BAFD-CF6C8C116E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1BA913B-8B9B-47B3-949B-2653DF8CDED2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48B808-E11A-4B51-8BEB-8B4A37D56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29A64C5-6A1C-4FD6-B20A-F7257033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E2AF-526F-43BA-9F9C-082EFF0FFE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4F8D0-6BA9-426D-84BD-404C1F800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D6C90F20-E506-4D68-8D64-601C281451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3E39BEA-8049-4B04-893A-79A30A98E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F808F7-1F39-4A6F-9CDA-DE20183ACF7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820B317-2DC3-498D-A2DE-B4D6F0606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48EF22A-4C22-493B-A1B1-5D87D4417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96DB2ED-2D2F-41D0-B350-690E81D2F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B49A743-7664-4734-8E29-938D70CEC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64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EBF330C-F8D6-4F64-94EA-258FF4EAFF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CA8CFF2-728A-430C-9EEC-C27F58ED73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4C1CF66-9E1C-4D51-ADC7-66F845691E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C97C21-3C6F-4561-95B2-E9F9A366D8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A1F6CE9-C690-4935-A0B1-A825D86511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240E92C-20ED-4A74-9493-760BE9E500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E7EB5A-BB91-448F-A4CB-BE4226136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5AD323-8AA8-4AAC-9901-0FEABE7D85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E7EB5A-BB91-448F-A4CB-BE4226136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5AD323-8AA8-4AAC-9901-0FEABE7D85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486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7E7EB5A-BB91-448F-A4CB-BE4226136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5AD323-8AA8-4AAC-9901-0FEABE7D85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722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344D7E3-9C63-48F8-9BEA-8AA32AE03B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598B5E1-32E7-45D3-A64A-E6EF0A5ED9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C1C13DC-E4F3-4A30-83DA-7A878CD2E2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842D753-546E-4D02-8112-ECF01EC3EE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BB18A70-3174-4E53-9C43-F83260AB26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B70D6B9-6151-4E89-8593-2C34C23D8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06B9A29-0269-42DC-A140-93BCBEE3D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91246A-D8EB-4751-B46B-16AD5D57930C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C41349C-688F-480C-B81A-D8BD60232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D12170B-89C2-45C1-ADC2-3139D3298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7BFB7B1-AB35-4D95-BC0B-9D41824ED4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6785E6-DF9D-4A86-A218-3170A92AE6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A8D7EF5-B576-43BC-98AE-6A8B191B5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141D09C-ED75-46F3-8A2F-3C5CD556F6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A8D7EF5-B576-43BC-98AE-6A8B191B5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141D09C-ED75-46F3-8A2F-3C5CD556F6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477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9886975-013C-4F82-8678-A2AC765300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D71870D8-D5C7-4777-B71A-BADC6F1D1B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7C358A5-1F09-4F56-BF6E-8BDA05A3A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7853E0-A0AB-4F49-B71F-011074B198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608AC2CB-557F-4B88-B866-1671F92CD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82EA35-B6D0-477C-80EA-C93FE7D23CBE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BD46993-DC54-4897-9A59-1053BF1D3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2DA9D50-35E1-46BE-8975-25E5C1140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1BD92C8-9109-4973-83BC-BF984785B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C38458-7B14-4230-AC7F-B1B24261D5E6}" type="slidenum">
              <a:rPr lang="en-US" altLang="en-US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70227D2-A85C-4848-A151-9A6C0A7E3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C4AD146-ECB7-4511-89A1-85EDDEC08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5969349-C571-4DFF-880F-8EF2EFC75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8B1AD-A358-4A1C-9E04-FB64CA81911A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3009F98-6F5A-44EB-98AF-1145435CCA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A9EEC81-975E-46EB-8D0A-3C5C40DA3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1A705A8-3C8E-436F-9942-B8F16BCC84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54F6544-982D-4303-B475-819F8BCDAC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75FE213-FC3F-4451-87A3-9FA6F9C630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B86D765-AB30-4404-AB05-DE0F4014FB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779FAB9-DA30-4D7D-88AF-F0BB8C91B7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0C4F15C-D29D-4057-9F81-CE065A8DF1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5CA9A63-0263-43F7-8BFD-BC43007CB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5576C-B0BF-4308-BE9E-AC75CC1E62C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940248E-0C3A-4293-8DB8-2AC6945DA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EBF51A3-6446-4FB3-BDB4-40CE1BA7C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6838BB9-CF99-4AA4-8481-88D21F6C2A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45AE864-6057-4BC8-8E69-3681D0FE79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96DB2ED-2D2F-41D0-B350-690E81D2F1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B49A743-7664-4734-8E29-938D70CEC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BEA0E-EE54-4989-913C-57AD4FB0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4574-579F-45C5-AB61-FB2AA13E7655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1AFDD-CAF1-45B4-9780-AB882C4E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C87F6-4BCF-4FBB-84AE-3BE8090C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58E39-5290-436F-A698-8B66C604A0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6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6191-3EA5-43EB-8500-9BC0A2AA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EF100-4A37-4213-9C41-3ED7DA37BC19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B126-335C-4615-8715-7EBEB920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DF234-9C16-413F-80A9-7060F3D3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07B9C-F654-4565-AC79-7D503C85D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3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5406E-29EF-45FD-B7CE-86C5C904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82CC7-3C7B-4106-8AD1-164959353BCD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38BF-15C1-4AA6-B0B6-AB5729E3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D04C-62F1-4A10-AB05-639214D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A5679-9225-4A3B-812E-B7A2D3FC3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37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54B7-CF4B-42EA-A467-F1800C87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71D45-76E8-4210-993B-D8482B8F73DD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3001-E12E-4AB8-9F71-40CC471A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20D3-1600-4D18-835B-68E62427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91E9-893A-4E33-91FF-5946A03210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60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F6DC4-60F9-4CD0-9A53-5255BB75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F7BBF-AA6B-4F0C-80A8-856805295E45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BE52-FD10-4FB1-9614-8E3019EE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6C29-88F0-4B2F-9CE5-A29C858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4D024-6E35-4161-8EB9-1BEB2633F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54903A1-FA2D-4226-A1EA-556DFC3A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8DBDE-805D-4580-9583-B289C74CBB9B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9044BA-E69B-4896-89CE-FB880320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78395A-3D82-4276-BADF-87C40B6C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6550A-CBC2-4FB4-829E-17019AE943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5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845B0E6-7F91-402E-829F-2FE56FDD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23AF3-C1A8-432D-90FF-1E1207C109BF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47F922-8B27-475C-850D-1C7B97A0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97BFD8-D208-4B7B-BCB7-0F716B5E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61ADA-4913-45A6-A04B-83CF0A54B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48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A0A2B1-101F-4D6F-9FF0-6BDED4EE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289A6-294B-4203-BDB8-C33FB2DEDEBE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DE7D9AA-9356-4CA8-AE74-910F2A6F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899020-6807-4FEB-9AD1-40A60F0F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54C78-9A8F-4251-A208-FE1C55E01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42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BD2639-2BF3-4C2D-8169-5A109E5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0EAEB-FA6F-4554-A60F-2D5F00C7A69E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20B69E-F904-433E-8471-1DBA6538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98C21D-5030-4DCF-AD46-6BB35027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94475-538E-4B70-ACE8-9FA1C82FC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29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D2F928-09E9-4A1D-9D26-D463B770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A6172-A4FA-492D-8D7C-6CAE522F21E1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E30B69-F623-410C-8D25-172C9C04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6B4454-053C-44C8-9043-70D6ABD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0F66F2-5511-43B6-82E5-F151A4F0D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30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3599EA-C2F0-4236-A7F9-650FA5C2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6674B-E0B1-466A-AF18-788BD6D46FAB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74F892-E8CB-4F57-A6E9-3D54ACD0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55F1AF-28F2-41FB-9BCF-34D901BD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0213F-E543-4D8A-9504-F3ABAAF69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6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09A964A-69AD-428E-B4A9-3DEDFC0FAD0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187988F-51C7-4AD6-8A75-7BE3CFB221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8BBC8-39A7-42B9-8185-1AD9608EB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E3365B7-520B-41AC-842A-D5710D01C5D1}" type="datetimeFigureOut">
              <a:rPr lang="en-US"/>
              <a:pPr>
                <a:defRPr/>
              </a:pPr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33E24-73FF-4639-AF13-DCF612416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2C3A-F3EA-4532-B6D0-AB4C09B4C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D553B75-8A68-4C86-9157-BCE92D5B5A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7C57BE6-3183-444C-8D06-0D8069A31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dirty="0"/>
              <a:t>CSCI 2200: Intro to Unix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Find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604700"/>
                </a:solidFill>
              </a:rPr>
              <a:t>Overview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4770827-3BD9-425A-9E05-111909DC7A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4C1F5B-1D61-4401-8B6E-05855418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 </a:t>
            </a:r>
            <a:r>
              <a:rPr lang="en-US" altLang="en-US" sz="4000" b="1">
                <a:solidFill>
                  <a:srgbClr val="002060"/>
                </a:solidFill>
              </a:rPr>
              <a:t>-print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787F653-7EF9-4B8E-8084-6D7902BE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184275"/>
            <a:ext cx="8359775" cy="4941888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300" b="1" dirty="0">
                <a:solidFill>
                  <a:srgbClr val="0070C0"/>
                </a:solidFill>
              </a:rPr>
              <a:t>find</a:t>
            </a:r>
            <a:r>
              <a:rPr lang="en-US" altLang="en-US" sz="2300" b="1" dirty="0">
                <a:solidFill>
                  <a:srgbClr val="002060"/>
                </a:solidFill>
              </a:rPr>
              <a:t> </a:t>
            </a:r>
            <a:r>
              <a:rPr lang="en-US" altLang="en-US" sz="23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300" b="1" i="1" dirty="0">
                <a:solidFill>
                  <a:srgbClr val="006400"/>
                </a:solidFill>
              </a:rPr>
              <a:t>…commands…</a:t>
            </a:r>
            <a:r>
              <a:rPr lang="en-US" altLang="en-US" sz="2300" b="1" dirty="0">
                <a:solidFill>
                  <a:srgbClr val="002060"/>
                </a:solidFill>
              </a:rPr>
              <a:t> -print </a:t>
            </a:r>
            <a:r>
              <a:rPr lang="en-US" altLang="en-US" sz="2300" b="1" i="1" dirty="0">
                <a:solidFill>
                  <a:srgbClr val="006400"/>
                </a:solidFill>
              </a:rPr>
              <a:t>…more commands…</a:t>
            </a:r>
            <a:endParaRPr lang="en-US" altLang="en-US" sz="2200" b="1" dirty="0">
              <a:solidFill>
                <a:srgbClr val="002060"/>
              </a:solidFill>
            </a:endParaRPr>
          </a:p>
          <a:p>
            <a:pPr marL="344488" indent="-55563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</a:rPr>
              <a:t>find</a:t>
            </a:r>
            <a:r>
              <a:rPr lang="en-US" altLang="en-US" sz="2200" dirty="0"/>
              <a:t>'s </a:t>
            </a:r>
            <a:r>
              <a:rPr lang="en-US" altLang="en-US" sz="2200" b="1" dirty="0">
                <a:solidFill>
                  <a:srgbClr val="002060"/>
                </a:solidFill>
              </a:rPr>
              <a:t>-print</a:t>
            </a:r>
            <a:r>
              <a:rPr lang="en-US" altLang="en-US" sz="2200" b="1" dirty="0">
                <a:solidFill>
                  <a:srgbClr val="745600"/>
                </a:solidFill>
              </a:rPr>
              <a:t> </a:t>
            </a:r>
            <a:r>
              <a:rPr lang="en-US" altLang="en-US" sz="2200" dirty="0"/>
              <a:t>option outputs</a:t>
            </a:r>
          </a:p>
          <a:p>
            <a:pPr marL="288925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200" dirty="0"/>
              <a:t>to </a:t>
            </a:r>
            <a:r>
              <a:rPr lang="en-US" altLang="en-US" sz="2200" b="1" i="1" dirty="0" err="1">
                <a:solidFill>
                  <a:srgbClr val="745600"/>
                </a:solidFill>
              </a:rPr>
              <a:t>stdout</a:t>
            </a:r>
            <a:r>
              <a:rPr lang="en-US" altLang="en-US" sz="2200" b="1" i="1" dirty="0">
                <a:solidFill>
                  <a:srgbClr val="745600"/>
                </a:solidFill>
              </a:rPr>
              <a:t>: </a:t>
            </a:r>
            <a:r>
              <a:rPr lang="en-US" altLang="en-US" sz="2200" dirty="0"/>
              <a:t>names of those entries from </a:t>
            </a:r>
            <a:r>
              <a:rPr lang="en-US" altLang="en-US" sz="22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200" dirty="0"/>
              <a:t>that meet the constraints specified by </a:t>
            </a:r>
            <a:r>
              <a:rPr lang="en-US" altLang="en-US" sz="2200" b="1" i="1" dirty="0">
                <a:solidFill>
                  <a:srgbClr val="006400"/>
                </a:solidFill>
              </a:rPr>
              <a:t>…commands…</a:t>
            </a:r>
            <a:endParaRPr lang="en-US" altLang="en-US" sz="2200" dirty="0"/>
          </a:p>
          <a:p>
            <a:pPr marL="288925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200" dirty="0"/>
              <a:t>to </a:t>
            </a:r>
            <a:r>
              <a:rPr lang="en-US" altLang="en-US" sz="2200" b="1" i="1" dirty="0" err="1">
                <a:solidFill>
                  <a:srgbClr val="745600"/>
                </a:solidFill>
              </a:rPr>
              <a:t>stderr</a:t>
            </a:r>
            <a:r>
              <a:rPr lang="en-US" altLang="en-US" sz="2200" b="1" i="1" dirty="0">
                <a:solidFill>
                  <a:srgbClr val="745600"/>
                </a:solidFill>
              </a:rPr>
              <a:t>: </a:t>
            </a:r>
            <a:r>
              <a:rPr lang="en-US" altLang="en-US" sz="2200" dirty="0"/>
              <a:t>descriptions of problems</a:t>
            </a:r>
          </a:p>
          <a:p>
            <a:pPr marL="631825" lvl="1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000" dirty="0"/>
              <a:t>for non-admins, these are often (rather useless)</a:t>
            </a:r>
            <a:br>
              <a:rPr lang="en-US" altLang="en-US" sz="2000" dirty="0"/>
            </a:br>
            <a:r>
              <a:rPr lang="en-US" altLang="en-US" sz="2000" dirty="0"/>
              <a:t>"Permission denied" messages</a:t>
            </a:r>
          </a:p>
          <a:p>
            <a:pPr marL="631825" lvl="1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000" dirty="0"/>
              <a:t>"Permission denied" messages can be discarded using either</a:t>
            </a:r>
          </a:p>
          <a:p>
            <a:pPr marL="920750" lvl="2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000" dirty="0"/>
              <a:t>the quick, dirty, and potentially confusing </a:t>
            </a:r>
            <a:r>
              <a:rPr lang="en-US" altLang="en-US" sz="2000" b="1" dirty="0">
                <a:solidFill>
                  <a:srgbClr val="002060"/>
                </a:solidFill>
              </a:rPr>
              <a:t>2&gt;/dev/null </a:t>
            </a:r>
            <a:r>
              <a:rPr lang="en-US" altLang="en-US" sz="2000" dirty="0"/>
              <a:t>, </a:t>
            </a:r>
            <a:br>
              <a:rPr lang="en-US" altLang="en-US" sz="2000" dirty="0"/>
            </a:br>
            <a:r>
              <a:rPr lang="en-US" altLang="en-US" sz="2000" dirty="0"/>
              <a:t>which discards all error messages</a:t>
            </a:r>
          </a:p>
          <a:p>
            <a:pPr marL="920750" lvl="2" indent="0" defTabSz="1131888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altLang="en-US" sz="2000" dirty="0"/>
              <a:t>the more precise </a:t>
            </a:r>
            <a:r>
              <a:rPr lang="en-US" altLang="en-US" sz="2000" b="1" dirty="0">
                <a:solidFill>
                  <a:srgbClr val="002060"/>
                </a:solidFill>
              </a:rPr>
              <a:t>|&amp; grep -v ": Permission denied"</a:t>
            </a:r>
          </a:p>
          <a:p>
            <a:pPr marL="1025525" lvl="1" indent="-336550" defTabSz="1131888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endParaRPr lang="en-US" altLang="en-US" sz="2400" b="1" i="1" dirty="0">
              <a:solidFill>
                <a:srgbClr val="002060"/>
              </a:solidFill>
            </a:endParaRP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1800" dirty="0"/>
          </a:p>
          <a:p>
            <a:pPr marL="0" indent="0" defTabSz="1131888">
              <a:spcBef>
                <a:spcPts val="0"/>
              </a:spcBef>
              <a:buNone/>
              <a:defRPr/>
            </a:pPr>
            <a:endParaRPr lang="en-US" altLang="en-US" sz="1800" dirty="0"/>
          </a:p>
          <a:p>
            <a:pPr marL="285750" indent="-285750" defTabSz="1131888">
              <a:spcBef>
                <a:spcPts val="0"/>
              </a:spcBef>
              <a:buFont typeface="Arial" charset="0"/>
              <a:buChar char="•"/>
              <a:defRPr/>
            </a:pPr>
            <a:endParaRPr lang="en-US" altLang="en-US" sz="1800" b="1" dirty="0">
              <a:solidFill>
                <a:srgbClr val="002060"/>
              </a:solidFill>
            </a:endParaRPr>
          </a:p>
          <a:p>
            <a:pPr marL="0" indent="0" defTabSz="1131888">
              <a:spcBef>
                <a:spcPts val="0"/>
              </a:spcBef>
              <a:buNone/>
              <a:defRPr/>
            </a:pPr>
            <a:endParaRPr lang="en-US" altLang="en-US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1">
            <a:extLst>
              <a:ext uri="{FF2B5EF4-FFF2-40B4-BE49-F238E27FC236}">
                <a16:creationId xmlns:a16="http://schemas.microsoft.com/office/drawing/2014/main" id="{1CC38101-F92A-4572-A3D0-768D85FE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208021"/>
            <a:ext cx="7406640" cy="4441958"/>
          </a:xfrm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-n5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pki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rsyslog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lvm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/archive’: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lvm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/backup’: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lvm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/cache’: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sssd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grub.d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/polkit-1/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rules.d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/polkit-1/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localauthority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: ‘/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/cups/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ssl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’: Permission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denied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… etc.</a:t>
            </a:r>
            <a:endParaRPr lang="en-US" altLang="en-US" sz="15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endParaRPr lang="en-US" alt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727EC4E1-1897-43FF-9036-40B1DEAB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63" y="387351"/>
            <a:ext cx="8229600" cy="5556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-print</a:t>
            </a:r>
            <a:r>
              <a:rPr lang="en-US" altLang="en-US" sz="4000"/>
              <a:t> -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D944A-1D5D-405D-B001-4FDB45542C7E}"/>
              </a:ext>
            </a:extLst>
          </p:cNvPr>
          <p:cNvSpPr txBox="1"/>
          <p:nvPr/>
        </p:nvSpPr>
        <p:spPr>
          <a:xfrm>
            <a:off x="8153400" y="1275080"/>
            <a:ext cx="393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badi Extra Light" panose="020B0204020104020204" pitchFamily="34" charset="0"/>
              </a:rPr>
              <a:t>A lot of the results here require elevated privileges to access</a:t>
            </a:r>
          </a:p>
          <a:p>
            <a:endParaRPr lang="en-US" sz="2400" dirty="0">
              <a:latin typeface="Abadi Extra Light" panose="020B0204020104020204" pitchFamily="34" charset="0"/>
            </a:endParaRPr>
          </a:p>
          <a:p>
            <a:r>
              <a:rPr lang="en-US" sz="2400" dirty="0">
                <a:latin typeface="Abadi Extra Light" panose="020B0204020104020204" pitchFamily="34" charset="0"/>
              </a:rPr>
              <a:t>Hence, “Permission denied”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1">
            <a:extLst>
              <a:ext uri="{FF2B5EF4-FFF2-40B4-BE49-F238E27FC236}">
                <a16:creationId xmlns:a16="http://schemas.microsoft.com/office/drawing/2014/main" id="{1CC38101-F92A-4572-A3D0-768D85FE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7765"/>
            <a:ext cx="8229600" cy="4441958"/>
          </a:xfrm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 -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2&gt;/dev/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tail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-n 5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/pbm2ppa.conf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/pnm2ppa.conf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fr-FR" altLang="en-US" sz="19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fr-FR" altLang="en-US" sz="1900" b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jack@localhost</a:t>
            </a: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~]$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fr-FR" altLang="en-US" sz="1900" b="1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Showing the use of </a:t>
            </a:r>
            <a:r>
              <a:rPr lang="en-US" altLang="en-US" sz="2400" b="1" dirty="0">
                <a:solidFill>
                  <a:srgbClr val="006400"/>
                </a:solidFill>
                <a:cs typeface="Arial" panose="020B0604020202020204" pitchFamily="34" charset="0"/>
              </a:rPr>
              <a:t>2&gt;/dev/null</a:t>
            </a:r>
            <a:r>
              <a:rPr lang="en-US" altLang="en-US" sz="2400" dirty="0">
                <a:cs typeface="Arial" panose="020B0604020202020204" pitchFamily="34" charset="0"/>
              </a:rPr>
              <a:t> to discard error output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tail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 -5</a:t>
            </a:r>
            <a:r>
              <a:rPr lang="en-US" altLang="en-US" sz="2400" dirty="0">
                <a:cs typeface="Arial" panose="020B0604020202020204" pitchFamily="34" charset="0"/>
              </a:rPr>
              <a:t> was added to shorten the otherwise massive output</a:t>
            </a:r>
            <a:endParaRPr lang="en-US" altLang="en-US" sz="2400" spc="-40" dirty="0"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1500" b="1" spc="-4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endParaRPr lang="en-US" altLang="en-US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727EC4E1-1897-43FF-9036-40B1DEAB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63" y="387351"/>
            <a:ext cx="8229600" cy="5556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-print</a:t>
            </a:r>
            <a:r>
              <a:rPr lang="en-US" altLang="en-US" sz="4000"/>
              <a:t> - Examples</a:t>
            </a:r>
          </a:p>
        </p:txBody>
      </p:sp>
    </p:spTree>
    <p:extLst>
      <p:ext uri="{BB962C8B-B14F-4D97-AF65-F5344CB8AC3E}">
        <p14:creationId xmlns:p14="http://schemas.microsoft.com/office/powerpoint/2010/main" val="3015606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ontent Placeholder 1">
            <a:extLst>
              <a:ext uri="{FF2B5EF4-FFF2-40B4-BE49-F238E27FC236}">
                <a16:creationId xmlns:a16="http://schemas.microsoft.com/office/drawing/2014/main" id="{F088111F-36E9-49CF-B97C-32D4F8367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60" y="1147764"/>
            <a:ext cx="10723880" cy="5075237"/>
          </a:xfrm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 -print |&amp; grep -v ": Permission denied" | tail -n5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/pbm2ppa.conf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/pnm2ppa.conf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900" b="1" spc="-6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900" b="1" spc="-6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900" b="1" spc="-6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900" b="1" spc="-60" dirty="0" err="1">
                <a:latin typeface="Consolas" panose="020B0609020204030204" pitchFamily="49" charset="0"/>
                <a:cs typeface="Consolas" panose="020B0609020204030204" pitchFamily="49" charset="0"/>
              </a:rPr>
              <a:t>jack@localhost</a:t>
            </a:r>
            <a:r>
              <a:rPr lang="en-US" altLang="en-US" sz="1900" b="1" spc="-60" dirty="0">
                <a:latin typeface="Consolas" panose="020B0609020204030204" pitchFamily="49" charset="0"/>
                <a:cs typeface="Consolas" panose="020B0609020204030204" pitchFamily="49" charset="0"/>
              </a:rPr>
              <a:t> ~]$ 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Showing the use of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grep</a:t>
            </a:r>
            <a:r>
              <a:rPr lang="en-US" altLang="en-US" sz="2400" dirty="0">
                <a:cs typeface="Arial" panose="020B0604020202020204" pitchFamily="34" charset="0"/>
              </a:rPr>
              <a:t> to discard error output</a:t>
            </a:r>
          </a:p>
          <a:p>
            <a:pPr marL="168275" indent="-288925"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prstClr val="black"/>
                </a:solidFill>
                <a:cs typeface="Arial" panose="020B0604020202020204" pitchFamily="34" charset="0"/>
              </a:rPr>
              <a:t>again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, tail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 -5</a:t>
            </a:r>
            <a:r>
              <a:rPr lang="en-US" altLang="en-US" sz="2400" dirty="0">
                <a:solidFill>
                  <a:prstClr val="black"/>
                </a:solidFill>
                <a:cs typeface="Arial" panose="020B0604020202020204" pitchFamily="34" charset="0"/>
              </a:rPr>
              <a:t> was used to shorten the massive output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8195" name="Title 1">
            <a:extLst>
              <a:ext uri="{FF2B5EF4-FFF2-40B4-BE49-F238E27FC236}">
                <a16:creationId xmlns:a16="http://schemas.microsoft.com/office/drawing/2014/main" id="{F2310A02-1757-45AF-9967-826570CA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63" y="387351"/>
            <a:ext cx="8229600" cy="5556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-print</a:t>
            </a:r>
            <a:r>
              <a:rPr lang="en-US" altLang="en-US" sz="4000"/>
              <a:t> - Examples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45FD9C7-F727-4DF6-B8C0-C2795F78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14375"/>
          </a:xfrm>
        </p:spPr>
        <p:txBody>
          <a:bodyPr/>
          <a:lstStyle/>
          <a:p>
            <a:r>
              <a:rPr lang="en-US" altLang="en-US" sz="3800" b="1">
                <a:solidFill>
                  <a:srgbClr val="0070C0"/>
                </a:solidFill>
              </a:rPr>
              <a:t>find</a:t>
            </a:r>
            <a:r>
              <a:rPr lang="en-US" altLang="en-US" sz="3800">
                <a:solidFill>
                  <a:srgbClr val="000000"/>
                </a:solidFill>
              </a:rPr>
              <a:t> without Commands and </a:t>
            </a:r>
            <a:r>
              <a:rPr lang="en-US" altLang="en-US" sz="3800" b="1">
                <a:solidFill>
                  <a:srgbClr val="0070C0"/>
                </a:solidFill>
              </a:rPr>
              <a:t>find </a:t>
            </a:r>
            <a:r>
              <a:rPr lang="en-US" altLang="en-US" sz="3800" b="1">
                <a:solidFill>
                  <a:srgbClr val="002060"/>
                </a:solidFill>
              </a:rPr>
              <a:t>-print</a:t>
            </a:r>
            <a:endParaRPr lang="en-US" altLang="en-US" sz="38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622A78C-ED48-417B-8A0A-AD68E4FE5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15695"/>
            <a:ext cx="8229600" cy="42132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b="1" dirty="0">
                <a:solidFill>
                  <a:srgbClr val="0070C0"/>
                </a:solidFill>
              </a:rPr>
              <a:t>find</a:t>
            </a:r>
            <a:r>
              <a:rPr lang="en-US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en-US" sz="2800" b="1" i="1" dirty="0">
                <a:solidFill>
                  <a:srgbClr val="002060"/>
                </a:solidFill>
              </a:rPr>
              <a:t>stuff</a:t>
            </a:r>
            <a:r>
              <a:rPr lang="en-US" altLang="en-US" sz="2800" dirty="0"/>
              <a:t> behaves like </a:t>
            </a:r>
            <a:r>
              <a:rPr lang="en-US" altLang="en-US" sz="2800" b="1" dirty="0">
                <a:solidFill>
                  <a:srgbClr val="0070C0"/>
                </a:solidFill>
              </a:rPr>
              <a:t>find</a:t>
            </a:r>
            <a:r>
              <a:rPr lang="en-US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en-US" sz="2800" b="1" i="1" dirty="0">
                <a:solidFill>
                  <a:srgbClr val="002060"/>
                </a:solidFill>
              </a:rPr>
              <a:t>stuff </a:t>
            </a:r>
            <a:r>
              <a:rPr lang="en-US" altLang="en-US" sz="2800" b="1" dirty="0">
                <a:solidFill>
                  <a:srgbClr val="002060"/>
                </a:solidFill>
              </a:rPr>
              <a:t>-print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if any commands are added to a </a:t>
            </a:r>
            <a:r>
              <a:rPr lang="en-US" altLang="en-US" sz="2800" b="1" dirty="0">
                <a:solidFill>
                  <a:srgbClr val="0070C0"/>
                </a:solidFill>
              </a:rPr>
              <a:t>find</a:t>
            </a:r>
            <a:r>
              <a:rPr lang="en-US" altLang="en-US" sz="2800" b="1" dirty="0">
                <a:solidFill>
                  <a:srgbClr val="002060"/>
                </a:solidFill>
              </a:rPr>
              <a:t> </a:t>
            </a:r>
            <a:r>
              <a:rPr lang="en-US" altLang="en-US" sz="2800" dirty="0"/>
              <a:t>command,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002060"/>
                </a:solidFill>
              </a:rPr>
              <a:t>-print </a:t>
            </a:r>
            <a:r>
              <a:rPr lang="en-US" altLang="en-US" sz="2800" dirty="0"/>
              <a:t>must be explicitly specified if desired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7C6D17A-C491-498E-8F52-6366E5C1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0237"/>
          </a:xfrm>
        </p:spPr>
        <p:txBody>
          <a:bodyPr/>
          <a:lstStyle/>
          <a:p>
            <a:pPr defTabSz="1131888"/>
            <a:r>
              <a:rPr lang="en-US" altLang="en-US" sz="3600" b="1">
                <a:solidFill>
                  <a:srgbClr val="0070C0"/>
                </a:solidFill>
              </a:rPr>
              <a:t>find</a:t>
            </a:r>
            <a:r>
              <a:rPr lang="en-US" altLang="en-US" sz="3600"/>
              <a:t> </a:t>
            </a:r>
            <a:r>
              <a:rPr lang="en-US" altLang="en-US" sz="3600" b="1">
                <a:solidFill>
                  <a:srgbClr val="002060"/>
                </a:solidFill>
              </a:rPr>
              <a:t>-ls 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A5068D1-2DAA-418F-9814-01F0CBF04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" y="1193800"/>
            <a:ext cx="12192000" cy="2184400"/>
          </a:xfrm>
          <a:solidFill>
            <a:srgbClr val="FFFFCC"/>
          </a:solidFill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 -ls 2&gt;/dev/null | head -n5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16777345     12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138  root    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8192 Oct 17 16:33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18265029      0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1  root    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19 Oct 17 16:16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mtab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-&gt; ../proc/self/mounts</a:t>
            </a: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16777347      4 -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 root    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579 Oct 17 16:12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fstab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16777348      0 -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-------   1  root    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0 Oct 17 16:12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crypttab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19773305      4 -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 root    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74 Oct 17 16:33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resolv.conf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jack@localhost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~]$ </a:t>
            </a:r>
            <a:endParaRPr lang="en-US" altLang="en-US" sz="2000" dirty="0"/>
          </a:p>
          <a:p>
            <a:pPr marL="112713" indent="0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400" dirty="0"/>
          </a:p>
          <a:p>
            <a:pPr marL="112713" indent="0">
              <a:spcBef>
                <a:spcPct val="0"/>
              </a:spcBef>
              <a:spcAft>
                <a:spcPts val="1000"/>
              </a:spcAft>
              <a:buNone/>
            </a:pPr>
            <a:endParaRPr lang="en-US" altLang="en-US" sz="1400" b="1" dirty="0">
              <a:solidFill>
                <a:srgbClr val="002060"/>
              </a:solidFill>
            </a:endParaRPr>
          </a:p>
        </p:txBody>
      </p:sp>
      <p:sp>
        <p:nvSpPr>
          <p:cNvPr id="10244" name="Content Placeholder 1">
            <a:extLst>
              <a:ext uri="{FF2B5EF4-FFF2-40B4-BE49-F238E27FC236}">
                <a16:creationId xmlns:a16="http://schemas.microsoft.com/office/drawing/2014/main" id="{74FDB7A9-6B10-4A0A-AAF7-555D2AA33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4389" y="3629025"/>
            <a:ext cx="8080375" cy="6731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-ls</a:t>
            </a:r>
            <a:r>
              <a:rPr lang="en-US" altLang="en-US" dirty="0"/>
              <a:t> has the effect of </a:t>
            </a:r>
            <a:r>
              <a:rPr lang="en-US" altLang="en-US" b="1" dirty="0">
                <a:solidFill>
                  <a:srgbClr val="002060"/>
                </a:solidFill>
              </a:rPr>
              <a:t>ls -li</a:t>
            </a:r>
            <a:r>
              <a:rPr lang="en-US" altLang="en-US" dirty="0"/>
              <a:t> on the files identified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69218C5-8531-4859-B253-622D9E3C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0712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B2D7341A-F4AE-48AF-9FB9-D0BDA761B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064" y="1073151"/>
            <a:ext cx="8313737" cy="5053013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400" b="1" i="1" dirty="0">
                <a:solidFill>
                  <a:srgbClr val="006400"/>
                </a:solidFill>
              </a:rPr>
              <a:t>…commands…</a:t>
            </a:r>
            <a:r>
              <a:rPr lang="en-US" altLang="en-US" sz="2400" b="1" dirty="0">
                <a:solidFill>
                  <a:srgbClr val="002060"/>
                </a:solidFill>
              </a:rPr>
              <a:t> -exec </a:t>
            </a:r>
            <a:r>
              <a:rPr lang="en-US" altLang="en-US" sz="2400" b="1" i="1" dirty="0">
                <a:solidFill>
                  <a:srgbClr val="008600"/>
                </a:solidFill>
              </a:rPr>
              <a:t>…Unix </a:t>
            </a:r>
            <a:r>
              <a:rPr lang="en-US" altLang="en-US" sz="2400" b="1" i="1" dirty="0" err="1">
                <a:solidFill>
                  <a:srgbClr val="008600"/>
                </a:solidFill>
              </a:rPr>
              <a:t>cmd</a:t>
            </a:r>
            <a:r>
              <a:rPr lang="en-US" altLang="en-US" sz="2400" b="1" i="1" dirty="0">
                <a:solidFill>
                  <a:srgbClr val="008600"/>
                </a:solidFill>
              </a:rPr>
              <a:t>…</a:t>
            </a:r>
            <a:r>
              <a:rPr lang="en-US" altLang="en-US" sz="2400" b="1" dirty="0">
                <a:solidFill>
                  <a:srgbClr val="002060"/>
                </a:solidFill>
              </a:rPr>
              <a:t> \; </a:t>
            </a:r>
            <a:r>
              <a:rPr lang="en-US" altLang="en-US" sz="2400" b="1" i="1" dirty="0">
                <a:solidFill>
                  <a:srgbClr val="006400"/>
                </a:solidFill>
              </a:rPr>
              <a:t>…more commands…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233363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execute </a:t>
            </a:r>
            <a:r>
              <a:rPr lang="en-US" altLang="en-US" sz="2400" b="1" i="1" dirty="0">
                <a:solidFill>
                  <a:srgbClr val="008600"/>
                </a:solidFill>
              </a:rPr>
              <a:t>…Unix </a:t>
            </a:r>
            <a:r>
              <a:rPr lang="en-US" altLang="en-US" sz="2400" b="1" i="1" dirty="0" err="1">
                <a:solidFill>
                  <a:srgbClr val="008600"/>
                </a:solidFill>
              </a:rPr>
              <a:t>cmd</a:t>
            </a:r>
            <a:r>
              <a:rPr lang="en-US" altLang="en-US" sz="2400" b="1" i="1" dirty="0">
                <a:solidFill>
                  <a:srgbClr val="008600"/>
                </a:solidFill>
              </a:rPr>
              <a:t>…</a:t>
            </a:r>
            <a:r>
              <a:rPr lang="en-US" altLang="en-US" sz="2400" dirty="0"/>
              <a:t> once for every file system object that 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400" b="1" i="1" dirty="0">
                <a:solidFill>
                  <a:srgbClr val="006400"/>
                </a:solidFill>
              </a:rPr>
              <a:t>…commands… </a:t>
            </a:r>
            <a:r>
              <a:rPr lang="en-US" altLang="en-US" sz="2400" dirty="0"/>
              <a:t>passes to </a:t>
            </a:r>
            <a:r>
              <a:rPr lang="en-US" altLang="en-US" sz="2400" b="1" dirty="0">
                <a:solidFill>
                  <a:srgbClr val="002060"/>
                </a:solidFill>
              </a:rPr>
              <a:t>-exec</a:t>
            </a:r>
            <a:r>
              <a:rPr lang="en-US" altLang="en-US" sz="2400" dirty="0"/>
              <a:t>, </a:t>
            </a:r>
          </a:p>
          <a:p>
            <a:pPr marL="233362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until either</a:t>
            </a:r>
          </a:p>
          <a:p>
            <a:pPr marL="455612" lvl="1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all file system content in </a:t>
            </a:r>
            <a:r>
              <a:rPr lang="en-US" altLang="en-US" sz="24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400" dirty="0"/>
              <a:t>is found, or</a:t>
            </a:r>
          </a:p>
          <a:p>
            <a:pPr marL="455612" lvl="1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some command-terminating action cuts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 short</a:t>
            </a:r>
          </a:p>
          <a:p>
            <a:pPr marL="233363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treating occurrences of </a:t>
            </a:r>
            <a:r>
              <a:rPr lang="en-US" altLang="en-US" sz="2400" b="1" dirty="0">
                <a:solidFill>
                  <a:srgbClr val="002060"/>
                </a:solidFill>
              </a:rPr>
              <a:t>{}</a:t>
            </a:r>
            <a:r>
              <a:rPr lang="en-US" altLang="en-US" sz="2400" dirty="0"/>
              <a:t> in </a:t>
            </a:r>
            <a:r>
              <a:rPr lang="en-US" altLang="en-US" sz="2400" b="1" i="1" dirty="0">
                <a:solidFill>
                  <a:srgbClr val="008600"/>
                </a:solidFill>
              </a:rPr>
              <a:t>…Unix command… </a:t>
            </a:r>
            <a:br>
              <a:rPr lang="en-US" altLang="en-US" sz="2400" dirty="0"/>
            </a:br>
            <a:r>
              <a:rPr lang="en-US" altLang="en-US" sz="2400" dirty="0"/>
              <a:t>as a synonym for the current file</a:t>
            </a:r>
          </a:p>
          <a:p>
            <a:pPr marL="228600" indent="-228600" defTabSz="1131888">
              <a:spcBef>
                <a:spcPts val="0"/>
              </a:spcBef>
              <a:spcAft>
                <a:spcPts val="1000"/>
              </a:spcAft>
              <a:buFont typeface="Arial" charset="0"/>
              <a:buChar char="•"/>
              <a:defRPr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648D46D-A69A-4D39-9D55-A7BC3784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8D41A4B-4C85-4285-91B1-F332DD19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5667" y="1265873"/>
            <a:ext cx="7860665" cy="3560127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/ -exec echo "stuff found" \; 2&gt;/dev/null | tail -n9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stuff found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648D46D-A69A-4D39-9D55-A7BC3784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8D41A4B-4C85-4285-91B1-F332DD19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5667" y="1308576"/>
            <a:ext cx="7860665" cy="4240847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Documents/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file10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file4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file5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file6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file7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file8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-r--.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file9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# permissions on all are 664</a:t>
            </a: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648D46D-A69A-4D39-9D55-A7BC3784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D8D41A4B-4C85-4285-91B1-F332DD195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6493" y="1210548"/>
            <a:ext cx="10072053" cy="4436904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./Documents/ -exec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777 {} \;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Documents/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total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file10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file4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file5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file6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file7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file8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. 1 jack </a:t>
            </a:r>
            <a:r>
              <a:rPr lang="en-US" altLang="en-US" sz="1800" b="1" spc="-50" dirty="0" err="1">
                <a:latin typeface="Consolas" panose="020B0609020204030204" pitchFamily="49" charset="0"/>
                <a:cs typeface="Consolas" panose="020B0609020204030204" pitchFamily="49" charset="0"/>
              </a:rPr>
              <a:t>jack</a:t>
            </a: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 0 Oct 17 17:08 file9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800" b="1" spc="-5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# with {}, file names can be folded into command strings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5566B7-D6C0-49D9-A8D6-D1DED1929B42}"/>
              </a:ext>
            </a:extLst>
          </p:cNvPr>
          <p:cNvSpPr/>
          <p:nvPr/>
        </p:nvSpPr>
        <p:spPr>
          <a:xfrm>
            <a:off x="1215866" y="2233692"/>
            <a:ext cx="1244600" cy="302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8CD69-1757-4FE9-885A-DC8DC1A99C6F}"/>
              </a:ext>
            </a:extLst>
          </p:cNvPr>
          <p:cNvSpPr/>
          <p:nvPr/>
        </p:nvSpPr>
        <p:spPr>
          <a:xfrm>
            <a:off x="6338047" y="1210548"/>
            <a:ext cx="2519082" cy="358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A5F05EE6-03B3-4CB2-BBA7-202DA463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CCD1994E-D65D-4189-BBA2-2D7AB7B92873}" type="slidenum">
              <a:rPr lang="en-US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C2D16A7-5053-4070-92D7-D10702298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  <a:noFill/>
        </p:spPr>
        <p:txBody>
          <a:bodyPr/>
          <a:lstStyle/>
          <a:p>
            <a:r>
              <a:rPr lang="en-US" altLang="en-US" sz="4000"/>
              <a:t>About</a:t>
            </a:r>
            <a:r>
              <a:rPr lang="en-US" altLang="en-US" sz="4000" b="1"/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find</a:t>
            </a:r>
            <a:endParaRPr lang="en-US" altLang="en-US" sz="2400">
              <a:solidFill>
                <a:srgbClr val="0070C0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7F0035D-1C8D-460B-9A61-F04A82CDC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794"/>
            <a:ext cx="8229600" cy="4983163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find</a:t>
            </a:r>
            <a:r>
              <a:rPr lang="en-US" altLang="en-US" sz="2400" dirty="0"/>
              <a:t> is a somewhat misnamed multi-purpose command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0070C0"/>
                </a:solidFill>
              </a:rPr>
              <a:t>find</a:t>
            </a:r>
            <a:endParaRPr lang="en-US" altLang="en-US" sz="2400" dirty="0"/>
          </a:p>
          <a:p>
            <a:pPr marL="407988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examines file system objects in a set of user-specified directory trees</a:t>
            </a:r>
            <a:br>
              <a:rPr lang="en-US" altLang="en-US" sz="2400" dirty="0"/>
            </a:br>
            <a:endParaRPr lang="en-US" altLang="en-US" sz="2400" dirty="0"/>
          </a:p>
          <a:p>
            <a:pPr marL="407988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chooses objects from among those file system objects, </a:t>
            </a:r>
            <a:br>
              <a:rPr lang="en-US" altLang="en-US" sz="2400" dirty="0"/>
            </a:br>
            <a:r>
              <a:rPr lang="en-US" altLang="en-US" sz="2400" dirty="0"/>
              <a:t>based on user-specified constraints (filters)</a:t>
            </a:r>
          </a:p>
          <a:p>
            <a:pPr marL="407988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br>
              <a:rPr lang="en-US" altLang="en-US" sz="2400" dirty="0"/>
            </a:br>
            <a:r>
              <a:rPr lang="en-US" altLang="en-US" sz="2400" dirty="0"/>
              <a:t>applies commands to those file system objects it collects </a:t>
            </a:r>
          </a:p>
          <a:p>
            <a:pPr marL="0" indent="0" defTabSz="1131888">
              <a:spcBef>
                <a:spcPts val="0"/>
              </a:spcBef>
              <a:spcAft>
                <a:spcPts val="100"/>
              </a:spcAft>
              <a:buNone/>
              <a:defRPr/>
            </a:pPr>
            <a:endParaRPr lang="en-US" altLang="en-US" sz="1700" dirty="0"/>
          </a:p>
          <a:p>
            <a:pPr marL="457200" indent="-457200" defTabSz="1131888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US" altLang="en-US" sz="2000" dirty="0"/>
          </a:p>
          <a:p>
            <a:pPr marL="0" indent="0" defTabSz="1131888">
              <a:spcBef>
                <a:spcPts val="0"/>
              </a:spcBef>
              <a:spcAft>
                <a:spcPts val="300"/>
              </a:spcAft>
              <a:buNone/>
              <a:defRPr/>
            </a:pPr>
            <a:endParaRPr lang="en-US" altLang="en-US"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9D02F73-BBE0-4313-BE76-583ED901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2F0D7271-F4F9-43E3-A4E5-3EC87C433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543" y="1204914"/>
            <a:ext cx="10348913" cy="2645726"/>
          </a:xfrm>
          <a:solidFill>
            <a:srgbClr val="FFFFCC"/>
          </a:solidFill>
        </p:spPr>
        <p:txBody>
          <a:bodyPr/>
          <a:lstStyle/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-exec echo {} found \; 2&gt;/dev/null | tail -n 5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/pbm2ppa.conf found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/pnm2ppa.conf found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mailcap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found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found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found</a:t>
            </a:r>
          </a:p>
          <a:p>
            <a:pPr marL="5556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80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endParaRPr lang="en-US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B1A1B82-8A81-48A4-8A89-E1A09C4D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14339" name="Content Placeholder 1">
            <a:extLst>
              <a:ext uri="{FF2B5EF4-FFF2-40B4-BE49-F238E27FC236}">
                <a16:creationId xmlns:a16="http://schemas.microsoft.com/office/drawing/2014/main" id="{EBBCD387-8E93-47DE-8B3D-7C37A3E3C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2847" y="1031083"/>
            <a:ext cx="9806305" cy="2668587"/>
          </a:xfrm>
          <a:solidFill>
            <a:srgbClr val="FFFFCC"/>
          </a:solidFill>
        </p:spPr>
        <p:txBody>
          <a:bodyPr/>
          <a:lstStyle/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 ls -l {} \; -exec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-l {} \; 2&gt;/dev/null | tail -n 6</a:t>
            </a: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1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272 May 11  2017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13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1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60352 May 11  2017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1828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1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19 Oct 17 16:33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-344488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</a:p>
        </p:txBody>
      </p:sp>
      <p:sp>
        <p:nvSpPr>
          <p:cNvPr id="14340" name="Content Placeholder 1">
            <a:extLst>
              <a:ext uri="{FF2B5EF4-FFF2-40B4-BE49-F238E27FC236}">
                <a16:creationId xmlns:a16="http://schemas.microsoft.com/office/drawing/2014/main" id="{37785B5E-771A-488C-8752-DA30DD59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46286" y="4024949"/>
            <a:ext cx="8099425" cy="159543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 single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find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command can execute multiple 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-exec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{}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actions </a:t>
            </a:r>
            <a:endParaRPr lang="en-US" altLang="en-US" sz="2400" b="1" dirty="0">
              <a:solidFill>
                <a:srgbClr val="000000"/>
              </a:solidFill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One redirect of </a:t>
            </a:r>
            <a:r>
              <a:rPr lang="en-US" altLang="en-US" sz="2400" b="1" i="1" dirty="0">
                <a:solidFill>
                  <a:srgbClr val="745600"/>
                </a:solidFill>
                <a:cs typeface="Arial" panose="020B0604020202020204" pitchFamily="34" charset="0"/>
              </a:rPr>
              <a:t>stderr</a:t>
            </a:r>
            <a:r>
              <a:rPr lang="en-US" altLang="en-US" sz="2400" dirty="0">
                <a:solidFill>
                  <a:srgbClr val="7456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following a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find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command will capture</a:t>
            </a:r>
            <a:b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all of that command's -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exec</a:t>
            </a: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action error messages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A4E4DE3-4D9D-4A8D-8B94-6B350836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-exec \; </a:t>
            </a:r>
            <a:r>
              <a:rPr lang="en-US" altLang="en-US" sz="4000"/>
              <a:t>- Examples</a:t>
            </a:r>
          </a:p>
        </p:txBody>
      </p:sp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A30C85E2-54D2-4964-8FE3-4B6357D97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1975" y="1027113"/>
            <a:ext cx="8453438" cy="37973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-exec 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{} \; -exec ls x \; -exec 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{} \; 2&gt;/dev/null | tail -n 4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160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/pnm2ppa.conf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1828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-exec 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 {} \; -exec 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{} \; -exec ls x \; 2&gt;/dev/null | tail -n 4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1828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60352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19 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6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spc="-2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8CF8D4-8912-491B-9C3F-D6DDB89F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2151" y="5010151"/>
            <a:ext cx="8099425" cy="148431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  <a:cs typeface="Consolas" pitchFamily="49" charset="0"/>
              </a:rPr>
              <a:t>find</a:t>
            </a:r>
            <a:r>
              <a:rPr lang="en-US" altLang="en-US" sz="2400" dirty="0">
                <a:solidFill>
                  <a:srgbClr val="0070C0"/>
                </a:solidFill>
                <a:cs typeface="Consolas" pitchFamily="49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cuts off processing when an </a:t>
            </a:r>
            <a:r>
              <a:rPr lang="en-US" altLang="en-US" sz="2400" b="1" dirty="0">
                <a:solidFill>
                  <a:srgbClr val="0070C0"/>
                </a:solidFill>
                <a:cs typeface="Consolas" pitchFamily="49" charset="0"/>
              </a:rPr>
              <a:t>-</a:t>
            </a:r>
            <a:r>
              <a:rPr lang="en-US" altLang="en-US" sz="2400" b="1" dirty="0">
                <a:solidFill>
                  <a:srgbClr val="002060"/>
                </a:solidFill>
                <a:cs typeface="Consolas" pitchFamily="49" charset="0"/>
              </a:rPr>
              <a:t>exec</a:t>
            </a:r>
            <a:r>
              <a:rPr lang="en-US" altLang="en-US" sz="2400" dirty="0">
                <a:solidFill>
                  <a:srgbClr val="002060"/>
                </a:solidFill>
                <a:cs typeface="Consolas" pitchFamily="49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fails.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here, </a:t>
            </a:r>
            <a:r>
              <a:rPr lang="en-US" altLang="en-US" sz="2400" b="1" dirty="0">
                <a:solidFill>
                  <a:srgbClr val="002060"/>
                </a:solidFill>
                <a:cs typeface="Consolas" pitchFamily="49" charset="0"/>
              </a:rPr>
              <a:t>-exec ls x</a:t>
            </a: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 was used to illustrate this behavior</a:t>
            </a:r>
            <a:b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</a:b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because this system has no file named /</a:t>
            </a:r>
            <a:r>
              <a:rPr lang="en-US" altLang="en-US" sz="2400" dirty="0" err="1">
                <a:solidFill>
                  <a:prstClr val="black"/>
                </a:solidFill>
                <a:cs typeface="Consolas" pitchFamily="49" charset="0"/>
              </a:rPr>
              <a:t>etc</a:t>
            </a:r>
            <a:r>
              <a:rPr lang="en-US" altLang="en-US" sz="2400" dirty="0">
                <a:solidFill>
                  <a:prstClr val="black"/>
                </a:solidFill>
                <a:cs typeface="Consolas" pitchFamily="49" charset="0"/>
              </a:rPr>
              <a:t>/x</a:t>
            </a:r>
            <a:endParaRPr lang="en-US" altLang="en-US" sz="2400" b="1" dirty="0">
              <a:solidFill>
                <a:srgbClr val="002060"/>
              </a:solidFill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14A003-51C7-48DD-A280-2D8DE014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3400" b="1">
                <a:solidFill>
                  <a:srgbClr val="0070C0"/>
                </a:solidFill>
              </a:rPr>
              <a:t>find </a:t>
            </a:r>
            <a:r>
              <a:rPr lang="en-US" altLang="en-US" sz="3400" b="1">
                <a:solidFill>
                  <a:srgbClr val="002060"/>
                </a:solidFill>
              </a:rPr>
              <a:t>-exec \; </a:t>
            </a:r>
            <a:r>
              <a:rPr lang="en-US" altLang="en-US" sz="3400">
                <a:solidFill>
                  <a:srgbClr val="000000"/>
                </a:solidFill>
              </a:rPr>
              <a:t>- Managing Complex Commands</a:t>
            </a:r>
            <a:endParaRPr lang="en-US" altLang="en-US" sz="4000"/>
          </a:p>
        </p:txBody>
      </p:sp>
      <p:sp>
        <p:nvSpPr>
          <p:cNvPr id="12290" name="Content Placeholder 1">
            <a:extLst>
              <a:ext uri="{FF2B5EF4-FFF2-40B4-BE49-F238E27FC236}">
                <a16:creationId xmlns:a16="http://schemas.microsoft.com/office/drawing/2014/main" id="{355E4D17-8753-42DB-8E79-824BB733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409" y="920434"/>
            <a:ext cx="10019981" cy="2945446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[jack@csci2200centos ~]$ \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find /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-name '*.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\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-exec bash -c "echo -n '**' {} '** ' ; cat {} | 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-l; ls -o {}" \; \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2&gt;/dev/null | tail -n 4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/etc/bash_completion.d/authselect-completion.sh ** 214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-r--r--. 1 root 6481 Nov 25  2020 /etc/bash_completion.d/authselect-completion.sh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 /etc/smartmontools/smartd_warning.sh ** 209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-x. 1 root 5586 May 15  2020 /etc/smartmontools/smartd_warning.sh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endParaRPr lang="en-US" altLang="en-US" sz="1800" b="1" spc="-2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1FBDE1-44F4-4A92-82CE-F9889B177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4687" y="3865880"/>
            <a:ext cx="8099425" cy="2945447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-exec</a:t>
            </a:r>
            <a:r>
              <a:rPr lang="en-US" altLang="en-US" sz="2000" dirty="0">
                <a:cs typeface="Arial" panose="020B0604020202020204" pitchFamily="34" charset="0"/>
              </a:rPr>
              <a:t> can't directly execute </a:t>
            </a:r>
          </a:p>
          <a:p>
            <a:pPr marL="334962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sequences of two or more commands</a:t>
            </a:r>
          </a:p>
          <a:p>
            <a:pPr marL="334962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pipelined commands 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Workarounds:</a:t>
            </a:r>
          </a:p>
          <a:p>
            <a:pPr marL="280988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for simple sequences: use a series of -</a:t>
            </a:r>
            <a:r>
              <a:rPr lang="en-US" altLang="en-US" sz="2000" b="1" dirty="0">
                <a:solidFill>
                  <a:srgbClr val="002060"/>
                </a:solidFill>
                <a:cs typeface="Arial" panose="020B0604020202020204" pitchFamily="34" charset="0"/>
              </a:rPr>
              <a:t>exec</a:t>
            </a:r>
            <a:r>
              <a:rPr lang="en-US" altLang="en-US" sz="2000" dirty="0">
                <a:cs typeface="Arial" panose="020B0604020202020204" pitchFamily="34" charset="0"/>
              </a:rPr>
              <a:t>s</a:t>
            </a:r>
          </a:p>
          <a:p>
            <a:pPr marL="280988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>
                <a:cs typeface="Arial" panose="020B0604020202020204" pitchFamily="34" charset="0"/>
              </a:rPr>
              <a:t>more generally,</a:t>
            </a:r>
          </a:p>
          <a:p>
            <a:pPr marL="738188" lvl="2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cs typeface="Arial" panose="020B0604020202020204" pitchFamily="34" charset="0"/>
              </a:rPr>
              <a:t>frame the command(s) to execute as a string</a:t>
            </a:r>
          </a:p>
          <a:p>
            <a:pPr marL="738188" lvl="2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cs typeface="Arial" panose="020B0604020202020204" pitchFamily="34" charset="0"/>
              </a:rPr>
              <a:t>execute </a:t>
            </a: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bash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-c</a:t>
            </a:r>
            <a:r>
              <a:rPr lang="en-US" altLang="en-US" dirty="0">
                <a:cs typeface="Arial" panose="020B0604020202020204" pitchFamily="34" charset="0"/>
              </a:rPr>
              <a:t>, passing this string as the </a:t>
            </a:r>
            <a:r>
              <a:rPr lang="en-US" altLang="en-US" b="1" dirty="0">
                <a:solidFill>
                  <a:srgbClr val="0070C0"/>
                </a:solidFill>
                <a:cs typeface="Arial" panose="020B0604020202020204" pitchFamily="34" charset="0"/>
              </a:rPr>
              <a:t>-c</a:t>
            </a:r>
            <a:r>
              <a:rPr lang="en-US" altLang="en-US" dirty="0">
                <a:cs typeface="Arial" panose="020B0604020202020204" pitchFamily="34" charset="0"/>
              </a:rPr>
              <a:t> option's argument</a:t>
            </a:r>
            <a:endParaRPr lang="en-US" altLang="en-US" b="1" spc="-50" dirty="0"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BD18DB-1969-46F2-9C22-A858893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3600" b="1">
                <a:solidFill>
                  <a:srgbClr val="0070C0"/>
                </a:solidFill>
              </a:rPr>
              <a:t>find </a:t>
            </a:r>
            <a:r>
              <a:rPr lang="en-US" altLang="en-US" sz="3600" b="1">
                <a:solidFill>
                  <a:srgbClr val="002060"/>
                </a:solidFill>
              </a:rPr>
              <a:t>-exec \; </a:t>
            </a:r>
            <a:r>
              <a:rPr lang="en-US" altLang="en-US" sz="3600"/>
              <a:t>- Cautions</a:t>
            </a:r>
            <a:endParaRPr lang="en-US" altLang="en-US" sz="4000"/>
          </a:p>
        </p:txBody>
      </p:sp>
      <p:sp>
        <p:nvSpPr>
          <p:cNvPr id="17411" name="Content Placeholder 1">
            <a:extLst>
              <a:ext uri="{FF2B5EF4-FFF2-40B4-BE49-F238E27FC236}">
                <a16:creationId xmlns:a16="http://schemas.microsoft.com/office/drawing/2014/main" id="{4EBCCA72-943A-47DB-8308-F17D416C0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539" y="1229995"/>
            <a:ext cx="7876221" cy="297624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find /etc -exec ls {} 2&gt;/dev/null | tail -n 6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nanorc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/pbm2ppa.conf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/pnm2ppa.conf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</a:t>
            </a:r>
            <a:endParaRPr lang="en-US" altLang="en-US" sz="1700" dirty="0">
              <a:cs typeface="Arial" panose="020B0604020202020204" pitchFamily="34" charset="0"/>
            </a:endParaRPr>
          </a:p>
        </p:txBody>
      </p:sp>
      <p:sp>
        <p:nvSpPr>
          <p:cNvPr id="17412" name="Content Placeholder 1">
            <a:extLst>
              <a:ext uri="{FF2B5EF4-FFF2-40B4-BE49-F238E27FC236}">
                <a16:creationId xmlns:a16="http://schemas.microsoft.com/office/drawing/2014/main" id="{57CFDAEB-3CC6-4F2D-B2BD-4EAA437F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8804" y="1229995"/>
            <a:ext cx="3953192" cy="349440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These examples show how using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grep</a:t>
            </a:r>
            <a:r>
              <a:rPr lang="en-US" altLang="en-US" sz="2400" dirty="0">
                <a:cs typeface="Arial" panose="020B0604020202020204" pitchFamily="34" charset="0"/>
              </a:rPr>
              <a:t> to explicitly filter "Permission denied" messages may be superior to redirecting </a:t>
            </a:r>
            <a:r>
              <a:rPr lang="en-US" altLang="en-US" sz="2400" b="1" dirty="0">
                <a:solidFill>
                  <a:srgbClr val="745600"/>
                </a:solidFill>
                <a:cs typeface="Arial" panose="020B0604020202020204" pitchFamily="34" charset="0"/>
              </a:rPr>
              <a:t>stderr</a:t>
            </a:r>
            <a:r>
              <a:rPr lang="en-US" altLang="en-US" sz="2400" dirty="0">
                <a:solidFill>
                  <a:srgbClr val="7456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to /dev/null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In the second instance, the effect of the missing final \; is indistinguishable from a lack of files in /</a:t>
            </a:r>
            <a:r>
              <a:rPr lang="en-US" altLang="en-US" sz="2400" dirty="0" err="1">
                <a:cs typeface="Arial" panose="020B0604020202020204" pitchFamily="34" charset="0"/>
              </a:rPr>
              <a:t>etc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BD18DB-1969-46F2-9C22-A858893F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95325"/>
          </a:xfrm>
        </p:spPr>
        <p:txBody>
          <a:bodyPr/>
          <a:lstStyle/>
          <a:p>
            <a:pPr defTabSz="1131888"/>
            <a:r>
              <a:rPr lang="en-US" altLang="en-US" sz="3600" b="1">
                <a:solidFill>
                  <a:srgbClr val="0070C0"/>
                </a:solidFill>
              </a:rPr>
              <a:t>find </a:t>
            </a:r>
            <a:r>
              <a:rPr lang="en-US" altLang="en-US" sz="3600" b="1">
                <a:solidFill>
                  <a:srgbClr val="002060"/>
                </a:solidFill>
              </a:rPr>
              <a:t>-exec \; </a:t>
            </a:r>
            <a:r>
              <a:rPr lang="en-US" altLang="en-US" sz="3600"/>
              <a:t>- Cautions</a:t>
            </a:r>
            <a:endParaRPr lang="en-US" altLang="en-US" sz="4000"/>
          </a:p>
        </p:txBody>
      </p:sp>
      <p:sp>
        <p:nvSpPr>
          <p:cNvPr id="17411" name="Content Placeholder 1">
            <a:extLst>
              <a:ext uri="{FF2B5EF4-FFF2-40B4-BE49-F238E27FC236}">
                <a16:creationId xmlns:a16="http://schemas.microsoft.com/office/drawing/2014/main" id="{4EBCCA72-943A-47DB-8308-F17D416C0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539" y="1229995"/>
            <a:ext cx="7876221" cy="317436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jack@csci2200centos ~]$ find /etc -exec ls {} \; |&amp; grep -v ": Permission denied" | tail -n 6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nanorc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/etc/pbm2ppa.conf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/etc/pnm2ppa.conf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mailcap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mime.types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/etc/</a:t>
            </a:r>
            <a:r>
              <a:rPr lang="en-US" altLang="en-US" sz="17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locale.conf</a:t>
            </a:r>
            <a:endParaRPr lang="en-US" altLang="en-US" sz="17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endParaRPr lang="en-US" altLang="en-US" sz="1700" dirty="0">
              <a:cs typeface="Arial" panose="020B0604020202020204" pitchFamily="34" charset="0"/>
            </a:endParaRPr>
          </a:p>
        </p:txBody>
      </p:sp>
      <p:sp>
        <p:nvSpPr>
          <p:cNvPr id="17412" name="Content Placeholder 1">
            <a:extLst>
              <a:ext uri="{FF2B5EF4-FFF2-40B4-BE49-F238E27FC236}">
                <a16:creationId xmlns:a16="http://schemas.microsoft.com/office/drawing/2014/main" id="{57CFDAEB-3CC6-4F2D-B2BD-4EAA437F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8804" y="1229995"/>
            <a:ext cx="3953192" cy="349440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These examples show how using </a:t>
            </a:r>
            <a:r>
              <a:rPr lang="en-US" altLang="en-US" sz="2400" b="1" dirty="0">
                <a:solidFill>
                  <a:srgbClr val="0070C0"/>
                </a:solidFill>
                <a:cs typeface="Arial" panose="020B0604020202020204" pitchFamily="34" charset="0"/>
              </a:rPr>
              <a:t>grep</a:t>
            </a:r>
            <a:r>
              <a:rPr lang="en-US" altLang="en-US" sz="2400" dirty="0">
                <a:cs typeface="Arial" panose="020B0604020202020204" pitchFamily="34" charset="0"/>
              </a:rPr>
              <a:t> to explicitly filter "Permission denied" messages may be superior to redirecting </a:t>
            </a:r>
            <a:r>
              <a:rPr lang="en-US" altLang="en-US" sz="2400" b="1" dirty="0">
                <a:solidFill>
                  <a:srgbClr val="745600"/>
                </a:solidFill>
                <a:cs typeface="Arial" panose="020B0604020202020204" pitchFamily="34" charset="0"/>
              </a:rPr>
              <a:t>stderr</a:t>
            </a:r>
            <a:r>
              <a:rPr lang="en-US" altLang="en-US" sz="2400" dirty="0">
                <a:solidFill>
                  <a:srgbClr val="7456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to /dev/null</a:t>
            </a:r>
            <a:endParaRPr lang="en-US" altLang="en-US" sz="2400" i="1" dirty="0"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In the second instance, the effect of the missing final \; is indistinguishable from a lack of files in /</a:t>
            </a:r>
            <a:r>
              <a:rPr lang="en-US" altLang="en-US" sz="2400" dirty="0" err="1">
                <a:cs typeface="Arial" panose="020B0604020202020204" pitchFamily="34" charset="0"/>
              </a:rPr>
              <a:t>etc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33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95F910D4-C3A2-43E5-A040-3001A0994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360" y="990600"/>
            <a:ext cx="6207760" cy="3376295"/>
          </a:xfrm>
          <a:solidFill>
            <a:srgbClr val="FFFFCC"/>
          </a:solidFill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[jack@csci2200centos ~]$ find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 -ok file {} \;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&lt; file ...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 &gt; ? 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: directory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&lt; file ...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mtab</a:t>
            </a:r>
            <a:r>
              <a:rPr lang="en-US" altLang="en-US" sz="1700" b="1" dirty="0">
                <a:latin typeface="Consolas" panose="020B0609020204030204" pitchFamily="49" charset="0"/>
              </a:rPr>
              <a:t> &gt; ? 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mtab</a:t>
            </a:r>
            <a:r>
              <a:rPr lang="en-US" altLang="en-US" sz="1700" b="1" dirty="0">
                <a:latin typeface="Consolas" panose="020B0609020204030204" pitchFamily="49" charset="0"/>
              </a:rPr>
              <a:t>: symbolic link to ../proc/self/mounts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&lt; file ...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fstab</a:t>
            </a:r>
            <a:r>
              <a:rPr lang="en-US" altLang="en-US" sz="1700" b="1" dirty="0">
                <a:latin typeface="Consolas" panose="020B0609020204030204" pitchFamily="49" charset="0"/>
              </a:rPr>
              <a:t> &gt; ? 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fstab</a:t>
            </a:r>
            <a:r>
              <a:rPr lang="en-US" altLang="en-US" sz="1700" b="1" dirty="0">
                <a:latin typeface="Consolas" panose="020B0609020204030204" pitchFamily="49" charset="0"/>
              </a:rPr>
              <a:t>: ASCII text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&lt; file ...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crypttab</a:t>
            </a:r>
            <a:r>
              <a:rPr lang="en-US" altLang="en-US" sz="1700" b="1" dirty="0">
                <a:latin typeface="Consolas" panose="020B0609020204030204" pitchFamily="49" charset="0"/>
              </a:rPr>
              <a:t> &gt; ? 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crypttab</a:t>
            </a:r>
            <a:r>
              <a:rPr lang="en-US" altLang="en-US" sz="1700" b="1" dirty="0">
                <a:latin typeface="Consolas" panose="020B0609020204030204" pitchFamily="49" charset="0"/>
              </a:rPr>
              <a:t>: empty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&lt; file ... /</a:t>
            </a:r>
            <a:r>
              <a:rPr lang="en-US" altLang="en-US" sz="1700" b="1" dirty="0" err="1">
                <a:latin typeface="Consolas" panose="020B0609020204030204" pitchFamily="49" charset="0"/>
              </a:rPr>
              <a:t>etc</a:t>
            </a:r>
            <a:r>
              <a:rPr lang="en-US" altLang="en-US" sz="1700" b="1" dirty="0">
                <a:latin typeface="Consolas" panose="020B0609020204030204" pitchFamily="49" charset="0"/>
              </a:rPr>
              <a:t>/</a:t>
            </a:r>
            <a:r>
              <a:rPr lang="en-US" altLang="en-US" sz="1700" b="1" dirty="0" err="1">
                <a:latin typeface="Consolas" panose="020B0609020204030204" pitchFamily="49" charset="0"/>
              </a:rPr>
              <a:t>resolv.conf</a:t>
            </a:r>
            <a:r>
              <a:rPr lang="en-US" altLang="en-US" sz="1700" b="1" dirty="0">
                <a:latin typeface="Consolas" panose="020B0609020204030204" pitchFamily="49" charset="0"/>
              </a:rPr>
              <a:t> &gt; ? ^C</a:t>
            </a:r>
          </a:p>
          <a:p>
            <a:pPr marL="112713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[jack@csci2200centos ~]$ </a:t>
            </a:r>
          </a:p>
        </p:txBody>
      </p:sp>
      <p:sp>
        <p:nvSpPr>
          <p:cNvPr id="18435" name="Title 1">
            <a:extLst>
              <a:ext uri="{FF2B5EF4-FFF2-40B4-BE49-F238E27FC236}">
                <a16:creationId xmlns:a16="http://schemas.microsoft.com/office/drawing/2014/main" id="{DA84A10A-93E1-4504-B0FA-DAB0F378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276" y="304800"/>
            <a:ext cx="8639175" cy="685800"/>
          </a:xfrm>
        </p:spPr>
        <p:txBody>
          <a:bodyPr/>
          <a:lstStyle/>
          <a:p>
            <a:pPr defTabSz="1131888"/>
            <a:r>
              <a:rPr lang="en-US" altLang="en-US" sz="3600" b="1">
                <a:solidFill>
                  <a:srgbClr val="0070C0"/>
                </a:solidFill>
              </a:rPr>
              <a:t>find</a:t>
            </a:r>
            <a:r>
              <a:rPr lang="en-US" altLang="en-US" sz="3600">
                <a:solidFill>
                  <a:srgbClr val="0070C0"/>
                </a:solidFill>
              </a:rPr>
              <a:t> </a:t>
            </a:r>
            <a:r>
              <a:rPr lang="en-US" altLang="en-US" sz="3600" b="1">
                <a:solidFill>
                  <a:srgbClr val="002060"/>
                </a:solidFill>
              </a:rPr>
              <a:t>-ok</a:t>
            </a:r>
            <a:r>
              <a:rPr lang="en-US" altLang="en-US" sz="3600"/>
              <a:t> </a:t>
            </a:r>
            <a:r>
              <a:rPr lang="en-US" altLang="en-US" sz="3600" b="1">
                <a:solidFill>
                  <a:srgbClr val="002060"/>
                </a:solidFill>
              </a:rPr>
              <a:t>\;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BAB3F7-C6F4-4FA9-84A6-7FE5F506B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2280" y="990600"/>
            <a:ext cx="5080000" cy="3992880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Like</a:t>
            </a:r>
            <a:r>
              <a:rPr lang="en-US" altLang="en-US" sz="2400" b="1" dirty="0">
                <a:solidFill>
                  <a:srgbClr val="002060"/>
                </a:solidFill>
              </a:rPr>
              <a:t> -exec, </a:t>
            </a:r>
            <a:r>
              <a:rPr lang="en-US" altLang="en-US" sz="2400" dirty="0"/>
              <a:t>except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prompts before executing each command</a:t>
            </a:r>
          </a:p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Most commonly used with destructive commands like </a:t>
            </a:r>
            <a:r>
              <a:rPr lang="en-US" altLang="en-US" sz="2400" b="1" dirty="0" err="1">
                <a:solidFill>
                  <a:srgbClr val="002060"/>
                </a:solidFill>
              </a:rPr>
              <a:t>rm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i="1" dirty="0"/>
              <a:t>When using </a:t>
            </a:r>
            <a:r>
              <a:rPr lang="en-US" altLang="en-US" sz="2400" b="1" i="1" dirty="0">
                <a:solidFill>
                  <a:srgbClr val="002060"/>
                </a:solidFill>
              </a:rPr>
              <a:t>-ok</a:t>
            </a:r>
            <a:r>
              <a:rPr lang="en-US" altLang="en-US" sz="2400" i="1" dirty="0"/>
              <a:t>, </a:t>
            </a:r>
            <a:r>
              <a:rPr lang="en-US" altLang="en-US" sz="2400" b="1" i="1" dirty="0">
                <a:solidFill>
                  <a:srgbClr val="C00000"/>
                </a:solidFill>
              </a:rPr>
              <a:t>don't</a:t>
            </a:r>
            <a:r>
              <a:rPr lang="en-US" altLang="en-US" sz="2400" i="1" dirty="0">
                <a:solidFill>
                  <a:srgbClr val="C00000"/>
                </a:solidFill>
              </a:rPr>
              <a:t> redirect</a:t>
            </a:r>
            <a:r>
              <a:rPr lang="en-US" altLang="en-US" sz="2400" i="1" dirty="0"/>
              <a:t> </a:t>
            </a:r>
            <a:r>
              <a:rPr lang="en-US" altLang="en-US" sz="2400" b="1" i="1" dirty="0">
                <a:solidFill>
                  <a:srgbClr val="503B00"/>
                </a:solidFill>
              </a:rPr>
              <a:t>stderr</a:t>
            </a:r>
            <a:r>
              <a:rPr lang="en-US" altLang="en-US" sz="2400" i="1" dirty="0">
                <a:solidFill>
                  <a:srgbClr val="503B00"/>
                </a:solidFill>
              </a:rPr>
              <a:t> </a:t>
            </a:r>
            <a:r>
              <a:rPr lang="en-US" altLang="en-US" sz="2400" i="1" dirty="0"/>
              <a:t>to </a:t>
            </a:r>
            <a:r>
              <a:rPr lang="en-US" altLang="en-US" sz="2400" b="1" i="1" dirty="0">
                <a:solidFill>
                  <a:srgbClr val="503B00"/>
                </a:solidFill>
              </a:rPr>
              <a:t>/dev/null</a:t>
            </a:r>
            <a:r>
              <a:rPr lang="en-US" altLang="en-US" sz="2400" i="1" dirty="0"/>
              <a:t> : </a:t>
            </a:r>
            <a:br>
              <a:rPr lang="en-US" altLang="en-US" sz="2400" i="1" dirty="0"/>
            </a:br>
            <a:br>
              <a:rPr lang="en-US" altLang="en-US" sz="2400" i="1" dirty="0"/>
            </a:b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i="1" dirty="0">
                <a:solidFill>
                  <a:srgbClr val="0070C0"/>
                </a:solidFill>
              </a:rPr>
              <a:t> </a:t>
            </a:r>
            <a:r>
              <a:rPr lang="en-US" altLang="en-US" sz="2400" i="1" dirty="0"/>
              <a:t>writes prompts to </a:t>
            </a:r>
            <a:r>
              <a:rPr lang="en-US" altLang="en-US" sz="2400" b="1" i="1" dirty="0">
                <a:solidFill>
                  <a:srgbClr val="503B00"/>
                </a:solidFill>
              </a:rPr>
              <a:t>stderr</a:t>
            </a:r>
            <a:r>
              <a:rPr lang="en-US" altLang="en-US" sz="2400" i="1" dirty="0"/>
              <a:t> </a:t>
            </a:r>
          </a:p>
        </p:txBody>
      </p:sp>
      <p:pic>
        <p:nvPicPr>
          <p:cNvPr id="18437" name="Picture 8" descr="http://cdn.mysitemyway.com/etc-mysitemyway/icons/legacy-previews/icons/yellow-road-sign-icons-alphanumeric/075560-yellow-road-sign-icon-alphanumeric-exclamation-point-ps.png">
            <a:extLst>
              <a:ext uri="{FF2B5EF4-FFF2-40B4-BE49-F238E27FC236}">
                <a16:creationId xmlns:a16="http://schemas.microsoft.com/office/drawing/2014/main" id="{1E3CCCB8-AA52-4FBF-B34F-CE44121AF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4" y="2775269"/>
            <a:ext cx="422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751F3DE-2D24-43C3-ADDA-24D7E56BCE16}"/>
              </a:ext>
            </a:extLst>
          </p:cNvPr>
          <p:cNvSpPr/>
          <p:nvPr/>
        </p:nvSpPr>
        <p:spPr>
          <a:xfrm>
            <a:off x="6751320" y="3769360"/>
            <a:ext cx="36576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FD66A1-BAB3-4AFB-A624-4472D88DD49B}"/>
              </a:ext>
            </a:extLst>
          </p:cNvPr>
          <p:cNvCxnSpPr/>
          <p:nvPr/>
        </p:nvCxnSpPr>
        <p:spPr>
          <a:xfrm flipH="1" flipV="1">
            <a:off x="3947160" y="3322320"/>
            <a:ext cx="2969579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B062653-8B8C-4726-9154-FAB653F9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577851"/>
            <a:ext cx="8229600" cy="784225"/>
          </a:xfrm>
        </p:spPr>
        <p:txBody>
          <a:bodyPr/>
          <a:lstStyle/>
          <a:p>
            <a:r>
              <a:rPr lang="en-US" altLang="en-US" sz="3700"/>
              <a:t>\-Terminated Actions: Performance Issues</a:t>
            </a:r>
            <a:r>
              <a:rPr lang="en-US" altLang="en-US" sz="3200"/>
              <a:t> </a:t>
            </a:r>
            <a:endParaRPr lang="en-US" altLang="en-US" sz="33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C179658-D597-401E-96D9-7D1160CE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4963"/>
            <a:ext cx="8229600" cy="4521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b="1" dirty="0">
                <a:solidFill>
                  <a:srgbClr val="002060"/>
                </a:solidFill>
              </a:rPr>
              <a:t>-exec</a:t>
            </a:r>
            <a:r>
              <a:rPr lang="en-US" altLang="en-US" sz="2800" dirty="0"/>
              <a:t> </a:t>
            </a:r>
            <a:r>
              <a:rPr lang="en-US" altLang="en-US" sz="2800" b="1" dirty="0">
                <a:solidFill>
                  <a:srgbClr val="002060"/>
                </a:solidFill>
              </a:rPr>
              <a:t>\;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solidFill>
                  <a:srgbClr val="002060"/>
                </a:solidFill>
              </a:rPr>
              <a:t>-ok \; </a:t>
            </a:r>
            <a:r>
              <a:rPr lang="en-US" altLang="en-US" sz="2800" dirty="0"/>
              <a:t>execute their respective commands once for every identified file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These repeated executions can consume minutes—even hours—for traversals of large swaths of a working file system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BC83072-9D39-4D7F-A586-4743A52F8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11187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-exec \; -</a:t>
            </a:r>
            <a:r>
              <a:rPr lang="en-US" altLang="en-US" sz="4000"/>
              <a:t> Sample Timing</a:t>
            </a:r>
            <a:endParaRPr lang="en-US" altLang="en-US" sz="4000" b="1">
              <a:solidFill>
                <a:srgbClr val="002060"/>
              </a:solidFill>
            </a:endParaRPr>
          </a:p>
        </p:txBody>
      </p:sp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64891A9D-55FD-4E8C-8EDB-A0F50EF4B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1" y="1073150"/>
            <a:ext cx="7885113" cy="315849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time find 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 -exec file {} \; 2&gt; /dev/null | head -n 4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: directory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mtab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: symbolic link to ../proc/self/mounts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fstab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: ASCII text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crypttab</a:t>
            </a: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: empty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endParaRPr lang="en-US" altLang="en-US" sz="1600" b="1" spc="-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real	0m4.111s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user	0m3.074s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sys	0m0.958s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2917D7-84BF-44AB-8CEB-6722B8C6B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2151" y="4355465"/>
            <a:ext cx="8164512" cy="2141538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200" spc="-20" dirty="0">
                <a:cs typeface="Consolas" panose="020B0609020204030204" pitchFamily="49" charset="0"/>
              </a:rPr>
              <a:t>The </a:t>
            </a:r>
            <a:r>
              <a:rPr lang="en-US" altLang="en-US" sz="2200" b="1" spc="-20" dirty="0">
                <a:solidFill>
                  <a:srgbClr val="0070C0"/>
                </a:solidFill>
                <a:cs typeface="Consolas" panose="020B0609020204030204" pitchFamily="49" charset="0"/>
              </a:rPr>
              <a:t>time</a:t>
            </a:r>
            <a:r>
              <a:rPr lang="en-US" altLang="en-US" sz="2200" spc="-20" dirty="0">
                <a:cs typeface="Consolas" panose="020B0609020204030204" pitchFamily="49" charset="0"/>
              </a:rPr>
              <a:t> command 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200" spc="-20" dirty="0">
                <a:cs typeface="Consolas" panose="020B0609020204030204" pitchFamily="49" charset="0"/>
              </a:rPr>
              <a:t>takes one argument: a command to execute</a:t>
            </a:r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200" spc="-20" dirty="0">
                <a:cs typeface="Consolas" panose="020B0609020204030204" pitchFamily="49" charset="0"/>
              </a:rPr>
              <a:t>returns the time this command takes to execute, as three values:</a:t>
            </a:r>
          </a:p>
          <a:p>
            <a:pPr marL="279400" lvl="1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i="1" dirty="0">
                <a:solidFill>
                  <a:srgbClr val="000000"/>
                </a:solidFill>
              </a:rPr>
              <a:t>real</a:t>
            </a:r>
            <a:r>
              <a:rPr lang="en-US" altLang="en-US" sz="2000" dirty="0">
                <a:solidFill>
                  <a:srgbClr val="000000"/>
                </a:solidFill>
              </a:rPr>
              <a:t> is wall clock time</a:t>
            </a:r>
          </a:p>
          <a:p>
            <a:pPr marL="279400" lvl="1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2000" b="1" i="1" dirty="0">
                <a:solidFill>
                  <a:srgbClr val="000000"/>
                </a:solidFill>
              </a:rPr>
              <a:t>user</a:t>
            </a:r>
            <a:r>
              <a:rPr lang="en-US" altLang="en-US" sz="2000" dirty="0">
                <a:solidFill>
                  <a:srgbClr val="000000"/>
                </a:solidFill>
              </a:rPr>
              <a:t> is time running user space code</a:t>
            </a:r>
          </a:p>
          <a:p>
            <a:pPr marL="279400" lvl="1" indent="0">
              <a:spcBef>
                <a:spcPct val="0"/>
              </a:spcBef>
              <a:spcAft>
                <a:spcPts val="1800"/>
              </a:spcAft>
              <a:buNone/>
              <a:defRPr/>
            </a:pPr>
            <a:r>
              <a:rPr lang="en-US" altLang="en-US" sz="2000" b="1" i="1" dirty="0">
                <a:solidFill>
                  <a:srgbClr val="000000"/>
                </a:solidFill>
              </a:rPr>
              <a:t>sys</a:t>
            </a:r>
            <a:r>
              <a:rPr lang="en-US" altLang="en-US" sz="2000" dirty="0">
                <a:solidFill>
                  <a:srgbClr val="000000"/>
                </a:solidFill>
              </a:rPr>
              <a:t> is time running kernel code</a:t>
            </a:r>
            <a:endParaRPr lang="en-US" altLang="en-US" sz="2000" spc="-20" dirty="0">
              <a:cs typeface="Consolas" panose="020B06090202040302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F92A3-BE78-45AA-A59A-43E20DD2AA98}"/>
              </a:ext>
            </a:extLst>
          </p:cNvPr>
          <p:cNvSpPr/>
          <p:nvPr/>
        </p:nvSpPr>
        <p:spPr>
          <a:xfrm>
            <a:off x="1986916" y="3026094"/>
            <a:ext cx="2117725" cy="885825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48B5ABC-3917-44A1-B805-E57BFE03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44537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/>
              <a:t> </a:t>
            </a:r>
            <a:r>
              <a:rPr lang="en-US" altLang="en-US" sz="4000" b="1">
                <a:solidFill>
                  <a:srgbClr val="002060"/>
                </a:solidFill>
              </a:rPr>
              <a:t>-delete</a:t>
            </a:r>
            <a:endParaRPr lang="en-US" altLang="en-US" sz="4000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70027665-490D-4E5F-BE85-78556C5CD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23951"/>
            <a:ext cx="8229600" cy="435736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altLang="en-US" sz="2400" b="1" dirty="0"/>
              <a:t>Deletes all entries that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i="1" dirty="0"/>
              <a:t>identifies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  <a:defRPr/>
            </a:pPr>
            <a:r>
              <a:rPr lang="en-US" altLang="en-US" sz="2400" dirty="0"/>
              <a:t>Perhaps the second most dangerous Unix command, after </a:t>
            </a:r>
            <a:r>
              <a:rPr lang="en-US" altLang="en-US" sz="2400" b="1" dirty="0" err="1">
                <a:solidFill>
                  <a:srgbClr val="002060"/>
                </a:solidFill>
              </a:rPr>
              <a:t>rm</a:t>
            </a:r>
            <a:r>
              <a:rPr lang="en-US" altLang="en-US" sz="2400" b="1" dirty="0">
                <a:solidFill>
                  <a:srgbClr val="002060"/>
                </a:solidFill>
              </a:rPr>
              <a:t> -r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Warnings from man7.org/</a:t>
            </a:r>
            <a:r>
              <a:rPr lang="en-US" altLang="en-US" sz="2400" dirty="0" err="1"/>
              <a:t>linux</a:t>
            </a:r>
            <a:r>
              <a:rPr lang="en-US" altLang="en-US" sz="2400" dirty="0"/>
              <a:t>/man-pages/man1/find.1.html,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's Linux documentation (paraphrased):</a:t>
            </a:r>
          </a:p>
          <a:p>
            <a:pPr marL="2286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i="1" dirty="0">
                <a:solidFill>
                  <a:srgbClr val="C00000"/>
                </a:solidFill>
              </a:rPr>
              <a:t>Put </a:t>
            </a:r>
            <a:r>
              <a:rPr lang="en-US" altLang="en-US" sz="2400" b="1" i="1" dirty="0">
                <a:solidFill>
                  <a:srgbClr val="C00000"/>
                </a:solidFill>
              </a:rPr>
              <a:t>-delete </a:t>
            </a:r>
            <a:r>
              <a:rPr lang="en-US" altLang="en-US" sz="2400" i="1" dirty="0">
                <a:solidFill>
                  <a:srgbClr val="C00000"/>
                </a:solidFill>
              </a:rPr>
              <a:t>after all tests for files to delete</a:t>
            </a:r>
          </a:p>
          <a:p>
            <a:pPr marL="455613" lvl="2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i="1" dirty="0">
                <a:solidFill>
                  <a:srgbClr val="C00000"/>
                </a:solidFill>
              </a:rPr>
              <a:t>if you put -delete before the tests, the tests will be ignored.</a:t>
            </a:r>
          </a:p>
        </p:txBody>
      </p:sp>
      <p:pic>
        <p:nvPicPr>
          <p:cNvPr id="26628" name="Picture 8" descr="http://cdn.mysitemyway.com/etc-mysitemyway/icons/legacy-previews/icons/yellow-road-sign-icons-alphanumeric/075560-yellow-road-sign-icon-alphanumeric-exclamation-point-ps.png">
            <a:extLst>
              <a:ext uri="{FF2B5EF4-FFF2-40B4-BE49-F238E27FC236}">
                <a16:creationId xmlns:a16="http://schemas.microsoft.com/office/drawing/2014/main" id="{09156F0C-A862-4136-B05E-C71C3A9A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1742759"/>
            <a:ext cx="422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" descr="http://cdn.mysitemyway.com/etc-mysitemyway/icons/legacy-previews/icons/yellow-road-sign-icons-alphanumeric/075560-yellow-road-sign-icon-alphanumeric-exclamation-point-ps.png">
            <a:extLst>
              <a:ext uri="{FF2B5EF4-FFF2-40B4-BE49-F238E27FC236}">
                <a16:creationId xmlns:a16="http://schemas.microsoft.com/office/drawing/2014/main" id="{43ED6BEB-8D55-42F3-977D-D4CCCD334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4" y="2361567"/>
            <a:ext cx="422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41127D58-53F9-45DE-84E3-D52F188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5E79FD05-071A-49A3-8F50-234FE52E05AE}" type="slidenum">
              <a:rPr lang="en-US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116DDC7-DD94-4623-90E5-5A859CD91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  <a:noFill/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endParaRPr lang="en-US" altLang="en-US" sz="2800"/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AA06DDA-08E1-485B-A168-79D5869E2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01775" y="1143795"/>
            <a:ext cx="9188450" cy="4545806"/>
          </a:xfrm>
          <a:solidFill>
            <a:schemeClr val="bg1"/>
          </a:solidFill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find</a:t>
            </a:r>
            <a:r>
              <a:rPr lang="en-US" altLang="en-US" sz="2800" b="1" i="1" dirty="0">
                <a:solidFill>
                  <a:srgbClr val="002060"/>
                </a:solidFill>
              </a:rPr>
              <a:t> [options] [starting-points…] command-sequence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Functionality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Search along </a:t>
            </a:r>
            <a:r>
              <a:rPr lang="en-US" altLang="en-US" sz="2000" b="1" i="1" dirty="0">
                <a:solidFill>
                  <a:srgbClr val="002060"/>
                </a:solidFill>
              </a:rPr>
              <a:t>starting-points…</a:t>
            </a:r>
            <a:r>
              <a:rPr lang="en-US" altLang="en-US" sz="2000" dirty="0"/>
              <a:t> , a list of files and/or directories, for file system objects </a:t>
            </a:r>
          </a:p>
          <a:p>
            <a:pPr marL="457200" lvl="3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if </a:t>
            </a:r>
            <a:r>
              <a:rPr lang="en-US" altLang="en-US" b="1" i="1" dirty="0">
                <a:solidFill>
                  <a:srgbClr val="002060"/>
                </a:solidFill>
              </a:rPr>
              <a:t>starting-points… </a:t>
            </a:r>
            <a:r>
              <a:rPr lang="en-US" altLang="en-US" dirty="0"/>
              <a:t>omitted, </a:t>
            </a:r>
            <a:r>
              <a:rPr lang="en-US" altLang="en-US" b="1" dirty="0">
                <a:solidFill>
                  <a:srgbClr val="0070C0"/>
                </a:solidFill>
              </a:rPr>
              <a:t>find</a:t>
            </a:r>
            <a:r>
              <a:rPr lang="en-US" altLang="en-US" dirty="0"/>
              <a:t> searches the directory tree starting at the current directory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As each object is found, pass it to </a:t>
            </a:r>
            <a:r>
              <a:rPr lang="en-US" altLang="en-US" sz="2000" b="1" i="1" dirty="0">
                <a:solidFill>
                  <a:srgbClr val="002060"/>
                </a:solidFill>
              </a:rPr>
              <a:t>command-sequence , </a:t>
            </a:r>
            <a:r>
              <a:rPr lang="en-US" altLang="en-US" sz="2000" dirty="0"/>
              <a:t>which</a:t>
            </a:r>
            <a:r>
              <a:rPr lang="en-US" altLang="en-US" sz="2000" b="1" i="1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determines</a:t>
            </a:r>
          </a:p>
          <a:p>
            <a:pPr marL="4572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which file system objects to act on and </a:t>
            </a:r>
          </a:p>
          <a:p>
            <a:pPr marL="4572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how to act.</a:t>
            </a:r>
          </a:p>
          <a:p>
            <a:pPr marL="0" indent="0" defTabSz="1131888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2000" b="1" i="1" dirty="0">
                <a:solidFill>
                  <a:srgbClr val="002060"/>
                </a:solidFill>
              </a:rPr>
              <a:t>[options] </a:t>
            </a:r>
            <a:r>
              <a:rPr lang="en-US" altLang="en-US" sz="2000" dirty="0"/>
              <a:t>ignored here; they either</a:t>
            </a:r>
          </a:p>
          <a:p>
            <a:pPr marL="457200" lvl="1" indent="0" defTabSz="1131888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2000" dirty="0"/>
              <a:t>replicate functionality that can be obtained from an appropriate </a:t>
            </a:r>
            <a:r>
              <a:rPr lang="en-US" altLang="en-US" sz="2000" b="1" i="1" dirty="0">
                <a:solidFill>
                  <a:srgbClr val="002060"/>
                </a:solidFill>
              </a:rPr>
              <a:t>command-sequence</a:t>
            </a:r>
            <a:r>
              <a:rPr lang="en-US" altLang="en-US" sz="2000" dirty="0"/>
              <a:t> </a:t>
            </a:r>
          </a:p>
          <a:p>
            <a:pPr marL="457200" lvl="1" indent="0" defTabSz="1131888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2000" dirty="0"/>
              <a:t>or </a:t>
            </a:r>
            <a:r>
              <a:rPr lang="en-US" altLang="en-US" sz="2000" dirty="0">
                <a:solidFill>
                  <a:prstClr val="black"/>
                </a:solidFill>
              </a:rPr>
              <a:t>seem more appropriate for a course on system administration</a:t>
            </a:r>
            <a:endParaRPr lang="en-US" altLang="en-US" sz="2000" dirty="0"/>
          </a:p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altLang="en-US" sz="2000" dirty="0"/>
          </a:p>
          <a:p>
            <a:pPr marL="0" indent="0" defTabSz="1131888">
              <a:spcBef>
                <a:spcPts val="0"/>
              </a:spcBef>
              <a:spcAft>
                <a:spcPts val="100"/>
              </a:spcAft>
              <a:buNone/>
              <a:defRPr/>
            </a:pPr>
            <a:endParaRPr lang="en-US" altLang="en-US" sz="1700" dirty="0"/>
          </a:p>
          <a:p>
            <a:pPr marL="457200" indent="-457200" defTabSz="1131888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defRPr/>
            </a:pPr>
            <a:endParaRPr lang="en-US" altLang="en-US" sz="2000" dirty="0"/>
          </a:p>
          <a:p>
            <a:pPr marL="0" indent="0" defTabSz="1131888">
              <a:spcBef>
                <a:spcPts val="0"/>
              </a:spcBef>
              <a:spcAft>
                <a:spcPts val="300"/>
              </a:spcAft>
              <a:buNone/>
              <a:defRPr/>
            </a:pPr>
            <a:endParaRPr lang="en-US" altLang="en-US"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BC7870C-D36D-4AFD-9287-47215AF4B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604700"/>
                </a:solidFill>
              </a:rPr>
              <a:t>Selectors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5D6B06-3F95-42B2-8A08-9FE637ABC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50CF465-2044-4C0C-BB44-6263F0EE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778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/>
              <a:t> Selectors: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135F-2983-41EF-975C-1086C487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193800"/>
            <a:ext cx="8229600" cy="49228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100" b="1" dirty="0">
                <a:solidFill>
                  <a:srgbClr val="0070C0"/>
                </a:solidFill>
              </a:rPr>
              <a:t>find</a:t>
            </a:r>
            <a:r>
              <a:rPr lang="en-US" altLang="en-US" sz="2100" b="1" dirty="0">
                <a:solidFill>
                  <a:srgbClr val="002060"/>
                </a:solidFill>
              </a:rPr>
              <a:t> </a:t>
            </a:r>
            <a:r>
              <a:rPr lang="en-US" altLang="en-US" sz="21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100" b="1" i="1" dirty="0">
                <a:solidFill>
                  <a:srgbClr val="006400"/>
                </a:solidFill>
              </a:rPr>
              <a:t>…commands…</a:t>
            </a:r>
            <a:r>
              <a:rPr lang="en-US" altLang="en-US" sz="2100" b="1" dirty="0">
                <a:solidFill>
                  <a:srgbClr val="002060"/>
                </a:solidFill>
              </a:rPr>
              <a:t> </a:t>
            </a:r>
            <a:r>
              <a:rPr lang="en-US" altLang="en-US" sz="2100" b="1" i="1" dirty="0">
                <a:solidFill>
                  <a:srgbClr val="745600"/>
                </a:solidFill>
              </a:rPr>
              <a:t>-selector</a:t>
            </a:r>
            <a:r>
              <a:rPr lang="en-US" altLang="en-US" sz="2100" b="1" dirty="0">
                <a:solidFill>
                  <a:srgbClr val="745600"/>
                </a:solidFill>
              </a:rPr>
              <a:t> </a:t>
            </a:r>
            <a:r>
              <a:rPr lang="en-US" altLang="en-US" sz="2100" b="1" i="1" dirty="0">
                <a:solidFill>
                  <a:srgbClr val="006400"/>
                </a:solidFill>
              </a:rPr>
              <a:t>…more commands…</a:t>
            </a:r>
            <a:r>
              <a:rPr lang="en-US" altLang="en-US" sz="2100" b="1" dirty="0">
                <a:solidFill>
                  <a:srgbClr val="002060"/>
                </a:solidFill>
              </a:rPr>
              <a:t> </a:t>
            </a:r>
            <a:endParaRPr lang="en-US" sz="2100" dirty="0"/>
          </a:p>
          <a:p>
            <a:pPr marL="288925" indent="-288925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000" dirty="0"/>
              <a:t>selectors appear in the midst of commands</a:t>
            </a:r>
          </a:p>
          <a:p>
            <a:pPr marL="288925" indent="-288925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000" dirty="0"/>
              <a:t>each selector</a:t>
            </a:r>
          </a:p>
          <a:p>
            <a:pPr marL="568325" lvl="1" indent="-28892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receives content from the preceding commands</a:t>
            </a:r>
          </a:p>
          <a:p>
            <a:pPr marL="568325" lvl="1" indent="-28892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optionally triggers or suppresses the following commands</a:t>
            </a:r>
          </a:p>
          <a:p>
            <a:pPr marL="288925" indent="-288925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000" dirty="0"/>
              <a:t>selectors may be divided into those that select on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path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type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permissions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size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account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timestamps</a:t>
            </a:r>
          </a:p>
          <a:p>
            <a:pPr marL="569913" lvl="1" indent="-2809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2000" dirty="0"/>
              <a:t>timestamp comparisons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52D17DA-7055-47AF-AB27-B790AEC7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09587"/>
          </a:xfrm>
        </p:spPr>
        <p:txBody>
          <a:bodyPr/>
          <a:lstStyle/>
          <a:p>
            <a:r>
              <a:rPr lang="en-US" altLang="en-US" sz="4000"/>
              <a:t>Catalogue of </a:t>
            </a:r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/>
              <a:t> Selectors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38DC2-3E25-4162-91A3-743202F2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868363"/>
            <a:ext cx="8229600" cy="5503862"/>
          </a:xfrm>
          <a:solidFill>
            <a:schemeClr val="bg1"/>
          </a:solidFill>
        </p:spPr>
        <p:txBody>
          <a:bodyPr/>
          <a:lstStyle/>
          <a:p>
            <a:pPr marL="233363" indent="-233363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dirty="0"/>
              <a:t>By path</a:t>
            </a:r>
          </a:p>
          <a:p>
            <a:pPr marL="457200" lvl="1" indent="-176213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name </a:t>
            </a:r>
            <a:r>
              <a:rPr lang="en-US" sz="1900" dirty="0"/>
              <a:t>– specify the object's last segment</a:t>
            </a:r>
            <a:endParaRPr lang="en-US" sz="1900" b="1" i="1" dirty="0">
              <a:solidFill>
                <a:srgbClr val="008600"/>
              </a:solidFill>
            </a:endParaRPr>
          </a:p>
          <a:p>
            <a:pPr marL="457200" lvl="1" indent="-176213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path</a:t>
            </a:r>
            <a:r>
              <a:rPr lang="en-US" sz="1900" dirty="0">
                <a:solidFill>
                  <a:srgbClr val="002060"/>
                </a:solidFill>
              </a:rPr>
              <a:t> </a:t>
            </a:r>
            <a:r>
              <a:rPr lang="en-US" sz="1900" dirty="0"/>
              <a:t>– specify the object's path, using </a:t>
            </a:r>
            <a:r>
              <a:rPr lang="en-US" sz="1900" b="1" dirty="0">
                <a:solidFill>
                  <a:srgbClr val="0070C0"/>
                </a:solidFill>
              </a:rPr>
              <a:t>bash</a:t>
            </a:r>
            <a:r>
              <a:rPr lang="en-US" sz="1900" dirty="0"/>
              <a:t> </a:t>
            </a:r>
            <a:r>
              <a:rPr lang="en-US" sz="1900" dirty="0" err="1"/>
              <a:t>regexp</a:t>
            </a:r>
            <a:r>
              <a:rPr lang="en-US" sz="1900" dirty="0"/>
              <a:t> syntax</a:t>
            </a:r>
          </a:p>
          <a:p>
            <a:pPr marL="457200" lvl="1" indent="-176213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regex </a:t>
            </a:r>
            <a:r>
              <a:rPr lang="en-US" sz="1900" dirty="0"/>
              <a:t>– specify the object's path, using ECRE </a:t>
            </a:r>
            <a:r>
              <a:rPr lang="en-US" sz="1900" dirty="0" err="1"/>
              <a:t>regexp</a:t>
            </a:r>
            <a:r>
              <a:rPr lang="en-US" sz="1900" dirty="0"/>
              <a:t> syntax</a:t>
            </a:r>
          </a:p>
          <a:p>
            <a:pPr marL="457200" lvl="1" indent="-1682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altLang="en-US" sz="1900" b="1" dirty="0" err="1">
                <a:solidFill>
                  <a:srgbClr val="002060"/>
                </a:solidFill>
              </a:rPr>
              <a:t>mindepth</a:t>
            </a:r>
            <a:r>
              <a:rPr lang="en-US" altLang="en-US" sz="1900" b="1" dirty="0">
                <a:solidFill>
                  <a:srgbClr val="002060"/>
                </a:solidFill>
              </a:rPr>
              <a:t> – </a:t>
            </a:r>
            <a:r>
              <a:rPr lang="en-US" altLang="en-US" sz="1900" dirty="0">
                <a:solidFill>
                  <a:prstClr val="black"/>
                </a:solidFill>
              </a:rPr>
              <a:t>specify minimum number of segments in the object's path</a:t>
            </a:r>
          </a:p>
          <a:p>
            <a:pPr marL="457200" lvl="1" indent="-1682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altLang="en-US" sz="1900" b="1" dirty="0" err="1">
                <a:solidFill>
                  <a:srgbClr val="002060"/>
                </a:solidFill>
              </a:rPr>
              <a:t>maxdepth</a:t>
            </a:r>
            <a:r>
              <a:rPr lang="en-US" altLang="en-US" sz="1900" b="1" dirty="0">
                <a:solidFill>
                  <a:srgbClr val="002060"/>
                </a:solidFill>
              </a:rPr>
              <a:t> – </a:t>
            </a:r>
            <a:r>
              <a:rPr lang="en-US" altLang="en-US" sz="1900" dirty="0">
                <a:solidFill>
                  <a:prstClr val="black"/>
                </a:solidFill>
              </a:rPr>
              <a:t>specify maximum number of segments in the object's path</a:t>
            </a:r>
          </a:p>
          <a:p>
            <a:pPr marL="233363" indent="-233363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type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type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the object's type</a:t>
            </a:r>
          </a:p>
          <a:p>
            <a:pPr marL="233363" indent="-233363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permissions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readable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readable objects by the invoking user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writeable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writeable objects by the invoking user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executable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executable objects by the invoking user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perm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permissions</a:t>
            </a:r>
          </a:p>
          <a:p>
            <a:pPr marL="233363" indent="-233363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size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size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objects by size</a:t>
            </a:r>
          </a:p>
          <a:p>
            <a:pPr marL="457200" lvl="1" indent="-231775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empty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empty objects</a:t>
            </a:r>
          </a:p>
          <a:p>
            <a:pPr marL="393700" lvl="1" indent="0">
              <a:spcBef>
                <a:spcPts val="0"/>
              </a:spcBef>
              <a:spcAft>
                <a:spcPts val="300"/>
              </a:spcAft>
              <a:buNone/>
              <a:defRPr/>
            </a:pP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9F146E8-D68E-43BA-AB35-BF044A10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09587"/>
          </a:xfrm>
        </p:spPr>
        <p:txBody>
          <a:bodyPr/>
          <a:lstStyle/>
          <a:p>
            <a:r>
              <a:rPr lang="en-US" altLang="en-US" sz="4000"/>
              <a:t>Catalogue of </a:t>
            </a:r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/>
              <a:t> Selectors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7DD8-5CDB-4D29-BC04-476FDCC5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6" y="923925"/>
            <a:ext cx="8321675" cy="5448300"/>
          </a:xfrm>
          <a:solidFill>
            <a:schemeClr val="bg1"/>
          </a:solidFill>
        </p:spPr>
        <p:txBody>
          <a:bodyPr/>
          <a:lstStyle/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account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user, </a:t>
            </a:r>
            <a:r>
              <a:rPr lang="en-US" sz="1900" b="1" dirty="0" err="1">
                <a:solidFill>
                  <a:srgbClr val="002060"/>
                </a:solidFill>
              </a:rPr>
              <a:t>uid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owner / UID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group, </a:t>
            </a:r>
            <a:r>
              <a:rPr lang="en-US" sz="1900" b="1" dirty="0" err="1">
                <a:solidFill>
                  <a:srgbClr val="002060"/>
                </a:solidFill>
              </a:rPr>
              <a:t>gid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group / GID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nouser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objects that aren't associated with identifiable owners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nogroup</a:t>
            </a:r>
            <a:r>
              <a:rPr lang="en-US" sz="1900" dirty="0"/>
              <a:t> – specify objects that aren't associated with identifiable groups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timestamp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cmin</a:t>
            </a:r>
            <a:r>
              <a:rPr lang="en-US" sz="1900" b="1" dirty="0">
                <a:solidFill>
                  <a:srgbClr val="002060"/>
                </a:solidFill>
              </a:rPr>
              <a:t>, </a:t>
            </a:r>
            <a:r>
              <a:rPr lang="en-US" sz="1900" b="1" dirty="0" err="1">
                <a:solidFill>
                  <a:srgbClr val="002060"/>
                </a:solidFill>
              </a:rPr>
              <a:t>cmax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by earliest/latest time of creation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amin</a:t>
            </a:r>
            <a:r>
              <a:rPr lang="en-US" sz="1900" b="1" dirty="0">
                <a:solidFill>
                  <a:srgbClr val="002060"/>
                </a:solidFill>
              </a:rPr>
              <a:t>, </a:t>
            </a:r>
            <a:r>
              <a:rPr lang="en-US" sz="1900" b="1" dirty="0" err="1">
                <a:solidFill>
                  <a:srgbClr val="002060"/>
                </a:solidFill>
              </a:rPr>
              <a:t>amax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by earliest/latest time of access</a:t>
            </a:r>
          </a:p>
          <a:p>
            <a:pPr marL="457200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mmin</a:t>
            </a:r>
            <a:r>
              <a:rPr lang="en-US" sz="1900" b="1" dirty="0">
                <a:solidFill>
                  <a:srgbClr val="002060"/>
                </a:solidFill>
              </a:rPr>
              <a:t>, </a:t>
            </a:r>
            <a:r>
              <a:rPr lang="en-US" sz="1900" b="1" dirty="0" err="1">
                <a:solidFill>
                  <a:srgbClr val="002060"/>
                </a:solidFill>
              </a:rPr>
              <a:t>mmax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b="1" i="1" dirty="0">
                <a:solidFill>
                  <a:srgbClr val="008600"/>
                </a:solidFill>
              </a:rPr>
              <a:t>– </a:t>
            </a:r>
            <a:r>
              <a:rPr lang="en-US" sz="1900" dirty="0"/>
              <a:t>specify object by earliest/latest time of modification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400" dirty="0"/>
              <a:t>By </a:t>
            </a:r>
            <a:r>
              <a:rPr lang="en-US" sz="2400" dirty="0">
                <a:solidFill>
                  <a:prstClr val="black"/>
                </a:solidFill>
              </a:rPr>
              <a:t>timestamp comparisons</a:t>
            </a:r>
          </a:p>
          <a:p>
            <a:pPr marL="455613" lvl="1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anewer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- specify objects that were last accessed more recently </a:t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>than when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was last modified</a:t>
            </a:r>
          </a:p>
          <a:p>
            <a:pPr marL="455613" lvl="1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900" b="1" dirty="0" err="1">
                <a:solidFill>
                  <a:srgbClr val="002060"/>
                </a:solidFill>
              </a:rPr>
              <a:t>cnewer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- specify objects whose statuses changed more recently</a:t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>than when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was last modified</a:t>
            </a:r>
            <a:endParaRPr lang="en-US" sz="1900" b="1" i="1" dirty="0">
              <a:solidFill>
                <a:srgbClr val="002060"/>
              </a:solidFill>
            </a:endParaRPr>
          </a:p>
          <a:p>
            <a:pPr marL="455613" lvl="1" indent="-233363">
              <a:spcBef>
                <a:spcPts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sz="1900" b="1" dirty="0">
                <a:solidFill>
                  <a:srgbClr val="002060"/>
                </a:solidFill>
              </a:rPr>
              <a:t>newer</a:t>
            </a:r>
            <a:r>
              <a:rPr lang="en-US" sz="1900" dirty="0">
                <a:solidFill>
                  <a:prstClr val="black"/>
                </a:solidFill>
              </a:rPr>
              <a:t>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- specify objects that were last modified more recently</a:t>
            </a:r>
            <a:br>
              <a:rPr lang="en-US" sz="1900" dirty="0">
                <a:solidFill>
                  <a:prstClr val="black"/>
                </a:solidFill>
              </a:rPr>
            </a:br>
            <a:r>
              <a:rPr lang="en-US" sz="1900" dirty="0">
                <a:solidFill>
                  <a:prstClr val="black"/>
                </a:solidFill>
              </a:rPr>
              <a:t>than when </a:t>
            </a:r>
            <a:r>
              <a:rPr lang="en-US" sz="1900" b="1" i="1" dirty="0">
                <a:solidFill>
                  <a:srgbClr val="002060"/>
                </a:solidFill>
              </a:rPr>
              <a:t>file</a:t>
            </a:r>
            <a:r>
              <a:rPr lang="en-US" sz="1900" dirty="0">
                <a:solidFill>
                  <a:prstClr val="black"/>
                </a:solidFill>
              </a:rPr>
              <a:t> was last modified</a:t>
            </a:r>
            <a:endParaRPr lang="en-US" sz="1900" b="1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47B4D4D-083C-4366-ADD5-32B86E90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-name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8428BDB-6505-4B6C-9B49-7068208DB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2537" y="1025526"/>
            <a:ext cx="9686925" cy="877886"/>
          </a:xfrm>
          <a:solidFill>
            <a:srgbClr val="FFFFCC"/>
          </a:solidFill>
        </p:spPr>
        <p:txBody>
          <a:bodyPr/>
          <a:lstStyle/>
          <a:p>
            <a:pPr marL="112713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-name '*.txt' -print 2&gt;/dev/null</a:t>
            </a:r>
          </a:p>
        </p:txBody>
      </p:sp>
      <p:sp>
        <p:nvSpPr>
          <p:cNvPr id="6148" name="Content Placeholder 1">
            <a:extLst>
              <a:ext uri="{FF2B5EF4-FFF2-40B4-BE49-F238E27FC236}">
                <a16:creationId xmlns:a16="http://schemas.microsoft.com/office/drawing/2014/main" id="{B4F0A5B4-A019-4DCC-A756-CB67859E2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8825" y="2090739"/>
            <a:ext cx="8324850" cy="441483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</a:rPr>
              <a:t>-name</a:t>
            </a:r>
            <a:r>
              <a:rPr lang="en-US" altLang="en-US" sz="2400" dirty="0"/>
              <a:t> constrains a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/>
              <a:t>path's last segment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</a:rPr>
              <a:t>-name</a:t>
            </a:r>
            <a:r>
              <a:rPr lang="en-US" altLang="en-US" sz="2400" dirty="0"/>
              <a:t> assumes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regular expression syntax: i.e.,</a:t>
            </a:r>
          </a:p>
          <a:p>
            <a:pPr marL="401638" lvl="1" indent="0">
              <a:spcBef>
                <a:spcPct val="0"/>
              </a:spcBef>
              <a:spcAft>
                <a:spcPts val="600"/>
              </a:spcAft>
              <a:buNone/>
              <a:tabLst>
                <a:tab pos="1258888" algn="l"/>
              </a:tabLst>
              <a:defRPr/>
            </a:pPr>
            <a:r>
              <a:rPr lang="en-US" altLang="en-US" b="1" dirty="0"/>
              <a:t>.</a:t>
            </a:r>
            <a:r>
              <a:rPr lang="en-US" altLang="en-US" dirty="0"/>
              <a:t>	is treated as itself</a:t>
            </a:r>
          </a:p>
          <a:p>
            <a:pPr marL="401638" lvl="1" indent="0">
              <a:spcBef>
                <a:spcPct val="0"/>
              </a:spcBef>
              <a:spcAft>
                <a:spcPts val="600"/>
              </a:spcAft>
              <a:buNone/>
              <a:tabLst>
                <a:tab pos="1258888" algn="l"/>
              </a:tabLst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?</a:t>
            </a:r>
            <a:r>
              <a:rPr lang="en-US" altLang="en-US" dirty="0"/>
              <a:t>	is treated as "any character"</a:t>
            </a:r>
          </a:p>
          <a:p>
            <a:pPr marL="401638" lvl="1" indent="0">
              <a:spcBef>
                <a:spcPct val="0"/>
              </a:spcBef>
              <a:spcAft>
                <a:spcPts val="600"/>
              </a:spcAft>
              <a:buNone/>
              <a:tabLst>
                <a:tab pos="1258888" algn="l"/>
              </a:tabLst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{ }</a:t>
            </a:r>
            <a:r>
              <a:rPr lang="en-US" altLang="en-US" dirty="0"/>
              <a:t>	is treated as one of a set of characters</a:t>
            </a:r>
          </a:p>
          <a:p>
            <a:pPr marL="401638" lvl="1" indent="0">
              <a:spcBef>
                <a:spcPct val="0"/>
              </a:spcBef>
              <a:spcAft>
                <a:spcPts val="600"/>
              </a:spcAft>
              <a:buNone/>
              <a:tabLst>
                <a:tab pos="1258888" algn="l"/>
              </a:tabLst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*</a:t>
            </a:r>
            <a:r>
              <a:rPr lang="en-US" altLang="en-US" dirty="0"/>
              <a:t>	is treated as "any string of characters"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FDB6E82-A55E-45C6-8ECD-563FA4C9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-path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B1F72EB-85AA-4CDF-93B6-79780DF50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25" y="952501"/>
            <a:ext cx="8420100" cy="2476499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find 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-path '*xml*' -print 2&gt;/dev/null | tail -n 5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gconf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gconf.xml.system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vmware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-tools/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vgauth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/schemas/catalog.xml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vmware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-tools/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vgauth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/schemas/xml.xsd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vmware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-tools/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vgauth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/schemas/xmldsig-core-schema.xsd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cupshelpers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/preferreddrivers.xml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[jack@csci2200centos ~]$ </a:t>
            </a:r>
          </a:p>
        </p:txBody>
      </p:sp>
      <p:sp>
        <p:nvSpPr>
          <p:cNvPr id="7172" name="Content Placeholder 1">
            <a:extLst>
              <a:ext uri="{FF2B5EF4-FFF2-40B4-BE49-F238E27FC236}">
                <a16:creationId xmlns:a16="http://schemas.microsoft.com/office/drawing/2014/main" id="{E2822C16-4774-410B-B669-3C261662E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0250" y="3429000"/>
            <a:ext cx="8324850" cy="3351212"/>
          </a:xfrm>
          <a:solidFill>
            <a:schemeClr val="bg1"/>
          </a:solidFill>
        </p:spPr>
        <p:txBody>
          <a:bodyPr/>
          <a:lstStyle/>
          <a:p>
            <a:pPr marL="344488" indent="-344488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-</a:t>
            </a:r>
            <a:r>
              <a:rPr lang="en-US" altLang="en-US" sz="2400" b="1" dirty="0">
                <a:solidFill>
                  <a:srgbClr val="002060"/>
                </a:solidFill>
              </a:rPr>
              <a:t>path</a:t>
            </a:r>
            <a:r>
              <a:rPr lang="en-US" altLang="en-US" sz="2400" dirty="0"/>
              <a:t>, unlike </a:t>
            </a:r>
            <a:r>
              <a:rPr lang="en-US" altLang="en-US" sz="2400" b="1" dirty="0">
                <a:solidFill>
                  <a:srgbClr val="002060"/>
                </a:solidFill>
              </a:rPr>
              <a:t>-name</a:t>
            </a:r>
            <a:r>
              <a:rPr lang="en-US" altLang="en-US" sz="2400" dirty="0"/>
              <a:t>, constrains an object's </a:t>
            </a:r>
            <a:r>
              <a:rPr lang="en-US" altLang="en-US" sz="2400" b="1" dirty="0"/>
              <a:t>entire path</a:t>
            </a:r>
          </a:p>
          <a:p>
            <a:pPr marL="344488" indent="-344488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-</a:t>
            </a:r>
            <a:r>
              <a:rPr lang="en-US" altLang="en-US" sz="2400" b="1" dirty="0">
                <a:solidFill>
                  <a:srgbClr val="002060"/>
                </a:solidFill>
              </a:rPr>
              <a:t>path</a:t>
            </a:r>
            <a:r>
              <a:rPr lang="en-US" altLang="en-US" sz="2400" dirty="0"/>
              <a:t>, like </a:t>
            </a:r>
            <a:r>
              <a:rPr lang="en-US" altLang="en-US" sz="2400" b="1" dirty="0">
                <a:solidFill>
                  <a:srgbClr val="002060"/>
                </a:solidFill>
              </a:rPr>
              <a:t>-name</a:t>
            </a:r>
            <a:r>
              <a:rPr lang="en-US" altLang="en-US" sz="2400" dirty="0"/>
              <a:t>, assumes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syntax: i.e.,</a:t>
            </a:r>
          </a:p>
          <a:p>
            <a:pPr marL="801688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/>
              <a:t>.	</a:t>
            </a:r>
            <a:r>
              <a:rPr lang="en-US" altLang="en-US" dirty="0"/>
              <a:t>	is treated as itself</a:t>
            </a:r>
          </a:p>
          <a:p>
            <a:pPr marL="801688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?</a:t>
            </a:r>
            <a:r>
              <a:rPr lang="en-US" altLang="en-US" dirty="0"/>
              <a:t>	is treated as "any character"</a:t>
            </a:r>
          </a:p>
          <a:p>
            <a:pPr marL="801688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{ }</a:t>
            </a:r>
            <a:r>
              <a:rPr lang="en-US" altLang="en-US" dirty="0"/>
              <a:t>	is treated as one of a set of characters</a:t>
            </a:r>
          </a:p>
          <a:p>
            <a:pPr marL="801688" lvl="1" indent="-457200"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*</a:t>
            </a:r>
            <a:r>
              <a:rPr lang="en-US" altLang="en-US" dirty="0"/>
              <a:t>	is treated as "any string of characters"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B01FF65-B9EE-4308-BE3B-34B6498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-regex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9DEC30-450B-4368-B565-27DB4CE98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24" y="1035051"/>
            <a:ext cx="8776335" cy="2278063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[jack@csci2200centos ~]$ find 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-regex '.*xml.*' 2&gt;/dev/null | tail -n 5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gconf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gconf.xml.system</a:t>
            </a:r>
            <a:endParaRPr lang="en-US" alt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vmware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-tools/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vgauth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/schemas/catalog.xml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vmware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-tools/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vgauth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/schemas/xml.xsd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vmware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-tools/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vgauth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/schemas/xmldsig-core-schema.xsd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cupshelpers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/preferreddrivers.xml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[jack@csci2200centos ~]$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F1EC59-AE6B-4144-BFC8-2894C7758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7674" y="3424239"/>
            <a:ext cx="6686234" cy="2184081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</a:rPr>
              <a:t>-regex</a:t>
            </a:r>
            <a:r>
              <a:rPr lang="en-US" altLang="en-US" sz="2400" dirty="0"/>
              <a:t>, like -</a:t>
            </a:r>
            <a:r>
              <a:rPr lang="en-US" altLang="en-US" sz="2400" b="1" dirty="0">
                <a:solidFill>
                  <a:srgbClr val="002060"/>
                </a:solidFill>
              </a:rPr>
              <a:t>path,</a:t>
            </a:r>
            <a:r>
              <a:rPr lang="en-US" altLang="en-US" sz="2400" dirty="0"/>
              <a:t> constrains an object's </a:t>
            </a:r>
            <a:r>
              <a:rPr lang="en-US" altLang="en-US" sz="2400" b="1" dirty="0"/>
              <a:t>entire path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2060"/>
                </a:solidFill>
              </a:rPr>
              <a:t>-regex</a:t>
            </a:r>
            <a:r>
              <a:rPr lang="en-US" altLang="en-US" sz="2400" dirty="0"/>
              <a:t>, unlike -</a:t>
            </a:r>
            <a:r>
              <a:rPr lang="en-US" altLang="en-US" sz="2400" b="1" dirty="0">
                <a:solidFill>
                  <a:srgbClr val="002060"/>
                </a:solidFill>
              </a:rPr>
              <a:t>path,</a:t>
            </a:r>
            <a:r>
              <a:rPr lang="en-US" altLang="en-US" sz="2400" dirty="0"/>
              <a:t> can assume a variety of syntaxes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other regular expression standards may be specified </a:t>
            </a:r>
            <a:br>
              <a:rPr lang="en-US" altLang="en-US" sz="2400" dirty="0"/>
            </a:br>
            <a:r>
              <a:rPr lang="en-US" altLang="en-US" sz="2400" dirty="0"/>
              <a:t>using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's </a:t>
            </a:r>
            <a:r>
              <a:rPr lang="en-US" altLang="en-US" sz="2400" b="1" dirty="0">
                <a:solidFill>
                  <a:srgbClr val="002060"/>
                </a:solidFill>
              </a:rPr>
              <a:t>-</a:t>
            </a:r>
            <a:r>
              <a:rPr lang="en-US" altLang="en-US" sz="2400" b="1" dirty="0" err="1">
                <a:solidFill>
                  <a:srgbClr val="002060"/>
                </a:solidFill>
              </a:rPr>
              <a:t>regexptype</a:t>
            </a:r>
            <a:r>
              <a:rPr lang="en-US" altLang="en-US" sz="2400" dirty="0"/>
              <a:t> command option</a:t>
            </a:r>
            <a:endParaRPr lang="en-US" altLang="en-US" dirty="0"/>
          </a:p>
          <a:p>
            <a:pPr marL="628650" lvl="1" indent="-228600">
              <a:spcBef>
                <a:spcPct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63280B3-337F-48EF-9019-C8DA9010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239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-type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70A9152-15DD-4FD4-8236-0EDC1AA87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1" y="1057276"/>
            <a:ext cx="8005763" cy="3332163"/>
          </a:xfrm>
          <a:solidFill>
            <a:srgbClr val="FFFFCC"/>
          </a:solidFill>
        </p:spPr>
        <p:txBody>
          <a:bodyPr/>
          <a:lstStyle/>
          <a:p>
            <a:pPr marL="112713" indent="-112713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find 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 -type f -ls 2&gt;/dev/null | head -n 2</a:t>
            </a:r>
          </a:p>
          <a:p>
            <a:pPr marL="112713" indent="-112713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2360320  4 -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-r--r-- 1 root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   519 Jun 23  2015 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dracut.conf</a:t>
            </a:r>
            <a:endParaRPr lang="en-US" altLang="en-US" sz="1500" b="1" dirty="0">
              <a:latin typeface="Consolas" pitchFamily="49" charset="0"/>
              <a:cs typeface="Consolas" pitchFamily="49" charset="0"/>
            </a:endParaRPr>
          </a:p>
          <a:p>
            <a:pPr marL="112713" indent="-112713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2361604 88 -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-r--r-- 1 root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 88371 Jul 28  2015 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termcap</a:t>
            </a:r>
            <a:endParaRPr lang="en-US" altLang="en-US" sz="1500" b="1" dirty="0">
              <a:latin typeface="Consolas" pitchFamily="49" charset="0"/>
              <a:cs typeface="Consolas" pitchFamily="49" charset="0"/>
            </a:endParaRPr>
          </a:p>
          <a:p>
            <a:pPr marL="112713" indent="-112713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find 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itchFamily="49" charset="0"/>
                <a:cs typeface="Consolas" pitchFamily="49" charset="0"/>
              </a:rPr>
              <a:t> -type d -ls 2&gt;/dev/null | head -n 2</a:t>
            </a:r>
          </a:p>
          <a:p>
            <a:pPr marL="112713" indent="-112713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2359297 12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drwxr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xr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-x 130 root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 12288 Feb  5 17:55 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etc</a:t>
            </a:r>
            <a:endParaRPr lang="en-US" altLang="en-US" sz="1500" b="1" dirty="0">
              <a:latin typeface="Consolas" pitchFamily="49" charset="0"/>
              <a:cs typeface="Consolas" pitchFamily="49" charset="0"/>
            </a:endParaRPr>
          </a:p>
          <a:p>
            <a:pPr marL="112713" indent="-112713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2359309  4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drwxr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xr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-x   4 root 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  4096 Dec 18 10:10 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5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500" b="1" dirty="0" err="1">
                <a:latin typeface="Consolas" pitchFamily="49" charset="0"/>
                <a:cs typeface="Consolas" pitchFamily="49" charset="0"/>
              </a:rPr>
              <a:t>udev</a:t>
            </a:r>
            <a:endParaRPr lang="en-US" altLang="en-US" sz="1500" b="1" dirty="0">
              <a:latin typeface="Consolas" pitchFamily="49" charset="0"/>
              <a:cs typeface="Consolas" pitchFamily="49" charset="0"/>
            </a:endParaRPr>
          </a:p>
          <a:p>
            <a:pPr marL="112713" indent="-112713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sz="15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sz="1500" b="1" dirty="0" err="1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5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-type l -ls 2&gt;/dev/null | head -n 2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2361882 0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16 May 7 2015 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ssl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/certs -&gt; ../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pki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/certs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2359663 0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30 Jul 8 2011 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/X11/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fontpath.d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/fonts-default -&gt; /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/share/fonts/default/Type1</a:t>
            </a:r>
          </a:p>
          <a:p>
            <a:pPr marL="112713" indent="-112713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</a:t>
            </a:r>
            <a:endParaRPr lang="en-US" altLang="en-US" sz="1600" b="1" dirty="0">
              <a:latin typeface="Consolas" pitchFamily="49" charset="0"/>
              <a:cs typeface="Consolas" pitchFamily="49" charset="0"/>
            </a:endParaRPr>
          </a:p>
          <a:p>
            <a:pPr marL="112713" indent="-112713">
              <a:spcBef>
                <a:spcPct val="0"/>
              </a:spcBef>
              <a:spcAft>
                <a:spcPts val="300"/>
              </a:spcAft>
              <a:buNone/>
              <a:defRPr/>
            </a:pPr>
            <a:endParaRPr lang="en-US" altLang="en-US" sz="16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13CA1-AC61-48E5-BBC7-EFD70270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71676" y="4508501"/>
            <a:ext cx="8220075" cy="1882775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-type</a:t>
            </a:r>
            <a:r>
              <a:rPr lang="en-US" sz="2000" dirty="0"/>
              <a:t> constrains files based on their type</a:t>
            </a:r>
          </a:p>
          <a:p>
            <a:pPr marL="171450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f </a:t>
            </a:r>
            <a:r>
              <a:rPr lang="en-US" sz="2000" dirty="0"/>
              <a:t>specifies regular files</a:t>
            </a:r>
          </a:p>
          <a:p>
            <a:pPr marL="171450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d </a:t>
            </a:r>
            <a:r>
              <a:rPr lang="en-US" sz="2000" dirty="0"/>
              <a:t>specifies directories</a:t>
            </a:r>
          </a:p>
          <a:p>
            <a:pPr marL="171450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000" b="1" dirty="0">
                <a:solidFill>
                  <a:srgbClr val="002060"/>
                </a:solidFill>
              </a:rPr>
              <a:t>l </a:t>
            </a:r>
            <a:r>
              <a:rPr lang="en-US" sz="2000" dirty="0"/>
              <a:t>specifies symbolic links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000" dirty="0"/>
              <a:t>more file type codes are given on </a:t>
            </a:r>
            <a:r>
              <a:rPr lang="en-US" sz="2000" b="1" dirty="0">
                <a:solidFill>
                  <a:srgbClr val="0070C0"/>
                </a:solidFill>
              </a:rPr>
              <a:t>find</a:t>
            </a:r>
            <a:r>
              <a:rPr lang="en-US" sz="2000" dirty="0"/>
              <a:t>'s </a:t>
            </a:r>
            <a:r>
              <a:rPr lang="en-US" sz="2000" b="1" dirty="0">
                <a:solidFill>
                  <a:srgbClr val="002060"/>
                </a:solidFill>
              </a:rPr>
              <a:t>man</a:t>
            </a:r>
            <a:r>
              <a:rPr lang="en-US" sz="2000" dirty="0"/>
              <a:t> page</a:t>
            </a:r>
            <a:endParaRPr lang="en-US" sz="2000" b="1" dirty="0">
              <a:solidFill>
                <a:srgbClr val="002060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7AB57D3-566C-49E2-954B-5F026CA0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7050"/>
          </a:xfrm>
        </p:spPr>
        <p:txBody>
          <a:bodyPr/>
          <a:lstStyle/>
          <a:p>
            <a:r>
              <a:rPr lang="en-US" altLang="en-US" sz="3800" b="1">
                <a:solidFill>
                  <a:srgbClr val="0070C0"/>
                </a:solidFill>
              </a:rPr>
              <a:t>find</a:t>
            </a:r>
            <a:r>
              <a:rPr lang="en-US" altLang="en-US" sz="3800" b="1">
                <a:solidFill>
                  <a:srgbClr val="002060"/>
                </a:solidFill>
              </a:rPr>
              <a:t> -readable, -writeable, -executable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6E0D856-15B3-48FE-9111-DFBBDBCA0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713" y="4646614"/>
            <a:ext cx="7902575" cy="1609725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-readable</a:t>
            </a:r>
            <a:r>
              <a:rPr lang="en-US" altLang="en-US" sz="2000" dirty="0"/>
              <a:t>, -</a:t>
            </a:r>
            <a:r>
              <a:rPr lang="en-US" altLang="en-US" sz="2000" b="1" dirty="0">
                <a:solidFill>
                  <a:srgbClr val="002060"/>
                </a:solidFill>
              </a:rPr>
              <a:t>writeable</a:t>
            </a:r>
            <a:r>
              <a:rPr lang="en-US" altLang="en-US" sz="2000" dirty="0"/>
              <a:t>, and -</a:t>
            </a:r>
            <a:r>
              <a:rPr lang="en-US" altLang="en-US" sz="2000" b="1" dirty="0">
                <a:solidFill>
                  <a:srgbClr val="002060"/>
                </a:solidFill>
              </a:rPr>
              <a:t>executable</a:t>
            </a:r>
            <a:r>
              <a:rPr lang="en-US" altLang="en-US" sz="2000" dirty="0"/>
              <a:t> constrain searches to objects that are </a:t>
            </a:r>
            <a:r>
              <a:rPr lang="en-US" altLang="en-US" sz="2000" b="1" dirty="0">
                <a:solidFill>
                  <a:srgbClr val="002060"/>
                </a:solidFill>
              </a:rPr>
              <a:t>-readable</a:t>
            </a:r>
            <a:r>
              <a:rPr lang="en-US" altLang="en-US" sz="2000" dirty="0"/>
              <a:t>, -</a:t>
            </a:r>
            <a:r>
              <a:rPr lang="en-US" altLang="en-US" sz="2000" b="1" dirty="0">
                <a:solidFill>
                  <a:srgbClr val="002060"/>
                </a:solidFill>
              </a:rPr>
              <a:t>writeable</a:t>
            </a:r>
            <a:r>
              <a:rPr lang="en-US" altLang="en-US" sz="2000" dirty="0"/>
              <a:t>, and -</a:t>
            </a:r>
            <a:r>
              <a:rPr lang="en-US" altLang="en-US" sz="2000" b="1" dirty="0">
                <a:solidFill>
                  <a:srgbClr val="002060"/>
                </a:solidFill>
              </a:rPr>
              <a:t>executable</a:t>
            </a:r>
            <a:r>
              <a:rPr lang="en-US" altLang="en-US" sz="2000" dirty="0"/>
              <a:t>, respectively, 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6400"/>
                </a:solidFill>
              </a:rPr>
              <a:t>by the current user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/>
              <a:t>These selectors account for ACLs as well as basic </a:t>
            </a:r>
            <a:r>
              <a:rPr lang="en-US" altLang="en-US" sz="2000" b="1" dirty="0" err="1">
                <a:solidFill>
                  <a:srgbClr val="002060"/>
                </a:solidFill>
              </a:rPr>
              <a:t>rwx</a:t>
            </a:r>
            <a:r>
              <a:rPr lang="en-US" altLang="en-US" sz="2000" dirty="0"/>
              <a:t>-style privileges</a:t>
            </a:r>
          </a:p>
        </p:txBody>
      </p:sp>
      <p:sp>
        <p:nvSpPr>
          <p:cNvPr id="14340" name="Content Placeholder 1">
            <a:extLst>
              <a:ext uri="{FF2B5EF4-FFF2-40B4-BE49-F238E27FC236}">
                <a16:creationId xmlns:a16="http://schemas.microsoft.com/office/drawing/2014/main" id="{B40757C1-78AB-4C1D-8B96-AB782237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23269" y="1176339"/>
            <a:ext cx="8145462" cy="32924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-readable -ls  2&gt;/dev/null | head -4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2359297 12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130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12288 Jan 15 12:28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2360320  4 -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519 Jun 23  2015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dracut.conf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2361604 88 -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88371 Jul 28 08:29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termcap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2359309  4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4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Dec 18 10:10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-writeable -ls  2&gt;/dev/null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-ls 2&gt;/dev/null | head -4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2359297 12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130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12288 Jan 15 12:28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2359309  4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4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Dec 18 10:10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2359310  4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2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Nov 12 11:11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rules.d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2360117  4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2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Nov 12 11:11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makedev.d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</a:t>
            </a:r>
            <a:endParaRPr lang="en-US" altLang="en-US" sz="14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50B9AC6-64FD-4642-9477-43C949F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7050"/>
          </a:xfrm>
        </p:spPr>
        <p:txBody>
          <a:bodyPr/>
          <a:lstStyle/>
          <a:p>
            <a:r>
              <a:rPr lang="en-US" altLang="en-US" sz="3800" b="1">
                <a:solidFill>
                  <a:srgbClr val="0070C0"/>
                </a:solidFill>
              </a:rPr>
              <a:t>find</a:t>
            </a:r>
            <a:r>
              <a:rPr lang="en-US" altLang="en-US" sz="3800" b="1">
                <a:solidFill>
                  <a:srgbClr val="002060"/>
                </a:solidFill>
              </a:rPr>
              <a:t> -readable, -writeable, -executable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C910855-B7BB-45BF-A6FF-D10D9998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1" y="4646614"/>
            <a:ext cx="7902575" cy="160972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>
                <a:solidFill>
                  <a:srgbClr val="000000"/>
                </a:solidFill>
              </a:rPr>
              <a:t>Here, no files are writeable by unprivileged users in </a:t>
            </a:r>
            <a:r>
              <a:rPr lang="en-US" altLang="en-US" sz="2400" b="1">
                <a:solidFill>
                  <a:srgbClr val="002060"/>
                </a:solidFill>
              </a:rPr>
              <a:t>/etc</a:t>
            </a:r>
            <a:r>
              <a:rPr lang="en-US" altLang="en-US" sz="2400">
                <a:solidFill>
                  <a:srgbClr val="000000"/>
                </a:solidFill>
              </a:rPr>
              <a:t> , 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as is to be expected : all are system files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/>
          </a:p>
        </p:txBody>
      </p:sp>
      <p:sp>
        <p:nvSpPr>
          <p:cNvPr id="15364" name="Content Placeholder 1">
            <a:extLst>
              <a:ext uri="{FF2B5EF4-FFF2-40B4-BE49-F238E27FC236}">
                <a16:creationId xmlns:a16="http://schemas.microsoft.com/office/drawing/2014/main" id="{30CE2298-45E8-4791-BD7D-E4CE8599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65338" y="1176339"/>
            <a:ext cx="8145462" cy="32924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-readable -ls  2&gt;/dev/null | head -4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2359297 12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130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12288 Jan 15 12:28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2360320  4 -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519 Jun 23  2015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dracut.conf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2361604 88 -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  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88371 Jul 28 08:29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termcap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2359309  4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4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Dec 18 10:10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-writeable -ls  2&gt;/dev/null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-ls 2&gt;/dev/null | head -4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2359297 12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130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12288 Jan 15 12:28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2359309  4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4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Dec 18 10:10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2359310  4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2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Nov 12 11:11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rules.d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2360117  4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  2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4096 Nov 12 11:11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makedev.d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</a:t>
            </a:r>
            <a:endParaRPr lang="en-US" altLang="en-US" sz="14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A9C92-288E-47B5-AC2C-51C879919873}"/>
              </a:ext>
            </a:extLst>
          </p:cNvPr>
          <p:cNvSpPr/>
          <p:nvPr/>
        </p:nvSpPr>
        <p:spPr>
          <a:xfrm>
            <a:off x="2009774" y="2389188"/>
            <a:ext cx="6616065" cy="45720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A23D6BD-C5AC-4CC3-95D1-C838B409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84212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Command Sequences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16274EAD-E1E1-409D-81B5-FFEEE634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50" y="1114425"/>
            <a:ext cx="8089900" cy="5468937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500" b="1" dirty="0">
                <a:solidFill>
                  <a:srgbClr val="0070C0"/>
                </a:solidFill>
              </a:rPr>
              <a:t>find</a:t>
            </a:r>
            <a:r>
              <a:rPr lang="en-US" altLang="en-US" sz="2500" dirty="0"/>
              <a:t> command sequences consist of three types of commands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selectors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i.e., </a:t>
            </a:r>
            <a:r>
              <a:rPr lang="en-US" altLang="en-US" sz="2400" b="1" i="1" dirty="0">
                <a:solidFill>
                  <a:srgbClr val="002060"/>
                </a:solidFill>
              </a:rPr>
              <a:t>what to look for</a:t>
            </a:r>
            <a:endParaRPr lang="en-US" altLang="en-US" sz="2400" dirty="0"/>
          </a:p>
          <a:p>
            <a:pPr marL="3429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these specify what to select by attribute – e.g., </a:t>
            </a:r>
            <a:br>
              <a:rPr lang="en-US" altLang="en-US" sz="2000" dirty="0"/>
            </a:br>
            <a:r>
              <a:rPr lang="en-US" altLang="en-US" sz="2000" dirty="0"/>
              <a:t>file names, sizes, types, owners, access times, modification times</a:t>
            </a:r>
          </a:p>
          <a:p>
            <a:pPr marL="3429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if omitted, </a:t>
            </a:r>
            <a:r>
              <a:rPr lang="en-US" altLang="en-US" sz="2000" b="1" i="1" dirty="0">
                <a:solidFill>
                  <a:srgbClr val="0070C0"/>
                </a:solidFill>
              </a:rPr>
              <a:t>find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processes all items it locates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actions</a:t>
            </a:r>
            <a:r>
              <a:rPr lang="en-US" altLang="en-US" sz="2400" b="1" i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i.e., </a:t>
            </a:r>
            <a:r>
              <a:rPr lang="en-US" altLang="en-US" sz="2400" b="1" i="1" dirty="0">
                <a:solidFill>
                  <a:srgbClr val="002060"/>
                </a:solidFill>
              </a:rPr>
              <a:t>what to do</a:t>
            </a:r>
          </a:p>
          <a:p>
            <a:pPr marL="3429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these specify what to do with objects as they're identified – e.g., </a:t>
            </a:r>
            <a:br>
              <a:rPr lang="en-US" altLang="en-US" sz="2000" dirty="0"/>
            </a:br>
            <a:r>
              <a:rPr lang="en-US" altLang="en-US" sz="2000" dirty="0"/>
              <a:t>execute a Unix command, delete a file system object, halt the search</a:t>
            </a:r>
          </a:p>
          <a:p>
            <a:pPr marL="34290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if omitted, </a:t>
            </a:r>
            <a:r>
              <a:rPr lang="en-US" altLang="en-US" sz="2000" b="1" i="1" dirty="0">
                <a:solidFill>
                  <a:srgbClr val="0070C0"/>
                </a:solidFill>
              </a:rPr>
              <a:t>find</a:t>
            </a:r>
            <a:r>
              <a:rPr lang="en-US" altLang="en-US" sz="2000" dirty="0"/>
              <a:t> just outputs each object's name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>
                <a:solidFill>
                  <a:srgbClr val="FF0000"/>
                </a:solidFill>
              </a:rPr>
              <a:t>flow control options </a:t>
            </a:r>
            <a:r>
              <a:rPr lang="en-US" altLang="en-US" sz="2400" dirty="0"/>
              <a:t>– i.e., </a:t>
            </a:r>
            <a:r>
              <a:rPr lang="en-US" altLang="en-US" sz="2400" b="1" i="1" dirty="0">
                <a:solidFill>
                  <a:srgbClr val="002060"/>
                </a:solidFill>
              </a:rPr>
              <a:t>how to traverse directory trees</a:t>
            </a:r>
          </a:p>
          <a:p>
            <a:pPr marL="342900" lvl="1" indent="0" defTabSz="1131888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if omitted, </a:t>
            </a:r>
            <a:r>
              <a:rPr lang="en-US" altLang="en-US" sz="2000" b="1" i="1" dirty="0">
                <a:solidFill>
                  <a:srgbClr val="0070C0"/>
                </a:solidFill>
              </a:rPr>
              <a:t>find</a:t>
            </a:r>
            <a:r>
              <a:rPr lang="en-US" altLang="en-US" sz="2000" dirty="0">
                <a:solidFill>
                  <a:prstClr val="black"/>
                </a:solidFill>
              </a:rPr>
              <a:t> traverses directories top-down, from left to right</a:t>
            </a:r>
          </a:p>
          <a:p>
            <a:pPr marL="747713" lvl="2" defTabSz="1131888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E9F3BC7-5ABB-4409-8334-550AB97F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-executable</a:t>
            </a:r>
            <a:r>
              <a:rPr lang="en-US" altLang="en-US" sz="4000"/>
              <a:t> and directories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EF454D9-1E8D-4AEA-ABE3-C2173F005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52624" y="969963"/>
            <a:ext cx="8943975" cy="3890962"/>
          </a:xfrm>
          <a:solidFill>
            <a:srgbClr val="FFFFCC"/>
          </a:solidFill>
        </p:spPr>
        <p:txBody>
          <a:bodyPr/>
          <a:lstStyle/>
          <a:p>
            <a:pPr marL="168275" indent="-168275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-print 2&gt;/dev/null | 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168275" indent="-16827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1103</a:t>
            </a:r>
          </a:p>
          <a:p>
            <a:pPr marL="168275" indent="-168275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! -type d -print 2&gt;/dev/null | 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168275" indent="-16827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824</a:t>
            </a:r>
          </a:p>
          <a:p>
            <a:pPr marL="168275" indent="-168275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! -type d ! -type l -print 2&gt;/dev/null | 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168275" indent="-16827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174</a:t>
            </a:r>
          </a:p>
          <a:p>
            <a:pPr marL="168275" indent="-168275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5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-executable ! -type d ! -type l -ls 2&gt;/dev/null |\ head -3</a:t>
            </a:r>
          </a:p>
          <a:p>
            <a:pPr marL="168275" indent="-168275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2360642 4 -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1486 Jun  6  2013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/X11/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xinit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xinitrc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168275" indent="-168275">
              <a:spcBef>
                <a:spcPct val="0"/>
              </a:spcBef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2360955 8 -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6829 Jan 25  2012 /etc/X11/xinit/xinitrc.d/50-xinput.sh</a:t>
            </a:r>
          </a:p>
          <a:p>
            <a:pPr marL="168275" indent="-16827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2360646 4 -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1 root  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537 Mar  1  2007 /etc/X11/xinit/xinitrc.d/xdg-user-dirs.sh</a:t>
            </a:r>
          </a:p>
          <a:p>
            <a:pPr marL="168275" indent="-168275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400" b="1" dirty="0">
                <a:latin typeface="Consolas" pitchFamily="49" charset="0"/>
                <a:cs typeface="Consolas" pitchFamily="49" charset="0"/>
              </a:rPr>
              <a:t>[jack@csci2200centos ~]$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655B66-80EC-4B20-BB48-F0F88657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2150" y="5084763"/>
            <a:ext cx="8248650" cy="1433512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Directories and symbolic links are often world-executable.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Excluding these files from a search for executables (</a:t>
            </a:r>
            <a:r>
              <a:rPr lang="en-US" sz="2400" b="1" dirty="0">
                <a:solidFill>
                  <a:srgbClr val="002060"/>
                </a:solidFill>
              </a:rPr>
              <a:t>!</a:t>
            </a:r>
            <a:r>
              <a:rPr lang="en-US" sz="2400" dirty="0">
                <a:solidFill>
                  <a:prstClr val="black"/>
                </a:solidFill>
              </a:rPr>
              <a:t> denotes not) limits output to executable files – i.e., programs</a:t>
            </a: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0727B6E-6EF2-4D44-92E6-55E3967A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A75FE-C7FB-41E3-ADA6-D98CED34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540" y="943611"/>
            <a:ext cx="11424920" cy="31527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sz="1800" b="1" dirty="0" err="1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-size +1c -size -10c -ls 2&gt;/dev/null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2359322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Aug 20  2013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host.conf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2361890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Feb 27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/tune-profiles/active-profile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2360154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Jun 10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portreserve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/cups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2361464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Jun 14  2013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foomatic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defaultspooler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2359708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Mar  3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ppp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/options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2360058 0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Dec 15 13:51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sysconfig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/network-scripts/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ifup-isdn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ifup-ippp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2360009 0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Dec 15 13:51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rc.d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00254-B34B-44F6-A895-00AA2733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4032250"/>
            <a:ext cx="8162925" cy="233045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-size</a:t>
            </a:r>
            <a:r>
              <a:rPr lang="en-US" sz="2400" dirty="0"/>
              <a:t> selects objects by size</a:t>
            </a:r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c</a:t>
            </a:r>
            <a:r>
              <a:rPr lang="en-US" sz="2000" dirty="0"/>
              <a:t> stands for chars, </a:t>
            </a:r>
            <a:r>
              <a:rPr lang="en-US" sz="2000" b="1" dirty="0">
                <a:solidFill>
                  <a:srgbClr val="002060"/>
                </a:solidFill>
              </a:rPr>
              <a:t>k</a:t>
            </a:r>
            <a:r>
              <a:rPr lang="en-US" sz="2000" dirty="0"/>
              <a:t> for </a:t>
            </a:r>
            <a:r>
              <a:rPr lang="en-US" sz="2000" dirty="0" err="1"/>
              <a:t>kbytes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M</a:t>
            </a:r>
            <a:r>
              <a:rPr lang="en-US" sz="2000" dirty="0"/>
              <a:t> for </a:t>
            </a:r>
            <a:r>
              <a:rPr lang="en-US" sz="2000" dirty="0" err="1"/>
              <a:t>mbytes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G</a:t>
            </a:r>
            <a:r>
              <a:rPr lang="en-US" sz="2000" dirty="0"/>
              <a:t> for </a:t>
            </a:r>
            <a:r>
              <a:rPr lang="en-US" sz="2000" dirty="0" err="1"/>
              <a:t>gbytes</a:t>
            </a:r>
            <a:endParaRPr lang="en-US" sz="2000" dirty="0"/>
          </a:p>
          <a:p>
            <a:pPr marL="91440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dirty="0"/>
              <a:t>size prefixes are as follows:</a:t>
            </a:r>
          </a:p>
          <a:p>
            <a:pPr marL="1371600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-</a:t>
            </a:r>
            <a:r>
              <a:rPr lang="en-US" sz="2000" dirty="0"/>
              <a:t> means no larger than</a:t>
            </a:r>
          </a:p>
          <a:p>
            <a:pPr marL="1371600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+</a:t>
            </a:r>
            <a:r>
              <a:rPr lang="en-US" sz="2000" dirty="0"/>
              <a:t> means at least as large as</a:t>
            </a:r>
          </a:p>
          <a:p>
            <a:pPr marL="1371600" lvl="1" indent="0">
              <a:spcBef>
                <a:spcPts val="0"/>
              </a:spcBef>
              <a:buNone/>
              <a:defRPr/>
            </a:pPr>
            <a:r>
              <a:rPr lang="en-US" sz="2000" dirty="0"/>
              <a:t>no prefix means exactly as large as (</a:t>
            </a:r>
            <a:r>
              <a:rPr lang="en-US" sz="2000" b="1" u="sng" dirty="0">
                <a:solidFill>
                  <a:srgbClr val="C00000"/>
                </a:solidFill>
              </a:rPr>
              <a:t>generally not too useful</a:t>
            </a:r>
            <a:r>
              <a:rPr lang="en-US" sz="2000" dirty="0"/>
              <a:t>)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66B1683-804B-4CE6-9585-5AB6277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CC30-4A23-4013-8663-50796BDF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897891"/>
            <a:ext cx="11013440" cy="31527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sz="1800" b="1" dirty="0" err="1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-size +1c -size -10c -ls 2&gt;/dev/null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2359322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Aug 20  2013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host.conf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2361890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Feb 27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/tune-profiles/active-profile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2360154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Jun 10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portreserve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/cups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2361464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Jun 14  2013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foomatic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defaultspooler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2359708 4 -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Mar  3  2015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ppp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/options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2360058 0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Dec 15 13:51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sysconfig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/network-scripts/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ifup-isdn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ifup-ippp</a:t>
            </a:r>
            <a:endParaRPr 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2360009 0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1 root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Dec 15 13:51 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rc.d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829D2-6826-4EAF-82E3-DD006758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4217988"/>
            <a:ext cx="8162925" cy="21447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The command shown here selects very small but nonempty files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	symbolic links often fit this description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E4CFB3C-4386-43A5-B567-CF86F3EA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F83C-B611-4C36-9618-8470BAD42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80" y="933451"/>
            <a:ext cx="11653520" cy="31527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sz="1800" b="1" dirty="0" err="1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srgbClr val="503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-size +512k -ls 2&gt;/dev/null</a:t>
            </a: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2361846  860 -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 1 root    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877149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Apr 23  2015 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pki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/certs/ca-bundle.crt</a:t>
            </a: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2361852 1044 -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 1 root    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1067060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Apr 23  2015 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pki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/certs/ca-bundle.trust.crt</a:t>
            </a: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2359332  628 -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 1 root    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641020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Aug 20  2013 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/services</a:t>
            </a: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2360683 1980 -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 1 root    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2023840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Jul 28 08:44 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gconf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gconf.xml.defaults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/%gconf-tree.xml</a:t>
            </a:r>
          </a:p>
          <a:p>
            <a:pPr marL="228600" indent="-22860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2364376 8188 -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  1 root     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8380635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 15 13:50 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selinux</a:t>
            </a:r>
            <a:r>
              <a:rPr 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/targeted/policy/policy.24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42B615-A620-4BFC-933D-2CB947BB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4217988"/>
            <a:ext cx="8162925" cy="21447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This command checks for files that are 0.5 GB or larger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B7AF0C2-2867-46DA-B3FF-029055E86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-size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0E782B11-49BB-484B-9E61-C2F5CF8C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82675"/>
            <a:ext cx="8051800" cy="839788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8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-size 512k -ls 2&gt;/dev/null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</a:t>
            </a:r>
            <a:endParaRPr lang="en-US" altLang="en-US" sz="16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580" name="Content Placeholder 1">
            <a:extLst>
              <a:ext uri="{FF2B5EF4-FFF2-40B4-BE49-F238E27FC236}">
                <a16:creationId xmlns:a16="http://schemas.microsoft.com/office/drawing/2014/main" id="{A0059277-BFCB-44FE-B94D-18C4FBB7F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2182815"/>
            <a:ext cx="8162925" cy="2752724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This command selects files that have exactly 0.5 MB 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It returns no output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400" b="1" dirty="0">
                <a:solidFill>
                  <a:srgbClr val="C00000"/>
                </a:solidFill>
              </a:rPr>
              <a:t>This is probably an example of a classic novice mistake: failing to specify a + or – prefix for a size argument when searching for a range of sizes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40CF3E0-DB26-46E3-BBB1-A42965F2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-empty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D9364E5-C275-4A8A-BC74-591360DA5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259" y="937260"/>
            <a:ext cx="11587480" cy="3106738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8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-empty -ls 2&gt;/dev/null | head -n 4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2360117 4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2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4096 Nov 12 11:11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udev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makedev.d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2360440 4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2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4096 Feb 24  2011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oddjob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2359465 4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2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4096 May  7  2010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xdg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/menus/settings-merged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2359461 4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-x 2 root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4096 May  7  2010 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xdg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/menus/preferences-merged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8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-empty -print 2&gt;/dev/null | </a:t>
            </a:r>
            <a:r>
              <a:rPr lang="en-US" altLang="en-US" sz="18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-l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 /</a:t>
            </a:r>
            <a:r>
              <a:rPr lang="en-US" altLang="en-US" sz="1800" b="1" dirty="0" err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800" b="1" dirty="0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-empty ! type d -ls 2&gt;/dev/null</a:t>
            </a: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phil@Einstein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</a:p>
        </p:txBody>
      </p:sp>
      <p:sp>
        <p:nvSpPr>
          <p:cNvPr id="25604" name="Content Placeholder 1">
            <a:extLst>
              <a:ext uri="{FF2B5EF4-FFF2-40B4-BE49-F238E27FC236}">
                <a16:creationId xmlns:a16="http://schemas.microsoft.com/office/drawing/2014/main" id="{8B3C7F48-8051-4AD5-A870-FA2FE03DC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537" y="4152900"/>
            <a:ext cx="8162925" cy="2154237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dirty="0"/>
              <a:t>files and directories</a:t>
            </a:r>
          </a:p>
          <a:p>
            <a:pPr marL="40005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It's a convenient shorthand for </a:t>
            </a:r>
            <a:r>
              <a:rPr lang="en-US" altLang="en-US" b="1" dirty="0">
                <a:solidFill>
                  <a:srgbClr val="002060"/>
                </a:solidFill>
              </a:rPr>
              <a:t>-size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dirty="0"/>
              <a:t>Selecting objects based on non-directory entries shows that all 100 empty objects in </a:t>
            </a:r>
            <a:r>
              <a:rPr lang="en-US" altLang="en-US" sz="2400" b="1" dirty="0">
                <a:solidFill>
                  <a:srgbClr val="002060"/>
                </a:solidFill>
              </a:rPr>
              <a:t>/</a:t>
            </a:r>
            <a:r>
              <a:rPr lang="en-US" altLang="en-US" sz="2400" b="1" dirty="0" err="1">
                <a:solidFill>
                  <a:srgbClr val="002060"/>
                </a:solidFill>
              </a:rPr>
              <a:t>etc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are directories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85E40B6-FF6E-4C6C-AC72-CA1CA3B4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-user, -UID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2347EEF-3292-4164-B567-006584046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2580" y="1123950"/>
            <a:ext cx="9006840" cy="2628264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find 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! -user root -ls 2&gt;/dev/null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36896924      0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drwx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------   4 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sssd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sssd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          31 Oct 17 16:16 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sssd</a:t>
            </a:r>
            <a:endParaRPr lang="en-US" alt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36730343      0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drwx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------   2 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polkitd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 root           65 Oct 17 16:16 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/polkit-1/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rules.d</a:t>
            </a:r>
            <a:endParaRPr lang="en-US" alt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find /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etc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-user root -ls 2&gt;/dev/null | </a:t>
            </a:r>
            <a:r>
              <a:rPr lang="en-US" altLang="en-US" sz="1800" b="1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 -l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1828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latin typeface="Consolas" pitchFamily="49" charset="0"/>
                <a:cs typeface="Consolas" pitchFamily="49" charset="0"/>
              </a:rPr>
              <a:t>[jack@csci2200centos ~]$ </a:t>
            </a:r>
            <a:endParaRPr lang="en-US" altLang="en-US" sz="1800" b="1" dirty="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628" name="Content Placeholder 1">
            <a:extLst>
              <a:ext uri="{FF2B5EF4-FFF2-40B4-BE49-F238E27FC236}">
                <a16:creationId xmlns:a16="http://schemas.microsoft.com/office/drawing/2014/main" id="{C66F12DC-B5A9-4D1D-BBF0-853286B56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45640" y="3908426"/>
            <a:ext cx="8162925" cy="2628264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-user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solidFill>
                  <a:srgbClr val="002060"/>
                </a:solidFill>
              </a:rPr>
              <a:t>! -user</a:t>
            </a:r>
            <a:r>
              <a:rPr lang="en-US" altLang="en-US" sz="2000" dirty="0"/>
              <a:t> select files owned and not owned by a given user, respectively</a:t>
            </a:r>
          </a:p>
          <a:p>
            <a:pPr marL="22860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dirty="0"/>
              <a:t>no surprises here – it's normal for </a:t>
            </a:r>
            <a:r>
              <a:rPr lang="en-US" altLang="en-US" sz="2000" b="1" dirty="0">
                <a:solidFill>
                  <a:srgbClr val="002060"/>
                </a:solidFill>
              </a:rPr>
              <a:t>root</a:t>
            </a:r>
            <a:r>
              <a:rPr lang="en-US" altLang="en-US" sz="2000" dirty="0"/>
              <a:t> to own all files in system directories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2060"/>
                </a:solidFill>
              </a:rPr>
              <a:t>-UID</a:t>
            </a:r>
            <a:r>
              <a:rPr lang="en-US" altLang="en-US" sz="2000" dirty="0"/>
              <a:t> and ! </a:t>
            </a:r>
            <a:r>
              <a:rPr lang="en-US" altLang="en-US" sz="2000" b="1" dirty="0">
                <a:solidFill>
                  <a:srgbClr val="002060"/>
                </a:solidFill>
              </a:rPr>
              <a:t>-UID</a:t>
            </a:r>
            <a:r>
              <a:rPr lang="en-US" altLang="en-US" sz="2000" dirty="0"/>
              <a:t> are similar, except that they take a user number argument rather than a name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6A43FDB-659F-4266-AC89-B2BEADE2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-group, -GID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9785A66-5E24-4880-B7D9-8DE23BE0B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82676"/>
            <a:ext cx="8210550" cy="989013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[phil@Einstein:~]$</a:t>
            </a:r>
            <a:r>
              <a:rPr lang="en-US" altLang="en-US" sz="1800" b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find /etc ! -group root -ls 2&gt;/dev/null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[phil@Einstein:~]$</a:t>
            </a:r>
            <a:r>
              <a:rPr lang="en-US" altLang="en-US" sz="1800" b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find /etc -group root -ls 2&gt;/dev/null | wc -l</a:t>
            </a: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2429</a:t>
            </a:r>
          </a:p>
        </p:txBody>
      </p:sp>
      <p:sp>
        <p:nvSpPr>
          <p:cNvPr id="27652" name="Content Placeholder 1">
            <a:extLst>
              <a:ext uri="{FF2B5EF4-FFF2-40B4-BE49-F238E27FC236}">
                <a16:creationId xmlns:a16="http://schemas.microsoft.com/office/drawing/2014/main" id="{1B65FF61-CE2D-4EA5-A009-CE308784D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2416176"/>
            <a:ext cx="8162925" cy="394652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-group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2060"/>
                </a:solidFill>
              </a:rPr>
              <a:t>! -group</a:t>
            </a:r>
            <a:r>
              <a:rPr lang="en-US" altLang="en-US" sz="2400" dirty="0"/>
              <a:t> select files owned and not owned by a user with a specified primary group, respectively</a:t>
            </a:r>
          </a:p>
          <a:p>
            <a:pPr marL="2286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again, no surprises here – it's normal for members of group </a:t>
            </a:r>
            <a:r>
              <a:rPr lang="en-US" altLang="en-US" b="1" dirty="0">
                <a:solidFill>
                  <a:srgbClr val="002060"/>
                </a:solidFill>
              </a:rPr>
              <a:t>root</a:t>
            </a:r>
            <a:r>
              <a:rPr lang="en-US" altLang="en-US" dirty="0"/>
              <a:t> to own all files in system directories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-GID</a:t>
            </a:r>
            <a:r>
              <a:rPr lang="en-US" altLang="en-US" sz="2400" dirty="0"/>
              <a:t> and ! </a:t>
            </a:r>
            <a:r>
              <a:rPr lang="en-US" altLang="en-US" sz="2400" b="1" dirty="0">
                <a:solidFill>
                  <a:srgbClr val="002060"/>
                </a:solidFill>
              </a:rPr>
              <a:t>-GID</a:t>
            </a:r>
            <a:r>
              <a:rPr lang="en-US" altLang="en-US" sz="2400" dirty="0"/>
              <a:t> are similar, except that they take a user number argument rather than a name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7385E8F-BB39-4AC0-B431-984FDC2D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61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 b="1">
                <a:solidFill>
                  <a:srgbClr val="002060"/>
                </a:solidFill>
              </a:rPr>
              <a:t> -nouser, -nogroup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DEC907F7-9314-4CAF-9E43-1071E28A8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82676"/>
            <a:ext cx="8210550" cy="2136775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[phil@Einstein:~]$</a:t>
            </a:r>
            <a:r>
              <a:rPr lang="en-US" altLang="en-US" sz="1800" b="1">
                <a:solidFill>
                  <a:srgbClr val="503B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find / -nouser 2&gt;/dev/null | head -n 5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/home/repositories/teamleet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/home/repositories/teamleet/conf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/home/repositories/teamleet/conf/authz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/home/repositories/teamleet/conf/svnserve.conf.orig</a:t>
            </a:r>
          </a:p>
          <a:p>
            <a:pPr marL="0" indent="0">
              <a:spcBef>
                <a:spcPct val="0"/>
              </a:spcBef>
              <a:spcAft>
                <a:spcPts val="1800"/>
              </a:spcAft>
              <a:buNone/>
            </a:pPr>
            <a:r>
              <a:rPr lang="en-US" altLang="en-US" sz="18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/home/repositories/teamleet/conf/svnserve.conf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C5C727-0CD2-49BF-891F-274106EEA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9301" y="3313114"/>
            <a:ext cx="8162925" cy="304958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-</a:t>
            </a:r>
            <a:r>
              <a:rPr lang="en-US" sz="2200" b="1" dirty="0" err="1">
                <a:solidFill>
                  <a:srgbClr val="002060"/>
                </a:solidFill>
              </a:rPr>
              <a:t>nouser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-</a:t>
            </a:r>
            <a:r>
              <a:rPr lang="en-US" sz="2200" b="1" dirty="0" err="1">
                <a:solidFill>
                  <a:srgbClr val="002060"/>
                </a:solidFill>
              </a:rPr>
              <a:t>nogroup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differ from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! -user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! -group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! -user </a:t>
            </a:r>
            <a:r>
              <a:rPr lang="en-US" sz="2200" b="1" dirty="0" err="1">
                <a:solidFill>
                  <a:srgbClr val="002060"/>
                </a:solidFill>
              </a:rPr>
              <a:t>chris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finds files that </a:t>
            </a:r>
            <a:r>
              <a:rPr lang="en-US" sz="2200" dirty="0" err="1"/>
              <a:t>chris</a:t>
            </a:r>
            <a:r>
              <a:rPr lang="en-US" sz="2200" dirty="0"/>
              <a:t> does not own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-</a:t>
            </a:r>
            <a:r>
              <a:rPr lang="en-US" sz="2200" b="1" dirty="0" err="1">
                <a:solidFill>
                  <a:srgbClr val="002060"/>
                </a:solidFill>
              </a:rPr>
              <a:t>nouser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finds files that are owned by </a:t>
            </a:r>
            <a:r>
              <a:rPr lang="en-US" sz="2200" b="1" dirty="0">
                <a:solidFill>
                  <a:srgbClr val="008600"/>
                </a:solidFill>
              </a:rPr>
              <a:t>no known users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200" dirty="0"/>
              <a:t>This output, from a February 2016 check of </a:t>
            </a:r>
            <a:r>
              <a:rPr lang="en-US" sz="2200" dirty="0" err="1"/>
              <a:t>einstein</a:t>
            </a:r>
            <a:r>
              <a:rPr lang="en-US" sz="2200" dirty="0"/>
              <a:t>, shows 6 files that are still owned by user 726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200" dirty="0"/>
              <a:t>probably a team of former students who graduated long ago 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2126B7A-9A84-4D98-B23A-7B40E6162F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604700"/>
                </a:solidFill>
              </a:rPr>
              <a:t>Pragmatics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7F29-1A3E-4FD8-B966-292BF1F21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13C317-27AD-49C6-A829-4FDF10E6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84212"/>
          </a:xfrm>
        </p:spPr>
        <p:txBody>
          <a:bodyPr/>
          <a:lstStyle/>
          <a:p>
            <a:pPr defTabSz="1131888"/>
            <a:r>
              <a:rPr lang="en-US" altLang="en-US" sz="4000" b="1" dirty="0">
                <a:solidFill>
                  <a:srgbClr val="002060"/>
                </a:solidFill>
              </a:rPr>
              <a:t>find</a:t>
            </a:r>
            <a:r>
              <a:rPr lang="en-US" altLang="en-US" sz="4000" dirty="0">
                <a:solidFill>
                  <a:srgbClr val="002060"/>
                </a:solidFill>
              </a:rPr>
              <a:t> </a:t>
            </a:r>
            <a:r>
              <a:rPr lang="en-US" altLang="en-US" sz="4000" dirty="0"/>
              <a:t>Command Sequences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F8428122-3219-4ADE-8D33-42F35CE0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925" y="1376363"/>
            <a:ext cx="9074150" cy="4135437"/>
          </a:xfrm>
        </p:spPr>
        <p:txBody>
          <a:bodyPr/>
          <a:lstStyle/>
          <a:p>
            <a:pPr marL="0" indent="0" defTabSz="1131888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600" b="1" dirty="0">
                <a:solidFill>
                  <a:srgbClr val="0070C0"/>
                </a:solidFill>
              </a:rPr>
              <a:t>find</a:t>
            </a:r>
            <a:r>
              <a:rPr lang="en-US" altLang="en-US" sz="2600" dirty="0">
                <a:solidFill>
                  <a:srgbClr val="0070C0"/>
                </a:solidFill>
              </a:rPr>
              <a:t> </a:t>
            </a:r>
            <a:r>
              <a:rPr lang="en-US" altLang="en-US" sz="2600" dirty="0">
                <a:solidFill>
                  <a:prstClr val="black"/>
                </a:solidFill>
              </a:rPr>
              <a:t>evaluates its command sequence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once for each file system object that's found</a:t>
            </a:r>
          </a:p>
          <a:p>
            <a:pPr marL="0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in order from left to right, until either</a:t>
            </a:r>
          </a:p>
          <a:p>
            <a:pPr marL="33655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the sequence is evaluated in its entirety</a:t>
            </a:r>
          </a:p>
          <a:p>
            <a:pPr marL="33655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or a command in the sequence fails, in which case evaluation </a:t>
            </a:r>
          </a:p>
          <a:p>
            <a:pPr marL="625475" lvl="2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stops for the current file system object and </a:t>
            </a:r>
          </a:p>
          <a:p>
            <a:pPr marL="625475" lvl="2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starts for the next, if any objects remain</a:t>
            </a:r>
          </a:p>
          <a:p>
            <a:pPr marL="336550" lvl="1" indent="0" defTabSz="1131888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or a command executes that halts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prstClr val="black"/>
                </a:solidFill>
              </a:rPr>
              <a:t>processing altogether</a:t>
            </a:r>
          </a:p>
          <a:p>
            <a:pPr marL="685800" lvl="1" defTabSz="1131888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altLang="en-US" sz="1800" dirty="0">
              <a:solidFill>
                <a:prstClr val="black"/>
              </a:solidFill>
            </a:endParaRPr>
          </a:p>
          <a:p>
            <a:pPr marL="747713" lvl="2" defTabSz="1131888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1213C72-231A-4D43-9165-96057919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 dirty="0"/>
              <a:t>When to avoid </a:t>
            </a:r>
            <a:r>
              <a:rPr lang="en-US" altLang="en-US" sz="4000" b="1" dirty="0">
                <a:solidFill>
                  <a:srgbClr val="002060"/>
                </a:solidFill>
              </a:rPr>
              <a:t>-exec</a:t>
            </a:r>
            <a:endParaRPr lang="en-US" altLang="en-US" sz="4000" dirty="0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E379C24C-66DA-42D1-A9A6-4265068AB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42989"/>
            <a:ext cx="8229600" cy="50831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As a rule, wherever you can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Specifically, use selectors rather than </a:t>
            </a:r>
            <a:r>
              <a:rPr lang="en-US" altLang="en-US" sz="2200" b="1" dirty="0">
                <a:solidFill>
                  <a:srgbClr val="002060"/>
                </a:solidFill>
              </a:rPr>
              <a:t>-exec test</a:t>
            </a:r>
            <a:r>
              <a:rPr lang="en-US" altLang="en-US" sz="2200" dirty="0"/>
              <a:t> to search for files based on their </a:t>
            </a:r>
            <a:r>
              <a:rPr lang="en-US" altLang="en-US" sz="2200" b="1" dirty="0">
                <a:solidFill>
                  <a:srgbClr val="002060"/>
                </a:solidFill>
              </a:rPr>
              <a:t>attributes</a:t>
            </a:r>
          </a:p>
          <a:p>
            <a:pPr marL="460375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dirty="0"/>
              <a:t>as a rule, selectors will be much faster than</a:t>
            </a:r>
            <a:r>
              <a:rPr lang="en-US" altLang="en-US" sz="2200" b="1" dirty="0">
                <a:solidFill>
                  <a:srgbClr val="002060"/>
                </a:solidFill>
              </a:rPr>
              <a:t> -exec</a:t>
            </a:r>
          </a:p>
          <a:p>
            <a:pPr marL="693738" indent="0">
              <a:spcBef>
                <a:spcPct val="0"/>
              </a:spcBef>
              <a:spcAft>
                <a:spcPts val="1200"/>
              </a:spcAft>
              <a:buNone/>
              <a:defRPr/>
            </a:pPr>
            <a:endParaRPr lang="en-US" altLang="en-US" sz="2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6C9D858-B8D3-486C-92DD-D415FCF6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 dirty="0"/>
              <a:t>When to use </a:t>
            </a:r>
            <a:r>
              <a:rPr lang="en-US" altLang="en-US" sz="4000" b="1" dirty="0">
                <a:solidFill>
                  <a:srgbClr val="002060"/>
                </a:solidFill>
              </a:rPr>
              <a:t>-exec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9C19E6C1-5809-432E-ABBD-6F77DE05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42989"/>
            <a:ext cx="8229600" cy="5083175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As a rule, where you must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Specifically, consider </a:t>
            </a:r>
            <a:r>
              <a:rPr lang="en-US" altLang="en-US" sz="2200" b="1" dirty="0">
                <a:solidFill>
                  <a:srgbClr val="0070C0"/>
                </a:solidFill>
              </a:rPr>
              <a:t>find</a:t>
            </a:r>
            <a:r>
              <a:rPr lang="en-US" altLang="en-US" sz="2200" b="1" dirty="0">
                <a:solidFill>
                  <a:srgbClr val="002060"/>
                </a:solidFill>
              </a:rPr>
              <a:t> -exec </a:t>
            </a:r>
            <a:r>
              <a:rPr lang="en-US" altLang="en-US" sz="2200" dirty="0"/>
              <a:t>or </a:t>
            </a:r>
            <a:r>
              <a:rPr lang="en-US" altLang="en-US" sz="2200" b="1" dirty="0">
                <a:solidFill>
                  <a:srgbClr val="0070C0"/>
                </a:solidFill>
              </a:rPr>
              <a:t>find</a:t>
            </a:r>
            <a:r>
              <a:rPr lang="en-US" altLang="en-US" sz="2200" b="1" dirty="0">
                <a:solidFill>
                  <a:srgbClr val="002060"/>
                </a:solidFill>
              </a:rPr>
              <a:t> -</a:t>
            </a:r>
            <a:r>
              <a:rPr lang="en-US" altLang="en-US" sz="2200" b="1" dirty="0" err="1">
                <a:solidFill>
                  <a:srgbClr val="002060"/>
                </a:solidFill>
              </a:rPr>
              <a:t>execdir</a:t>
            </a:r>
            <a:r>
              <a:rPr lang="en-US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in two situations</a:t>
            </a:r>
          </a:p>
          <a:p>
            <a:pPr marL="460375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to search for files based on their contents</a:t>
            </a:r>
          </a:p>
          <a:p>
            <a:pPr marL="688975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>
                <a:solidFill>
                  <a:prstClr val="black"/>
                </a:solidFill>
              </a:rPr>
              <a:t>here, think </a:t>
            </a:r>
            <a:r>
              <a:rPr lang="en-US" altLang="en-US" sz="2000" b="1" dirty="0">
                <a:solidFill>
                  <a:srgbClr val="002060"/>
                </a:solidFill>
              </a:rPr>
              <a:t>find -exec grep</a:t>
            </a:r>
          </a:p>
          <a:p>
            <a:pPr marL="460375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to retrieve content from files based on patterns</a:t>
            </a:r>
          </a:p>
          <a:p>
            <a:pPr marL="739775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to simply recover content, think </a:t>
            </a:r>
            <a:r>
              <a:rPr lang="en-US" altLang="en-US" sz="2000" b="1" dirty="0">
                <a:solidFill>
                  <a:srgbClr val="002060"/>
                </a:solidFill>
              </a:rPr>
              <a:t>find -exec grep</a:t>
            </a:r>
          </a:p>
          <a:p>
            <a:pPr marL="739775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to recover names and/or line numbers with content, think either</a:t>
            </a:r>
          </a:p>
          <a:p>
            <a:pPr marL="1031875" lvl="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find -exec grep -H -n, </a:t>
            </a:r>
            <a:r>
              <a:rPr lang="en-US" altLang="en-US" dirty="0"/>
              <a:t>followed by post-processing using pipes as needed, to filter further based on file name and/or line number</a:t>
            </a:r>
          </a:p>
          <a:p>
            <a:pPr marL="1031875" lvl="3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find -exec /bin/bash -c '</a:t>
            </a:r>
            <a:r>
              <a:rPr lang="en-US" altLang="en-US" b="1" i="1" dirty="0">
                <a:solidFill>
                  <a:srgbClr val="002060"/>
                </a:solidFill>
              </a:rPr>
              <a:t>…. command sequence…</a:t>
            </a:r>
            <a:r>
              <a:rPr lang="en-US" altLang="en-US" b="1" dirty="0">
                <a:solidFill>
                  <a:srgbClr val="002060"/>
                </a:solidFill>
              </a:rPr>
              <a:t>' {} \;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using $0 to reference {} in </a:t>
            </a:r>
            <a:r>
              <a:rPr lang="en-US" altLang="en-US" b="1" i="1" dirty="0">
                <a:solidFill>
                  <a:srgbClr val="002060"/>
                </a:solidFill>
              </a:rPr>
              <a:t>…command sequence…</a:t>
            </a:r>
            <a:endParaRPr lang="en-US" altLang="en-US" dirty="0"/>
          </a:p>
          <a:p>
            <a:pPr marL="1031875" lvl="3" indent="0">
              <a:spcBef>
                <a:spcPct val="0"/>
              </a:spcBef>
              <a:buNone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find -exec python -c '…</a:t>
            </a:r>
            <a:r>
              <a:rPr lang="en-US" altLang="en-US" b="1" i="1" dirty="0">
                <a:solidFill>
                  <a:srgbClr val="002060"/>
                </a:solidFill>
              </a:rPr>
              <a:t>command sequence</a:t>
            </a:r>
            <a:r>
              <a:rPr lang="en-US" altLang="en-US" b="1" dirty="0">
                <a:solidFill>
                  <a:srgbClr val="002060"/>
                </a:solidFill>
              </a:rPr>
              <a:t>…' {} \; </a:t>
            </a:r>
            <a:br>
              <a:rPr lang="en-US" altLang="en-US" dirty="0"/>
            </a:br>
            <a:r>
              <a:rPr lang="en-US" altLang="en-US" dirty="0"/>
              <a:t>using </a:t>
            </a:r>
            <a:r>
              <a:rPr lang="en-US" altLang="en-US" dirty="0" err="1"/>
              <a:t>argv</a:t>
            </a:r>
            <a:r>
              <a:rPr lang="en-US" altLang="en-US" dirty="0"/>
              <a:t>[1] to reference {} in </a:t>
            </a:r>
            <a:r>
              <a:rPr lang="en-US" altLang="en-US" b="1" i="1" dirty="0">
                <a:solidFill>
                  <a:srgbClr val="002060"/>
                </a:solidFill>
              </a:rPr>
              <a:t>…command sequence…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A2C6E87-8562-4C1D-AD5E-83A9F3A7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/>
              <a:t>Revie</a:t>
            </a:r>
            <a:r>
              <a:rPr lang="en-US" altLang="en-US" sz="3800"/>
              <a:t>w: </a:t>
            </a:r>
            <a:r>
              <a:rPr lang="en-US" altLang="en-US" sz="3800" b="1">
                <a:solidFill>
                  <a:srgbClr val="002060"/>
                </a:solidFill>
              </a:rPr>
              <a:t>-exec</a:t>
            </a:r>
            <a:r>
              <a:rPr lang="en-US" altLang="en-US" sz="3800"/>
              <a:t> and Complex Commands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2D52B2C-D15A-4CB1-8C5E-DDB99692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42989"/>
            <a:ext cx="8229600" cy="50831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Neither 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-exec</a:t>
            </a:r>
            <a:r>
              <a:rPr lang="en-US" altLang="en-US" sz="2400" dirty="0">
                <a:cs typeface="Arial" panose="020B0604020202020204" pitchFamily="34" charset="0"/>
              </a:rPr>
              <a:t> nor -</a:t>
            </a:r>
            <a:r>
              <a:rPr lang="en-US" altLang="en-US" sz="2400" b="1" dirty="0" err="1">
                <a:solidFill>
                  <a:srgbClr val="002060"/>
                </a:solidFill>
                <a:cs typeface="Arial" panose="020B0604020202020204" pitchFamily="34" charset="0"/>
              </a:rPr>
              <a:t>execdir</a:t>
            </a:r>
            <a:r>
              <a:rPr lang="en-US" altLang="en-US" sz="2400" dirty="0">
                <a:cs typeface="Arial" panose="020B0604020202020204" pitchFamily="34" charset="0"/>
              </a:rPr>
              <a:t> can directly execute </a:t>
            </a:r>
          </a:p>
          <a:p>
            <a:pPr marL="334962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sequences of two or more commands</a:t>
            </a:r>
          </a:p>
          <a:p>
            <a:pPr marL="334962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pipelined commands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Workarounds</a:t>
            </a:r>
          </a:p>
          <a:p>
            <a:pPr marL="280988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for simple sequences: use a series of -</a:t>
            </a:r>
            <a:r>
              <a:rPr lang="en-US" alt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exec</a:t>
            </a:r>
            <a:r>
              <a:rPr lang="en-US" altLang="en-US" sz="2400" dirty="0">
                <a:cs typeface="Arial" panose="020B0604020202020204" pitchFamily="34" charset="0"/>
              </a:rPr>
              <a:t>s</a:t>
            </a:r>
          </a:p>
          <a:p>
            <a:pPr marL="280988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more generally,</a:t>
            </a:r>
          </a:p>
          <a:p>
            <a:pPr marL="738188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cs typeface="Arial" panose="020B0604020202020204" pitchFamily="34" charset="0"/>
              </a:rPr>
              <a:t>frame the command(s) to execute as a string, </a:t>
            </a: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cs typeface="Arial" panose="020B0604020202020204" pitchFamily="34" charset="0"/>
              </a:rPr>
              <a:t>with {} tokens to stand for files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0ACEC42-DED1-4E4A-88A0-36D01AC5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4850"/>
          </a:xfrm>
        </p:spPr>
        <p:txBody>
          <a:bodyPr/>
          <a:lstStyle/>
          <a:p>
            <a:r>
              <a:rPr lang="en-US" altLang="en-US" sz="4000"/>
              <a:t>Issue: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can fail silently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5B285-9BE7-472A-881F-56BBDCDE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92213"/>
            <a:ext cx="8229600" cy="493395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If </a:t>
            </a:r>
            <a:r>
              <a:rPr lang="en-US" sz="2400" b="1" dirty="0">
                <a:solidFill>
                  <a:srgbClr val="0070C0"/>
                </a:solidFill>
              </a:rPr>
              <a:t>find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returns nothing, 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try removing 2&gt;/dev/null or &amp;&gt;/dev/null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double-check </a:t>
            </a:r>
            <a:r>
              <a:rPr lang="en-US" sz="2400" b="1" dirty="0">
                <a:solidFill>
                  <a:srgbClr val="0070C0"/>
                </a:solidFill>
              </a:rPr>
              <a:t>find</a:t>
            </a:r>
            <a:r>
              <a:rPr lang="en-US" sz="2400" dirty="0"/>
              <a:t>'s error output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examples of errors to check for</a:t>
            </a:r>
          </a:p>
          <a:p>
            <a:pPr marL="795338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no space after </a:t>
            </a:r>
            <a:r>
              <a:rPr lang="en-US" b="1" dirty="0">
                <a:solidFill>
                  <a:srgbClr val="0070C0"/>
                </a:solidFill>
              </a:rPr>
              <a:t>find</a:t>
            </a:r>
            <a:r>
              <a:rPr lang="en-US" dirty="0"/>
              <a:t>: e.g., entering </a:t>
            </a:r>
            <a:r>
              <a:rPr lang="en-US" b="1" dirty="0">
                <a:solidFill>
                  <a:srgbClr val="0070C0"/>
                </a:solidFill>
              </a:rPr>
              <a:t>find/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0070C0"/>
                </a:solidFill>
              </a:rPr>
              <a:t>find</a:t>
            </a:r>
            <a:r>
              <a:rPr lang="en-US" b="1" dirty="0">
                <a:solidFill>
                  <a:srgbClr val="002060"/>
                </a:solidFill>
              </a:rPr>
              <a:t> /</a:t>
            </a:r>
          </a:p>
          <a:p>
            <a:pPr marL="795338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malformed </a:t>
            </a:r>
            <a:r>
              <a:rPr lang="en-US" b="1" dirty="0">
                <a:solidFill>
                  <a:srgbClr val="002060"/>
                </a:solidFill>
              </a:rPr>
              <a:t>-exec</a:t>
            </a:r>
            <a:r>
              <a:rPr lang="en-US" dirty="0"/>
              <a:t>: e.g., </a:t>
            </a:r>
          </a:p>
          <a:p>
            <a:pPr marL="1027113" lvl="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-exec python -c 'print((</a:t>
            </a:r>
            <a:r>
              <a:rPr lang="en-US" sz="2400" b="1" dirty="0" err="1">
                <a:solidFill>
                  <a:srgbClr val="002060"/>
                </a:solidFill>
              </a:rPr>
              <a:t>argv</a:t>
            </a:r>
            <a:r>
              <a:rPr lang="en-US" sz="2400" b="1" dirty="0">
                <a:solidFill>
                  <a:srgbClr val="002060"/>
                </a:solidFill>
              </a:rPr>
              <a:t>[1]+2)*3)</a:t>
            </a:r>
            <a:r>
              <a:rPr lang="en-US" sz="2400" b="1" u="sng" dirty="0">
                <a:solidFill>
                  <a:srgbClr val="C00000"/>
                </a:solidFill>
              </a:rPr>
              <a:t>)</a:t>
            </a:r>
            <a:r>
              <a:rPr lang="en-US" sz="2400" b="1" dirty="0">
                <a:solidFill>
                  <a:srgbClr val="002060"/>
                </a:solidFill>
              </a:rPr>
              <a:t>'</a:t>
            </a:r>
          </a:p>
          <a:p>
            <a:pPr marL="1027113" lvl="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-exec </a:t>
            </a:r>
            <a:r>
              <a:rPr lang="en-US" sz="2400" dirty="0"/>
              <a:t>without a final </a:t>
            </a:r>
            <a:r>
              <a:rPr lang="en-US" sz="2400" b="1" dirty="0">
                <a:solidFill>
                  <a:srgbClr val="002060"/>
                </a:solidFill>
              </a:rPr>
              <a:t>\; </a:t>
            </a:r>
            <a:r>
              <a:rPr lang="en-US" sz="2400" dirty="0"/>
              <a:t>or</a:t>
            </a:r>
            <a:r>
              <a:rPr lang="en-US" sz="2400" b="1" dirty="0">
                <a:solidFill>
                  <a:srgbClr val="002060"/>
                </a:solidFill>
              </a:rPr>
              <a:t> +</a:t>
            </a:r>
            <a:endParaRPr lang="en-US"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39E6BAB-0D36-4A08-B046-10AEC882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/>
              <a:t>Review:</a:t>
            </a:r>
            <a:r>
              <a:rPr lang="en-US" altLang="en-US" sz="4000" b="1">
                <a:solidFill>
                  <a:srgbClr val="002060"/>
                </a:solidFill>
              </a:rPr>
              <a:t> -delete</a:t>
            </a:r>
            <a:r>
              <a:rPr lang="en-US" altLang="en-US" sz="4000"/>
              <a:t> is dangerous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8A980944-CCCB-4BDB-92D4-15527073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42989"/>
            <a:ext cx="8229600" cy="50831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600" i="1" dirty="0"/>
              <a:t>Be very careful about using </a:t>
            </a:r>
            <a:r>
              <a:rPr lang="en-US" altLang="en-US" sz="2600" b="1" dirty="0">
                <a:solidFill>
                  <a:srgbClr val="0070C0"/>
                </a:solidFill>
              </a:rPr>
              <a:t>find</a:t>
            </a:r>
            <a:r>
              <a:rPr lang="en-US" altLang="en-US" sz="2600" b="1" dirty="0">
                <a:solidFill>
                  <a:srgbClr val="002060"/>
                </a:solidFill>
              </a:rPr>
              <a:t> -delete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 appears to support no "safe" mode options that show what a particular command would do without actually changing file system objects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Before using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b="1" dirty="0">
                <a:solidFill>
                  <a:srgbClr val="002060"/>
                </a:solidFill>
              </a:rPr>
              <a:t> -delete</a:t>
            </a:r>
            <a:r>
              <a:rPr lang="en-US" altLang="en-US" sz="2400" dirty="0"/>
              <a:t>, try, at least, to run an equivalent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b="1" dirty="0">
                <a:solidFill>
                  <a:srgbClr val="002060"/>
                </a:solidFill>
              </a:rPr>
              <a:t> -print</a:t>
            </a:r>
            <a:r>
              <a:rPr lang="en-US" altLang="en-US" sz="2400" dirty="0"/>
              <a:t> first to verify a command's correctness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B11F021-B51B-4083-BDDC-542B5AF6C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4850"/>
          </a:xfrm>
        </p:spPr>
        <p:txBody>
          <a:bodyPr/>
          <a:lstStyle/>
          <a:p>
            <a:r>
              <a:rPr lang="en-US" altLang="en-US" sz="4000"/>
              <a:t>For Further Documentation</a:t>
            </a:r>
            <a:endParaRPr lang="en-US" altLang="en-US" sz="4000" b="1">
              <a:solidFill>
                <a:srgbClr val="0070C0"/>
              </a:solidFill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7326524-0FC5-4D34-A9F1-775B64F67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7763"/>
            <a:ext cx="8229600" cy="4978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For more on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solidFill>
                  <a:srgbClr val="0070C0"/>
                </a:solidFill>
              </a:rPr>
              <a:t>locate</a:t>
            </a:r>
            <a:r>
              <a:rPr lang="en-US" altLang="en-US" sz="2400" dirty="0"/>
              <a:t>, see </a:t>
            </a:r>
            <a:r>
              <a:rPr lang="en-US" altLang="en-US" sz="2000" dirty="0"/>
              <a:t>https://www.gnu.org/software/findutils/manual/html_mono/find.html</a:t>
            </a:r>
            <a:endParaRPr lang="en-US" alt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This includes an extended discussion of security-related concerns for find in section 11.2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47A1010-B46E-453F-97EA-2EBD6C95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84212"/>
          </a:xfrm>
        </p:spPr>
        <p:txBody>
          <a:bodyPr/>
          <a:lstStyle/>
          <a:p>
            <a:pPr defTabSz="1131888"/>
            <a:r>
              <a:rPr lang="en-US" altLang="en-US" sz="4000" b="1">
                <a:solidFill>
                  <a:srgbClr val="002060"/>
                </a:solidFill>
              </a:rPr>
              <a:t>find:</a:t>
            </a:r>
            <a:r>
              <a:rPr lang="en-US" altLang="en-US" sz="4000">
                <a:solidFill>
                  <a:srgbClr val="002060"/>
                </a:solidFill>
              </a:rPr>
              <a:t> </a:t>
            </a:r>
            <a:r>
              <a:rPr lang="en-US" altLang="en-US" sz="4000"/>
              <a:t>Plan for Slides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9833A80-54C8-4A60-A5C0-0987429F2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82675"/>
            <a:ext cx="7727950" cy="4606925"/>
          </a:xfrm>
        </p:spPr>
        <p:txBody>
          <a:bodyPr/>
          <a:lstStyle/>
          <a:p>
            <a:pPr marL="0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b="1" dirty="0">
                <a:solidFill>
                  <a:srgbClr val="0070C0"/>
                </a:solidFill>
              </a:rPr>
              <a:t>find</a:t>
            </a:r>
            <a:r>
              <a:rPr lang="en-US" altLang="en-US" sz="2600" dirty="0"/>
              <a:t> commands are a mini-language in their own right</a:t>
            </a:r>
          </a:p>
          <a:p>
            <a:pPr marL="0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/>
              <a:t>Like other languages, they're good to teach by example</a:t>
            </a:r>
          </a:p>
          <a:p>
            <a:pPr marL="336550" lvl="1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start with actions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i="1" dirty="0"/>
              <a:t>what can be done with a found file</a:t>
            </a:r>
            <a:r>
              <a:rPr lang="en-US" altLang="en-US" sz="2400" dirty="0"/>
              <a:t>)</a:t>
            </a:r>
          </a:p>
          <a:p>
            <a:pPr marL="336550" lvl="1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progress to selection operators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i="1" dirty="0"/>
              <a:t>how to specify what to look for</a:t>
            </a:r>
            <a:r>
              <a:rPr lang="en-US" altLang="en-US" sz="2400" dirty="0"/>
              <a:t>)</a:t>
            </a:r>
          </a:p>
          <a:p>
            <a:pPr marL="336550" lvl="1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and thence to flow control operators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i="1" dirty="0"/>
              <a:t>how to manage the traversal</a:t>
            </a:r>
            <a:r>
              <a:rPr lang="en-US" altLang="en-US" sz="2400" dirty="0"/>
              <a:t>)</a:t>
            </a:r>
          </a:p>
          <a:p>
            <a:pPr marL="336550" lvl="1" indent="0" defTabSz="1131888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conclude with pragmatics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i="1" dirty="0"/>
              <a:t>how to use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b="1" i="1" dirty="0">
                <a:solidFill>
                  <a:srgbClr val="0070C0"/>
                </a:solidFill>
              </a:rPr>
              <a:t> </a:t>
            </a:r>
            <a:r>
              <a:rPr lang="en-US" altLang="en-US" sz="2400" b="1" i="1" dirty="0"/>
              <a:t>more effectively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F2C2A7-76F1-450F-8FF3-D44540C55F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rgbClr val="604700"/>
                </a:solidFill>
              </a:rPr>
              <a:t>Actions – print, ls, exec, ok, delete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1B1CE77-289D-4FE7-A5BC-504EBC90A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17F0C86-F987-4DF2-BA82-B0A234C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778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find</a:t>
            </a:r>
            <a:r>
              <a:rPr lang="en-US" altLang="en-US" sz="4000"/>
              <a:t> Actions: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3698A-40C2-4D63-B246-A1BEE136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193800"/>
            <a:ext cx="8229600" cy="49228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200" b="1" dirty="0">
                <a:solidFill>
                  <a:srgbClr val="0070C0"/>
                </a:solidFill>
              </a:rPr>
              <a:t>find</a:t>
            </a:r>
            <a:r>
              <a:rPr lang="en-US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en-US" sz="2200" b="1" i="1" dirty="0">
                <a:solidFill>
                  <a:srgbClr val="002060"/>
                </a:solidFill>
              </a:rPr>
              <a:t>directories and files </a:t>
            </a:r>
            <a:r>
              <a:rPr lang="en-US" altLang="en-US" sz="2200" b="1" i="1" dirty="0">
                <a:solidFill>
                  <a:srgbClr val="006400"/>
                </a:solidFill>
              </a:rPr>
              <a:t>…commands…</a:t>
            </a:r>
            <a:r>
              <a:rPr lang="en-US" altLang="en-US" sz="2200" b="1" dirty="0">
                <a:solidFill>
                  <a:srgbClr val="002060"/>
                </a:solidFill>
              </a:rPr>
              <a:t> </a:t>
            </a:r>
            <a:r>
              <a:rPr lang="en-US" altLang="en-US" sz="2200" b="1" i="1" dirty="0">
                <a:solidFill>
                  <a:srgbClr val="745600"/>
                </a:solidFill>
              </a:rPr>
              <a:t>-action</a:t>
            </a:r>
            <a:r>
              <a:rPr lang="en-US" altLang="en-US" sz="2200" b="1" dirty="0">
                <a:solidFill>
                  <a:srgbClr val="745600"/>
                </a:solidFill>
              </a:rPr>
              <a:t> </a:t>
            </a:r>
            <a:r>
              <a:rPr lang="en-US" altLang="en-US" sz="2200" b="1" i="1" dirty="0">
                <a:solidFill>
                  <a:srgbClr val="006400"/>
                </a:solidFill>
              </a:rPr>
              <a:t>…more commands…</a:t>
            </a:r>
            <a:r>
              <a:rPr lang="en-US" altLang="en-US" sz="2200" b="1" dirty="0">
                <a:solidFill>
                  <a:srgbClr val="002060"/>
                </a:solidFill>
              </a:rPr>
              <a:t>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find</a:t>
            </a:r>
            <a:r>
              <a:rPr lang="en-US" sz="2400" dirty="0"/>
              <a:t> actions appear in the midst of commands—i.e., filters and other actions—that follow a list of directories to search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each action </a:t>
            </a:r>
          </a:p>
          <a:p>
            <a:pPr marL="2794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receives file names from the commands that precede it</a:t>
            </a:r>
          </a:p>
          <a:p>
            <a:pPr marL="2794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either triggers or suppresses the commands that follow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940864-7DEE-419B-B4A9-C7C3A207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714375"/>
          </a:xfrm>
        </p:spPr>
        <p:txBody>
          <a:bodyPr/>
          <a:lstStyle/>
          <a:p>
            <a:r>
              <a:rPr lang="en-US" altLang="en-US" sz="4000" dirty="0"/>
              <a:t>Catalogue of </a:t>
            </a:r>
            <a:r>
              <a:rPr lang="en-US" altLang="en-US" sz="4000" b="1" dirty="0">
                <a:solidFill>
                  <a:srgbClr val="0070C0"/>
                </a:solidFill>
              </a:rPr>
              <a:t>find</a:t>
            </a:r>
            <a:r>
              <a:rPr lang="en-US" altLang="en-US" sz="4000" dirty="0"/>
              <a:t> Actions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255C-A613-47B8-8A52-144C2C0C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1937" y="1092201"/>
            <a:ext cx="9128125" cy="426084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Actions that can execute once for </a:t>
            </a:r>
            <a:r>
              <a:rPr lang="en-US" sz="2800" b="1" dirty="0">
                <a:solidFill>
                  <a:srgbClr val="745600"/>
                </a:solidFill>
              </a:rPr>
              <a:t>each object</a:t>
            </a:r>
            <a:r>
              <a:rPr lang="en-US" sz="2800" dirty="0"/>
              <a:t> found</a:t>
            </a: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print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– copy the object's name to </a:t>
            </a:r>
            <a:r>
              <a:rPr lang="en-US" sz="2400" b="1" i="1" dirty="0" err="1">
                <a:solidFill>
                  <a:srgbClr val="008600"/>
                </a:solidFill>
              </a:rPr>
              <a:t>stdout</a:t>
            </a:r>
            <a:endParaRPr lang="en-US" sz="2400" b="1" i="1" dirty="0">
              <a:solidFill>
                <a:srgbClr val="008600"/>
              </a:solidFill>
            </a:endParaRP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ls </a:t>
            </a:r>
            <a:r>
              <a:rPr lang="en-US" sz="2400" dirty="0"/>
              <a:t>– write content similar to the output from </a:t>
            </a:r>
            <a:r>
              <a:rPr lang="en-US" sz="2400" b="1" dirty="0">
                <a:solidFill>
                  <a:srgbClr val="0070C0"/>
                </a:solidFill>
              </a:rPr>
              <a:t>ls -li</a:t>
            </a:r>
            <a:r>
              <a:rPr lang="en-US" sz="2400" b="1" dirty="0"/>
              <a:t> </a:t>
            </a:r>
            <a:r>
              <a:rPr lang="en-US" sz="2400" dirty="0"/>
              <a:t>to </a:t>
            </a:r>
            <a:r>
              <a:rPr lang="en-US" sz="2400" b="1" i="1" dirty="0" err="1">
                <a:solidFill>
                  <a:srgbClr val="008600"/>
                </a:solidFill>
              </a:rPr>
              <a:t>stdout</a:t>
            </a:r>
            <a:endParaRPr lang="en-US" sz="2400" b="1" i="1" dirty="0">
              <a:solidFill>
                <a:srgbClr val="008600"/>
              </a:solidFill>
            </a:endParaRP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exec</a:t>
            </a:r>
            <a:r>
              <a:rPr lang="en-US" sz="2400" b="1" i="1" dirty="0">
                <a:solidFill>
                  <a:srgbClr val="0086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; </a:t>
            </a:r>
            <a:r>
              <a:rPr lang="en-US" sz="2400" b="1" i="1" dirty="0">
                <a:solidFill>
                  <a:srgbClr val="008600"/>
                </a:solidFill>
              </a:rPr>
              <a:t>– </a:t>
            </a:r>
            <a:r>
              <a:rPr lang="en-US" sz="2400" dirty="0"/>
              <a:t>execute a Unix command on output from a single found object</a:t>
            </a: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ok</a:t>
            </a:r>
            <a:r>
              <a:rPr lang="en-US" sz="2400" dirty="0"/>
              <a:t> ; - like </a:t>
            </a:r>
            <a:r>
              <a:rPr lang="en-US" sz="2400" b="1" dirty="0">
                <a:solidFill>
                  <a:srgbClr val="002060"/>
                </a:solidFill>
              </a:rPr>
              <a:t>exec</a:t>
            </a:r>
            <a:r>
              <a:rPr lang="en-US" sz="2400" dirty="0"/>
              <a:t> ; but asks before doing each command</a:t>
            </a: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delete</a:t>
            </a:r>
            <a:r>
              <a:rPr lang="en-US" sz="2400" dirty="0"/>
              <a:t> – deletes the specified file</a:t>
            </a: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 err="1">
                <a:solidFill>
                  <a:srgbClr val="002060"/>
                </a:solidFill>
              </a:rPr>
              <a:t>execdir</a:t>
            </a:r>
            <a:r>
              <a:rPr lang="en-US" sz="2400" b="1" dirty="0">
                <a:solidFill>
                  <a:srgbClr val="002060"/>
                </a:solidFill>
              </a:rPr>
              <a:t> ;</a:t>
            </a:r>
            <a:r>
              <a:rPr lang="en-US" sz="2400" dirty="0"/>
              <a:t> - like </a:t>
            </a:r>
            <a:r>
              <a:rPr lang="en-US" sz="2400" b="1" dirty="0">
                <a:solidFill>
                  <a:srgbClr val="002060"/>
                </a:solidFill>
              </a:rPr>
              <a:t>exec</a:t>
            </a:r>
            <a:r>
              <a:rPr lang="en-US" sz="2400" dirty="0"/>
              <a:t> ; preceded by a cd to a file's home directories </a:t>
            </a:r>
          </a:p>
          <a:p>
            <a:pPr marL="39370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 err="1">
                <a:solidFill>
                  <a:srgbClr val="002060"/>
                </a:solidFill>
              </a:rPr>
              <a:t>okdir</a:t>
            </a:r>
            <a:r>
              <a:rPr lang="en-US" sz="2400" b="1" dirty="0">
                <a:solidFill>
                  <a:srgbClr val="002060"/>
                </a:solidFill>
              </a:rPr>
              <a:t> ;</a:t>
            </a:r>
            <a:r>
              <a:rPr lang="en-US" sz="2400" dirty="0"/>
              <a:t> - like </a:t>
            </a:r>
            <a:r>
              <a:rPr lang="en-US" sz="2400" b="1" dirty="0">
                <a:solidFill>
                  <a:srgbClr val="002060"/>
                </a:solidFill>
              </a:rPr>
              <a:t>ok </a:t>
            </a:r>
            <a:r>
              <a:rPr lang="en-US" sz="2400" dirty="0"/>
              <a:t>; preceded by a cd to a file's home directories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14472</TotalTime>
  <Words>6024</Words>
  <Application>Microsoft Office PowerPoint</Application>
  <PresentationFormat>Widescreen</PresentationFormat>
  <Paragraphs>554</Paragraphs>
  <Slides>55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Abadi Extra Light</vt:lpstr>
      <vt:lpstr>Arial</vt:lpstr>
      <vt:lpstr>Calibri</vt:lpstr>
      <vt:lpstr>Consolas</vt:lpstr>
      <vt:lpstr>Office Theme</vt:lpstr>
      <vt:lpstr>CSCI 2200: Intro to Unix Find Overview</vt:lpstr>
      <vt:lpstr>About find</vt:lpstr>
      <vt:lpstr>find</vt:lpstr>
      <vt:lpstr>find Command Sequences</vt:lpstr>
      <vt:lpstr>find Command Sequences</vt:lpstr>
      <vt:lpstr>find: Plan for Slides</vt:lpstr>
      <vt:lpstr>Actions – print, ls, exec, ok, delete</vt:lpstr>
      <vt:lpstr>find Actions: Overview</vt:lpstr>
      <vt:lpstr>Catalogue of find Actions (Selected)</vt:lpstr>
      <vt:lpstr>find -print</vt:lpstr>
      <vt:lpstr>find -print - Examples</vt:lpstr>
      <vt:lpstr>find -print - Examples</vt:lpstr>
      <vt:lpstr>find -print - Examples</vt:lpstr>
      <vt:lpstr>find without Commands and find -print</vt:lpstr>
      <vt:lpstr>find -ls </vt:lpstr>
      <vt:lpstr>find -exec \; </vt:lpstr>
      <vt:lpstr>find -exec \; - Examples</vt:lpstr>
      <vt:lpstr>find -exec \; - Examples</vt:lpstr>
      <vt:lpstr>find -exec \; - Examples</vt:lpstr>
      <vt:lpstr>find -exec \; - Examples</vt:lpstr>
      <vt:lpstr>find -exec \; - Examples</vt:lpstr>
      <vt:lpstr>find -exec \; - Examples</vt:lpstr>
      <vt:lpstr>find -exec \; - Managing Complex Commands</vt:lpstr>
      <vt:lpstr>find -exec \; - Cautions</vt:lpstr>
      <vt:lpstr>find -exec \; - Cautions</vt:lpstr>
      <vt:lpstr>find -ok \;</vt:lpstr>
      <vt:lpstr>\-Terminated Actions: Performance Issues </vt:lpstr>
      <vt:lpstr>find -exec \; - Sample Timing</vt:lpstr>
      <vt:lpstr>find -delete</vt:lpstr>
      <vt:lpstr>Selectors</vt:lpstr>
      <vt:lpstr>find Selectors: Overview</vt:lpstr>
      <vt:lpstr>Catalogue of find Selectors (selected)</vt:lpstr>
      <vt:lpstr>Catalogue of find Selectors (selected)</vt:lpstr>
      <vt:lpstr>find -name</vt:lpstr>
      <vt:lpstr>find -path</vt:lpstr>
      <vt:lpstr>find -regex</vt:lpstr>
      <vt:lpstr>find -type</vt:lpstr>
      <vt:lpstr>find -readable, -writeable, -executable</vt:lpstr>
      <vt:lpstr>find -readable, -writeable, -executable</vt:lpstr>
      <vt:lpstr>find -executable and directories</vt:lpstr>
      <vt:lpstr>find -size</vt:lpstr>
      <vt:lpstr>find -size</vt:lpstr>
      <vt:lpstr>find -size</vt:lpstr>
      <vt:lpstr>find -size</vt:lpstr>
      <vt:lpstr>find -empty</vt:lpstr>
      <vt:lpstr>find -user, -UID</vt:lpstr>
      <vt:lpstr>find -group, -GID</vt:lpstr>
      <vt:lpstr>find -nouser, -nogroup</vt:lpstr>
      <vt:lpstr>Pragmatics</vt:lpstr>
      <vt:lpstr>When to avoid -exec</vt:lpstr>
      <vt:lpstr>When to use -exec</vt:lpstr>
      <vt:lpstr>Review: -exec and Complex Commands</vt:lpstr>
      <vt:lpstr>Issue: find can fail silently</vt:lpstr>
      <vt:lpstr>Review: -delete is dangerous</vt:lpstr>
      <vt:lpstr>For Further Documentation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Summary</dc:title>
  <dc:creator>Pfeiffer, Phillip E. IV;ETSU</dc:creator>
  <cp:lastModifiedBy>Ramsey, John Webster</cp:lastModifiedBy>
  <cp:revision>887</cp:revision>
  <dcterms:created xsi:type="dcterms:W3CDTF">2007-09-24T12:39:48Z</dcterms:created>
  <dcterms:modified xsi:type="dcterms:W3CDTF">2022-03-07T23:15:57Z</dcterms:modified>
</cp:coreProperties>
</file>