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8422" r:id="rId2"/>
    <p:sldMasterId id="2147490004" r:id="rId3"/>
  </p:sldMasterIdLst>
  <p:notesMasterIdLst>
    <p:notesMasterId r:id="rId52"/>
  </p:notesMasterIdLst>
  <p:handoutMasterIdLst>
    <p:handoutMasterId r:id="rId53"/>
  </p:handoutMasterIdLst>
  <p:sldIdLst>
    <p:sldId id="364" r:id="rId4"/>
    <p:sldId id="674" r:id="rId5"/>
    <p:sldId id="570" r:id="rId6"/>
    <p:sldId id="572" r:id="rId7"/>
    <p:sldId id="577" r:id="rId8"/>
    <p:sldId id="581" r:id="rId9"/>
    <p:sldId id="671" r:id="rId10"/>
    <p:sldId id="582" r:id="rId11"/>
    <p:sldId id="679" r:id="rId12"/>
    <p:sldId id="673" r:id="rId13"/>
    <p:sldId id="583" r:id="rId14"/>
    <p:sldId id="584" r:id="rId15"/>
    <p:sldId id="585" r:id="rId16"/>
    <p:sldId id="675" r:id="rId17"/>
    <p:sldId id="587" r:id="rId18"/>
    <p:sldId id="591" r:id="rId19"/>
    <p:sldId id="593" r:id="rId20"/>
    <p:sldId id="594" r:id="rId21"/>
    <p:sldId id="595" r:id="rId22"/>
    <p:sldId id="678" r:id="rId23"/>
    <p:sldId id="597" r:id="rId24"/>
    <p:sldId id="598" r:id="rId25"/>
    <p:sldId id="599" r:id="rId26"/>
    <p:sldId id="600" r:id="rId27"/>
    <p:sldId id="604" r:id="rId28"/>
    <p:sldId id="605" r:id="rId29"/>
    <p:sldId id="606" r:id="rId30"/>
    <p:sldId id="607" r:id="rId31"/>
    <p:sldId id="610" r:id="rId32"/>
    <p:sldId id="611" r:id="rId33"/>
    <p:sldId id="612" r:id="rId34"/>
    <p:sldId id="613" r:id="rId35"/>
    <p:sldId id="676" r:id="rId36"/>
    <p:sldId id="614" r:id="rId37"/>
    <p:sldId id="615" r:id="rId38"/>
    <p:sldId id="616" r:id="rId39"/>
    <p:sldId id="617" r:id="rId40"/>
    <p:sldId id="618" r:id="rId41"/>
    <p:sldId id="619" r:id="rId42"/>
    <p:sldId id="620" r:id="rId43"/>
    <p:sldId id="621" r:id="rId44"/>
    <p:sldId id="661" r:id="rId45"/>
    <p:sldId id="622" r:id="rId46"/>
    <p:sldId id="623" r:id="rId47"/>
    <p:sldId id="624" r:id="rId48"/>
    <p:sldId id="625" r:id="rId49"/>
    <p:sldId id="677" r:id="rId50"/>
    <p:sldId id="672" r:id="rId51"/>
  </p:sldIdLst>
  <p:sldSz cx="12192000" cy="685800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D2"/>
    <a:srgbClr val="744500"/>
    <a:srgbClr val="FFFF00"/>
    <a:srgbClr val="FFCC00"/>
    <a:srgbClr val="FF9933"/>
    <a:srgbClr val="B86E00"/>
    <a:srgbClr val="DE8400"/>
    <a:srgbClr val="764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64" autoAdjust="0"/>
    <p:restoredTop sz="86409" autoAdjust="0"/>
  </p:normalViewPr>
  <p:slideViewPr>
    <p:cSldViewPr>
      <p:cViewPr varScale="1">
        <p:scale>
          <a:sx n="100" d="100"/>
          <a:sy n="100" d="100"/>
        </p:scale>
        <p:origin x="114" y="3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ableStyles" Target="tableStyle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1279BF9-2C1A-46EE-9684-432D779EF12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7A796-2A91-48F3-B5C9-F1208BE019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30F50A59-C33E-4846-A644-799D7F6CB670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A4CF8-D233-4960-8259-D7C01C33218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9AE0A-316F-48FF-A36A-23D7E4F429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8E721FB-CC51-43F9-86D2-6DCFD67D3F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96B872-26EE-488F-964B-0EDA12F6E9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BD625-D493-43E3-AD4D-B06220E4042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3DEE286-22E2-4370-AEBD-25AB7FE462A7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72F3493-E898-4998-B15B-C3C997AB73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05F73E0-EB78-4869-9864-1A3EA7A45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0E554-B7D8-45AE-8349-BF94998F35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E24C6-DAE4-4956-9D52-633666241E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B1BB1A7-C457-43D4-92F3-CA9267792FA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C0290EE7-8D6F-47DB-B282-3B2F90AB70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2459854E-109B-495E-B808-DA95006E992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F14118C4-2830-43C9-A65D-AD7D039326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A2CEF21A-5EB3-4DE4-BEC9-4679911DB3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6E089494-A447-4ECE-9A8C-31F5DCF6636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D5C889CC-964A-4A7C-B9E5-E95537E1347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A6F58C4E-8D5E-4523-A301-9E8B52767E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78FA845E-A449-447C-AE4F-F2F11EAD0C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D48D53E7-5174-4EA7-889A-0630B10AEE6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2AF21B4E-FE1B-4652-93F4-2533139BD27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DC057EF2-C5F9-48B2-ADC0-729F3C157D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9C9DE790-0C0E-401D-8CD0-865200E3E45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1681F195-996F-4FE3-BBEC-EEDBAC6EBF9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981F2B73-C2CF-4B38-AF91-5A3A8879D6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26B8E1E-068F-4248-897A-8F5598C6101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30200" y="696913"/>
            <a:ext cx="61976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5C4D91EF-1203-4453-A673-0D4F7D2FDF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CD1B-6E78-4B6D-91CD-48153CE6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5FE8B-A426-4EDF-A33C-4E3157937978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3FACB-02C4-4CF0-92DC-A432A5EE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E0116-0693-41E9-B2F9-FB4531122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3DF44B-2A77-4DBD-8595-32906D62E7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136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01C40-0BD0-45DF-8CDF-DD1F62651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4F412-ACD0-43EA-9A8A-175EE06C7CB8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B075D-5E8D-4ACE-ADF6-99291128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AEC6C-D1EB-433B-A000-AEF64E03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C466B7-343C-406B-8A63-D83D02303E1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115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EE045-F80F-4101-A0A7-73AC4D3B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78CB67-5457-4D55-89FE-96E37BFA8230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310C6-A5B1-49C8-B19E-DB05B796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439A5-8F39-4054-AC7E-CAA779E3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21E72-F4B6-4E73-B10C-AE1303375B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959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87C01-A20A-47A2-B5E4-DBBB3458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21B84-5C00-4950-8296-E07AA6529E20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B2F79-C7C3-4016-A810-9146BC688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08A3B-6EE7-41F2-AE22-509A3A607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8B9A0E-B218-4FFF-9C6B-19D6066C315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601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A4CE0-E542-4C55-BA39-64062EB0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3611CD-65D4-48E2-BC58-F7C612E40D6E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1F31E-2ACE-4B0A-95C3-D1F337EA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28EFB-016E-442A-B31E-FBD5A86C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C2010-6AE0-4F40-9AEA-BAC446B82C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902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DF732-AEF6-4CC2-9ABC-1F5925C7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AB4107-ECCC-4A13-8A3B-7474DBF7EB05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50426-A1D8-4E68-84E9-608AA216D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0CB2C-B8F2-478E-B1B7-182DA554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15C010-4993-45A9-A934-39ED1778E22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5428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08B461A-67AE-43E8-BCC8-EF151D94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3C6AB-538B-430E-8FE8-9CB694D88C37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986EFA3-BC02-41AC-B403-00AA8A3C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F532B07-F8A1-4A4F-8B74-941CAAE9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3D367-1948-4BC0-9C70-0A2E603D4DA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37170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CA7DD57-41B7-4FFB-A218-20EB369F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431E53-AFC6-4B3D-9A9A-3083D84F1C9A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F5C7C4C-00FB-4968-A751-71690033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49EE612-CB02-4314-8424-A76F863D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41E2A-61A1-4A70-A058-E53B3BB016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12653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97A747F-021A-4C0D-9C85-07B951A7B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0681A-2599-40B9-965D-9FCA4AFA21F3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9DD0D66-9B5F-4725-9293-B7FD5288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C735E6B-5D73-4C0F-A549-D5D39708C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DA93A-BE33-42E5-8024-AF9BA3B72B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480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88539C2-3485-472D-8CB0-2795F579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2B5335-C5D0-457C-A684-FD6B710E4385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3744D82-7B47-4344-AD4E-1F852462A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EDCD5F5-719C-4212-B945-FC50B4F4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E3916-02BA-4699-AC43-1B807A99CA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7177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6EAA12-B4E3-4180-8A3D-F5B4B54D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38654D-D469-4B4B-A7D4-59EBD9A7A135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288E482-C473-42C3-A9A5-CDB32DEA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63A5AC-A0B6-409C-B963-268A9C19C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0DE514-68D1-4E67-9AF8-A5857CF50E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072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AF172-619B-49A5-ABBD-4D7CC491C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267EBC-39AA-4DE6-A2C9-E9568C35D001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78634-055B-4D31-93D2-FEE961336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0203C-8EF7-44FC-8110-930FC4F0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29CE70-E0F9-4B13-980C-E19B82E3F7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95469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AEE6686-D5FC-4927-BF27-79B125665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4A870-4C78-4A2B-B1FC-997674B3CD5F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F84DB8-D010-4598-86D8-0763C54D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2CA35-DDFC-4D2F-992B-522F8877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83D3C3-8808-4CBE-A2BC-6D64FAAA5D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3194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AB4C3-6FB1-4166-9154-C685B320E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9D3D93-8DA3-418D-97B8-B7F79B4B92AC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4D40C-ED7B-4329-AF42-30AE20449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C5F36-FE71-4CA4-8A59-EC1A03D6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698A30-A16E-4A5A-AC85-9F3F7ABE8D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5254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2E2D-C6AB-432A-8D81-9FE5CA449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E461A-228F-48E6-82B2-6677E4D584D5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B8431-7524-435D-A502-83A548D8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88087-2BD9-4644-AADB-1C9AB2BA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E0A25-441E-4E32-9E95-78932EDB43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121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94BD7D-96CE-4DBF-A736-8DCCC03BBA56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40FF1-E7AA-4F6B-96E3-453E2FF78EF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417333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6B4038-FA61-407A-92C2-D7B6EC8251B7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E1EAE-B1CE-4FCF-BF06-C6699CEB395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426874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BB8D74-487A-4752-A79C-2E3D3A025708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382A7-CB3B-4570-9D6C-46A13612A3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499229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67EFC0-0D9C-4479-91AC-477452A11840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3AA8B2-CBB0-4901-9075-65318020AD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54087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CBBCBF-E57F-4029-A3A0-73AB43C0AB66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124C-3A27-47F4-B511-7C835A559AF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7569470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F339CC-85D7-4204-AA93-CDCF6F0D4646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65A7D-AE65-4862-B665-83EDF5658BB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6668246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6BFEA4-6373-4950-9466-899DEE04D85D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96DD6-036C-4698-B7E5-EC7755E2A4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79621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35A6-197D-4AF4-A46F-3C548225D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28D849-0F46-43DD-8332-4EABB5DB9C46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3D683-8145-439C-B617-6C8B594D0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A382B-1362-476E-B991-9E348A46F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1771A2-30BE-4E0F-AAB8-A709316D1A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501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8D3671A-DEAA-4E48-A0E5-4E1395449E55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F1D8C-A375-4A6E-98F6-E22F69B06C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731662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756EA2-BAA4-4E73-AFAA-0AEB4CA1604C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5F8ABC-F55C-4358-BD76-D8A985B409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0956613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041900-5CFA-49B4-8355-652D16BE8FD5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E0F1C-6C30-43F1-B331-4959FDB5F20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843709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A64CA6D-0507-4392-91E6-3AEFA5805D6F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3B73-CCF9-4437-A6BA-98F095C6C5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2083653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D7C185A-2E2F-49BB-814F-9E196B9A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82DA4F-A5E6-48A6-B115-21B70E7CF8A6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4235987-3B13-42CC-93EA-AD135CDE6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448DDE7-8CFE-4553-860B-95F203DA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92645-D3C4-43FF-8C07-C1C425A222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72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E76567-8219-47A6-91DE-E45FAA5CF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9D7E1B-9C3A-4B66-A877-58004E5F436D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1E1B044-48E4-4A55-AA1C-254004D1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01F912F-D89F-433C-B0DD-F16D12A4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764565-2FC5-4A55-B19E-F6D63472D4F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68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451D471-3568-451B-9F4D-8B171542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EDEF8F-DD56-4075-9F2D-D529A7BC34B1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4DF0DB5-1717-4F78-A92E-009C4B25D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22C7816-3C7B-4ED5-BCEA-70BE5762F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34B1D6-37E8-4841-BDEA-6EB0829FB1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119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3DDE1DA-BF10-4AB3-BE9A-D0FB8793C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EBFE7-C50C-4903-AADD-905071E1B5C1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036436-569F-4457-9369-35F298D0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6F7D0F0-1E9F-4A43-807A-F5A8074B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BBD7A-D2C8-4F04-A618-BD357253D1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926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24525A3-60B5-48E0-82A6-AB46A2D48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54514-088D-4539-84A9-E8FB046C8480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E3D2E78-5E85-41A4-875D-726564DC4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DF4564C-047B-413C-A150-82BD2E301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6810AF-F453-44D6-A3B4-71398CCDA4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888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B100043-8F99-46A6-B392-280C50431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71073-4FFD-496E-BB54-3F7B9661DF7E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2973593-39FA-47FA-88FC-C7328F96B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8084F6D-0B32-45F4-B0F8-2CD527FA7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EAFDF4-D47B-4D0B-86DD-465D0CFE4B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569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E6F0413F-BF73-4784-BD36-562B0886198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1785BFEB-E0C8-4734-B156-DEA61C21D23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A65AA-2AC1-46C0-9382-BC8AC4D27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6AD1BC0E-E757-4160-9C54-EDCCADA0D191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BC50C-1A09-4EAF-BD45-F0D8D4921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B80DC9-7C0B-4B5D-AA90-956231640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5D4C24F-BD25-47A7-9E82-66D44FC9DBC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870" r:id="rId1"/>
    <p:sldLayoutId id="2147489871" r:id="rId2"/>
    <p:sldLayoutId id="2147489872" r:id="rId3"/>
    <p:sldLayoutId id="2147489873" r:id="rId4"/>
    <p:sldLayoutId id="2147489874" r:id="rId5"/>
    <p:sldLayoutId id="2147489875" r:id="rId6"/>
    <p:sldLayoutId id="2147489876" r:id="rId7"/>
    <p:sldLayoutId id="2147489877" r:id="rId8"/>
    <p:sldLayoutId id="2147489878" r:id="rId9"/>
    <p:sldLayoutId id="2147489879" r:id="rId10"/>
    <p:sldLayoutId id="214748988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>
            <a:extLst>
              <a:ext uri="{FF2B5EF4-FFF2-40B4-BE49-F238E27FC236}">
                <a16:creationId xmlns:a16="http://schemas.microsoft.com/office/drawing/2014/main" id="{1FFB9757-7A07-487A-B83B-A92C9D386E5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Text Placeholder 2">
            <a:extLst>
              <a:ext uri="{FF2B5EF4-FFF2-40B4-BE49-F238E27FC236}">
                <a16:creationId xmlns:a16="http://schemas.microsoft.com/office/drawing/2014/main" id="{DAB98D0B-5AD7-4BCC-8B79-6BADE26A0D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F6297-3B37-4128-A274-077C6D7E08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297295CB-F4C8-42B3-8E33-5A70584B2BCE}" type="datetimeFigureOut">
              <a:rPr lang="en-US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36B02-B754-444C-975F-154BA20F7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0F40E-F44D-416D-AB89-839F4ADE01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D1B2BAE6-8ECD-438F-BBD9-33B1C97C49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9903" r:id="rId1"/>
    <p:sldLayoutId id="2147489904" r:id="rId2"/>
    <p:sldLayoutId id="2147489905" r:id="rId3"/>
    <p:sldLayoutId id="2147489906" r:id="rId4"/>
    <p:sldLayoutId id="2147489907" r:id="rId5"/>
    <p:sldLayoutId id="2147489908" r:id="rId6"/>
    <p:sldLayoutId id="2147489909" r:id="rId7"/>
    <p:sldLayoutId id="2147489910" r:id="rId8"/>
    <p:sldLayoutId id="2147489911" r:id="rId9"/>
    <p:sldLayoutId id="2147489912" r:id="rId10"/>
    <p:sldLayoutId id="214748991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AD1BC0E-E757-4160-9C54-EDCCADA0D191}" type="datetimeFigureOut">
              <a:rPr lang="en-US" smtClean="0"/>
              <a:pPr>
                <a:defRPr/>
              </a:pPr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4C24F-BD25-47A7-9E82-66D44FC9DBC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645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0005" r:id="rId1"/>
    <p:sldLayoutId id="2147490006" r:id="rId2"/>
    <p:sldLayoutId id="2147490007" r:id="rId3"/>
    <p:sldLayoutId id="2147490008" r:id="rId4"/>
    <p:sldLayoutId id="2147490009" r:id="rId5"/>
    <p:sldLayoutId id="2147490010" r:id="rId6"/>
    <p:sldLayoutId id="2147490011" r:id="rId7"/>
    <p:sldLayoutId id="2147490012" r:id="rId8"/>
    <p:sldLayoutId id="2147490013" r:id="rId9"/>
    <p:sldLayoutId id="2147490014" r:id="rId10"/>
    <p:sldLayoutId id="2147490015" r:id="rId11"/>
  </p:sldLayoutIdLst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owl.excelsior.edu/writing-process/prewriting-strategies/prewriting-strategies-asking-defining-questions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AE9074C8-8FAD-4C34-9E93-BC006903E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1371600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400" b="1" dirty="0"/>
              <a:t>CSCI 2200: Intro to Unix</a:t>
            </a:r>
            <a:br>
              <a:rPr lang="en-US" altLang="en-US" sz="4400" dirty="0"/>
            </a:br>
            <a:r>
              <a:rPr lang="en-US" altLang="en-US" sz="4400" dirty="0">
                <a:solidFill>
                  <a:srgbClr val="002060"/>
                </a:solidFill>
                <a:latin typeface="+mn-lt"/>
              </a:rPr>
              <a:t>bash Scripting</a:t>
            </a:r>
            <a:br>
              <a:rPr lang="en-US" altLang="en-US" sz="4400" dirty="0">
                <a:solidFill>
                  <a:srgbClr val="002060"/>
                </a:solidFill>
                <a:latin typeface="+mn-lt"/>
              </a:rPr>
            </a:br>
            <a:endParaRPr lang="en-US" altLang="en-US" sz="4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77C13C7C-74E9-43E6-9DDA-5FC3E1321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E3B2-83C2-4EAD-AC8D-3694797B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07A7B-E26E-47A8-8ADF-E6664260C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6750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8775ECFE-F87B-45EB-A500-EBE7BDEF0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bash</a:t>
            </a:r>
            <a:r>
              <a:rPr lang="en-US" altLang="en-US" sz="4000">
                <a:solidFill>
                  <a:srgbClr val="0070C0"/>
                </a:solidFill>
              </a:rPr>
              <a:t> </a:t>
            </a:r>
            <a:r>
              <a:rPr lang="en-US" altLang="en-US" sz="4000">
                <a:solidFill>
                  <a:srgbClr val="000000"/>
                </a:solidFill>
              </a:rPr>
              <a:t>Arrays: classic (indexed) arrays</a:t>
            </a:r>
            <a:endParaRPr lang="en-US" altLang="en-US" sz="5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0670-92DF-4737-8B61-9A33FFA0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14400"/>
            <a:ext cx="8229600" cy="52578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100" dirty="0"/>
              <a:t>0-indexed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100" dirty="0"/>
              <a:t>instantiated and initialized  using  </a:t>
            </a:r>
            <a:r>
              <a:rPr lang="en-US" sz="2100" b="1" i="1" dirty="0">
                <a:solidFill>
                  <a:srgbClr val="002060"/>
                </a:solidFill>
              </a:rPr>
              <a:t>name</a:t>
            </a:r>
            <a:r>
              <a:rPr lang="en-US" sz="2100" dirty="0"/>
              <a:t>=(  </a:t>
            </a:r>
            <a:r>
              <a:rPr lang="en-US" sz="2100" b="1" i="1" dirty="0">
                <a:solidFill>
                  <a:srgbClr val="002060"/>
                </a:solidFill>
              </a:rPr>
              <a:t>val</a:t>
            </a:r>
            <a:r>
              <a:rPr lang="en-US" sz="2100" b="1" i="1" baseline="-25000" dirty="0">
                <a:solidFill>
                  <a:srgbClr val="002060"/>
                </a:solidFill>
              </a:rPr>
              <a:t>1</a:t>
            </a:r>
            <a:r>
              <a:rPr lang="en-US" sz="2100" dirty="0"/>
              <a:t> </a:t>
            </a:r>
            <a:r>
              <a:rPr lang="en-US" sz="2100" b="1" i="1" dirty="0">
                <a:solidFill>
                  <a:srgbClr val="002060"/>
                </a:solidFill>
              </a:rPr>
              <a:t>val</a:t>
            </a:r>
            <a:r>
              <a:rPr lang="en-US" sz="2100" b="1" i="1" baseline="-25000" dirty="0">
                <a:solidFill>
                  <a:srgbClr val="002060"/>
                </a:solidFill>
              </a:rPr>
              <a:t>2</a:t>
            </a:r>
            <a:r>
              <a:rPr lang="en-US" sz="2100" b="1" i="1" dirty="0">
                <a:solidFill>
                  <a:srgbClr val="002060"/>
                </a:solidFill>
              </a:rPr>
              <a:t> ... </a:t>
            </a:r>
            <a:r>
              <a:rPr lang="en-US" sz="2100" dirty="0"/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100" dirty="0"/>
              <a:t>sized using  </a:t>
            </a:r>
          </a:p>
          <a:p>
            <a:pPr marL="233363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100" b="1" dirty="0">
                <a:solidFill>
                  <a:srgbClr val="002060"/>
                </a:solidFill>
              </a:rPr>
              <a:t>${#</a:t>
            </a:r>
            <a:r>
              <a:rPr lang="en-US" sz="2100" b="1" i="1" dirty="0">
                <a:solidFill>
                  <a:srgbClr val="002060"/>
                </a:solidFill>
              </a:rPr>
              <a:t>name</a:t>
            </a:r>
            <a:r>
              <a:rPr lang="en-US" sz="2100" b="1" dirty="0">
                <a:solidFill>
                  <a:srgbClr val="002060"/>
                </a:solidFill>
              </a:rPr>
              <a:t>[k])  </a:t>
            </a:r>
            <a:r>
              <a:rPr lang="en-US" sz="2100" dirty="0"/>
              <a:t>(single items)</a:t>
            </a:r>
          </a:p>
          <a:p>
            <a:pPr marL="233363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100" b="1" dirty="0">
                <a:solidFill>
                  <a:srgbClr val="002060"/>
                </a:solidFill>
              </a:rPr>
              <a:t>${#</a:t>
            </a:r>
            <a:r>
              <a:rPr lang="en-US" sz="2100" b="1" i="1" dirty="0">
                <a:solidFill>
                  <a:srgbClr val="002060"/>
                </a:solidFill>
              </a:rPr>
              <a:t>name</a:t>
            </a:r>
            <a:r>
              <a:rPr lang="en-US" sz="2100" b="1" dirty="0">
                <a:solidFill>
                  <a:srgbClr val="002060"/>
                </a:solidFill>
              </a:rPr>
              <a:t>[*]) </a:t>
            </a:r>
            <a:r>
              <a:rPr lang="en-US" sz="2100" dirty="0"/>
              <a:t> (all)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100" dirty="0"/>
              <a:t>read using  </a:t>
            </a:r>
            <a:r>
              <a:rPr lang="en-US" sz="2100" b="1" dirty="0">
                <a:solidFill>
                  <a:srgbClr val="002060"/>
                </a:solidFill>
              </a:rPr>
              <a:t> </a:t>
            </a:r>
          </a:p>
          <a:p>
            <a:pPr marL="233363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100" b="1" dirty="0">
                <a:solidFill>
                  <a:srgbClr val="002060"/>
                </a:solidFill>
              </a:rPr>
              <a:t>${#</a:t>
            </a:r>
            <a:r>
              <a:rPr lang="en-US" sz="2100" b="1" i="1" dirty="0">
                <a:solidFill>
                  <a:srgbClr val="002060"/>
                </a:solidFill>
              </a:rPr>
              <a:t>name</a:t>
            </a:r>
            <a:r>
              <a:rPr lang="en-US" sz="2100" b="1" dirty="0">
                <a:solidFill>
                  <a:srgbClr val="002060"/>
                </a:solidFill>
              </a:rPr>
              <a:t>[k]) </a:t>
            </a:r>
            <a:r>
              <a:rPr lang="en-US" sz="2100" dirty="0"/>
              <a:t> (single items)</a:t>
            </a:r>
          </a:p>
          <a:p>
            <a:pPr marL="233363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100" b="1" dirty="0">
                <a:solidFill>
                  <a:srgbClr val="002060"/>
                </a:solidFill>
              </a:rPr>
              <a:t>${</a:t>
            </a:r>
            <a:r>
              <a:rPr lang="en-US" sz="2100" b="1" i="1" dirty="0">
                <a:solidFill>
                  <a:srgbClr val="002060"/>
                </a:solidFill>
              </a:rPr>
              <a:t>name</a:t>
            </a:r>
            <a:r>
              <a:rPr lang="en-US" sz="2100" b="1" dirty="0">
                <a:solidFill>
                  <a:srgbClr val="002060"/>
                </a:solidFill>
              </a:rPr>
              <a:t>[*])</a:t>
            </a:r>
            <a:r>
              <a:rPr lang="en-US" sz="2100" dirty="0"/>
              <a:t>    (all)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100" dirty="0"/>
              <a:t>extended using  </a:t>
            </a:r>
            <a:r>
              <a:rPr lang="en-US" sz="2100" b="1" i="1" dirty="0">
                <a:solidFill>
                  <a:srgbClr val="002060"/>
                </a:solidFill>
              </a:rPr>
              <a:t>name</a:t>
            </a:r>
            <a:r>
              <a:rPr lang="en-US" sz="2100" b="1" dirty="0">
                <a:solidFill>
                  <a:srgbClr val="002060"/>
                </a:solidFill>
              </a:rPr>
              <a:t>[</a:t>
            </a:r>
            <a:r>
              <a:rPr lang="en-US" sz="2100" b="1" i="1" dirty="0">
                <a:solidFill>
                  <a:srgbClr val="002060"/>
                </a:solidFill>
              </a:rPr>
              <a:t>key</a:t>
            </a:r>
            <a:r>
              <a:rPr lang="en-US" sz="2100" b="1" dirty="0">
                <a:solidFill>
                  <a:srgbClr val="002060"/>
                </a:solidFill>
              </a:rPr>
              <a:t>]+=</a:t>
            </a:r>
            <a:r>
              <a:rPr lang="en-US" sz="2100" dirty="0"/>
              <a:t>(  </a:t>
            </a:r>
            <a:r>
              <a:rPr lang="en-US" sz="2100" b="1" i="1" dirty="0">
                <a:solidFill>
                  <a:srgbClr val="002060"/>
                </a:solidFill>
              </a:rPr>
              <a:t>val</a:t>
            </a:r>
            <a:r>
              <a:rPr lang="en-US" sz="2100" b="1" i="1" baseline="-25000" dirty="0">
                <a:solidFill>
                  <a:srgbClr val="002060"/>
                </a:solidFill>
              </a:rPr>
              <a:t>1</a:t>
            </a:r>
            <a:r>
              <a:rPr lang="en-US" sz="2100" dirty="0"/>
              <a:t> </a:t>
            </a:r>
            <a:r>
              <a:rPr lang="en-US" sz="2100" b="1" i="1" dirty="0">
                <a:solidFill>
                  <a:srgbClr val="002060"/>
                </a:solidFill>
              </a:rPr>
              <a:t>val</a:t>
            </a:r>
            <a:r>
              <a:rPr lang="en-US" sz="2100" b="1" i="1" baseline="-25000" dirty="0">
                <a:solidFill>
                  <a:srgbClr val="002060"/>
                </a:solidFill>
              </a:rPr>
              <a:t>2</a:t>
            </a:r>
            <a:r>
              <a:rPr lang="en-US" sz="2100" b="1" i="1" dirty="0">
                <a:solidFill>
                  <a:srgbClr val="002060"/>
                </a:solidFill>
              </a:rPr>
              <a:t> ... </a:t>
            </a:r>
            <a:r>
              <a:rPr lang="en-US" sz="2100" dirty="0"/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100" dirty="0"/>
              <a:t>updated (individual items) using  </a:t>
            </a:r>
            <a:r>
              <a:rPr lang="en-US" sz="2100" b="1" i="1" dirty="0">
                <a:solidFill>
                  <a:srgbClr val="002060"/>
                </a:solidFill>
              </a:rPr>
              <a:t>name</a:t>
            </a:r>
            <a:r>
              <a:rPr lang="en-US" sz="2100" b="1" dirty="0">
                <a:solidFill>
                  <a:srgbClr val="002060"/>
                </a:solidFill>
              </a:rPr>
              <a:t>[</a:t>
            </a:r>
            <a:r>
              <a:rPr lang="en-US" sz="2100" b="1" i="1" dirty="0">
                <a:solidFill>
                  <a:srgbClr val="002060"/>
                </a:solidFill>
              </a:rPr>
              <a:t>key</a:t>
            </a:r>
            <a:r>
              <a:rPr lang="en-US" sz="2100" b="1" dirty="0">
                <a:solidFill>
                  <a:srgbClr val="002060"/>
                </a:solidFill>
              </a:rPr>
              <a:t>]=</a:t>
            </a:r>
            <a:r>
              <a:rPr lang="en-US" sz="2100" b="1" i="1" dirty="0" err="1">
                <a:solidFill>
                  <a:srgbClr val="002060"/>
                </a:solidFill>
              </a:rPr>
              <a:t>val</a:t>
            </a:r>
            <a:endParaRPr lang="en-US" sz="21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100" dirty="0"/>
              <a:t>deleted using</a:t>
            </a:r>
            <a:r>
              <a:rPr lang="en-US" sz="2100" b="1" dirty="0">
                <a:solidFill>
                  <a:srgbClr val="002060"/>
                </a:solidFill>
              </a:rPr>
              <a:t> </a:t>
            </a:r>
          </a:p>
          <a:p>
            <a:pPr marL="233363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100" b="1" dirty="0">
                <a:solidFill>
                  <a:srgbClr val="0070C0"/>
                </a:solidFill>
              </a:rPr>
              <a:t>unset</a:t>
            </a:r>
            <a:r>
              <a:rPr lang="en-US" sz="2100" b="1" dirty="0">
                <a:solidFill>
                  <a:srgbClr val="002060"/>
                </a:solidFill>
              </a:rPr>
              <a:t> </a:t>
            </a:r>
            <a:r>
              <a:rPr lang="en-US" sz="2100" b="1" i="1" dirty="0">
                <a:solidFill>
                  <a:srgbClr val="002060"/>
                </a:solidFill>
              </a:rPr>
              <a:t>name</a:t>
            </a:r>
            <a:r>
              <a:rPr lang="en-US" sz="2100" b="1" dirty="0">
                <a:solidFill>
                  <a:srgbClr val="002060"/>
                </a:solidFill>
              </a:rPr>
              <a:t>[k] </a:t>
            </a:r>
            <a:r>
              <a:rPr lang="en-US" sz="2100" dirty="0"/>
              <a:t> (single items)</a:t>
            </a:r>
          </a:p>
          <a:p>
            <a:pPr marL="233363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100" b="1" dirty="0">
                <a:solidFill>
                  <a:srgbClr val="0070C0"/>
                </a:solidFill>
              </a:rPr>
              <a:t>unset</a:t>
            </a:r>
            <a:r>
              <a:rPr lang="en-US" sz="2100" b="1" dirty="0">
                <a:solidFill>
                  <a:srgbClr val="002060"/>
                </a:solidFill>
              </a:rPr>
              <a:t> </a:t>
            </a:r>
            <a:r>
              <a:rPr lang="en-US" sz="2100" b="1" i="1" dirty="0">
                <a:solidFill>
                  <a:srgbClr val="002060"/>
                </a:solidFill>
              </a:rPr>
              <a:t>name</a:t>
            </a:r>
            <a:r>
              <a:rPr lang="en-US" sz="2100" b="1" dirty="0">
                <a:solidFill>
                  <a:srgbClr val="002060"/>
                </a:solidFill>
              </a:rPr>
              <a:t> </a:t>
            </a:r>
            <a:r>
              <a:rPr lang="en-US" sz="2100" dirty="0"/>
              <a:t> (all)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311A5F8B-37D0-4B6E-A477-CDB48997B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/>
          <a:lstStyle/>
          <a:p>
            <a:r>
              <a:rPr lang="en-US" altLang="en-US" sz="4000" b="1">
                <a:solidFill>
                  <a:srgbClr val="0070C0"/>
                </a:solidFill>
              </a:rPr>
              <a:t>bash</a:t>
            </a:r>
            <a:r>
              <a:rPr lang="en-US" altLang="en-US" sz="4000">
                <a:solidFill>
                  <a:srgbClr val="000000"/>
                </a:solidFill>
              </a:rPr>
              <a:t> Arrays: associative arrays</a:t>
            </a:r>
            <a:endParaRPr lang="en-US" altLang="en-US" sz="5400"/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2D378FF8-E2D4-46F1-8734-DF461B1C1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0"/>
            <a:ext cx="8229600" cy="5181600"/>
          </a:xfrm>
          <a:solidFill>
            <a:schemeClr val="bg1"/>
          </a:solidFill>
        </p:spPr>
        <p:txBody>
          <a:bodyPr/>
          <a:lstStyle/>
          <a:p>
            <a:pPr marL="230188" indent="-230188">
              <a:spcBef>
                <a:spcPct val="0"/>
              </a:spcBef>
              <a:spcAft>
                <a:spcPts val="400"/>
              </a:spcAft>
            </a:pPr>
            <a:r>
              <a:rPr lang="en-US" altLang="en-US" sz="2400" dirty="0"/>
              <a:t>string-indexed</a:t>
            </a:r>
          </a:p>
          <a:p>
            <a:pPr marL="230188" indent="-230188">
              <a:spcBef>
                <a:spcPct val="0"/>
              </a:spcBef>
              <a:spcAft>
                <a:spcPts val="400"/>
              </a:spcAft>
            </a:pPr>
            <a:r>
              <a:rPr lang="en-US" altLang="en-US" sz="2400" dirty="0"/>
              <a:t>instantiated using  </a:t>
            </a:r>
            <a:r>
              <a:rPr lang="en-US" altLang="en-US" sz="2400" b="1" dirty="0">
                <a:solidFill>
                  <a:srgbClr val="0070C0"/>
                </a:solidFill>
              </a:rPr>
              <a:t>declare</a:t>
            </a:r>
            <a:r>
              <a:rPr lang="en-US" altLang="en-US" sz="2400" b="1" dirty="0">
                <a:solidFill>
                  <a:srgbClr val="002060"/>
                </a:solidFill>
              </a:rPr>
              <a:t>  -A  </a:t>
            </a:r>
            <a:r>
              <a:rPr lang="en-US" altLang="en-US" sz="2400" b="1" i="1" dirty="0">
                <a:solidFill>
                  <a:srgbClr val="002060"/>
                </a:solidFill>
              </a:rPr>
              <a:t>name</a:t>
            </a:r>
          </a:p>
          <a:p>
            <a:pPr marL="230188" indent="-230188">
              <a:spcBef>
                <a:spcPct val="0"/>
              </a:spcBef>
              <a:spcAft>
                <a:spcPts val="400"/>
              </a:spcAft>
            </a:pPr>
            <a:r>
              <a:rPr lang="en-US" altLang="en-US" sz="2400" dirty="0"/>
              <a:t>initialized     using   </a:t>
            </a:r>
            <a:r>
              <a:rPr lang="en-US" altLang="en-US" sz="2400" b="1" i="1" dirty="0">
                <a:solidFill>
                  <a:srgbClr val="002060"/>
                </a:solidFill>
              </a:rPr>
              <a:t>name</a:t>
            </a:r>
            <a:r>
              <a:rPr lang="en-US" altLang="en-US" sz="2400" b="1" dirty="0">
                <a:solidFill>
                  <a:srgbClr val="002060"/>
                </a:solidFill>
              </a:rPr>
              <a:t>[</a:t>
            </a:r>
            <a:r>
              <a:rPr lang="en-US" altLang="en-US" sz="2400" b="1" i="1" dirty="0">
                <a:solidFill>
                  <a:srgbClr val="002060"/>
                </a:solidFill>
              </a:rPr>
              <a:t>key</a:t>
            </a:r>
            <a:r>
              <a:rPr lang="en-US" altLang="en-US" sz="2400" b="1" dirty="0">
                <a:solidFill>
                  <a:srgbClr val="002060"/>
                </a:solidFill>
              </a:rPr>
              <a:t>]=</a:t>
            </a:r>
            <a:r>
              <a:rPr lang="en-US" altLang="en-US" sz="2400" b="1" i="1" dirty="0">
                <a:solidFill>
                  <a:srgbClr val="002060"/>
                </a:solidFill>
              </a:rPr>
              <a:t>value</a:t>
            </a:r>
          </a:p>
          <a:p>
            <a:pPr marL="230188" indent="-230188">
              <a:spcBef>
                <a:spcPct val="0"/>
              </a:spcBef>
              <a:spcAft>
                <a:spcPts val="400"/>
              </a:spcAft>
            </a:pPr>
            <a:r>
              <a:rPr lang="en-US" altLang="en-US" sz="2400" dirty="0"/>
              <a:t>sized using </a:t>
            </a:r>
            <a:r>
              <a:rPr lang="en-US" altLang="en-US" sz="2400" b="1" dirty="0">
                <a:solidFill>
                  <a:srgbClr val="002060"/>
                </a:solidFill>
              </a:rPr>
              <a:t>${#</a:t>
            </a:r>
            <a:r>
              <a:rPr lang="en-US" altLang="en-US" sz="2400" b="1" i="1" dirty="0">
                <a:solidFill>
                  <a:srgbClr val="002060"/>
                </a:solidFill>
              </a:rPr>
              <a:t>name</a:t>
            </a:r>
            <a:r>
              <a:rPr lang="en-US" altLang="en-US" sz="2400" b="1" dirty="0">
                <a:solidFill>
                  <a:srgbClr val="002060"/>
                </a:solidFill>
              </a:rPr>
              <a:t>[</a:t>
            </a:r>
            <a:r>
              <a:rPr lang="en-US" altLang="en-US" sz="2400" b="1" i="1" dirty="0">
                <a:solidFill>
                  <a:srgbClr val="002060"/>
                </a:solidFill>
              </a:rPr>
              <a:t>key</a:t>
            </a:r>
            <a:r>
              <a:rPr lang="en-US" altLang="en-US" sz="2400" b="1" dirty="0">
                <a:solidFill>
                  <a:srgbClr val="002060"/>
                </a:solidFill>
              </a:rPr>
              <a:t>]) </a:t>
            </a:r>
            <a:r>
              <a:rPr lang="en-US" altLang="en-US" sz="2400" dirty="0"/>
              <a:t> (single items),  </a:t>
            </a:r>
            <a:r>
              <a:rPr lang="en-US" altLang="en-US" sz="2400" b="1" dirty="0">
                <a:solidFill>
                  <a:srgbClr val="002060"/>
                </a:solidFill>
              </a:rPr>
              <a:t>${#</a:t>
            </a:r>
            <a:r>
              <a:rPr lang="en-US" altLang="en-US" sz="2400" b="1" i="1" dirty="0">
                <a:solidFill>
                  <a:srgbClr val="002060"/>
                </a:solidFill>
              </a:rPr>
              <a:t>name</a:t>
            </a:r>
            <a:r>
              <a:rPr lang="en-US" altLang="en-US" sz="2400" b="1" dirty="0">
                <a:solidFill>
                  <a:srgbClr val="002060"/>
                </a:solidFill>
              </a:rPr>
              <a:t>[*]) </a:t>
            </a:r>
            <a:r>
              <a:rPr lang="en-US" altLang="en-US" sz="2400" dirty="0"/>
              <a:t> (all)</a:t>
            </a:r>
          </a:p>
          <a:p>
            <a:pPr marL="230188" indent="-230188">
              <a:spcBef>
                <a:spcPct val="0"/>
              </a:spcBef>
              <a:spcAft>
                <a:spcPts val="400"/>
              </a:spcAft>
            </a:pPr>
            <a:r>
              <a:rPr lang="en-US" altLang="en-US" sz="2400" dirty="0"/>
              <a:t>read using</a:t>
            </a:r>
          </a:p>
          <a:p>
            <a:pPr marL="630238" lvl="1" indent="-230188">
              <a:spcBef>
                <a:spcPct val="0"/>
              </a:spcBef>
              <a:spcAft>
                <a:spcPts val="400"/>
              </a:spcAft>
            </a:pPr>
            <a:r>
              <a:rPr lang="en-US" altLang="en-US" sz="2400" b="1" dirty="0">
                <a:solidFill>
                  <a:srgbClr val="002060"/>
                </a:solidFill>
              </a:rPr>
              <a:t>${!</a:t>
            </a:r>
            <a:r>
              <a:rPr lang="en-US" altLang="en-US" sz="2400" b="1" i="1" dirty="0">
                <a:solidFill>
                  <a:srgbClr val="002060"/>
                </a:solidFill>
              </a:rPr>
              <a:t>name</a:t>
            </a:r>
            <a:r>
              <a:rPr lang="en-US" altLang="en-US" sz="2400" b="1" dirty="0">
                <a:solidFill>
                  <a:srgbClr val="002060"/>
                </a:solidFill>
              </a:rPr>
              <a:t>[*])</a:t>
            </a:r>
            <a:r>
              <a:rPr lang="en-US" altLang="en-US" sz="2400" dirty="0"/>
              <a:t> (all keys),</a:t>
            </a:r>
          </a:p>
          <a:p>
            <a:pPr marL="630238" lvl="1" indent="-230188">
              <a:spcBef>
                <a:spcPct val="0"/>
              </a:spcBef>
              <a:spcAft>
                <a:spcPts val="400"/>
              </a:spcAft>
            </a:pPr>
            <a:r>
              <a:rPr lang="en-US" altLang="en-US" sz="2400" b="1" dirty="0">
                <a:solidFill>
                  <a:srgbClr val="002060"/>
                </a:solidFill>
              </a:rPr>
              <a:t>${</a:t>
            </a:r>
            <a:r>
              <a:rPr lang="en-US" altLang="en-US" sz="2400" b="1" i="1" dirty="0">
                <a:solidFill>
                  <a:srgbClr val="002060"/>
                </a:solidFill>
              </a:rPr>
              <a:t>name</a:t>
            </a:r>
            <a:r>
              <a:rPr lang="en-US" altLang="en-US" sz="2400" b="1" dirty="0">
                <a:solidFill>
                  <a:srgbClr val="002060"/>
                </a:solidFill>
              </a:rPr>
              <a:t>[*])</a:t>
            </a:r>
            <a:r>
              <a:rPr lang="en-US" altLang="en-US" sz="2400" dirty="0"/>
              <a:t> (all values)</a:t>
            </a:r>
          </a:p>
          <a:p>
            <a:pPr marL="630238" lvl="1" indent="-230188">
              <a:spcBef>
                <a:spcPct val="0"/>
              </a:spcBef>
              <a:spcAft>
                <a:spcPts val="400"/>
              </a:spcAft>
            </a:pPr>
            <a:r>
              <a:rPr lang="en-US" altLang="en-US" sz="2400" b="1" dirty="0">
                <a:solidFill>
                  <a:srgbClr val="002060"/>
                </a:solidFill>
              </a:rPr>
              <a:t>${#</a:t>
            </a:r>
            <a:r>
              <a:rPr lang="en-US" altLang="en-US" sz="2400" b="1" i="1" dirty="0">
                <a:solidFill>
                  <a:srgbClr val="002060"/>
                </a:solidFill>
              </a:rPr>
              <a:t>name</a:t>
            </a:r>
            <a:r>
              <a:rPr lang="en-US" altLang="en-US" sz="2400" b="1" dirty="0">
                <a:solidFill>
                  <a:srgbClr val="002060"/>
                </a:solidFill>
              </a:rPr>
              <a:t>[</a:t>
            </a:r>
            <a:r>
              <a:rPr lang="en-US" altLang="en-US" sz="2400" b="1" i="1" dirty="0">
                <a:solidFill>
                  <a:srgbClr val="002060"/>
                </a:solidFill>
              </a:rPr>
              <a:t>key</a:t>
            </a:r>
            <a:r>
              <a:rPr lang="en-US" altLang="en-US" sz="2400" b="1" dirty="0">
                <a:solidFill>
                  <a:srgbClr val="002060"/>
                </a:solidFill>
              </a:rPr>
              <a:t>]) </a:t>
            </a:r>
            <a:r>
              <a:rPr lang="en-US" altLang="en-US" sz="2400" dirty="0"/>
              <a:t> (single items)</a:t>
            </a:r>
          </a:p>
          <a:p>
            <a:pPr marL="230188" indent="-230188">
              <a:spcBef>
                <a:spcPct val="0"/>
              </a:spcBef>
              <a:spcAft>
                <a:spcPts val="400"/>
              </a:spcAft>
            </a:pPr>
            <a:r>
              <a:rPr lang="en-US" altLang="en-US" sz="2400" dirty="0"/>
              <a:t>extended and updated using  </a:t>
            </a:r>
            <a:r>
              <a:rPr lang="en-US" altLang="en-US" sz="2400" b="1" i="1" dirty="0">
                <a:solidFill>
                  <a:srgbClr val="002060"/>
                </a:solidFill>
              </a:rPr>
              <a:t>name</a:t>
            </a:r>
            <a:r>
              <a:rPr lang="en-US" altLang="en-US" sz="2400" b="1" dirty="0">
                <a:solidFill>
                  <a:srgbClr val="002060"/>
                </a:solidFill>
              </a:rPr>
              <a:t>[</a:t>
            </a:r>
            <a:r>
              <a:rPr lang="en-US" altLang="en-US" sz="2400" b="1" i="1" dirty="0">
                <a:solidFill>
                  <a:srgbClr val="002060"/>
                </a:solidFill>
              </a:rPr>
              <a:t>key</a:t>
            </a:r>
            <a:r>
              <a:rPr lang="en-US" altLang="en-US" sz="2400" b="1" dirty="0">
                <a:solidFill>
                  <a:srgbClr val="002060"/>
                </a:solidFill>
              </a:rPr>
              <a:t>]=</a:t>
            </a:r>
            <a:r>
              <a:rPr lang="en-US" altLang="en-US" sz="2400" b="1" i="1" dirty="0">
                <a:solidFill>
                  <a:srgbClr val="002060"/>
                </a:solidFill>
              </a:rPr>
              <a:t>value</a:t>
            </a:r>
          </a:p>
          <a:p>
            <a:pPr marL="230188" indent="-230188">
              <a:spcBef>
                <a:spcPct val="0"/>
              </a:spcBef>
              <a:spcAft>
                <a:spcPts val="400"/>
              </a:spcAft>
            </a:pPr>
            <a:r>
              <a:rPr lang="en-US" altLang="en-US" sz="2400" dirty="0"/>
              <a:t>deleted using 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</a:p>
          <a:p>
            <a:pPr marL="630238" lvl="1" indent="-230188">
              <a:spcBef>
                <a:spcPct val="0"/>
              </a:spcBef>
              <a:spcAft>
                <a:spcPts val="400"/>
              </a:spcAft>
            </a:pPr>
            <a:r>
              <a:rPr lang="en-US" altLang="en-US" sz="2400" b="1" dirty="0">
                <a:solidFill>
                  <a:srgbClr val="0070C0"/>
                </a:solidFill>
              </a:rPr>
              <a:t>unset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>
                <a:solidFill>
                  <a:srgbClr val="002060"/>
                </a:solidFill>
              </a:rPr>
              <a:t>name</a:t>
            </a:r>
            <a:r>
              <a:rPr lang="en-US" altLang="en-US" sz="2400" b="1" dirty="0">
                <a:solidFill>
                  <a:srgbClr val="002060"/>
                </a:solidFill>
              </a:rPr>
              <a:t>[</a:t>
            </a:r>
            <a:r>
              <a:rPr lang="en-US" altLang="en-US" sz="2400" b="1" i="1" dirty="0">
                <a:solidFill>
                  <a:srgbClr val="002060"/>
                </a:solidFill>
              </a:rPr>
              <a:t>key</a:t>
            </a:r>
            <a:r>
              <a:rPr lang="en-US" altLang="en-US" sz="2400" b="1" dirty="0">
                <a:solidFill>
                  <a:srgbClr val="002060"/>
                </a:solidFill>
              </a:rPr>
              <a:t>]</a:t>
            </a:r>
            <a:r>
              <a:rPr lang="en-US" altLang="en-US" sz="2400" dirty="0"/>
              <a:t> (single items),</a:t>
            </a:r>
          </a:p>
          <a:p>
            <a:pPr marL="630238" lvl="1" indent="-230188">
              <a:spcBef>
                <a:spcPct val="0"/>
              </a:spcBef>
              <a:spcAft>
                <a:spcPts val="400"/>
              </a:spcAft>
            </a:pPr>
            <a:r>
              <a:rPr lang="en-US" altLang="en-US" sz="2400" b="1" dirty="0">
                <a:solidFill>
                  <a:srgbClr val="0070C0"/>
                </a:solidFill>
              </a:rPr>
              <a:t>unset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b="1" i="1" dirty="0">
                <a:solidFill>
                  <a:srgbClr val="002060"/>
                </a:solidFill>
              </a:rPr>
              <a:t>name</a:t>
            </a:r>
            <a:r>
              <a:rPr lang="en-US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en-US" sz="2400" dirty="0"/>
              <a:t> (all)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673D199D-A395-428D-8B60-C17877E6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Arrays: Pragmatics</a:t>
            </a:r>
            <a:endParaRPr lang="en-US" altLang="en-US" sz="4800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40B2F16F-CF7C-45D1-8722-B78B18946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marL="288925" indent="-288925"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3032125" algn="l"/>
              </a:tabLst>
              <a:defRPr/>
            </a:pPr>
            <a:r>
              <a:rPr lang="en-US" altLang="en-US" sz="2400" dirty="0"/>
              <a:t>Support is  limited to one-dimensional arrays</a:t>
            </a:r>
          </a:p>
          <a:p>
            <a:pPr marL="288925" indent="-288925"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3032125" algn="l"/>
              </a:tabLst>
              <a:defRPr/>
            </a:pPr>
            <a:r>
              <a:rPr lang="en-US" altLang="en-US" sz="2400" dirty="0"/>
              <a:t>Don't export arrays to subshells;  that just doesn't work</a:t>
            </a:r>
          </a:p>
          <a:p>
            <a:pPr marL="288925" indent="-288925"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3032125" algn="l"/>
              </a:tabLst>
              <a:defRPr/>
            </a:pPr>
            <a:r>
              <a:rPr lang="en-US" altLang="en-US" sz="2400" dirty="0"/>
              <a:t>Recommendations:</a:t>
            </a:r>
            <a:endParaRPr lang="en-US" altLang="en-US" sz="2000" dirty="0"/>
          </a:p>
          <a:p>
            <a:pPr marL="461963" lvl="1" indent="-236538">
              <a:spcBef>
                <a:spcPct val="0"/>
              </a:spcBef>
              <a:spcAft>
                <a:spcPts val="300"/>
              </a:spcAft>
              <a:buFont typeface="Arial" charset="0"/>
              <a:buChar char="–"/>
              <a:tabLst>
                <a:tab pos="3032125" algn="l"/>
              </a:tabLst>
              <a:defRPr/>
            </a:pPr>
            <a:r>
              <a:rPr lang="en-US" altLang="en-US" sz="2400" dirty="0"/>
              <a:t>when choosing an array type</a:t>
            </a:r>
          </a:p>
          <a:p>
            <a:pPr marL="693738" lvl="2" indent="-236538"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3032125" algn="l"/>
              </a:tabLst>
              <a:defRPr/>
            </a:pPr>
            <a:r>
              <a:rPr lang="en-US" altLang="en-US" dirty="0"/>
              <a:t>use classic arrays for series data</a:t>
            </a:r>
          </a:p>
          <a:p>
            <a:pPr marL="693738" lvl="2" indent="-236538"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3032125" algn="l"/>
              </a:tabLst>
              <a:defRPr/>
            </a:pPr>
            <a:r>
              <a:rPr lang="en-US" altLang="en-US" dirty="0"/>
              <a:t>otherwise, use associative arrays for clarity</a:t>
            </a:r>
          </a:p>
          <a:p>
            <a:pPr marL="461963" lvl="1" indent="-236538">
              <a:spcBef>
                <a:spcPct val="0"/>
              </a:spcBef>
              <a:spcAft>
                <a:spcPts val="600"/>
              </a:spcAft>
              <a:buFont typeface="Arial" charset="0"/>
              <a:buChar char="–"/>
              <a:tabLst>
                <a:tab pos="3032125" algn="l"/>
              </a:tabLst>
              <a:defRPr/>
            </a:pPr>
            <a:r>
              <a:rPr lang="en-US" altLang="en-US" sz="2400" dirty="0"/>
              <a:t>if multi-dimensional arrays are needed, consider another scripting language</a:t>
            </a:r>
          </a:p>
          <a:p>
            <a:pPr marL="690563" lvl="2" indent="-288925"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3032125" algn="l"/>
              </a:tabLst>
              <a:defRPr/>
            </a:pPr>
            <a:r>
              <a:rPr lang="en-US" altLang="en-US" dirty="0"/>
              <a:t>people have simulated multi-D arrays in bash</a:t>
            </a:r>
          </a:p>
          <a:p>
            <a:pPr marL="690563" lvl="2" indent="-288925"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3032125" algn="l"/>
              </a:tabLst>
              <a:defRPr/>
            </a:pPr>
            <a:r>
              <a:rPr lang="en-US" altLang="en-US" dirty="0"/>
              <a:t>all simulations are pretty ugly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7A38-19DB-4FCB-87F7-8FD41B56F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2FBD8-3B51-4C87-B0D1-C3A38704E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77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740CA95F-9C34-4878-BFE5-D8EB19FE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/>
          <a:lstStyle/>
          <a:p>
            <a:r>
              <a:rPr lang="en-US" altLang="en-US" sz="4000"/>
              <a:t>Selection Statements: </a:t>
            </a:r>
            <a:r>
              <a:rPr lang="en-US" altLang="en-US" sz="4000" b="1">
                <a:solidFill>
                  <a:srgbClr val="002060"/>
                </a:solidFill>
              </a:rPr>
              <a:t>if-then-elif-fi</a:t>
            </a:r>
            <a:endParaRPr lang="en-US" altLang="en-US" sz="4000"/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E8E98827-3448-481E-96FF-644567956C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0" y="990600"/>
            <a:ext cx="8534400" cy="45720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550" b="1" spc="-70" dirty="0">
                <a:latin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altLang="en-US" sz="155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a=1; b=2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550" b="1" spc="-70" dirty="0">
                <a:latin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altLang="en-US" sz="155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[ $a -</a:t>
            </a:r>
            <a:r>
              <a:rPr lang="en-US" altLang="en-US" sz="1550" b="1" spc="-30" dirty="0" err="1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$b ]; then echo a -</a:t>
            </a:r>
            <a:r>
              <a:rPr lang="en-US" altLang="en-US" sz="1550" b="1" spc="-30" dirty="0" err="1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 fi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55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a -</a:t>
            </a:r>
            <a:r>
              <a:rPr lang="en-US" altLang="en-US" sz="1550" b="1" spc="-30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US" altLang="en-US" sz="155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550" b="1" spc="-70" dirty="0">
                <a:latin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altLang="en-US" sz="155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[ $a -</a:t>
            </a:r>
            <a:r>
              <a:rPr lang="en-US" altLang="en-US" sz="1550" b="1" spc="-30" dirty="0" err="1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$b ]; then echo a -</a:t>
            </a:r>
            <a:r>
              <a:rPr lang="en-US" altLang="en-US" sz="1550" b="1" spc="-30" dirty="0" err="1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 else echo b -le a; fi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55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a -</a:t>
            </a:r>
            <a:r>
              <a:rPr lang="en-US" altLang="en-US" sz="1550" b="1" spc="-30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US" altLang="en-US" sz="155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[ $a -</a:t>
            </a:r>
            <a:r>
              <a:rPr lang="en-US" altLang="en-US" sz="1550" b="1" spc="-30" dirty="0" err="1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$b ]; then echo a -</a:t>
            </a:r>
            <a:r>
              <a:rPr lang="en-US" altLang="en-US" sz="1550" b="1" spc="-30" dirty="0" err="1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 \</a:t>
            </a:r>
            <a:b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550" b="1" spc="-30" dirty="0" err="1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 $a -eq $b ]; then echo a –eq b; else echo a -</a:t>
            </a:r>
            <a:r>
              <a:rPr lang="en-US" altLang="en-US" sz="1550" b="1" spc="-30" dirty="0" err="1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 fi</a:t>
            </a:r>
            <a:br>
              <a:rPr lang="en-US" altLang="en-US" sz="155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55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a -</a:t>
            </a:r>
            <a:r>
              <a:rPr lang="en-US" altLang="en-US" sz="1550" b="1" spc="-30" dirty="0" err="1"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US" altLang="en-US" sz="155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altLang="en-US" sz="155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a=2</a:t>
            </a:r>
            <a:endParaRPr lang="en-US" altLang="en-US" sz="155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55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[ $a -</a:t>
            </a:r>
            <a:r>
              <a:rPr lang="en-US" altLang="en-US" sz="1550" b="1" spc="-30" dirty="0" err="1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$b ]; then echo a -</a:t>
            </a:r>
            <a:r>
              <a:rPr lang="en-US" altLang="en-US" sz="1550" b="1" spc="-30" dirty="0" err="1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 \</a:t>
            </a:r>
            <a:b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550" b="1" spc="-30" dirty="0" err="1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 $a -eq $b ]; then echo a –eq b; else echo a -</a:t>
            </a:r>
            <a:r>
              <a:rPr lang="en-US" altLang="en-US" sz="1550" b="1" spc="-30" dirty="0" err="1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 fi</a:t>
            </a:r>
            <a:br>
              <a:rPr lang="en-US" altLang="en-US" sz="155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550" b="1" spc="-3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-eq b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55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altLang="en-US" sz="1550" b="1" spc="-3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a=3</a:t>
            </a:r>
            <a:endParaRPr lang="en-US" altLang="en-US" sz="1550" b="1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55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 [ $a -</a:t>
            </a:r>
            <a:r>
              <a:rPr lang="en-US" altLang="en-US" sz="1550" b="1" spc="-30" dirty="0" err="1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$b ]; then echo a -</a:t>
            </a:r>
            <a:r>
              <a:rPr lang="en-US" altLang="en-US" sz="1550" b="1" spc="-30" dirty="0" err="1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 \</a:t>
            </a:r>
            <a:b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550" b="1" spc="-30" dirty="0" err="1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elif</a:t>
            </a:r>
            <a: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[ $a -eq $b ]; then echo a –eq b; else echo a -</a:t>
            </a:r>
            <a:r>
              <a:rPr lang="en-US" altLang="en-US" sz="1550" b="1" spc="-30" dirty="0" err="1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altLang="en-US" sz="1550" b="1" spc="-30" dirty="0">
                <a:solidFill>
                  <a:srgbClr val="A8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b; fi</a:t>
            </a:r>
            <a:br>
              <a:rPr lang="en-US" altLang="en-US" sz="155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550" b="1" spc="-3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-</a:t>
            </a:r>
            <a:r>
              <a:rPr lang="en-US" altLang="en-US" sz="1550" b="1" spc="-30" dirty="0" err="1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gt</a:t>
            </a:r>
            <a:r>
              <a:rPr lang="en-US" altLang="en-US" sz="1550" b="1" spc="-3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altLang="en-US" sz="1550" b="1" spc="-3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550" b="1" spc="-30" dirty="0">
              <a:solidFill>
                <a:prstClr val="black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8612" name="Content Placeholder 1">
            <a:extLst>
              <a:ext uri="{FF2B5EF4-FFF2-40B4-BE49-F238E27FC236}">
                <a16:creationId xmlns:a16="http://schemas.microsoft.com/office/drawing/2014/main" id="{26CA4377-3985-40C6-847C-A3A7FA7A6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5638800"/>
            <a:ext cx="8382000" cy="609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200"/>
              <a:t>Zero or many </a:t>
            </a:r>
            <a:r>
              <a:rPr lang="en-US" altLang="en-US" sz="2200" b="1">
                <a:solidFill>
                  <a:srgbClr val="002060"/>
                </a:solidFill>
              </a:rPr>
              <a:t>elif</a:t>
            </a:r>
            <a:r>
              <a:rPr lang="en-US" altLang="en-US" sz="2200">
                <a:solidFill>
                  <a:srgbClr val="002060"/>
                </a:solidFill>
              </a:rPr>
              <a:t> </a:t>
            </a:r>
            <a:r>
              <a:rPr lang="en-US" altLang="en-US" sz="2200"/>
              <a:t>clauses are allowed, along with one optional </a:t>
            </a:r>
            <a:r>
              <a:rPr lang="en-US" altLang="en-US" sz="2200" b="1">
                <a:solidFill>
                  <a:srgbClr val="002060"/>
                </a:solidFill>
              </a:rPr>
              <a:t>then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4">
            <a:extLst>
              <a:ext uri="{FF2B5EF4-FFF2-40B4-BE49-F238E27FC236}">
                <a16:creationId xmlns:a16="http://schemas.microsoft.com/office/drawing/2014/main" id="{B5C994D6-B2C5-480E-BDE0-704FE25E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/>
          <a:lstStyle/>
          <a:p>
            <a:r>
              <a:rPr lang="en-US" altLang="en-US" sz="4000" b="1">
                <a:solidFill>
                  <a:srgbClr val="002060"/>
                </a:solidFill>
              </a:rPr>
              <a:t>if-then-elif-fi </a:t>
            </a:r>
            <a:r>
              <a:rPr lang="en-US" altLang="en-US" sz="4000"/>
              <a:t>Statement Syntax</a:t>
            </a:r>
            <a:endParaRPr lang="en-US" altLang="en-US"/>
          </a:p>
        </p:txBody>
      </p:sp>
      <p:sp>
        <p:nvSpPr>
          <p:cNvPr id="70659" name="Content Placeholder 5">
            <a:extLst>
              <a:ext uri="{FF2B5EF4-FFF2-40B4-BE49-F238E27FC236}">
                <a16:creationId xmlns:a16="http://schemas.microsoft.com/office/drawing/2014/main" id="{9720DFE9-E4F9-49E5-ADCD-2167AAC43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No semicolons are needed if the following are on separate lines:</a:t>
            </a:r>
          </a:p>
          <a:p>
            <a:pPr marL="457200" lvl="1" indent="0">
              <a:buNone/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rgbClr val="002060"/>
                </a:solidFill>
              </a:rPr>
              <a:t>if</a:t>
            </a:r>
            <a:r>
              <a:rPr lang="en-US" altLang="en-US" sz="2400" dirty="0"/>
              <a:t> …test… clause</a:t>
            </a:r>
          </a:p>
          <a:p>
            <a:pPr marL="457200" lvl="1" indent="0">
              <a:buNone/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rgbClr val="002060"/>
                </a:solidFill>
              </a:rPr>
              <a:t>then</a:t>
            </a:r>
            <a:r>
              <a:rPr lang="en-US" altLang="en-US" sz="2400" dirty="0"/>
              <a:t> clause, with up to one trailing action</a:t>
            </a:r>
          </a:p>
          <a:p>
            <a:pPr marL="457200" lvl="1" indent="0">
              <a:buNone/>
            </a:pPr>
            <a:r>
              <a:rPr lang="en-US" altLang="en-US" sz="2400" dirty="0"/>
              <a:t>each </a:t>
            </a:r>
            <a:r>
              <a:rPr lang="en-US" altLang="en-US" sz="2400" b="1" dirty="0" err="1">
                <a:solidFill>
                  <a:srgbClr val="002060"/>
                </a:solidFill>
              </a:rPr>
              <a:t>elif</a:t>
            </a:r>
            <a:r>
              <a:rPr lang="en-US" altLang="en-US" sz="2400" dirty="0"/>
              <a:t> …test… clause</a:t>
            </a:r>
          </a:p>
          <a:p>
            <a:pPr marL="457200" lvl="1" indent="0">
              <a:buNone/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rgbClr val="002060"/>
                </a:solidFill>
              </a:rPr>
              <a:t>else</a:t>
            </a:r>
            <a:r>
              <a:rPr lang="en-US" altLang="en-US" sz="2400" dirty="0"/>
              <a:t> clause, with up to one trailing action</a:t>
            </a:r>
          </a:p>
          <a:p>
            <a:pPr marL="457200" lvl="1" indent="0">
              <a:buNone/>
            </a:pPr>
            <a:r>
              <a:rPr lang="en-US" altLang="en-US" sz="2400" dirty="0"/>
              <a:t>the final </a:t>
            </a:r>
            <a:r>
              <a:rPr lang="en-US" altLang="en-US" sz="2400" b="1" dirty="0">
                <a:solidFill>
                  <a:srgbClr val="002060"/>
                </a:solidFill>
              </a:rPr>
              <a:t>fi</a:t>
            </a:r>
          </a:p>
          <a:p>
            <a:pPr marL="0" indent="0">
              <a:buNone/>
            </a:pPr>
            <a:r>
              <a:rPr lang="en-US" altLang="en-US" sz="2400" dirty="0"/>
              <a:t>Multiple clauses, when on the same line, must be separated with semicolons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>
            <a:extLst>
              <a:ext uri="{FF2B5EF4-FFF2-40B4-BE49-F238E27FC236}">
                <a16:creationId xmlns:a16="http://schemas.microsoft.com/office/drawing/2014/main" id="{63C30580-3912-4E1D-90D9-E702B72C2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74638"/>
            <a:ext cx="8305800" cy="563562"/>
          </a:xfrm>
        </p:spPr>
        <p:txBody>
          <a:bodyPr/>
          <a:lstStyle/>
          <a:p>
            <a:r>
              <a:rPr lang="en-US" altLang="en-US" sz="4000"/>
              <a:t>Selection Statements: </a:t>
            </a:r>
            <a:r>
              <a:rPr lang="en-US" altLang="en-US" sz="4000" b="1">
                <a:solidFill>
                  <a:srgbClr val="002060"/>
                </a:solidFill>
              </a:rPr>
              <a:t>case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69B3D153-FC07-416D-AFA5-8E04B4E93F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0" y="990601"/>
            <a:ext cx="8458200" cy="5135563"/>
          </a:xfrm>
          <a:solidFill>
            <a:schemeClr val="bg1"/>
          </a:solidFill>
        </p:spPr>
        <p:txBody>
          <a:bodyPr/>
          <a:lstStyle/>
          <a:p>
            <a:pPr marL="233363" indent="0">
              <a:spcBef>
                <a:spcPct val="0"/>
              </a:spcBef>
              <a:buNone/>
              <a:defRPr/>
            </a:pPr>
            <a:r>
              <a:rPr lang="en-US" altLang="en-US" sz="2200" b="1" dirty="0">
                <a:solidFill>
                  <a:srgbClr val="0046D2"/>
                </a:solidFill>
              </a:rPr>
              <a:t>case </a:t>
            </a:r>
            <a:r>
              <a:rPr lang="en-US" altLang="en-US" sz="2200" b="1" i="1" dirty="0">
                <a:solidFill>
                  <a:srgbClr val="0046D2"/>
                </a:solidFill>
              </a:rPr>
              <a:t>word</a:t>
            </a:r>
            <a:r>
              <a:rPr lang="en-US" altLang="en-US" sz="2200" b="1" dirty="0">
                <a:solidFill>
                  <a:srgbClr val="0046D2"/>
                </a:solidFill>
              </a:rPr>
              <a:t> in </a:t>
            </a:r>
          </a:p>
          <a:p>
            <a:pPr marL="463550" indent="0">
              <a:spcBef>
                <a:spcPct val="0"/>
              </a:spcBef>
              <a:buNone/>
              <a:defRPr/>
            </a:pPr>
            <a:r>
              <a:rPr lang="en-US" altLang="en-US" sz="2200" b="1" i="1" dirty="0">
                <a:solidFill>
                  <a:srgbClr val="0046D2"/>
                </a:solidFill>
              </a:rPr>
              <a:t>pattern</a:t>
            </a:r>
            <a:r>
              <a:rPr lang="en-US" altLang="en-US" sz="2200" b="1" dirty="0">
                <a:solidFill>
                  <a:srgbClr val="0046D2"/>
                </a:solidFill>
              </a:rPr>
              <a:t> ) </a:t>
            </a:r>
            <a:r>
              <a:rPr lang="en-US" altLang="en-US" sz="2200" b="1" i="1" dirty="0">
                <a:solidFill>
                  <a:srgbClr val="0046D2"/>
                </a:solidFill>
              </a:rPr>
              <a:t>command-list</a:t>
            </a:r>
            <a:r>
              <a:rPr lang="en-US" altLang="en-US" sz="2200" b="1" dirty="0">
                <a:solidFill>
                  <a:srgbClr val="0046D2"/>
                </a:solidFill>
              </a:rPr>
              <a:t> ;;</a:t>
            </a:r>
          </a:p>
          <a:p>
            <a:pPr marL="463550" indent="0">
              <a:spcBef>
                <a:spcPct val="0"/>
              </a:spcBef>
              <a:buNone/>
              <a:defRPr/>
            </a:pPr>
            <a:r>
              <a:rPr lang="en-US" altLang="en-US" sz="2200" b="1" i="1" dirty="0">
                <a:solidFill>
                  <a:srgbClr val="0046D2"/>
                </a:solidFill>
              </a:rPr>
              <a:t>pattern</a:t>
            </a:r>
            <a:r>
              <a:rPr lang="en-US" altLang="en-US" sz="2200" b="1" dirty="0">
                <a:solidFill>
                  <a:srgbClr val="0046D2"/>
                </a:solidFill>
              </a:rPr>
              <a:t> ) </a:t>
            </a:r>
            <a:r>
              <a:rPr lang="en-US" altLang="en-US" sz="2200" b="1" i="1" dirty="0">
                <a:solidFill>
                  <a:srgbClr val="0046D2"/>
                </a:solidFill>
              </a:rPr>
              <a:t>command-list</a:t>
            </a:r>
            <a:r>
              <a:rPr lang="en-US" altLang="en-US" sz="2200" b="1" dirty="0">
                <a:solidFill>
                  <a:srgbClr val="0046D2"/>
                </a:solidFill>
              </a:rPr>
              <a:t> ;;</a:t>
            </a:r>
          </a:p>
          <a:p>
            <a:pPr marL="463550" indent="0">
              <a:spcBef>
                <a:spcPct val="0"/>
              </a:spcBef>
              <a:buNone/>
              <a:defRPr/>
            </a:pPr>
            <a:r>
              <a:rPr lang="en-US" altLang="en-US" sz="2200" b="1" dirty="0">
                <a:solidFill>
                  <a:srgbClr val="0046D2"/>
                </a:solidFill>
              </a:rPr>
              <a:t>…</a:t>
            </a:r>
          </a:p>
          <a:p>
            <a:pPr marL="463550" indent="0">
              <a:spcBef>
                <a:spcPct val="0"/>
              </a:spcBef>
              <a:buNone/>
              <a:defRPr/>
            </a:pPr>
            <a:r>
              <a:rPr lang="en-US" altLang="en-US" sz="2200" b="1" i="1" dirty="0">
                <a:solidFill>
                  <a:srgbClr val="0046D2"/>
                </a:solidFill>
              </a:rPr>
              <a:t>pattern</a:t>
            </a:r>
            <a:r>
              <a:rPr lang="en-US" altLang="en-US" sz="2200" b="1" dirty="0">
                <a:solidFill>
                  <a:srgbClr val="0046D2"/>
                </a:solidFill>
              </a:rPr>
              <a:t> ) </a:t>
            </a:r>
            <a:r>
              <a:rPr lang="en-US" altLang="en-US" sz="2200" b="1" i="1" dirty="0">
                <a:solidFill>
                  <a:srgbClr val="0046D2"/>
                </a:solidFill>
              </a:rPr>
              <a:t>command-list</a:t>
            </a:r>
            <a:r>
              <a:rPr lang="en-US" altLang="en-US" sz="2200" b="1" dirty="0">
                <a:solidFill>
                  <a:srgbClr val="0046D2"/>
                </a:solidFill>
              </a:rPr>
              <a:t> ;;</a:t>
            </a:r>
          </a:p>
          <a:p>
            <a:pPr marL="233363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200" b="1" dirty="0" err="1">
                <a:solidFill>
                  <a:srgbClr val="0046D2"/>
                </a:solidFill>
              </a:rPr>
              <a:t>esac</a:t>
            </a:r>
            <a:endParaRPr lang="en-US" altLang="en-US" sz="2200" b="1" dirty="0">
              <a:solidFill>
                <a:srgbClr val="0046D2"/>
              </a:solidFill>
            </a:endParaRP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2200" b="1" dirty="0"/>
              <a:t>Syntax is weird, even by </a:t>
            </a:r>
            <a:r>
              <a:rPr lang="en-US" altLang="en-US" sz="2200" b="1" dirty="0">
                <a:solidFill>
                  <a:srgbClr val="0070C0"/>
                </a:solidFill>
              </a:rPr>
              <a:t>bash</a:t>
            </a:r>
            <a:r>
              <a:rPr lang="en-US" altLang="en-US" sz="2200" dirty="0">
                <a:solidFill>
                  <a:srgbClr val="0070C0"/>
                </a:solidFill>
              </a:rPr>
              <a:t> </a:t>
            </a:r>
            <a:r>
              <a:rPr lang="en-US" altLang="en-US" sz="2200" b="1" dirty="0"/>
              <a:t>standards</a:t>
            </a:r>
            <a:r>
              <a:rPr lang="en-US" altLang="en-US" sz="2200" dirty="0"/>
              <a:t>.   </a:t>
            </a:r>
            <a:br>
              <a:rPr lang="en-US" altLang="en-US" sz="2200" dirty="0"/>
            </a:br>
            <a:r>
              <a:rPr lang="en-US" altLang="en-US" sz="2200" dirty="0"/>
              <a:t>VERY odd to see double semicolons and )'s without ('s.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2200" b="1" dirty="0">
                <a:solidFill>
                  <a:srgbClr val="002060"/>
                </a:solidFill>
              </a:rPr>
              <a:t>case</a:t>
            </a:r>
            <a:r>
              <a:rPr lang="en-US" altLang="en-US" sz="2200" dirty="0"/>
              <a:t> statements, moreover, are bad for maintenance</a:t>
            </a:r>
          </a:p>
          <a:p>
            <a:pPr marL="400050" lvl="1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2200" dirty="0"/>
              <a:t>if the set of possible selections ever changes, </a:t>
            </a:r>
            <a:br>
              <a:rPr lang="en-US" altLang="en-US" sz="2200" dirty="0"/>
            </a:br>
            <a:r>
              <a:rPr lang="en-US" altLang="en-US" sz="2200" dirty="0"/>
              <a:t>all case statements that select over those items must also change</a:t>
            </a:r>
          </a:p>
          <a:p>
            <a:pPr marL="400050" lvl="1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2200" dirty="0"/>
              <a:t>the notion of a virtual function was devised in large part </a:t>
            </a:r>
            <a:br>
              <a:rPr lang="en-US" altLang="en-US" sz="2200" dirty="0"/>
            </a:br>
            <a:r>
              <a:rPr lang="en-US" altLang="en-US" sz="2200" dirty="0"/>
              <a:t>to eliminate the need for case statements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2200" dirty="0"/>
              <a:t>Still, </a:t>
            </a:r>
            <a:r>
              <a:rPr lang="en-US" altLang="en-US" sz="2200" b="1" dirty="0">
                <a:solidFill>
                  <a:srgbClr val="002060"/>
                </a:solidFill>
              </a:rPr>
              <a:t>case</a:t>
            </a:r>
            <a:r>
              <a:rPr lang="en-US" altLang="en-US" sz="2200" dirty="0">
                <a:solidFill>
                  <a:srgbClr val="002060"/>
                </a:solidFill>
              </a:rPr>
              <a:t> is</a:t>
            </a:r>
            <a:r>
              <a:rPr lang="en-US" altLang="en-US" sz="2200" dirty="0"/>
              <a:t> used – particularly in system scripts</a:t>
            </a:r>
          </a:p>
          <a:p>
            <a:pPr marL="279400" lvl="1" indent="0">
              <a:spcBef>
                <a:spcPct val="0"/>
              </a:spcBef>
              <a:buNone/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>
            <a:extLst>
              <a:ext uri="{FF2B5EF4-FFF2-40B4-BE49-F238E27FC236}">
                <a16:creationId xmlns:a16="http://schemas.microsoft.com/office/drawing/2014/main" id="{566C54C0-B737-4723-AB06-138C8EB2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74638"/>
            <a:ext cx="8305800" cy="563562"/>
          </a:xfrm>
        </p:spPr>
        <p:txBody>
          <a:bodyPr/>
          <a:lstStyle/>
          <a:p>
            <a:r>
              <a:rPr lang="en-US" altLang="en-US" sz="4000" b="1">
                <a:solidFill>
                  <a:srgbClr val="002060"/>
                </a:solidFill>
              </a:rPr>
              <a:t>case </a:t>
            </a:r>
            <a:r>
              <a:rPr lang="en-US" altLang="en-US" sz="4000"/>
              <a:t>Statements: Observations</a:t>
            </a:r>
            <a:endParaRPr lang="en-US" altLang="en-US" sz="4000" b="1">
              <a:solidFill>
                <a:srgbClr val="002060"/>
              </a:solidFill>
            </a:endParaRP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6AC36D61-46B4-4DA8-83E6-F3B444163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0" y="990601"/>
            <a:ext cx="8458200" cy="5135563"/>
          </a:xfrm>
          <a:solidFill>
            <a:schemeClr val="bg1"/>
          </a:solidFill>
        </p:spPr>
        <p:txBody>
          <a:bodyPr/>
          <a:lstStyle/>
          <a:p>
            <a:pPr marL="233363" indent="0">
              <a:spcBef>
                <a:spcPct val="0"/>
              </a:spcBef>
              <a:buNone/>
              <a:defRPr/>
            </a:pPr>
            <a:r>
              <a:rPr lang="en-US" altLang="en-US" sz="2200" b="1" dirty="0">
                <a:solidFill>
                  <a:srgbClr val="0046D2"/>
                </a:solidFill>
              </a:rPr>
              <a:t>case </a:t>
            </a:r>
            <a:r>
              <a:rPr lang="en-US" altLang="en-US" sz="2200" b="1" i="1" dirty="0">
                <a:solidFill>
                  <a:srgbClr val="0046D2"/>
                </a:solidFill>
              </a:rPr>
              <a:t>word</a:t>
            </a:r>
            <a:r>
              <a:rPr lang="en-US" altLang="en-US" sz="2200" b="1" dirty="0">
                <a:solidFill>
                  <a:srgbClr val="0046D2"/>
                </a:solidFill>
              </a:rPr>
              <a:t> in </a:t>
            </a:r>
          </a:p>
          <a:p>
            <a:pPr marL="463550" indent="0">
              <a:spcBef>
                <a:spcPct val="0"/>
              </a:spcBef>
              <a:buNone/>
              <a:defRPr/>
            </a:pPr>
            <a:r>
              <a:rPr lang="en-US" altLang="en-US" sz="2200" b="1" i="1" dirty="0">
                <a:solidFill>
                  <a:srgbClr val="0046D2"/>
                </a:solidFill>
              </a:rPr>
              <a:t>pattern</a:t>
            </a:r>
            <a:r>
              <a:rPr lang="en-US" altLang="en-US" sz="2200" b="1" dirty="0">
                <a:solidFill>
                  <a:srgbClr val="0046D2"/>
                </a:solidFill>
              </a:rPr>
              <a:t> ) </a:t>
            </a:r>
            <a:r>
              <a:rPr lang="en-US" altLang="en-US" sz="2200" b="1" i="1" dirty="0">
                <a:solidFill>
                  <a:srgbClr val="0046D2"/>
                </a:solidFill>
              </a:rPr>
              <a:t>command-list</a:t>
            </a:r>
            <a:r>
              <a:rPr lang="en-US" altLang="en-US" sz="2200" b="1" dirty="0">
                <a:solidFill>
                  <a:srgbClr val="0046D2"/>
                </a:solidFill>
              </a:rPr>
              <a:t> ;;</a:t>
            </a:r>
          </a:p>
          <a:p>
            <a:pPr marL="463550" indent="0">
              <a:spcBef>
                <a:spcPct val="0"/>
              </a:spcBef>
              <a:buNone/>
              <a:defRPr/>
            </a:pPr>
            <a:r>
              <a:rPr lang="en-US" altLang="en-US" sz="2200" b="1" i="1" dirty="0">
                <a:solidFill>
                  <a:srgbClr val="0046D2"/>
                </a:solidFill>
              </a:rPr>
              <a:t>pattern</a:t>
            </a:r>
            <a:r>
              <a:rPr lang="en-US" altLang="en-US" sz="2200" b="1" dirty="0">
                <a:solidFill>
                  <a:srgbClr val="0046D2"/>
                </a:solidFill>
              </a:rPr>
              <a:t> ) </a:t>
            </a:r>
            <a:r>
              <a:rPr lang="en-US" altLang="en-US" sz="2200" b="1" i="1" dirty="0">
                <a:solidFill>
                  <a:srgbClr val="0046D2"/>
                </a:solidFill>
              </a:rPr>
              <a:t>command-list</a:t>
            </a:r>
            <a:r>
              <a:rPr lang="en-US" altLang="en-US" sz="2200" b="1" dirty="0">
                <a:solidFill>
                  <a:srgbClr val="0046D2"/>
                </a:solidFill>
              </a:rPr>
              <a:t> ;;</a:t>
            </a:r>
          </a:p>
          <a:p>
            <a:pPr marL="463550" indent="0">
              <a:spcBef>
                <a:spcPct val="0"/>
              </a:spcBef>
              <a:buNone/>
              <a:defRPr/>
            </a:pPr>
            <a:r>
              <a:rPr lang="en-US" altLang="en-US" sz="2200" b="1" dirty="0">
                <a:solidFill>
                  <a:srgbClr val="0046D2"/>
                </a:solidFill>
              </a:rPr>
              <a:t>…</a:t>
            </a:r>
          </a:p>
          <a:p>
            <a:pPr marL="463550" indent="0">
              <a:spcBef>
                <a:spcPct val="0"/>
              </a:spcBef>
              <a:buNone/>
              <a:defRPr/>
            </a:pPr>
            <a:r>
              <a:rPr lang="en-US" altLang="en-US" sz="2200" b="1" i="1" dirty="0">
                <a:solidFill>
                  <a:srgbClr val="0046D2"/>
                </a:solidFill>
              </a:rPr>
              <a:t>pattern</a:t>
            </a:r>
            <a:r>
              <a:rPr lang="en-US" altLang="en-US" sz="2200" b="1" dirty="0">
                <a:solidFill>
                  <a:srgbClr val="0046D2"/>
                </a:solidFill>
              </a:rPr>
              <a:t> ) </a:t>
            </a:r>
            <a:r>
              <a:rPr lang="en-US" altLang="en-US" sz="2200" b="1" i="1" dirty="0">
                <a:solidFill>
                  <a:srgbClr val="0046D2"/>
                </a:solidFill>
              </a:rPr>
              <a:t>command-list</a:t>
            </a:r>
            <a:r>
              <a:rPr lang="en-US" altLang="en-US" sz="2200" b="1" dirty="0">
                <a:solidFill>
                  <a:srgbClr val="0046D2"/>
                </a:solidFill>
              </a:rPr>
              <a:t> ;;</a:t>
            </a:r>
          </a:p>
          <a:p>
            <a:pPr marL="233363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200" b="1" dirty="0" err="1">
                <a:solidFill>
                  <a:srgbClr val="0046D2"/>
                </a:solidFill>
              </a:rPr>
              <a:t>esac</a:t>
            </a:r>
            <a:endParaRPr lang="en-US" altLang="en-US" sz="2200" b="1" dirty="0">
              <a:solidFill>
                <a:srgbClr val="0046D2"/>
              </a:solidFill>
            </a:endParaRP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2200" dirty="0"/>
              <a:t>One or many pattern clauses are allowed.</a:t>
            </a:r>
          </a:p>
          <a:p>
            <a:pPr marL="400050" lvl="1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2200" dirty="0"/>
              <a:t>These patterns are </a:t>
            </a:r>
            <a:r>
              <a:rPr lang="en-US" altLang="en-US" sz="2200" b="1" dirty="0"/>
              <a:t>shell </a:t>
            </a:r>
            <a:r>
              <a:rPr lang="en-US" altLang="en-US" sz="2200" dirty="0"/>
              <a:t>patterns.   </a:t>
            </a:r>
          </a:p>
          <a:p>
            <a:pPr marL="679450" lvl="2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2200" dirty="0"/>
              <a:t>They must </a:t>
            </a:r>
            <a:r>
              <a:rPr lang="en-US" altLang="en-US" sz="2200" b="1" i="1" dirty="0"/>
              <a:t>not</a:t>
            </a:r>
            <a:r>
              <a:rPr lang="en-US" altLang="en-US" sz="2200" dirty="0"/>
              <a:t> be quoted.</a:t>
            </a:r>
          </a:p>
          <a:p>
            <a:pPr marL="679450" lvl="2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2200" dirty="0"/>
              <a:t>Default </a:t>
            </a:r>
            <a:r>
              <a:rPr lang="en-US" altLang="en-US" sz="2200" dirty="0" err="1"/>
              <a:t>metacharacters</a:t>
            </a:r>
            <a:r>
              <a:rPr lang="en-US" altLang="en-US" sz="2200" dirty="0"/>
              <a:t>  as per shell syntax:</a:t>
            </a:r>
          </a:p>
          <a:p>
            <a:pPr marL="1079500" lvl="3" indent="0">
              <a:spcBef>
                <a:spcPct val="0"/>
              </a:spcBef>
              <a:spcAft>
                <a:spcPts val="200"/>
              </a:spcAft>
              <a:buNone/>
              <a:tabLst>
                <a:tab pos="1376363" algn="l"/>
              </a:tabLst>
              <a:defRPr/>
            </a:pPr>
            <a:r>
              <a:rPr lang="en-US" altLang="en-US" sz="2200" dirty="0"/>
              <a:t>? -	exactly one</a:t>
            </a:r>
          </a:p>
          <a:p>
            <a:pPr marL="1079500" lvl="3" indent="0">
              <a:spcBef>
                <a:spcPct val="0"/>
              </a:spcBef>
              <a:spcAft>
                <a:spcPts val="200"/>
              </a:spcAft>
              <a:buNone/>
              <a:tabLst>
                <a:tab pos="1376363" algn="l"/>
              </a:tabLst>
              <a:defRPr/>
            </a:pPr>
            <a:r>
              <a:rPr lang="en-US" altLang="en-US" sz="2200" dirty="0"/>
              <a:t>{ } -	choice of one</a:t>
            </a:r>
          </a:p>
          <a:p>
            <a:pPr marL="1079500" lvl="3" indent="0">
              <a:spcBef>
                <a:spcPct val="0"/>
              </a:spcBef>
              <a:spcAft>
                <a:spcPts val="200"/>
              </a:spcAft>
              <a:buNone/>
              <a:tabLst>
                <a:tab pos="1376363" algn="l"/>
              </a:tabLst>
              <a:defRPr/>
            </a:pPr>
            <a:r>
              <a:rPr lang="en-US" altLang="en-US" sz="2200" dirty="0"/>
              <a:t>* -	 0 or many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2200" dirty="0"/>
              <a:t>The final pattern in these lists is commonly  *  -  i.e., match anything</a:t>
            </a:r>
          </a:p>
          <a:p>
            <a:pPr marL="509588" lvl="1" indent="-230188">
              <a:spcBef>
                <a:spcPct val="0"/>
              </a:spcBef>
              <a:buFont typeface="Arial" charset="0"/>
              <a:buChar char="–"/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4">
            <a:extLst>
              <a:ext uri="{FF2B5EF4-FFF2-40B4-BE49-F238E27FC236}">
                <a16:creationId xmlns:a16="http://schemas.microsoft.com/office/drawing/2014/main" id="{25E2D52A-085C-4168-BEE9-6CE31F61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4000" b="1">
                <a:solidFill>
                  <a:srgbClr val="002060"/>
                </a:solidFill>
              </a:rPr>
              <a:t>case </a:t>
            </a:r>
            <a:r>
              <a:rPr lang="en-US" altLang="en-US" sz="4000"/>
              <a:t>Statements: a Contrived Example</a:t>
            </a:r>
            <a:endParaRPr lang="en-US" altLang="en-US"/>
          </a:p>
        </p:txBody>
      </p:sp>
      <p:sp>
        <p:nvSpPr>
          <p:cNvPr id="75779" name="Content Placeholder 5">
            <a:extLst>
              <a:ext uri="{FF2B5EF4-FFF2-40B4-BE49-F238E27FC236}">
                <a16:creationId xmlns:a16="http://schemas.microsoft.com/office/drawing/2014/main" id="{4A1C6E16-EB90-4C9E-B61F-334FC3F0E3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990600"/>
            <a:ext cx="8153400" cy="38862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\</a:t>
            </a:r>
            <a:b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filelen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=$(ls –l foo | tr –s " " | cut –d' ' –f5); echo $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filelen</a:t>
            </a:r>
            <a:endParaRPr lang="en-US" altLang="en-US" sz="1600" b="1" dirty="0">
              <a:solidFill>
                <a:srgbClr val="7445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1436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case "$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filelen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 in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      )  echo empty;;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?      )  echo very small "($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filelen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bytes)";;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??     )  echo small "($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filelen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bytes)";;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???    )  echo medium sized "($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filelen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bytes)";;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????   )  echo moderately large "($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filelen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bytes)";;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?????  )  echo large "($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filelen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bytes)";;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?????? )  echo very large "($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filelen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bytes)";;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&gt;  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*      )  echo huge "($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filelen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bytes)";;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esac</a:t>
            </a:r>
            <a:endParaRPr lang="en-US" altLang="en-US" sz="1600" b="1" dirty="0">
              <a:solidFill>
                <a:srgbClr val="7445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moderately large (1436 bytes)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endParaRPr lang="en-US" altLang="en-US" sz="1600" b="1" dirty="0">
              <a:solidFill>
                <a:srgbClr val="744500"/>
              </a:solid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5780" name="Content Placeholder 1">
            <a:extLst>
              <a:ext uri="{FF2B5EF4-FFF2-40B4-BE49-F238E27FC236}">
                <a16:creationId xmlns:a16="http://schemas.microsoft.com/office/drawing/2014/main" id="{592B5E95-E4FC-4042-8A17-35632FD55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5029201"/>
            <a:ext cx="8229600" cy="1096963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/>
              <a:t>Normally, a code like this would be in a script that accepted filelen as a parameter.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72B1E-EACE-47E2-9193-FB3054E91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Tests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A7400-FACC-4E32-BF0F-08029BBB44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0008"/>
      </p:ext>
    </p:extLst>
  </p:cSld>
  <p:clrMapOvr>
    <a:masterClrMapping/>
  </p:clrMapOvr>
  <p:transition spd="med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4A35-2DA5-4823-897E-0E12BA85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4861C-C3C1-4D2C-86BD-DFF487F21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826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>
            <a:extLst>
              <a:ext uri="{FF2B5EF4-FFF2-40B4-BE49-F238E27FC236}">
                <a16:creationId xmlns:a16="http://schemas.microsoft.com/office/drawing/2014/main" id="{3C584CCA-A9D0-4EB8-8403-382EB9F88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Loops: Arithmetic </a:t>
            </a:r>
            <a:r>
              <a:rPr lang="en-US" altLang="en-US" sz="4000" b="1">
                <a:solidFill>
                  <a:srgbClr val="002060"/>
                </a:solidFill>
              </a:rPr>
              <a:t>for</a:t>
            </a:r>
            <a:r>
              <a:rPr lang="en-US" altLang="en-US" sz="4000">
                <a:solidFill>
                  <a:srgbClr val="000000"/>
                </a:solidFill>
              </a:rPr>
              <a:t> Loop</a:t>
            </a:r>
            <a:endParaRPr lang="en-US" altLang="en-US"/>
          </a:p>
        </p:txBody>
      </p:sp>
      <p:sp>
        <p:nvSpPr>
          <p:cNvPr id="62467" name="Content Placeholder 2">
            <a:extLst>
              <a:ext uri="{FF2B5EF4-FFF2-40B4-BE49-F238E27FC236}">
                <a16:creationId xmlns:a16="http://schemas.microsoft.com/office/drawing/2014/main" id="{EF4D0CDA-FCE9-4955-8505-235FB48E3D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  <a:solidFill>
            <a:schemeClr val="bg1"/>
          </a:solidFill>
        </p:spPr>
        <p:txBody>
          <a:bodyPr/>
          <a:lstStyle/>
          <a:p>
            <a:pPr marL="288925" indent="-288925">
              <a:spcBef>
                <a:spcPct val="0"/>
              </a:spcBef>
              <a:spcAft>
                <a:spcPts val="500"/>
              </a:spcAft>
              <a:buFont typeface="Arial" charset="0"/>
              <a:buChar char="•"/>
              <a:defRPr/>
            </a:pPr>
            <a:r>
              <a:rPr lang="en-US" altLang="en-US" sz="2400" dirty="0"/>
              <a:t>Patterned after C's for loop.</a:t>
            </a:r>
          </a:p>
          <a:p>
            <a:pPr marL="914400" indent="-231775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2000" i="1" dirty="0"/>
              <a:t>for (( </a:t>
            </a:r>
            <a:r>
              <a:rPr lang="en-US" altLang="en-US" sz="2000" b="1" i="1" dirty="0">
                <a:solidFill>
                  <a:srgbClr val="0046D2"/>
                </a:solidFill>
              </a:rPr>
              <a:t>initializer</a:t>
            </a:r>
            <a:r>
              <a:rPr lang="en-US" altLang="en-US" sz="2000" i="1" dirty="0"/>
              <a:t>;   </a:t>
            </a:r>
            <a:r>
              <a:rPr lang="en-US" altLang="en-US" sz="2000" b="1" i="1" dirty="0" err="1">
                <a:solidFill>
                  <a:srgbClr val="0046D2"/>
                </a:solidFill>
              </a:rPr>
              <a:t>loop_guard</a:t>
            </a:r>
            <a:r>
              <a:rPr lang="en-US" altLang="en-US" sz="2000" i="1" dirty="0"/>
              <a:t>;   </a:t>
            </a:r>
            <a:r>
              <a:rPr lang="en-US" altLang="en-US" sz="2000" b="1" i="1" dirty="0" err="1">
                <a:solidFill>
                  <a:srgbClr val="0046D2"/>
                </a:solidFill>
              </a:rPr>
              <a:t>iteration_finalizer</a:t>
            </a:r>
            <a:r>
              <a:rPr lang="en-US" altLang="en-US" sz="2000" i="1" dirty="0"/>
              <a:t> )); do</a:t>
            </a:r>
          </a:p>
          <a:p>
            <a:pPr marL="971550" indent="-288925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2000" i="1" dirty="0"/>
              <a:t>	loop body;</a:t>
            </a:r>
          </a:p>
          <a:p>
            <a:pPr marL="914400" indent="-231775">
              <a:spcBef>
                <a:spcPct val="0"/>
              </a:spcBef>
              <a:spcAft>
                <a:spcPts val="500"/>
              </a:spcAft>
              <a:buNone/>
              <a:defRPr/>
            </a:pPr>
            <a:r>
              <a:rPr lang="en-US" altLang="en-US" sz="2000" i="1" dirty="0"/>
              <a:t>done</a:t>
            </a:r>
            <a:endParaRPr lang="en-US" altLang="en-US" sz="2000" dirty="0"/>
          </a:p>
          <a:p>
            <a:pPr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altLang="en-US" sz="2200" b="1" i="1" dirty="0">
                <a:solidFill>
                  <a:srgbClr val="0046D2"/>
                </a:solidFill>
              </a:rPr>
              <a:t>initializer</a:t>
            </a:r>
          </a:p>
          <a:p>
            <a:pPr marL="511175" lvl="1">
              <a:spcBef>
                <a:spcPct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r>
              <a:rPr lang="en-US" altLang="en-US" sz="2200" dirty="0"/>
              <a:t>executed once, before rest of statement runs</a:t>
            </a:r>
          </a:p>
          <a:p>
            <a:pPr marL="511175" lvl="1">
              <a:spcBef>
                <a:spcPct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r>
              <a:rPr lang="en-US" altLang="en-US" sz="2200" dirty="0"/>
              <a:t>typically initializes a counter</a:t>
            </a:r>
          </a:p>
          <a:p>
            <a:pPr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altLang="en-US" sz="2200" b="1" i="1" dirty="0" err="1">
                <a:solidFill>
                  <a:srgbClr val="0046D2"/>
                </a:solidFill>
              </a:rPr>
              <a:t>loop_guard</a:t>
            </a:r>
            <a:endParaRPr lang="en-US" altLang="en-US" sz="2200" b="1" i="1" dirty="0">
              <a:solidFill>
                <a:srgbClr val="0046D2"/>
              </a:solidFill>
            </a:endParaRPr>
          </a:p>
          <a:p>
            <a:pPr marL="511175" lvl="1">
              <a:spcBef>
                <a:spcPct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r>
              <a:rPr lang="en-US" altLang="en-US" sz="2200" dirty="0"/>
              <a:t>executed before the start of each loop</a:t>
            </a:r>
          </a:p>
          <a:p>
            <a:pPr marL="511175" lvl="1">
              <a:spcBef>
                <a:spcPct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r>
              <a:rPr lang="en-US" altLang="en-US" sz="2200" dirty="0"/>
              <a:t>tests if loop should continue  (0 = no;  non-zero = yes)</a:t>
            </a:r>
          </a:p>
          <a:p>
            <a:pPr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altLang="en-US" sz="2200" b="1" i="1" dirty="0" err="1">
                <a:solidFill>
                  <a:srgbClr val="0046D2"/>
                </a:solidFill>
              </a:rPr>
              <a:t>iteration_finalizer</a:t>
            </a:r>
            <a:endParaRPr lang="en-US" altLang="en-US" sz="2200" b="1" i="1" dirty="0">
              <a:solidFill>
                <a:srgbClr val="0046D2"/>
              </a:solidFill>
            </a:endParaRPr>
          </a:p>
          <a:p>
            <a:pPr marL="511175" lvl="1">
              <a:spcBef>
                <a:spcPct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r>
              <a:rPr lang="en-US" altLang="en-US" sz="2200" dirty="0"/>
              <a:t>executed after each pass through each loop</a:t>
            </a:r>
          </a:p>
          <a:p>
            <a:pPr marL="511175" lvl="1">
              <a:spcBef>
                <a:spcPct val="0"/>
              </a:spcBef>
              <a:spcAft>
                <a:spcPts val="500"/>
              </a:spcAft>
              <a:buFont typeface="Arial" charset="0"/>
              <a:buChar char="–"/>
              <a:defRPr/>
            </a:pPr>
            <a:r>
              <a:rPr lang="en-US" altLang="en-US" sz="2200" dirty="0"/>
              <a:t>typically updates the counter</a:t>
            </a:r>
          </a:p>
          <a:p>
            <a:pPr marL="911225" lvl="2">
              <a:spcBef>
                <a:spcPct val="0"/>
              </a:spcBef>
              <a:spcAft>
                <a:spcPts val="200"/>
              </a:spcAft>
              <a:buFont typeface="Arial" charset="0"/>
              <a:buChar char="•"/>
              <a:defRPr/>
            </a:pPr>
            <a:endParaRPr lang="en-US" altLang="en-US" sz="1800" dirty="0"/>
          </a:p>
          <a:p>
            <a:pPr lvl="1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endParaRPr lang="en-US" altLang="en-US" sz="1800" dirty="0"/>
          </a:p>
          <a:p>
            <a:pPr marL="288925" indent="-288925">
              <a:buNone/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C1B6A00E-A570-4EE5-AE08-A452D0F8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Arithmetic </a:t>
            </a:r>
            <a:r>
              <a:rPr lang="en-US" altLang="en-US" sz="4000" b="1">
                <a:solidFill>
                  <a:srgbClr val="002060"/>
                </a:solidFill>
              </a:rPr>
              <a:t>for</a:t>
            </a:r>
            <a:r>
              <a:rPr lang="en-US" altLang="en-US" sz="4000">
                <a:solidFill>
                  <a:srgbClr val="000000"/>
                </a:solidFill>
              </a:rPr>
              <a:t> Loop: Examples</a:t>
            </a:r>
            <a:endParaRPr lang="en-US" altLang="en-US"/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CAE3F9A9-62A4-48B4-A69D-38BA3BB18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066800"/>
            <a:ext cx="8305800" cy="3352800"/>
          </a:xfrm>
          <a:solidFill>
            <a:srgbClr val="FFFFCC"/>
          </a:solidFill>
        </p:spPr>
        <p:txBody>
          <a:bodyPr/>
          <a:lstStyle/>
          <a:p>
            <a:pPr marL="0" indent="-117475" defTabSz="155575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1550" b="1" spc="-1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sz="155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55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((</a:t>
            </a:r>
            <a:r>
              <a:rPr lang="en-US" altLang="en-US" sz="155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55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en-US" sz="155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55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&lt;10; </a:t>
            </a:r>
            <a:r>
              <a:rPr lang="en-US" altLang="en-US" sz="155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55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++)); do echo -n $</a:t>
            </a:r>
            <a:r>
              <a:rPr lang="en-US" altLang="en-US" sz="155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55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done; echo</a:t>
            </a:r>
          </a:p>
          <a:p>
            <a:pPr marL="0" indent="-117475" defTabSz="155575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0123456789</a:t>
            </a:r>
          </a:p>
          <a:p>
            <a:pPr marL="0" indent="-117475" defTabSz="155575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1550" b="1" spc="-1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sz="155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55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55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for (( ; </a:t>
            </a:r>
            <a:r>
              <a:rPr lang="en-US" altLang="en-US" sz="155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55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&lt;10; </a:t>
            </a:r>
            <a:r>
              <a:rPr lang="en-US" altLang="en-US" sz="155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55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++)); do echo -n $</a:t>
            </a:r>
            <a:r>
              <a:rPr lang="en-US" altLang="en-US" sz="155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55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done; echo</a:t>
            </a:r>
          </a:p>
          <a:p>
            <a:pPr marL="0" indent="-117475" defTabSz="155575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0123456789</a:t>
            </a:r>
          </a:p>
          <a:p>
            <a:pPr marL="0" indent="-117475" defTabSz="155575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1550" b="1" spc="-1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sz="155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\</a:t>
            </a:r>
            <a:br>
              <a:rPr lang="en-US" sz="155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55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en-US" sz="1550" b="1" spc="-70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((</a:t>
            </a:r>
            <a:r>
              <a:rPr lang="en-US" altLang="en-US" sz="1550" b="1" spc="-70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550" b="1" spc="-70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; </a:t>
            </a:r>
            <a:r>
              <a:rPr lang="en-US" altLang="en-US" sz="1550" b="1" spc="-70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550" b="1" spc="-70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++)); do if [ $</a:t>
            </a:r>
            <a:r>
              <a:rPr lang="en-US" altLang="en-US" sz="1550" b="1" spc="-70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550" b="1" spc="-70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-eq 10 ]; then break; fi; echo -n $</a:t>
            </a:r>
            <a:r>
              <a:rPr lang="en-US" altLang="en-US" sz="1550" b="1" spc="-70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550" b="1" spc="-70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done; echo</a:t>
            </a:r>
          </a:p>
          <a:p>
            <a:pPr marL="0" indent="-117475" defTabSz="155575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0123456789</a:t>
            </a:r>
          </a:p>
          <a:p>
            <a:pPr marL="0" indent="-117475" defTabSz="155575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1550" b="1" spc="-1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sz="155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155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 ((</a:t>
            </a:r>
            <a:r>
              <a:rPr lang="en-US" altLang="en-US" sz="155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55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lang="en-US" altLang="en-US" sz="155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55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&lt;10; )); do echo -n $</a:t>
            </a:r>
            <a:r>
              <a:rPr lang="en-US" altLang="en-US" sz="155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55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let </a:t>
            </a:r>
            <a:r>
              <a:rPr lang="en-US" altLang="en-US" sz="155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55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=i+1; done; echo</a:t>
            </a:r>
          </a:p>
          <a:p>
            <a:pPr marL="0" indent="-117475" defTabSz="155575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550" b="1" dirty="0">
                <a:latin typeface="Consolas" panose="020B0609020204030204" pitchFamily="49" charset="0"/>
                <a:cs typeface="Consolas" panose="020B0609020204030204" pitchFamily="49" charset="0"/>
              </a:rPr>
              <a:t>0123456789</a:t>
            </a:r>
          </a:p>
          <a:p>
            <a:pPr marL="0" indent="-117475" defTabSz="155575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sz="1550" b="1" spc="-100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sz="1550" b="1" dirty="0">
                <a:solidFill>
                  <a:prstClr val="blac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55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7828" name="Content Placeholder 1">
            <a:extLst>
              <a:ext uri="{FF2B5EF4-FFF2-40B4-BE49-F238E27FC236}">
                <a16:creationId xmlns:a16="http://schemas.microsoft.com/office/drawing/2014/main" id="{0489238D-3323-4325-827B-F6DF74D89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5181600"/>
            <a:ext cx="8229600" cy="1066800"/>
          </a:xfrm>
        </p:spPr>
        <p:txBody>
          <a:bodyPr/>
          <a:lstStyle/>
          <a:p>
            <a:pPr marL="0" indent="-117475" defTabSz="155575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The same output, obtained in four ways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>
            <a:extLst>
              <a:ext uri="{FF2B5EF4-FFF2-40B4-BE49-F238E27FC236}">
                <a16:creationId xmlns:a16="http://schemas.microsoft.com/office/drawing/2014/main" id="{51A34493-AB42-4E5B-BAFE-2DD2CC347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List-based </a:t>
            </a:r>
            <a:r>
              <a:rPr lang="en-US" altLang="en-US" sz="4000" b="1">
                <a:solidFill>
                  <a:srgbClr val="002060"/>
                </a:solidFill>
              </a:rPr>
              <a:t>for</a:t>
            </a:r>
            <a:r>
              <a:rPr lang="en-US" altLang="en-US" sz="4000">
                <a:solidFill>
                  <a:srgbClr val="000000"/>
                </a:solidFill>
              </a:rPr>
              <a:t> Loop: Syntax</a:t>
            </a:r>
            <a:endParaRPr lang="en-US" altLang="en-US"/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3C3F0DF5-C16F-4205-BAF5-A45F59135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500"/>
              </a:spcAft>
              <a:buNone/>
              <a:defRPr/>
            </a:pPr>
            <a:r>
              <a:rPr lang="en-US" altLang="en-US" sz="2400" dirty="0"/>
              <a:t>Form:</a:t>
            </a:r>
          </a:p>
          <a:p>
            <a:pPr marL="625475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2200" i="1" dirty="0"/>
              <a:t>for name in </a:t>
            </a:r>
            <a:r>
              <a:rPr lang="en-US" altLang="en-US" sz="2200" b="1" i="1" dirty="0">
                <a:solidFill>
                  <a:srgbClr val="0046D2"/>
                </a:solidFill>
              </a:rPr>
              <a:t>list</a:t>
            </a:r>
            <a:r>
              <a:rPr lang="en-US" altLang="en-US" sz="2200" i="1" dirty="0"/>
              <a:t>; do</a:t>
            </a:r>
          </a:p>
          <a:p>
            <a:pPr marL="625475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2200" i="1" dirty="0"/>
              <a:t>	loop body;</a:t>
            </a:r>
          </a:p>
          <a:p>
            <a:pPr marL="625475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200" i="1" dirty="0"/>
              <a:t>done</a:t>
            </a:r>
            <a:endParaRPr lang="en-US" altLang="en-US" sz="2200" dirty="0"/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This loop executes once for each item in </a:t>
            </a:r>
            <a:r>
              <a:rPr lang="en-US" altLang="en-US" sz="2400" b="1" i="1" dirty="0">
                <a:solidFill>
                  <a:srgbClr val="0046D2"/>
                </a:solidFill>
              </a:rPr>
              <a:t>list</a:t>
            </a:r>
          </a:p>
          <a:p>
            <a:pPr marL="339725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i="1" dirty="0"/>
              <a:t>name</a:t>
            </a:r>
            <a:r>
              <a:rPr lang="en-US" altLang="en-US" sz="2400" dirty="0"/>
              <a:t> takes on successive values from items in </a:t>
            </a:r>
            <a:r>
              <a:rPr lang="en-US" altLang="en-US" sz="2400" b="1" i="1" dirty="0">
                <a:solidFill>
                  <a:srgbClr val="0046D2"/>
                </a:solidFill>
              </a:rPr>
              <a:t>list</a:t>
            </a:r>
          </a:p>
          <a:p>
            <a:pPr marL="288925" indent="-288925">
              <a:spcBef>
                <a:spcPct val="0"/>
              </a:spcBef>
              <a:spcAft>
                <a:spcPts val="400"/>
              </a:spcAft>
              <a:buNone/>
              <a:defRPr/>
            </a:pPr>
            <a:endParaRPr lang="en-US" altLang="en-US" sz="1900" b="1" dirty="0"/>
          </a:p>
          <a:p>
            <a:pPr marL="625475" lvl="1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endParaRPr lang="en-US" altLang="en-US" sz="1800" dirty="0"/>
          </a:p>
          <a:p>
            <a:pPr marL="288925" indent="-288925">
              <a:buNone/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>
            <a:extLst>
              <a:ext uri="{FF2B5EF4-FFF2-40B4-BE49-F238E27FC236}">
                <a16:creationId xmlns:a16="http://schemas.microsoft.com/office/drawing/2014/main" id="{2C3B383A-D71C-44D3-9EE5-9444E525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List-based </a:t>
            </a:r>
            <a:r>
              <a:rPr lang="en-US" altLang="en-US" sz="4000" b="1">
                <a:solidFill>
                  <a:srgbClr val="002060"/>
                </a:solidFill>
              </a:rPr>
              <a:t>for</a:t>
            </a:r>
            <a:r>
              <a:rPr lang="en-US" altLang="en-US" sz="4000">
                <a:solidFill>
                  <a:srgbClr val="000000"/>
                </a:solidFill>
              </a:rPr>
              <a:t> Loop: Examples</a:t>
            </a:r>
            <a:endParaRPr lang="en-US" altLang="en-US"/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50664B64-C74A-4006-9E97-DC841D5DB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86000" y="1219200"/>
            <a:ext cx="7696200" cy="4114800"/>
          </a:xfrm>
          <a:solidFill>
            <a:srgbClr val="FFFFCC"/>
          </a:solidFill>
        </p:spPr>
        <p:txBody>
          <a:bodyPr/>
          <a:lstStyle/>
          <a:p>
            <a:pPr marL="288925" indent="-288925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\</a:t>
            </a:r>
          </a:p>
          <a:p>
            <a:pPr marL="288925" indent="-288925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 for </a:t>
            </a:r>
            <a:r>
              <a:rPr lang="en-US" altLang="en-US" sz="18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 0 1 2 3 4 5 6 7 8 9; do echo -n $</a:t>
            </a:r>
            <a:r>
              <a:rPr lang="en-US" altLang="en-US" sz="18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done; echo</a:t>
            </a:r>
          </a:p>
          <a:p>
            <a:pPr marL="288925" indent="-288925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0123456789</a:t>
            </a:r>
          </a:p>
          <a:p>
            <a:pPr marL="288925" indent="-288925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list="0 1 2 3 4 5 6 7 8 9"</a:t>
            </a:r>
          </a:p>
          <a:p>
            <a:pPr marL="288925" indent="-288925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altLang="en-US" sz="18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in $list; do echo -n $</a:t>
            </a:r>
            <a:r>
              <a:rPr lang="en-US" altLang="en-US" sz="18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done; echo</a:t>
            </a:r>
          </a:p>
          <a:p>
            <a:pPr marL="288925" indent="-288925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0123456789</a:t>
            </a:r>
          </a:p>
          <a:p>
            <a:pPr marL="288925" indent="-288925">
              <a:spcBef>
                <a:spcPct val="0"/>
              </a:spcBef>
              <a:spcAft>
                <a:spcPts val="400"/>
              </a:spcAft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jack@csci2200:~$</a:t>
            </a:r>
          </a:p>
          <a:p>
            <a:pPr marL="625475" lvl="1">
              <a:spcBef>
                <a:spcPct val="0"/>
              </a:spcBef>
              <a:spcAft>
                <a:spcPts val="200"/>
              </a:spcAft>
            </a:pPr>
            <a:endParaRPr lang="en-US" altLang="en-US" sz="1800" dirty="0"/>
          </a:p>
          <a:p>
            <a:pPr marL="288925" indent="-288925">
              <a:buNone/>
            </a:pPr>
            <a:endParaRPr lang="en-US" altLang="en-US" sz="2000" dirty="0"/>
          </a:p>
        </p:txBody>
      </p:sp>
      <p:sp>
        <p:nvSpPr>
          <p:cNvPr id="79876" name="Content Placeholder 1">
            <a:extLst>
              <a:ext uri="{FF2B5EF4-FFF2-40B4-BE49-F238E27FC236}">
                <a16:creationId xmlns:a16="http://schemas.microsoft.com/office/drawing/2014/main" id="{4ECA5B95-6D5F-4472-9062-EB5A219B5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86000" y="5324475"/>
            <a:ext cx="7772400" cy="838199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The same output, obtained with an in-lined list of constants and command expansion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4">
            <a:extLst>
              <a:ext uri="{FF2B5EF4-FFF2-40B4-BE49-F238E27FC236}">
                <a16:creationId xmlns:a16="http://schemas.microsoft.com/office/drawing/2014/main" id="{0B35BB98-4398-404A-B889-CD01617E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87362"/>
          </a:xfrm>
        </p:spPr>
        <p:txBody>
          <a:bodyPr/>
          <a:lstStyle/>
          <a:p>
            <a:r>
              <a:rPr lang="en-US" altLang="en-US" sz="4000" b="1">
                <a:solidFill>
                  <a:srgbClr val="002060"/>
                </a:solidFill>
              </a:rPr>
              <a:t>for </a:t>
            </a:r>
            <a:r>
              <a:rPr lang="en-US" altLang="en-US" sz="4000"/>
              <a:t>Loop Clause Termination</a:t>
            </a:r>
            <a:endParaRPr lang="en-US" altLang="en-US"/>
          </a:p>
        </p:txBody>
      </p:sp>
      <p:sp>
        <p:nvSpPr>
          <p:cNvPr id="80899" name="Content Placeholder 5">
            <a:extLst>
              <a:ext uri="{FF2B5EF4-FFF2-40B4-BE49-F238E27FC236}">
                <a16:creationId xmlns:a16="http://schemas.microsoft.com/office/drawing/2014/main" id="{91BF1543-BA6F-4757-95EB-BC767025C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990601"/>
            <a:ext cx="8229600" cy="51355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No semicolons are needed if the following are on separate lines:</a:t>
            </a:r>
          </a:p>
          <a:p>
            <a:pPr marL="457200" lvl="1" indent="0">
              <a:buNone/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rgbClr val="002060"/>
                </a:solidFill>
              </a:rPr>
              <a:t>for </a:t>
            </a:r>
            <a:r>
              <a:rPr lang="en-US" altLang="en-US" sz="2400" dirty="0"/>
              <a:t>…guard… clause</a:t>
            </a:r>
          </a:p>
          <a:p>
            <a:pPr marL="457200" lvl="1" indent="0">
              <a:buNone/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rgbClr val="002060"/>
                </a:solidFill>
              </a:rPr>
              <a:t>do </a:t>
            </a:r>
            <a:r>
              <a:rPr lang="en-US" altLang="en-US" sz="2400" dirty="0"/>
              <a:t>clause, with up to one trailing action</a:t>
            </a:r>
          </a:p>
          <a:p>
            <a:pPr marL="457200" lvl="1" indent="0">
              <a:buNone/>
            </a:pPr>
            <a:r>
              <a:rPr lang="en-US" altLang="en-US" sz="2400" dirty="0"/>
              <a:t>the final </a:t>
            </a:r>
            <a:r>
              <a:rPr lang="en-US" altLang="en-US" sz="2400" b="1" dirty="0">
                <a:solidFill>
                  <a:srgbClr val="002060"/>
                </a:solidFill>
              </a:rPr>
              <a:t>done</a:t>
            </a:r>
          </a:p>
          <a:p>
            <a:pPr marL="0" indent="0">
              <a:buNone/>
            </a:pPr>
            <a:r>
              <a:rPr lang="en-US" altLang="en-US" sz="2400" dirty="0"/>
              <a:t>Multiple clauses, if on the same line, must be separated with semicolons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>
            <a:extLst>
              <a:ext uri="{FF2B5EF4-FFF2-40B4-BE49-F238E27FC236}">
                <a16:creationId xmlns:a16="http://schemas.microsoft.com/office/drawing/2014/main" id="{945D56A4-D149-4B3A-A32A-B607CE23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4000" b="1">
                <a:solidFill>
                  <a:srgbClr val="002060"/>
                </a:solidFill>
              </a:rPr>
              <a:t>while</a:t>
            </a:r>
            <a:r>
              <a:rPr lang="en-US" altLang="en-US" sz="4000">
                <a:solidFill>
                  <a:srgbClr val="000000"/>
                </a:solidFill>
              </a:rPr>
              <a:t> and </a:t>
            </a:r>
            <a:r>
              <a:rPr lang="en-US" altLang="en-US" sz="4000" b="1">
                <a:solidFill>
                  <a:srgbClr val="002060"/>
                </a:solidFill>
              </a:rPr>
              <a:t>until</a:t>
            </a:r>
            <a:r>
              <a:rPr lang="en-US" altLang="en-US" sz="4000">
                <a:solidFill>
                  <a:srgbClr val="000000"/>
                </a:solidFill>
              </a:rPr>
              <a:t> Loops: Syntax</a:t>
            </a:r>
            <a:endParaRPr lang="en-US" altLang="en-US"/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9812B538-8E78-4EFC-AA8F-F8EA9B931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500"/>
              </a:spcAft>
              <a:buNone/>
              <a:defRPr/>
            </a:pPr>
            <a:r>
              <a:rPr lang="en-US" altLang="en-US" sz="2400" dirty="0"/>
              <a:t>Form:</a:t>
            </a:r>
          </a:p>
          <a:p>
            <a:pPr marL="625475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altLang="en-US" sz="2200" b="1" dirty="0">
                <a:solidFill>
                  <a:srgbClr val="0046D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guard</a:t>
            </a: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do</a:t>
            </a:r>
          </a:p>
          <a:p>
            <a:pPr marL="625475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loop body;</a:t>
            </a:r>
          </a:p>
          <a:p>
            <a:pPr marL="625475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625475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until guard; do</a:t>
            </a:r>
          </a:p>
          <a:p>
            <a:pPr marL="625475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loop body;</a:t>
            </a:r>
          </a:p>
          <a:p>
            <a:pPr marL="625475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These loop execute 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so long as </a:t>
            </a:r>
            <a:r>
              <a:rPr lang="en-US" altLang="en-US" sz="2400" b="1" i="1" dirty="0">
                <a:solidFill>
                  <a:srgbClr val="0070C0"/>
                </a:solidFill>
              </a:rPr>
              <a:t>guard</a:t>
            </a:r>
            <a:r>
              <a:rPr lang="en-US" altLang="en-US" sz="2400" dirty="0"/>
              <a:t> is </a:t>
            </a:r>
            <a:r>
              <a:rPr lang="en-US" altLang="en-US" sz="2400" b="1" dirty="0"/>
              <a:t>true</a:t>
            </a:r>
            <a:r>
              <a:rPr lang="en-US" altLang="en-US" sz="2400" dirty="0"/>
              <a:t> - for </a:t>
            </a:r>
            <a:r>
              <a:rPr lang="en-US" altLang="en-US" sz="2400" b="1" dirty="0">
                <a:solidFill>
                  <a:srgbClr val="002060"/>
                </a:solidFill>
              </a:rPr>
              <a:t>while</a:t>
            </a:r>
            <a:r>
              <a:rPr lang="en-US" altLang="en-US" sz="2400" dirty="0"/>
              <a:t> loops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so long as </a:t>
            </a:r>
            <a:r>
              <a:rPr lang="en-US" altLang="en-US" sz="2400" b="1" i="1" dirty="0">
                <a:solidFill>
                  <a:srgbClr val="0070C0"/>
                </a:solidFill>
              </a:rPr>
              <a:t>guard</a:t>
            </a:r>
            <a:r>
              <a:rPr lang="en-US" altLang="en-US" sz="2400" dirty="0"/>
              <a:t> is </a:t>
            </a:r>
            <a:r>
              <a:rPr lang="en-US" altLang="en-US" sz="2400" b="1" dirty="0"/>
              <a:t>false</a:t>
            </a:r>
            <a:r>
              <a:rPr lang="en-US" altLang="en-US" sz="2400" dirty="0"/>
              <a:t> - for </a:t>
            </a:r>
            <a:r>
              <a:rPr lang="en-US" altLang="en-US" sz="2400" b="1" dirty="0">
                <a:solidFill>
                  <a:srgbClr val="002060"/>
                </a:solidFill>
              </a:rPr>
              <a:t>until</a:t>
            </a:r>
            <a:r>
              <a:rPr lang="en-US" altLang="en-US" sz="2400" dirty="0"/>
              <a:t> loops</a:t>
            </a:r>
            <a:endParaRPr lang="en-US" altLang="en-US" sz="2400" b="1" i="1" dirty="0">
              <a:solidFill>
                <a:srgbClr val="0046D2"/>
              </a:solidFill>
            </a:endParaRPr>
          </a:p>
          <a:p>
            <a:pPr marL="288925" indent="-288925">
              <a:spcBef>
                <a:spcPct val="0"/>
              </a:spcBef>
              <a:spcAft>
                <a:spcPts val="400"/>
              </a:spcAft>
              <a:buNone/>
              <a:defRPr/>
            </a:pPr>
            <a:endParaRPr lang="en-US" altLang="en-US" sz="1900" b="1" dirty="0"/>
          </a:p>
          <a:p>
            <a:pPr marL="625475" lvl="1">
              <a:spcBef>
                <a:spcPct val="0"/>
              </a:spcBef>
              <a:spcAft>
                <a:spcPts val="200"/>
              </a:spcAft>
              <a:buFont typeface="Arial" charset="0"/>
              <a:buChar char="–"/>
              <a:defRPr/>
            </a:pPr>
            <a:endParaRPr lang="en-US" altLang="en-US" sz="1800" dirty="0"/>
          </a:p>
          <a:p>
            <a:pPr marL="288925" indent="-288925">
              <a:buNone/>
              <a:defRPr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>
            <a:extLst>
              <a:ext uri="{FF2B5EF4-FFF2-40B4-BE49-F238E27FC236}">
                <a16:creationId xmlns:a16="http://schemas.microsoft.com/office/drawing/2014/main" id="{FEB922EF-EE43-4085-8B7E-971A2E87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4000" b="1">
                <a:solidFill>
                  <a:srgbClr val="002060"/>
                </a:solidFill>
              </a:rPr>
              <a:t>while</a:t>
            </a:r>
            <a:r>
              <a:rPr lang="en-US" altLang="en-US" sz="4000">
                <a:solidFill>
                  <a:srgbClr val="000000"/>
                </a:solidFill>
              </a:rPr>
              <a:t> and </a:t>
            </a:r>
            <a:r>
              <a:rPr lang="en-US" altLang="en-US" sz="4000" b="1">
                <a:solidFill>
                  <a:srgbClr val="002060"/>
                </a:solidFill>
              </a:rPr>
              <a:t>until</a:t>
            </a:r>
            <a:r>
              <a:rPr lang="en-US" altLang="en-US" sz="4000">
                <a:solidFill>
                  <a:srgbClr val="000000"/>
                </a:solidFill>
              </a:rPr>
              <a:t> Loops: Examples</a:t>
            </a:r>
            <a:endParaRPr lang="en-US" altLang="en-US"/>
          </a:p>
        </p:txBody>
      </p:sp>
      <p:sp>
        <p:nvSpPr>
          <p:cNvPr id="82947" name="Content Placeholder 2">
            <a:extLst>
              <a:ext uri="{FF2B5EF4-FFF2-40B4-BE49-F238E27FC236}">
                <a16:creationId xmlns:a16="http://schemas.microsoft.com/office/drawing/2014/main" id="{87EF9C10-817D-4B0B-B2D1-4CE42BC32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143000"/>
            <a:ext cx="8229600" cy="3352800"/>
          </a:xfrm>
          <a:solidFill>
            <a:srgbClr val="FFFFCC"/>
          </a:solidFill>
        </p:spPr>
        <p:txBody>
          <a:bodyPr/>
          <a:lstStyle/>
          <a:p>
            <a:pPr marL="0" indent="-117475" defTabSz="155575">
              <a:spcBef>
                <a:spcPct val="0"/>
              </a:spcBef>
              <a:spcAft>
                <a:spcPts val="600"/>
              </a:spcAft>
              <a:buNone/>
            </a:pPr>
            <a:r>
              <a:rPr lang="pt-BR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=0</a:t>
            </a:r>
          </a:p>
          <a:p>
            <a:pPr marL="0" indent="-117475" defTabSz="155575">
              <a:spcBef>
                <a:spcPct val="0"/>
              </a:spcBef>
              <a:spcAft>
                <a:spcPts val="600"/>
              </a:spcAft>
              <a:buNone/>
            </a:pPr>
            <a:r>
              <a:rPr lang="pt-BR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\</a:t>
            </a:r>
            <a:br>
              <a:rPr lang="pt-BR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while [ $</a:t>
            </a:r>
            <a:r>
              <a:rPr lang="en-US" altLang="en-US" sz="18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-ne 10 ]; do echo -n $</a:t>
            </a:r>
            <a:r>
              <a:rPr lang="en-US" altLang="en-US" sz="18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let </a:t>
            </a:r>
            <a:r>
              <a:rPr lang="en-US" altLang="en-US" sz="18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=i+1; done; echo</a:t>
            </a:r>
          </a:p>
          <a:p>
            <a:pPr marL="0" indent="-117475" defTabSz="155575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0123456789</a:t>
            </a:r>
          </a:p>
          <a:p>
            <a:pPr marL="0" indent="-117475" defTabSz="155575">
              <a:spcBef>
                <a:spcPct val="0"/>
              </a:spcBef>
              <a:spcAft>
                <a:spcPts val="600"/>
              </a:spcAft>
              <a:buNone/>
            </a:pPr>
            <a:r>
              <a:rPr lang="pt-BR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=0</a:t>
            </a:r>
          </a:p>
          <a:p>
            <a:pPr marL="0" indent="-117475" defTabSz="155575">
              <a:spcBef>
                <a:spcPct val="0"/>
              </a:spcBef>
              <a:spcAft>
                <a:spcPts val="600"/>
              </a:spcAft>
              <a:buNone/>
            </a:pPr>
            <a:r>
              <a:rPr lang="pt-BR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\</a:t>
            </a:r>
            <a:br>
              <a:rPr lang="pt-BR" altLang="en-US" sz="18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until [ $</a:t>
            </a:r>
            <a:r>
              <a:rPr lang="en-US" altLang="en-US" sz="18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-eq 10 ]; do echo -n $</a:t>
            </a:r>
            <a:r>
              <a:rPr lang="en-US" altLang="en-US" sz="18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let </a:t>
            </a:r>
            <a:r>
              <a:rPr lang="en-US" altLang="en-US" sz="1800" b="1" dirty="0" err="1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=i+1; done; echo</a:t>
            </a:r>
          </a:p>
          <a:p>
            <a:pPr marL="0" indent="-117475" defTabSz="155575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0123456789</a:t>
            </a:r>
          </a:p>
          <a:p>
            <a:pPr marL="0" indent="-117475" defTabSz="155575">
              <a:spcBef>
                <a:spcPct val="0"/>
              </a:spcBef>
              <a:spcAft>
                <a:spcPts val="600"/>
              </a:spcAft>
              <a:buNone/>
            </a:pPr>
            <a:r>
              <a:rPr lang="pt-BR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pt-BR" altLang="en-US" sz="15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altLang="en-US" sz="15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2948" name="Content Placeholder 1">
            <a:extLst>
              <a:ext uri="{FF2B5EF4-FFF2-40B4-BE49-F238E27FC236}">
                <a16:creationId xmlns:a16="http://schemas.microsoft.com/office/drawing/2014/main" id="{CD5F170C-82C4-416A-AE9C-46B5B777C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7400" y="4800601"/>
            <a:ext cx="8153400" cy="13255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Using loops with a counter variable to count from 0 to 9</a:t>
            </a:r>
          </a:p>
          <a:p>
            <a:pPr marL="0" indent="0">
              <a:buNone/>
            </a:pPr>
            <a:r>
              <a:rPr lang="en-US" altLang="en-US" sz="2400" dirty="0"/>
              <a:t>Note: ((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++ ))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>
            <a:extLst>
              <a:ext uri="{FF2B5EF4-FFF2-40B4-BE49-F238E27FC236}">
                <a16:creationId xmlns:a16="http://schemas.microsoft.com/office/drawing/2014/main" id="{7DA49708-581D-48BC-89ED-AEE49F694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4000" b="1">
                <a:solidFill>
                  <a:srgbClr val="002060"/>
                </a:solidFill>
              </a:rPr>
              <a:t>while</a:t>
            </a:r>
            <a:r>
              <a:rPr lang="en-US" altLang="en-US" sz="4000">
                <a:solidFill>
                  <a:srgbClr val="000000"/>
                </a:solidFill>
              </a:rPr>
              <a:t> and </a:t>
            </a:r>
            <a:r>
              <a:rPr lang="en-US" altLang="en-US" sz="4000" b="1">
                <a:solidFill>
                  <a:srgbClr val="002060"/>
                </a:solidFill>
              </a:rPr>
              <a:t>until</a:t>
            </a:r>
            <a:r>
              <a:rPr lang="en-US" altLang="en-US" sz="4000">
                <a:solidFill>
                  <a:srgbClr val="000000"/>
                </a:solidFill>
              </a:rPr>
              <a:t> Loops: Examples</a:t>
            </a:r>
            <a:endParaRPr lang="en-US" alt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A27926-EF5F-40F3-8CAB-253274261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7400" y="4114801"/>
            <a:ext cx="8153400" cy="2011363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Using a 5-line here string to count from 0 to 4</a:t>
            </a:r>
          </a:p>
          <a:p>
            <a:pPr marL="0" indent="0">
              <a:buNone/>
              <a:defRPr/>
            </a:pPr>
            <a:r>
              <a:rPr lang="en-US" sz="2200" dirty="0"/>
              <a:t>bash's </a:t>
            </a:r>
            <a:r>
              <a:rPr lang="en-US" sz="2200" b="1" dirty="0">
                <a:solidFill>
                  <a:srgbClr val="0046D2"/>
                </a:solidFill>
              </a:rPr>
              <a:t>read</a:t>
            </a:r>
            <a:r>
              <a:rPr lang="en-US" sz="2200" dirty="0">
                <a:solidFill>
                  <a:srgbClr val="0046D2"/>
                </a:solidFill>
              </a:rPr>
              <a:t> </a:t>
            </a:r>
            <a:r>
              <a:rPr lang="en-US" sz="2200" dirty="0"/>
              <a:t>command (discussed later) </a:t>
            </a:r>
          </a:p>
          <a:p>
            <a:pPr marL="457200" lvl="1" indent="0">
              <a:buNone/>
              <a:defRPr/>
            </a:pPr>
            <a:r>
              <a:rPr lang="en-US" sz="2200" dirty="0"/>
              <a:t>returns the next line from </a:t>
            </a:r>
            <a:r>
              <a:rPr lang="en-US" sz="2200" b="1" dirty="0" err="1">
                <a:solidFill>
                  <a:srgbClr val="744500"/>
                </a:solidFill>
              </a:rPr>
              <a:t>stdin</a:t>
            </a:r>
            <a:r>
              <a:rPr lang="en-US" sz="2200" dirty="0">
                <a:solidFill>
                  <a:srgbClr val="744500"/>
                </a:solidFill>
              </a:rPr>
              <a:t> </a:t>
            </a:r>
            <a:r>
              <a:rPr lang="en-US" sz="2200" dirty="0"/>
              <a:t>and a status of 0 if </a:t>
            </a:r>
            <a:r>
              <a:rPr lang="en-US" sz="2200" b="1" dirty="0" err="1">
                <a:solidFill>
                  <a:srgbClr val="744500"/>
                </a:solidFill>
              </a:rPr>
              <a:t>stdin</a:t>
            </a:r>
            <a:r>
              <a:rPr lang="en-US" sz="2200" dirty="0"/>
              <a:t> has more content to read</a:t>
            </a:r>
          </a:p>
          <a:p>
            <a:pPr marL="457200" lvl="1" indent="0">
              <a:buNone/>
              <a:defRPr/>
            </a:pPr>
            <a:r>
              <a:rPr lang="en-US" sz="2200" dirty="0"/>
              <a:t>returns a status of 1 otherwise</a:t>
            </a:r>
          </a:p>
        </p:txBody>
      </p:sp>
      <p:sp>
        <p:nvSpPr>
          <p:cNvPr id="83971" name="Content Placeholder 2">
            <a:extLst>
              <a:ext uri="{FF2B5EF4-FFF2-40B4-BE49-F238E27FC236}">
                <a16:creationId xmlns:a16="http://schemas.microsoft.com/office/drawing/2014/main" id="{5B4882D6-4435-4D8F-B372-454F146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143000"/>
            <a:ext cx="8610600" cy="2362200"/>
          </a:xfrm>
          <a:solidFill>
            <a:srgbClr val="FFFFCC"/>
          </a:solidFill>
        </p:spPr>
        <p:txBody>
          <a:bodyPr/>
          <a:lstStyle/>
          <a:p>
            <a:pPr marL="0" indent="-117475" defTabSz="155575">
              <a:spcBef>
                <a:spcPct val="0"/>
              </a:spcBef>
              <a:spcAft>
                <a:spcPts val="200"/>
              </a:spcAft>
              <a:buNone/>
            </a:pPr>
            <a:r>
              <a:rPr lang="pt-BR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jack@csci2200:~$ list=$'0\n1\n2\n3\n4\n'</a:t>
            </a:r>
          </a:p>
          <a:p>
            <a:pPr marL="0" indent="-117475" defTabSz="155575">
              <a:spcBef>
                <a:spcPct val="0"/>
              </a:spcBef>
              <a:spcAft>
                <a:spcPts val="200"/>
              </a:spcAft>
              <a:buNone/>
            </a:pPr>
            <a:r>
              <a:rPr lang="pt-BR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jack@csci2200:~$ </a:t>
            </a:r>
            <a:r>
              <a:rPr lang="pt-BR" altLang="en-US" sz="1800" b="1" dirty="0">
                <a:solidFill>
                  <a:srgbClr val="744500"/>
                </a:solidFill>
                <a:latin typeface="Consolas" panose="020B0609020204030204" pitchFamily="49" charset="0"/>
              </a:rPr>
              <a:t>while read i; do echo -n $i; done &lt;&lt;&lt; $list; echo</a:t>
            </a:r>
          </a:p>
          <a:p>
            <a:pPr marL="0" indent="-117475" defTabSz="155575">
              <a:spcBef>
                <a:spcPct val="0"/>
              </a:spcBef>
              <a:spcAft>
                <a:spcPts val="200"/>
              </a:spcAft>
              <a:buNone/>
            </a:pPr>
            <a:r>
              <a:rPr lang="pt-BR" alt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01234</a:t>
            </a:r>
          </a:p>
          <a:p>
            <a:pPr marL="0" indent="-117475" defTabSz="155575">
              <a:spcBef>
                <a:spcPct val="0"/>
              </a:spcBef>
              <a:spcAft>
                <a:spcPts val="200"/>
              </a:spcAft>
              <a:buNone/>
            </a:pPr>
            <a:r>
              <a:rPr lang="pt-BR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pt-BR" altLang="en-US" sz="1800" b="1" dirty="0">
                <a:solidFill>
                  <a:srgbClr val="744500"/>
                </a:solidFill>
                <a:latin typeface="Consolas" panose="020B0609020204030204" pitchFamily="49" charset="0"/>
              </a:rPr>
              <a:t>until ! read i; do echo -n $i; done &lt;&lt;&lt; $list; echo</a:t>
            </a:r>
          </a:p>
          <a:p>
            <a:pPr marL="0" indent="-117475" defTabSz="155575">
              <a:spcBef>
                <a:spcPct val="0"/>
              </a:spcBef>
              <a:spcAft>
                <a:spcPts val="600"/>
              </a:spcAft>
              <a:buNone/>
            </a:pPr>
            <a:r>
              <a:rPr lang="pt-BR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01234</a:t>
            </a:r>
          </a:p>
          <a:p>
            <a:pPr marL="0" indent="-117475" defTabSz="155575">
              <a:spcBef>
                <a:spcPct val="0"/>
              </a:spcBef>
              <a:spcAft>
                <a:spcPts val="600"/>
              </a:spcAft>
              <a:buNone/>
            </a:pPr>
            <a:r>
              <a:rPr lang="pt-BR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endParaRPr lang="en-US" altLang="en-US" sz="1800" b="1" dirty="0"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4">
            <a:extLst>
              <a:ext uri="{FF2B5EF4-FFF2-40B4-BE49-F238E27FC236}">
                <a16:creationId xmlns:a16="http://schemas.microsoft.com/office/drawing/2014/main" id="{B0ADE54D-B29C-4718-BEF2-69DCB401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 b="1">
                <a:solidFill>
                  <a:srgbClr val="002060"/>
                </a:solidFill>
              </a:rPr>
              <a:t>while</a:t>
            </a:r>
            <a:r>
              <a:rPr lang="en-US" altLang="en-US" sz="3800">
                <a:solidFill>
                  <a:srgbClr val="000000"/>
                </a:solidFill>
              </a:rPr>
              <a:t> and </a:t>
            </a:r>
            <a:r>
              <a:rPr lang="en-US" altLang="en-US" sz="4000" b="1">
                <a:solidFill>
                  <a:srgbClr val="002060"/>
                </a:solidFill>
              </a:rPr>
              <a:t>until</a:t>
            </a:r>
            <a:r>
              <a:rPr lang="en-US" altLang="en-US" sz="3800">
                <a:solidFill>
                  <a:srgbClr val="000000"/>
                </a:solidFill>
              </a:rPr>
              <a:t> Loop </a:t>
            </a:r>
            <a:r>
              <a:rPr lang="en-US" altLang="en-US" sz="3800"/>
              <a:t>Clause Termination</a:t>
            </a:r>
          </a:p>
        </p:txBody>
      </p:sp>
      <p:sp>
        <p:nvSpPr>
          <p:cNvPr id="84995" name="Content Placeholder 5">
            <a:extLst>
              <a:ext uri="{FF2B5EF4-FFF2-40B4-BE49-F238E27FC236}">
                <a16:creationId xmlns:a16="http://schemas.microsoft.com/office/drawing/2014/main" id="{1D3BCD8E-F0E9-4B67-819D-72AF6D4CD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No semicolons after clauses are needed if the following are on separate lines:</a:t>
            </a:r>
          </a:p>
          <a:p>
            <a:pPr marL="457200" lvl="1" indent="0">
              <a:buNone/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rgbClr val="002060"/>
                </a:solidFill>
              </a:rPr>
              <a:t>while </a:t>
            </a:r>
            <a:r>
              <a:rPr lang="en-US" altLang="en-US" sz="2400" dirty="0"/>
              <a:t>(or </a:t>
            </a:r>
            <a:r>
              <a:rPr lang="en-US" altLang="en-US" sz="2400" b="1" dirty="0">
                <a:solidFill>
                  <a:srgbClr val="002060"/>
                </a:solidFill>
              </a:rPr>
              <a:t>until</a:t>
            </a:r>
            <a:r>
              <a:rPr lang="en-US" altLang="en-US" sz="2400" dirty="0"/>
              <a:t>) …guard…  clause</a:t>
            </a:r>
          </a:p>
          <a:p>
            <a:pPr marL="457200" lvl="1" indent="0">
              <a:buNone/>
            </a:pPr>
            <a:r>
              <a:rPr lang="en-US" altLang="en-US" sz="2400" dirty="0"/>
              <a:t>the </a:t>
            </a:r>
            <a:r>
              <a:rPr lang="en-US" altLang="en-US" sz="2400" b="1" dirty="0">
                <a:solidFill>
                  <a:srgbClr val="002060"/>
                </a:solidFill>
              </a:rPr>
              <a:t>do </a:t>
            </a:r>
            <a:r>
              <a:rPr lang="en-US" altLang="en-US" sz="2400" dirty="0"/>
              <a:t>clause, with up to one trailing action</a:t>
            </a:r>
          </a:p>
          <a:p>
            <a:pPr marL="457200" lvl="1" indent="0">
              <a:buNone/>
            </a:pPr>
            <a:r>
              <a:rPr lang="en-US" altLang="en-US" sz="2400" dirty="0"/>
              <a:t>the final </a:t>
            </a:r>
            <a:r>
              <a:rPr lang="en-US" altLang="en-US" sz="2400" b="1" dirty="0">
                <a:solidFill>
                  <a:srgbClr val="002060"/>
                </a:solidFill>
              </a:rPr>
              <a:t>done</a:t>
            </a:r>
          </a:p>
          <a:p>
            <a:pPr marL="0" indent="0">
              <a:buNone/>
            </a:pPr>
            <a:r>
              <a:rPr lang="en-US" altLang="en-US" sz="2400" dirty="0"/>
              <a:t>Multiple clauses, if on the same line, must be separated with semicolons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3C2E945B-B36E-4BD1-B1BC-D5A1B17C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Logic Tests: Guard Clauses and </a:t>
            </a:r>
            <a:r>
              <a:rPr lang="en-US" altLang="en-US" sz="4000" b="1">
                <a:solidFill>
                  <a:srgbClr val="002060"/>
                </a:solidFill>
              </a:rPr>
              <a:t>$?</a:t>
            </a:r>
          </a:p>
        </p:txBody>
      </p:sp>
      <p:sp>
        <p:nvSpPr>
          <p:cNvPr id="112643" name="Content Placeholder 2">
            <a:extLst>
              <a:ext uri="{FF2B5EF4-FFF2-40B4-BE49-F238E27FC236}">
                <a16:creationId xmlns:a16="http://schemas.microsoft.com/office/drawing/2014/main" id="{EAAD61F0-04D0-4DB0-8B6B-1E78519F0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en-US" sz="2400" b="1" dirty="0">
                <a:solidFill>
                  <a:srgbClr val="0046D2"/>
                </a:solidFill>
              </a:rPr>
              <a:t>bash</a:t>
            </a:r>
            <a:r>
              <a:rPr lang="en-US" altLang="en-US" sz="2400" dirty="0"/>
              <a:t> has </a:t>
            </a:r>
            <a:r>
              <a:rPr lang="en-US" altLang="en-US" sz="2400" b="1" dirty="0">
                <a:solidFill>
                  <a:srgbClr val="008000"/>
                </a:solidFill>
              </a:rPr>
              <a:t>control statements</a:t>
            </a:r>
            <a:r>
              <a:rPr lang="en-US" altLang="en-US" sz="2400" dirty="0"/>
              <a:t> whose </a:t>
            </a:r>
            <a:r>
              <a:rPr lang="en-US" altLang="en-US" sz="2400" b="1" dirty="0">
                <a:solidFill>
                  <a:srgbClr val="008000"/>
                </a:solidFill>
              </a:rPr>
              <a:t>guard clauses </a:t>
            </a:r>
            <a:r>
              <a:rPr lang="en-US" altLang="en-US" sz="2400" dirty="0"/>
              <a:t>choose which of several actions to do</a:t>
            </a:r>
          </a:p>
          <a:p>
            <a:pPr marL="630238" lvl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  <a:defRPr/>
            </a:pPr>
            <a:r>
              <a:rPr lang="en-US" altLang="en-US" sz="2400" dirty="0"/>
              <a:t>these statements include </a:t>
            </a:r>
            <a:r>
              <a:rPr lang="en-US" altLang="en-US" sz="2400" b="1" dirty="0">
                <a:solidFill>
                  <a:srgbClr val="0046D2"/>
                </a:solidFill>
              </a:rPr>
              <a:t>if</a:t>
            </a:r>
            <a:r>
              <a:rPr lang="en-US" altLang="en-US" sz="2400" dirty="0"/>
              <a:t>, </a:t>
            </a:r>
            <a:r>
              <a:rPr lang="en-US" altLang="en-US" sz="2400" b="1" dirty="0">
                <a:solidFill>
                  <a:srgbClr val="0046D2"/>
                </a:solidFill>
              </a:rPr>
              <a:t>for</a:t>
            </a:r>
            <a:r>
              <a:rPr lang="en-US" altLang="en-US" sz="2400" dirty="0"/>
              <a:t>, </a:t>
            </a:r>
            <a:r>
              <a:rPr lang="en-US" altLang="en-US" sz="2400" b="1" dirty="0">
                <a:solidFill>
                  <a:srgbClr val="0046D2"/>
                </a:solidFill>
              </a:rPr>
              <a:t>while</a:t>
            </a:r>
            <a:r>
              <a:rPr lang="en-US" altLang="en-US" sz="2400" dirty="0"/>
              <a:t>, and </a:t>
            </a:r>
            <a:r>
              <a:rPr lang="en-US" altLang="en-US" sz="2400" b="1" dirty="0">
                <a:solidFill>
                  <a:srgbClr val="0046D2"/>
                </a:solidFill>
              </a:rPr>
              <a:t>until</a:t>
            </a:r>
            <a:r>
              <a:rPr lang="en-US" altLang="en-US" sz="2400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en-US" sz="2400" dirty="0"/>
              <a:t>these statements' guard clauses use </a:t>
            </a:r>
            <a:r>
              <a:rPr lang="en-US" altLang="en-US" sz="2400" b="1" dirty="0">
                <a:solidFill>
                  <a:srgbClr val="002060"/>
                </a:solidFill>
              </a:rPr>
              <a:t>$?, </a:t>
            </a:r>
            <a:r>
              <a:rPr lang="en-US" altLang="en-US" sz="2400" dirty="0"/>
              <a:t> the last executed command's final status, to make this choice</a:t>
            </a:r>
          </a:p>
          <a:p>
            <a:pPr marL="577850" lvl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  <a:defRPr/>
            </a:pPr>
            <a:r>
              <a:rPr lang="en-US" altLang="en-US" sz="2400" dirty="0"/>
              <a:t>when 0,  </a:t>
            </a:r>
            <a:r>
              <a:rPr lang="en-US" altLang="en-US" sz="2400" b="1" dirty="0">
                <a:solidFill>
                  <a:srgbClr val="002060"/>
                </a:solidFill>
              </a:rPr>
              <a:t>$?</a:t>
            </a:r>
            <a:r>
              <a:rPr lang="en-US" altLang="en-US" sz="2400" dirty="0"/>
              <a:t> indicates an absence of failure – </a:t>
            </a:r>
            <a:br>
              <a:rPr lang="en-US" altLang="en-US" sz="2400" dirty="0"/>
            </a:br>
            <a:r>
              <a:rPr lang="en-US" altLang="en-US" sz="2400" dirty="0"/>
              <a:t>i.e., a "true" condition</a:t>
            </a:r>
          </a:p>
          <a:p>
            <a:pPr marL="577850" lvl="1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  <a:defRPr/>
            </a:pPr>
            <a:r>
              <a:rPr lang="en-US" altLang="en-US" sz="2400" dirty="0"/>
              <a:t>when non-zero, </a:t>
            </a:r>
            <a:r>
              <a:rPr lang="en-US" altLang="en-US" sz="2400" b="1" dirty="0">
                <a:solidFill>
                  <a:srgbClr val="002060"/>
                </a:solidFill>
              </a:rPr>
              <a:t>$?</a:t>
            </a:r>
            <a:r>
              <a:rPr lang="en-US" altLang="en-US" sz="2400" dirty="0"/>
              <a:t> indicates failure – </a:t>
            </a:r>
            <a:br>
              <a:rPr lang="en-US" altLang="en-US" sz="2400" dirty="0"/>
            </a:br>
            <a:r>
              <a:rPr lang="en-US" altLang="en-US" sz="2400" dirty="0"/>
              <a:t>i.e., a "false" condition</a:t>
            </a:r>
          </a:p>
          <a:p>
            <a:pPr>
              <a:spcBef>
                <a:spcPts val="0"/>
              </a:spcBef>
              <a:spcAft>
                <a:spcPts val="600"/>
              </a:spcAft>
              <a:buFont typeface="Arial" charset="0"/>
              <a:buChar char="•"/>
              <a:defRPr/>
            </a:pPr>
            <a:r>
              <a:rPr lang="en-US" altLang="en-US" sz="2400" dirty="0"/>
              <a:t>Since </a:t>
            </a:r>
            <a:r>
              <a:rPr lang="en-US" altLang="en-US" sz="2400" b="1" dirty="0"/>
              <a:t>every</a:t>
            </a:r>
            <a:r>
              <a:rPr lang="en-US" altLang="en-US" sz="2400" dirty="0"/>
              <a:t> command returns a final status, </a:t>
            </a:r>
            <a:br>
              <a:rPr lang="en-US" altLang="en-US" sz="2400" dirty="0"/>
            </a:br>
            <a:r>
              <a:rPr lang="en-US" altLang="en-US" sz="2400" b="1" dirty="0"/>
              <a:t>any</a:t>
            </a:r>
            <a:r>
              <a:rPr lang="en-US" altLang="en-US" sz="2400" dirty="0"/>
              <a:t> command can be used in a guard clause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itle 1">
            <a:extLst>
              <a:ext uri="{FF2B5EF4-FFF2-40B4-BE49-F238E27FC236}">
                <a16:creationId xmlns:a16="http://schemas.microsoft.com/office/drawing/2014/main" id="{CA8397A5-4BEC-4DF4-BE99-165073DBA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4000" b="1">
                <a:solidFill>
                  <a:srgbClr val="002060"/>
                </a:solidFill>
              </a:rPr>
              <a:t>break</a:t>
            </a:r>
            <a:r>
              <a:rPr lang="en-US" altLang="en-US" sz="4000">
                <a:solidFill>
                  <a:srgbClr val="002060"/>
                </a:solidFill>
              </a:rPr>
              <a:t> </a:t>
            </a:r>
            <a:r>
              <a:rPr lang="en-US" altLang="en-US" sz="4000"/>
              <a:t>and </a:t>
            </a:r>
            <a:r>
              <a:rPr lang="en-US" altLang="en-US" sz="4000" b="1">
                <a:solidFill>
                  <a:srgbClr val="002060"/>
                </a:solidFill>
              </a:rPr>
              <a:t>continue</a:t>
            </a:r>
            <a:r>
              <a:rPr lang="en-US" altLang="en-US" sz="4000"/>
              <a:t>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31088-0F0D-4118-ACE6-9BCF0FA1A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b="1" dirty="0">
                <a:solidFill>
                  <a:srgbClr val="0070C0"/>
                </a:solidFill>
              </a:rPr>
              <a:t>break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continue</a:t>
            </a:r>
            <a:r>
              <a:rPr lang="en-US" sz="2400" dirty="0"/>
              <a:t> function as in other programming languages:  i.e.,</a:t>
            </a:r>
          </a:p>
          <a:p>
            <a:pPr marL="400050" lvl="1" indent="0">
              <a:buNone/>
              <a:defRPr/>
            </a:pPr>
            <a:r>
              <a:rPr lang="en-US" sz="2400" b="1" dirty="0">
                <a:solidFill>
                  <a:srgbClr val="0070C0"/>
                </a:solidFill>
              </a:rPr>
              <a:t>break</a:t>
            </a:r>
            <a:r>
              <a:rPr lang="en-US" sz="2400" dirty="0"/>
              <a:t> exits the innermost active loop</a:t>
            </a:r>
          </a:p>
          <a:p>
            <a:pPr marL="400050" lvl="1" indent="0">
              <a:buNone/>
              <a:defRPr/>
            </a:pPr>
            <a:r>
              <a:rPr lang="en-US" sz="2400" b="1" dirty="0">
                <a:solidFill>
                  <a:srgbClr val="0070C0"/>
                </a:solidFill>
              </a:rPr>
              <a:t>continue</a:t>
            </a:r>
            <a:r>
              <a:rPr lang="en-US" sz="2400" dirty="0"/>
              <a:t> ends the current iteration of the innermost active loop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itle 1">
            <a:extLst>
              <a:ext uri="{FF2B5EF4-FFF2-40B4-BE49-F238E27FC236}">
                <a16:creationId xmlns:a16="http://schemas.microsoft.com/office/drawing/2014/main" id="{1A247F6F-557E-4DDC-A1F0-5C0BF56D7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4000" b="1">
                <a:solidFill>
                  <a:srgbClr val="002060"/>
                </a:solidFill>
              </a:rPr>
              <a:t>break</a:t>
            </a:r>
            <a:r>
              <a:rPr lang="en-US" altLang="en-US" sz="4000"/>
              <a:t> Statements: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B75B1-81B8-4B83-9339-1AE882CC8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066800"/>
            <a:ext cx="8229600" cy="4267200"/>
          </a:xfrm>
          <a:solidFill>
            <a:srgbClr val="FFFFCC"/>
          </a:solidFill>
        </p:spPr>
        <p:txBody>
          <a:bodyPr/>
          <a:lstStyle/>
          <a:p>
            <a:pPr marL="0" indent="-117475" defTabSz="155575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pt-BR" alt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jack@csci2200:~$ 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</a:p>
          <a:p>
            <a:pPr marL="0" indent="-117475" defTabSz="155575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pt-BR" alt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jack@csci2200:~$ \</a:t>
            </a:r>
          </a:p>
          <a:p>
            <a:pPr marL="0" indent="-117475" defTabSz="155575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true; do </a:t>
            </a:r>
          </a:p>
          <a:p>
            <a:pPr marL="0" indent="-117475" defTabSz="155575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if [ $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10 ]; then </a:t>
            </a: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fi;</a:t>
            </a:r>
          </a:p>
          <a:p>
            <a:pPr marL="0" indent="-117475" defTabSz="155575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echo -n $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let 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=i+1;  </a:t>
            </a:r>
          </a:p>
          <a:p>
            <a:pPr marL="0" indent="-117475" defTabSz="155575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done;  echo</a:t>
            </a:r>
          </a:p>
          <a:p>
            <a:pPr marL="0" indent="-117475" defTabSz="155575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0123456789</a:t>
            </a:r>
          </a:p>
          <a:p>
            <a:pPr marL="0" indent="-117475" defTabSz="155575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pt-BR" alt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jack@csci2200:~$ 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</a:p>
          <a:p>
            <a:pPr marL="0" indent="-117475" defTabSz="155575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pt-BR" alt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jack@csci2200:~$ \</a:t>
            </a:r>
          </a:p>
          <a:p>
            <a:pPr marL="0" indent="-117475" defTabSz="155575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until false; do </a:t>
            </a:r>
          </a:p>
          <a:p>
            <a:pPr marL="0" indent="-117475" defTabSz="155575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if [ $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10 ]; then </a:t>
            </a: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break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fi;</a:t>
            </a:r>
          </a:p>
          <a:p>
            <a:pPr marL="0" indent="-117475" defTabSz="155575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echo -n $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let 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=i+1;  </a:t>
            </a:r>
          </a:p>
          <a:p>
            <a:pPr marL="0" indent="-117475" defTabSz="155575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done;  echo</a:t>
            </a:r>
          </a:p>
          <a:p>
            <a:pPr marL="0" indent="-117475" defTabSz="155575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0123456789</a:t>
            </a:r>
          </a:p>
          <a:p>
            <a:pPr marL="0" indent="-117475" defTabSz="155575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pt-BR" alt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jack@csci2200:~$</a:t>
            </a:r>
            <a:endParaRPr lang="en-US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87044" name="Content Placeholder 3">
            <a:extLst>
              <a:ext uri="{FF2B5EF4-FFF2-40B4-BE49-F238E27FC236}">
                <a16:creationId xmlns:a16="http://schemas.microsoft.com/office/drawing/2014/main" id="{5EB00C54-40EC-4CF7-B2AF-17C508C14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7400" y="5486401"/>
            <a:ext cx="8153400" cy="639763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Using </a:t>
            </a:r>
            <a:r>
              <a:rPr lang="en-US" altLang="en-US" sz="2400" b="1" dirty="0">
                <a:solidFill>
                  <a:srgbClr val="0070C0"/>
                </a:solidFill>
              </a:rPr>
              <a:t>break</a:t>
            </a:r>
            <a:r>
              <a:rPr lang="en-US" altLang="en-US" sz="2400" dirty="0"/>
              <a:t> to terminate loops after counting from 0 to 9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itle 1">
            <a:extLst>
              <a:ext uri="{FF2B5EF4-FFF2-40B4-BE49-F238E27FC236}">
                <a16:creationId xmlns:a16="http://schemas.microsoft.com/office/drawing/2014/main" id="{CAA1ABC2-2FEB-496A-B241-782BD2A8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4000" b="1">
                <a:solidFill>
                  <a:srgbClr val="002060"/>
                </a:solidFill>
              </a:rPr>
              <a:t>continue</a:t>
            </a:r>
            <a:r>
              <a:rPr lang="en-US" altLang="en-US" sz="4000" b="1">
                <a:solidFill>
                  <a:srgbClr val="0070C0"/>
                </a:solidFill>
              </a:rPr>
              <a:t> </a:t>
            </a:r>
            <a:r>
              <a:rPr lang="en-US" altLang="en-US" sz="4000"/>
              <a:t>Statements: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50DD2-8C8C-42DC-AD62-179869607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066800"/>
            <a:ext cx="8229600" cy="4267200"/>
          </a:xfrm>
          <a:solidFill>
            <a:srgbClr val="FFFFCC"/>
          </a:solidFill>
        </p:spPr>
        <p:txBody>
          <a:bodyPr/>
          <a:lstStyle/>
          <a:p>
            <a:pPr marL="0" indent="-117475" defTabSz="155575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pt-BR" alt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jack@csci2200:~$ 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</a:p>
          <a:p>
            <a:pPr marL="0" indent="-117475" defTabSz="155575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pt-BR" alt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jack@csci2200:~$ </a:t>
            </a:r>
            <a:r>
              <a:rPr lang="pt-BR" altLang="en-US" sz="1600" b="1" dirty="0">
                <a:solidFill>
                  <a:srgbClr val="744500"/>
                </a:solidFill>
                <a:latin typeface="Consolas" panose="020B0609020204030204" pitchFamily="49" charset="0"/>
              </a:rPr>
              <a:t>\</a:t>
            </a:r>
          </a:p>
          <a:p>
            <a:pPr marL="0" indent="-117475" defTabSz="155575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 [ $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lt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10 ]; do </a:t>
            </a:r>
          </a:p>
          <a:p>
            <a:pPr marL="0" indent="-117475" defTabSz="155575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echo -n $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let 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=i+1;  # or (( 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++ ))</a:t>
            </a:r>
          </a:p>
          <a:p>
            <a:pPr marL="0" indent="-117475" defTabSz="155575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[ $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-ne 10 ]; then </a:t>
            </a: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fi;</a:t>
            </a:r>
          </a:p>
          <a:p>
            <a:pPr marL="0" indent="-117475" defTabSz="155575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echo</a:t>
            </a:r>
          </a:p>
          <a:p>
            <a:pPr marL="0" indent="-117475" defTabSz="155575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done</a:t>
            </a:r>
          </a:p>
          <a:p>
            <a:pPr marL="0" indent="-117475" defTabSz="155575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0123456789</a:t>
            </a:r>
          </a:p>
          <a:p>
            <a:pPr marL="0" indent="-117475" defTabSz="155575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pt-BR" alt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jack@csci2200:~$ 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=0</a:t>
            </a:r>
          </a:p>
          <a:p>
            <a:pPr marL="0" indent="-117475" defTabSz="155575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pt-BR" alt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jack@csci2200:~$ \</a:t>
            </a:r>
          </a:p>
          <a:p>
            <a:pPr marL="0" indent="-117475" defTabSz="155575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until [ $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10 ]; do </a:t>
            </a:r>
          </a:p>
          <a:p>
            <a:pPr marL="0" indent="-117475" defTabSz="155575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echo -n $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let 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=i+1;  </a:t>
            </a:r>
          </a:p>
          <a:p>
            <a:pPr marL="0" indent="-117475" defTabSz="155575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if [ $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-ne 10 ]; then </a:t>
            </a:r>
            <a:r>
              <a:rPr lang="en-US" altLang="en-US" sz="16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continue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fi; </a:t>
            </a:r>
          </a:p>
          <a:p>
            <a:pPr marL="0" indent="-117475" defTabSz="155575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echo</a:t>
            </a:r>
          </a:p>
          <a:p>
            <a:pPr marL="0" indent="-117475" defTabSz="155575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done</a:t>
            </a:r>
          </a:p>
          <a:p>
            <a:pPr marL="0" indent="-117475" defTabSz="155575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en-US" alt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0123456789</a:t>
            </a:r>
          </a:p>
          <a:p>
            <a:pPr marL="0" indent="-117475" defTabSz="155575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pt-BR" altLang="en-US" sz="1600" b="1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jack@csci2200:~$</a:t>
            </a:r>
            <a:endParaRPr lang="en-US" alt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buFont typeface="Arial" charset="0"/>
              <a:buChar char="•"/>
              <a:defRPr/>
            </a:pPr>
            <a:endParaRPr lang="en-US" dirty="0"/>
          </a:p>
        </p:txBody>
      </p:sp>
      <p:sp>
        <p:nvSpPr>
          <p:cNvPr id="88068" name="Content Placeholder 3">
            <a:extLst>
              <a:ext uri="{FF2B5EF4-FFF2-40B4-BE49-F238E27FC236}">
                <a16:creationId xmlns:a16="http://schemas.microsoft.com/office/drawing/2014/main" id="{AFF9B663-82FD-438B-A77E-B8478E82B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7400" y="5410200"/>
            <a:ext cx="8153400" cy="838200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Using </a:t>
            </a:r>
            <a:r>
              <a:rPr lang="en-US" altLang="en-US" sz="2400" b="1" dirty="0">
                <a:solidFill>
                  <a:srgbClr val="0070C0"/>
                </a:solidFill>
              </a:rPr>
              <a:t>continue </a:t>
            </a:r>
            <a:r>
              <a:rPr lang="en-US" altLang="en-US" sz="2400" dirty="0"/>
              <a:t>to delay a final newline-generating </a:t>
            </a:r>
            <a:r>
              <a:rPr lang="en-US" altLang="en-US" sz="2400" b="1" dirty="0">
                <a:solidFill>
                  <a:srgbClr val="0070C0"/>
                </a:solidFill>
              </a:rPr>
              <a:t>echo</a:t>
            </a:r>
            <a:r>
              <a:rPr lang="en-US" altLang="en-US" sz="2400" dirty="0"/>
              <a:t> command until a loop's last iteration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E9093-A245-4525-BC98-60389A2BC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06C7B4-0322-4FCC-98D8-F9E4B02F28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868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Title 1">
            <a:extLst>
              <a:ext uri="{FF2B5EF4-FFF2-40B4-BE49-F238E27FC236}">
                <a16:creationId xmlns:a16="http://schemas.microsoft.com/office/drawing/2014/main" id="{B437F718-9601-4000-868E-864BC056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74638"/>
            <a:ext cx="8305800" cy="563562"/>
          </a:xfrm>
        </p:spPr>
        <p:txBody>
          <a:bodyPr/>
          <a:lstStyle/>
          <a:p>
            <a:r>
              <a:rPr lang="en-US" altLang="en-US" sz="3200" b="1">
                <a:solidFill>
                  <a:srgbClr val="0070C0"/>
                </a:solidFill>
              </a:rPr>
              <a:t>bash</a:t>
            </a:r>
            <a:r>
              <a:rPr lang="en-US" altLang="en-US" sz="3200">
                <a:solidFill>
                  <a:srgbClr val="000000"/>
                </a:solidFill>
              </a:rPr>
              <a:t> Functions vs. Functions in Other Languages</a:t>
            </a:r>
            <a:endParaRPr lang="en-US" altLang="en-US" sz="3600" b="1"/>
          </a:p>
        </p:txBody>
      </p:sp>
      <p:sp>
        <p:nvSpPr>
          <p:cNvPr id="89091" name="Content Placeholder 2">
            <a:extLst>
              <a:ext uri="{FF2B5EF4-FFF2-40B4-BE49-F238E27FC236}">
                <a16:creationId xmlns:a16="http://schemas.microsoft.com/office/drawing/2014/main" id="{F7070966-B184-4906-9BB6-61BAD3AAB5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0" y="990600"/>
            <a:ext cx="8458200" cy="50292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2400" dirty="0"/>
              <a:t>Similarities</a:t>
            </a:r>
          </a:p>
          <a:p>
            <a:pPr marL="457200" lvl="1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dirty="0"/>
              <a:t>Functions are declared as a separate block of code</a:t>
            </a:r>
          </a:p>
          <a:p>
            <a:pPr marL="457200" lvl="1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dirty="0"/>
              <a:t>Functions must be defined before being used</a:t>
            </a:r>
          </a:p>
          <a:p>
            <a:pPr marL="457200" lvl="1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dirty="0"/>
              <a:t>Functions are called and accept arguments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2400" dirty="0"/>
              <a:t>Differences</a:t>
            </a:r>
          </a:p>
          <a:p>
            <a:pPr marL="457200" lvl="1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dirty="0"/>
              <a:t>Definitions </a:t>
            </a:r>
            <a:r>
              <a:rPr lang="en-US" altLang="en-US" b="1" i="1" dirty="0"/>
              <a:t>don't declare arguments</a:t>
            </a:r>
          </a:p>
          <a:p>
            <a:pPr marL="800100" lvl="2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2400" dirty="0"/>
              <a:t>Arguments are accessed as a set of pre-declared, built-in shell variables:  $1, $2, … $9</a:t>
            </a:r>
          </a:p>
          <a:p>
            <a:pPr marL="800100" lvl="2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2400" b="1" dirty="0">
                <a:solidFill>
                  <a:srgbClr val="0070C0"/>
                </a:solidFill>
              </a:rPr>
              <a:t>shift</a:t>
            </a:r>
            <a:r>
              <a:rPr lang="en-US" altLang="en-US" sz="2400" dirty="0"/>
              <a:t> is needed to access arguments beyond the ninth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 marL="457200" lvl="1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dirty="0"/>
              <a:t>Functions </a:t>
            </a:r>
            <a:r>
              <a:rPr lang="en-US" altLang="en-US" b="1" i="1" dirty="0"/>
              <a:t>can't accept arrays</a:t>
            </a:r>
            <a:r>
              <a:rPr lang="en-US" altLang="en-US" dirty="0"/>
              <a:t> as arguments</a:t>
            </a:r>
          </a:p>
          <a:p>
            <a:pPr marL="457200" lvl="1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b="1" dirty="0">
                <a:solidFill>
                  <a:srgbClr val="0070C0"/>
                </a:solidFill>
              </a:rPr>
              <a:t>return</a:t>
            </a:r>
            <a:r>
              <a:rPr lang="en-US" altLang="en-US" dirty="0"/>
              <a:t> returns a </a:t>
            </a:r>
            <a:r>
              <a:rPr lang="en-US" altLang="en-US" b="1" dirty="0"/>
              <a:t>status code</a:t>
            </a:r>
            <a:r>
              <a:rPr lang="en-US" altLang="en-US" dirty="0"/>
              <a:t> rather than a result</a:t>
            </a:r>
          </a:p>
          <a:p>
            <a:pPr marL="800100" lvl="2" indent="0"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en-US" sz="2400" dirty="0">
                <a:solidFill>
                  <a:srgbClr val="000000"/>
                </a:solidFill>
              </a:rPr>
              <a:t>Results, if any, must be returned via shared variables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Title 1">
            <a:extLst>
              <a:ext uri="{FF2B5EF4-FFF2-40B4-BE49-F238E27FC236}">
                <a16:creationId xmlns:a16="http://schemas.microsoft.com/office/drawing/2014/main" id="{F79863E3-D3D4-41CB-B076-6FB848F38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74638"/>
            <a:ext cx="8305800" cy="5635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Declaring a Function</a:t>
            </a:r>
            <a:endParaRPr lang="en-US" altLang="en-US" b="1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216B2B87-F1BA-4C39-ACE0-7ABF6A0AC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0" y="990600"/>
            <a:ext cx="8458200" cy="5334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Two alternatives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dirty="0">
                <a:solidFill>
                  <a:prstClr val="black"/>
                </a:solidFill>
              </a:rPr>
              <a:t>Old style   (still recognized – not recommended)</a:t>
            </a:r>
          </a:p>
          <a:p>
            <a:pPr marL="1376363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400" b="1" i="1" dirty="0" err="1">
                <a:solidFill>
                  <a:srgbClr val="002060"/>
                </a:solidFill>
              </a:rPr>
              <a:t>funcname</a:t>
            </a:r>
            <a:r>
              <a:rPr lang="en-US" altLang="en-US" sz="2400" b="1" dirty="0">
                <a:solidFill>
                  <a:srgbClr val="002060"/>
                </a:solidFill>
              </a:rPr>
              <a:t>  ( )  {</a:t>
            </a:r>
            <a:r>
              <a:rPr lang="en-US" altLang="en-US" sz="2400" dirty="0"/>
              <a:t>  </a:t>
            </a:r>
            <a:r>
              <a:rPr lang="en-US" altLang="en-US" sz="2400" b="1" i="1" dirty="0">
                <a:solidFill>
                  <a:srgbClr val="0046D2"/>
                </a:solidFill>
              </a:rPr>
              <a:t>… function body … </a:t>
            </a:r>
            <a:r>
              <a:rPr lang="en-US" altLang="en-US" sz="2400" b="1" dirty="0">
                <a:solidFill>
                  <a:srgbClr val="002060"/>
                </a:solidFill>
              </a:rPr>
              <a:t>}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dirty="0">
                <a:solidFill>
                  <a:prstClr val="black"/>
                </a:solidFill>
              </a:rPr>
              <a:t>New style  (recommended)</a:t>
            </a:r>
          </a:p>
          <a:p>
            <a:pPr marL="1376363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sz="2400" b="1" dirty="0">
                <a:solidFill>
                  <a:srgbClr val="0070C0"/>
                </a:solidFill>
              </a:rPr>
              <a:t>function</a:t>
            </a:r>
            <a:r>
              <a:rPr lang="en-US" altLang="en-US" sz="2400" dirty="0"/>
              <a:t>  </a:t>
            </a:r>
            <a:r>
              <a:rPr lang="en-US" altLang="en-US" sz="2400" b="1" i="1" dirty="0" err="1">
                <a:solidFill>
                  <a:srgbClr val="002060"/>
                </a:solidFill>
              </a:rPr>
              <a:t>funcname</a:t>
            </a:r>
            <a:r>
              <a:rPr lang="en-US" altLang="en-US" sz="2400" b="1" dirty="0">
                <a:solidFill>
                  <a:srgbClr val="002060"/>
                </a:solidFill>
              </a:rPr>
              <a:t>  ( )  {</a:t>
            </a:r>
            <a:r>
              <a:rPr lang="en-US" altLang="en-US" sz="2400" dirty="0"/>
              <a:t>  </a:t>
            </a:r>
            <a:r>
              <a:rPr lang="en-US" altLang="en-US" sz="2400" b="1" i="1" dirty="0">
                <a:solidFill>
                  <a:srgbClr val="0046D2"/>
                </a:solidFill>
              </a:rPr>
              <a:t>… function body … </a:t>
            </a:r>
            <a:r>
              <a:rPr lang="en-US" altLang="en-US" sz="2400" b="1" dirty="0">
                <a:solidFill>
                  <a:srgbClr val="002060"/>
                </a:solidFill>
              </a:rPr>
              <a:t>}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dirty="0"/>
              <a:t>Formats  for </a:t>
            </a:r>
            <a:r>
              <a:rPr lang="en-US" sz="2400" b="1" i="1" dirty="0">
                <a:solidFill>
                  <a:srgbClr val="0046D2"/>
                </a:solidFill>
              </a:rPr>
              <a:t> </a:t>
            </a:r>
            <a:r>
              <a:rPr lang="en-US" altLang="en-US" sz="2400" dirty="0"/>
              <a:t> </a:t>
            </a:r>
            <a:r>
              <a:rPr lang="en-US" altLang="en-US" sz="2400" b="1" i="1" dirty="0">
                <a:solidFill>
                  <a:srgbClr val="0046D2"/>
                </a:solidFill>
              </a:rPr>
              <a:t>… function body …</a:t>
            </a:r>
            <a:endParaRPr lang="en-US" sz="2400" dirty="0"/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dirty="0">
                <a:solidFill>
                  <a:prstClr val="black"/>
                </a:solidFill>
              </a:rPr>
              <a:t>A semicolon-terminated simple command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dirty="0"/>
              <a:t>A single compound command – e.g., if, for, while, until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dirty="0"/>
              <a:t>A semicolon-terminated command list</a:t>
            </a: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Title 1">
            <a:extLst>
              <a:ext uri="{FF2B5EF4-FFF2-40B4-BE49-F238E27FC236}">
                <a16:creationId xmlns:a16="http://schemas.microsoft.com/office/drawing/2014/main" id="{CA49D26F-9BAB-4EE6-8D08-7484D2720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74638"/>
            <a:ext cx="8305800" cy="5635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Calling a Function</a:t>
            </a:r>
            <a:endParaRPr lang="en-US" altLang="en-US" b="1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FAD4107E-17DD-470F-98B5-22A0546FE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990600"/>
            <a:ext cx="8229600" cy="5334000"/>
          </a:xfrm>
        </p:spPr>
        <p:txBody>
          <a:bodyPr/>
          <a:lstStyle/>
          <a:p>
            <a:pPr marL="3175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b="1" i="1" dirty="0" err="1">
                <a:solidFill>
                  <a:srgbClr val="002060"/>
                </a:solidFill>
              </a:rPr>
              <a:t>funcname</a:t>
            </a:r>
            <a:r>
              <a:rPr lang="en-US" altLang="en-US" dirty="0"/>
              <a:t>  </a:t>
            </a:r>
            <a:r>
              <a:rPr lang="en-US" altLang="en-US" b="1" i="1" dirty="0">
                <a:solidFill>
                  <a:srgbClr val="002060"/>
                </a:solidFill>
              </a:rPr>
              <a:t>arg1  arg2  arg3</a:t>
            </a:r>
            <a:r>
              <a:rPr lang="en-US" altLang="en-US" dirty="0"/>
              <a:t> ….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dirty="0"/>
              <a:t>Whether arguments are optional depends on the function's definition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dirty="0"/>
              <a:t>An array proper can't be passed as an argument</a:t>
            </a:r>
          </a:p>
          <a:p>
            <a:pPr marL="800100" lvl="2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altLang="en-US" dirty="0"/>
              <a:t>To pass an array </a:t>
            </a:r>
            <a:r>
              <a:rPr lang="en-US" altLang="en-US" b="1" i="1" dirty="0">
                <a:solidFill>
                  <a:srgbClr val="002060"/>
                </a:solidFill>
              </a:rPr>
              <a:t>a</a:t>
            </a:r>
            <a:r>
              <a:rPr lang="en-US" altLang="en-US" dirty="0"/>
              <a:t>'s contents as a series of strings, use "</a:t>
            </a:r>
            <a:r>
              <a:rPr lang="en-US" altLang="en-US" b="1" dirty="0">
                <a:solidFill>
                  <a:srgbClr val="002060"/>
                </a:solidFill>
              </a:rPr>
              <a:t>${</a:t>
            </a:r>
            <a:r>
              <a:rPr lang="en-US" altLang="en-US" b="1" i="1" dirty="0">
                <a:solidFill>
                  <a:srgbClr val="002060"/>
                </a:solidFill>
              </a:rPr>
              <a:t>a</a:t>
            </a:r>
            <a:r>
              <a:rPr lang="en-US" altLang="en-US" b="1" dirty="0">
                <a:solidFill>
                  <a:srgbClr val="002060"/>
                </a:solidFill>
              </a:rPr>
              <a:t>[@]}</a:t>
            </a:r>
            <a:r>
              <a:rPr lang="en-US" altLang="en-US" dirty="0"/>
              <a:t>"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>
            <a:extLst>
              <a:ext uri="{FF2B5EF4-FFF2-40B4-BE49-F238E27FC236}">
                <a16:creationId xmlns:a16="http://schemas.microsoft.com/office/drawing/2014/main" id="{0601A44C-7FDB-4D48-B7C9-5A20D249D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74638"/>
            <a:ext cx="8305800" cy="5635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Accessing Content Inside a Function</a:t>
            </a:r>
            <a:endParaRPr lang="en-US" altLang="en-US" b="1"/>
          </a:p>
        </p:txBody>
      </p:sp>
      <p:sp>
        <p:nvSpPr>
          <p:cNvPr id="95235" name="Content Placeholder 2">
            <a:extLst>
              <a:ext uri="{FF2B5EF4-FFF2-40B4-BE49-F238E27FC236}">
                <a16:creationId xmlns:a16="http://schemas.microsoft.com/office/drawing/2014/main" id="{B1A4BE00-BE20-4B90-91A2-D4FE811B7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0" y="990600"/>
            <a:ext cx="8458200" cy="53340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To get the count of arguments – use </a:t>
            </a:r>
            <a:r>
              <a:rPr lang="en-US" altLang="en-US" sz="2400" b="1" dirty="0">
                <a:solidFill>
                  <a:srgbClr val="002060"/>
                </a:solidFill>
              </a:rPr>
              <a:t>$#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To get the name by which a function was called – use </a:t>
            </a:r>
            <a:r>
              <a:rPr lang="en-US" altLang="en-US" sz="2400" b="1" dirty="0">
                <a:solidFill>
                  <a:srgbClr val="002060"/>
                </a:solidFill>
              </a:rPr>
              <a:t>$0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To access arguments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For functions of 9 or fewer arguments</a:t>
            </a:r>
          </a:p>
          <a:p>
            <a:pPr marL="622300" lvl="2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Access arguments as </a:t>
            </a:r>
            <a:r>
              <a:rPr lang="en-US" altLang="en-US" sz="2200" b="1" dirty="0">
                <a:solidFill>
                  <a:srgbClr val="002060"/>
                </a:solidFill>
              </a:rPr>
              <a:t>$1</a:t>
            </a:r>
            <a:r>
              <a:rPr lang="en-US" altLang="en-US" sz="2200" dirty="0"/>
              <a:t> through </a:t>
            </a:r>
            <a:r>
              <a:rPr lang="en-US" altLang="en-US" sz="2200" b="1" dirty="0">
                <a:solidFill>
                  <a:srgbClr val="002060"/>
                </a:solidFill>
              </a:rPr>
              <a:t>$9</a:t>
            </a:r>
          </a:p>
          <a:p>
            <a:pPr marL="622300" lvl="2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Missing arguments, when dereferenced, </a:t>
            </a:r>
          </a:p>
          <a:p>
            <a:pPr marL="1079500" lvl="3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generate errors when </a:t>
            </a:r>
            <a:r>
              <a:rPr lang="en-US" altLang="en-US" sz="2200" b="1" dirty="0" err="1">
                <a:solidFill>
                  <a:srgbClr val="0070C0"/>
                </a:solidFill>
              </a:rPr>
              <a:t>nounset</a:t>
            </a:r>
            <a:r>
              <a:rPr lang="en-US" altLang="en-US" sz="2200" dirty="0">
                <a:solidFill>
                  <a:srgbClr val="0070C0"/>
                </a:solidFill>
              </a:rPr>
              <a:t> </a:t>
            </a:r>
            <a:r>
              <a:rPr lang="en-US" altLang="en-US" sz="2200" dirty="0"/>
              <a:t>is enabled </a:t>
            </a:r>
          </a:p>
          <a:p>
            <a:pPr marL="1079500" lvl="3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expand to empty strings otherwise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To process 10 or more arguments, repeatedly</a:t>
            </a:r>
          </a:p>
          <a:p>
            <a:pPr marL="622300" lvl="2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Consume arguments </a:t>
            </a:r>
            <a:r>
              <a:rPr lang="en-US" altLang="en-US" sz="2200" b="1" dirty="0">
                <a:solidFill>
                  <a:srgbClr val="002060"/>
                </a:solidFill>
              </a:rPr>
              <a:t>$1</a:t>
            </a:r>
            <a:r>
              <a:rPr lang="en-US" altLang="en-US" sz="2200" dirty="0"/>
              <a:t> … </a:t>
            </a:r>
            <a:r>
              <a:rPr lang="en-US" altLang="en-US" sz="2200" b="1" dirty="0">
                <a:solidFill>
                  <a:srgbClr val="002060"/>
                </a:solidFill>
              </a:rPr>
              <a:t>$k</a:t>
            </a:r>
            <a:r>
              <a:rPr lang="en-US" altLang="en-US" sz="2200" dirty="0"/>
              <a:t>, for k &lt; 10</a:t>
            </a:r>
          </a:p>
          <a:p>
            <a:pPr marL="622300" lvl="2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Execute </a:t>
            </a:r>
            <a:r>
              <a:rPr lang="en-US" altLang="en-US" sz="2200" b="1" dirty="0">
                <a:solidFill>
                  <a:srgbClr val="0070C0"/>
                </a:solidFill>
              </a:rPr>
              <a:t>shift k</a:t>
            </a:r>
            <a:r>
              <a:rPr lang="en-US" altLang="en-US" sz="2200" dirty="0"/>
              <a:t> in order to rename $k+1 … $# to $1 … $#-k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itle 1">
            <a:extLst>
              <a:ext uri="{FF2B5EF4-FFF2-40B4-BE49-F238E27FC236}">
                <a16:creationId xmlns:a16="http://schemas.microsoft.com/office/drawing/2014/main" id="{8FBBA576-D720-4F95-B5B7-6D4536625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000" y="274638"/>
            <a:ext cx="8305800" cy="5635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Returning Values</a:t>
            </a:r>
            <a:endParaRPr lang="en-US" altLang="en-US" b="1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0BAC584D-C917-4274-A502-DEC91C993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28800" y="990600"/>
            <a:ext cx="8458200" cy="5334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</a:rPr>
              <a:t>To return a </a:t>
            </a:r>
            <a:r>
              <a:rPr lang="en-US" altLang="en-US" sz="2400" b="1" dirty="0">
                <a:solidFill>
                  <a:prstClr val="black"/>
                </a:solidFill>
              </a:rPr>
              <a:t>value</a:t>
            </a:r>
            <a:r>
              <a:rPr lang="en-US" altLang="en-US" sz="2400" dirty="0">
                <a:solidFill>
                  <a:prstClr val="black"/>
                </a:solidFill>
              </a:rPr>
              <a:t> – either</a:t>
            </a:r>
          </a:p>
          <a:p>
            <a:pPr marL="279400" lvl="1" indent="0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altLang="en-US" dirty="0">
                <a:solidFill>
                  <a:prstClr val="black"/>
                </a:solidFill>
              </a:rPr>
              <a:t>Set a predetermined external value to a result, or</a:t>
            </a:r>
          </a:p>
          <a:p>
            <a:pPr marL="279400" lvl="1" indent="0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altLang="en-US" dirty="0">
                <a:solidFill>
                  <a:prstClr val="black"/>
                </a:solidFill>
              </a:rPr>
              <a:t>Use "call by name":  i.e., </a:t>
            </a:r>
          </a:p>
          <a:p>
            <a:pPr marL="566738" lvl="2" indent="0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</a:rPr>
              <a:t>Pass the name of a variable to hold a result – say, </a:t>
            </a:r>
            <a:r>
              <a:rPr lang="en-US" altLang="en-US" sz="2400" b="1" dirty="0">
                <a:solidFill>
                  <a:srgbClr val="002060"/>
                </a:solidFill>
              </a:rPr>
              <a:t>$1</a:t>
            </a:r>
          </a:p>
          <a:p>
            <a:pPr marL="566738" lvl="2" indent="0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</a:rPr>
              <a:t>Use </a:t>
            </a:r>
            <a:r>
              <a:rPr lang="en-US" altLang="en-US" sz="2400" b="1" dirty="0" err="1">
                <a:solidFill>
                  <a:srgbClr val="0070C0"/>
                </a:solidFill>
              </a:rPr>
              <a:t>eval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  <a:r>
              <a:rPr lang="en-US" altLang="en-US" sz="2400" dirty="0">
                <a:solidFill>
                  <a:prstClr val="black"/>
                </a:solidFill>
              </a:rPr>
              <a:t>"</a:t>
            </a:r>
            <a:r>
              <a:rPr lang="en-US" altLang="en-US" sz="2400" b="1" dirty="0">
                <a:solidFill>
                  <a:srgbClr val="002060"/>
                </a:solidFill>
              </a:rPr>
              <a:t>$1=$result</a:t>
            </a:r>
            <a:r>
              <a:rPr lang="en-US" altLang="en-US" sz="2400" dirty="0">
                <a:solidFill>
                  <a:prstClr val="black"/>
                </a:solidFill>
              </a:rPr>
              <a:t>"  to set this name to the result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</a:rPr>
              <a:t>To </a:t>
            </a:r>
            <a:r>
              <a:rPr lang="en-US" altLang="en-US" sz="2400" b="1" dirty="0">
                <a:solidFill>
                  <a:prstClr val="black"/>
                </a:solidFill>
              </a:rPr>
              <a:t>exit</a:t>
            </a:r>
            <a:r>
              <a:rPr lang="en-US" altLang="en-US" sz="2400" dirty="0">
                <a:solidFill>
                  <a:prstClr val="black"/>
                </a:solidFill>
              </a:rPr>
              <a:t> a function and return a </a:t>
            </a:r>
            <a:r>
              <a:rPr lang="en-US" altLang="en-US" sz="2400" b="1" dirty="0">
                <a:solidFill>
                  <a:prstClr val="black"/>
                </a:solidFill>
              </a:rPr>
              <a:t>final status</a:t>
            </a:r>
            <a:r>
              <a:rPr lang="en-US" altLang="en-US" sz="2400" dirty="0">
                <a:solidFill>
                  <a:prstClr val="black"/>
                </a:solidFill>
              </a:rPr>
              <a:t> – either</a:t>
            </a:r>
            <a:endParaRPr lang="en-US" altLang="en-US" sz="2400" b="1" i="1" dirty="0">
              <a:solidFill>
                <a:srgbClr val="002060"/>
              </a:solidFill>
            </a:endParaRPr>
          </a:p>
          <a:p>
            <a:pPr marL="279400" lvl="1" indent="0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altLang="en-US" dirty="0">
                <a:solidFill>
                  <a:prstClr val="black"/>
                </a:solidFill>
              </a:rPr>
              <a:t>Use </a:t>
            </a:r>
            <a:r>
              <a:rPr lang="en-US" altLang="en-US" b="1" dirty="0">
                <a:solidFill>
                  <a:srgbClr val="0070C0"/>
                </a:solidFill>
              </a:rPr>
              <a:t>return</a:t>
            </a:r>
          </a:p>
          <a:p>
            <a:pPr marL="677863" lvl="2" indent="0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altLang="en-US" sz="2400" b="1" dirty="0">
                <a:solidFill>
                  <a:srgbClr val="0070C0"/>
                </a:solidFill>
              </a:rPr>
              <a:t>return</a:t>
            </a:r>
            <a:r>
              <a:rPr lang="en-US" altLang="en-US" sz="2400" dirty="0">
                <a:solidFill>
                  <a:prstClr val="black"/>
                </a:solidFill>
              </a:rPr>
              <a:t> or </a:t>
            </a:r>
            <a:r>
              <a:rPr lang="en-US" altLang="en-US" sz="2400" b="1" dirty="0">
                <a:solidFill>
                  <a:srgbClr val="0070C0"/>
                </a:solidFill>
              </a:rPr>
              <a:t>return</a:t>
            </a:r>
            <a:r>
              <a:rPr lang="en-US" altLang="en-US" sz="2400" dirty="0">
                <a:solidFill>
                  <a:prstClr val="black"/>
                </a:solidFill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</a:rPr>
              <a:t>0</a:t>
            </a:r>
            <a:r>
              <a:rPr lang="en-US" altLang="en-US" sz="2400" dirty="0">
                <a:solidFill>
                  <a:prstClr val="black"/>
                </a:solidFill>
              </a:rPr>
              <a:t> to denote a lack of errors</a:t>
            </a:r>
          </a:p>
          <a:p>
            <a:pPr marL="677863" lvl="2" indent="0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altLang="en-US" sz="2400" b="1" dirty="0">
                <a:solidFill>
                  <a:srgbClr val="0070C0"/>
                </a:solidFill>
              </a:rPr>
              <a:t>return</a:t>
            </a:r>
            <a:r>
              <a:rPr lang="en-US" altLang="en-US" sz="2400" dirty="0">
                <a:solidFill>
                  <a:prstClr val="black"/>
                </a:solidFill>
              </a:rPr>
              <a:t> </a:t>
            </a:r>
            <a:r>
              <a:rPr lang="en-US" altLang="en-US" sz="2400" b="1" i="1" dirty="0">
                <a:solidFill>
                  <a:srgbClr val="002060"/>
                </a:solidFill>
              </a:rPr>
              <a:t>k</a:t>
            </a:r>
            <a:r>
              <a:rPr lang="en-US" altLang="en-US" sz="2400" dirty="0">
                <a:solidFill>
                  <a:prstClr val="black"/>
                </a:solidFill>
              </a:rPr>
              <a:t>  (</a:t>
            </a:r>
            <a:r>
              <a:rPr lang="en-US" altLang="en-US" sz="2400" b="1" i="1" dirty="0">
                <a:solidFill>
                  <a:srgbClr val="002060"/>
                </a:solidFill>
              </a:rPr>
              <a:t>k</a:t>
            </a:r>
            <a:r>
              <a:rPr lang="en-US" altLang="en-US" sz="2400" dirty="0">
                <a:solidFill>
                  <a:prstClr val="black"/>
                </a:solidFill>
              </a:rPr>
              <a:t> &gt; 0)  for errors</a:t>
            </a:r>
          </a:p>
          <a:p>
            <a:pPr marL="279400" lvl="1" indent="0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altLang="en-US" dirty="0">
                <a:solidFill>
                  <a:prstClr val="black"/>
                </a:solidFill>
              </a:rPr>
              <a:t>Allow the logic to "fall off the end of the body"</a:t>
            </a:r>
          </a:p>
          <a:p>
            <a:pPr marL="677863" lvl="2" indent="0">
              <a:spcBef>
                <a:spcPts val="0"/>
              </a:spcBef>
              <a:spcAft>
                <a:spcPts val="400"/>
              </a:spcAft>
              <a:buNone/>
              <a:defRPr/>
            </a:pPr>
            <a:r>
              <a:rPr lang="en-US" altLang="en-US" sz="2400" dirty="0">
                <a:solidFill>
                  <a:prstClr val="black"/>
                </a:solidFill>
              </a:rPr>
              <a:t>This is equivalent to executing </a:t>
            </a:r>
            <a:r>
              <a:rPr lang="en-US" altLang="en-US" sz="2400" b="1" dirty="0">
                <a:solidFill>
                  <a:srgbClr val="0070C0"/>
                </a:solidFill>
              </a:rPr>
              <a:t>return</a:t>
            </a:r>
            <a:r>
              <a:rPr lang="en-US" altLang="en-US" sz="2400" dirty="0">
                <a:solidFill>
                  <a:prstClr val="black"/>
                </a:solidFill>
              </a:rPr>
              <a:t> </a:t>
            </a:r>
            <a:r>
              <a:rPr lang="en-US" altLang="en-US" sz="2400" b="1" dirty="0">
                <a:solidFill>
                  <a:srgbClr val="002060"/>
                </a:solidFill>
              </a:rPr>
              <a:t>0</a:t>
            </a:r>
            <a:endParaRPr lang="en-US" altLang="en-US" sz="2400" dirty="0">
              <a:solidFill>
                <a:prstClr val="black"/>
              </a:solidFill>
            </a:endParaRPr>
          </a:p>
          <a:p>
            <a:pPr marL="1312863" lvl="3" indent="-288925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  <a:defRPr/>
            </a:pPr>
            <a:endParaRPr lang="en-US" altLang="en-US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>
            <a:extLst>
              <a:ext uri="{FF2B5EF4-FFF2-40B4-BE49-F238E27FC236}">
                <a16:creationId xmlns:a16="http://schemas.microsoft.com/office/drawing/2014/main" id="{8DD81B5B-ED7B-47D0-A28E-90456999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Functions: Basic Parameter Passing </a:t>
            </a:r>
            <a:endParaRPr lang="en-US" altLang="en-US" sz="4000"/>
          </a:p>
        </p:txBody>
      </p:sp>
      <p:sp>
        <p:nvSpPr>
          <p:cNvPr id="99331" name="Content Placeholder 4">
            <a:extLst>
              <a:ext uri="{FF2B5EF4-FFF2-40B4-BE49-F238E27FC236}">
                <a16:creationId xmlns:a16="http://schemas.microsoft.com/office/drawing/2014/main" id="{B9DC723F-4258-4ED3-ABBC-AE4D9015B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990600"/>
            <a:ext cx="8229600" cy="26670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test () { echo -n '*'$1'*'; }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 123 456; echo ' (status) '$?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*123* (status) 0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 123; echo ' (status) '$?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*123* (status) 0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test; echo ' (status) '$?</a:t>
            </a:r>
          </a:p>
          <a:p>
            <a:pPr marL="0" indent="0">
              <a:spcBef>
                <a:spcPct val="0"/>
              </a:spcBef>
              <a:spcAft>
                <a:spcPts val="5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** (status) 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4">
            <a:extLst>
              <a:ext uri="{FF2B5EF4-FFF2-40B4-BE49-F238E27FC236}">
                <a16:creationId xmlns:a16="http://schemas.microsoft.com/office/drawing/2014/main" id="{ED57EA6A-AE6C-4748-98D7-BF1189CD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altLang="en-US" sz="4000"/>
              <a:t>Setting </a:t>
            </a:r>
            <a:r>
              <a:rPr lang="en-US" altLang="en-US" sz="4000" b="1">
                <a:solidFill>
                  <a:srgbClr val="002060"/>
                </a:solidFill>
              </a:rPr>
              <a:t>$?</a:t>
            </a:r>
            <a:r>
              <a:rPr lang="en-US" altLang="en-US" sz="4000"/>
              <a:t> Directly with Logic Tests</a:t>
            </a:r>
          </a:p>
        </p:txBody>
      </p:sp>
      <p:sp>
        <p:nvSpPr>
          <p:cNvPr id="17411" name="Content Placeholder 5">
            <a:extLst>
              <a:ext uri="{FF2B5EF4-FFF2-40B4-BE49-F238E27FC236}">
                <a16:creationId xmlns:a16="http://schemas.microsoft.com/office/drawing/2014/main" id="{AA54AFA1-ED5B-4CCC-BAE6-796700BE3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90696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altLang="en-US" sz="2400" b="1" dirty="0">
                <a:solidFill>
                  <a:srgbClr val="0070C0"/>
                </a:solidFill>
              </a:rPr>
              <a:t>bash</a:t>
            </a:r>
            <a:r>
              <a:rPr lang="en-US" altLang="en-US" sz="2400" dirty="0"/>
              <a:t> provides two ways for setting </a:t>
            </a:r>
            <a:r>
              <a:rPr lang="en-US" altLang="en-US" sz="2400" b="1" dirty="0">
                <a:solidFill>
                  <a:srgbClr val="002060"/>
                </a:solidFill>
              </a:rPr>
              <a:t>$?</a:t>
            </a:r>
            <a:r>
              <a:rPr lang="en-US" altLang="en-US" sz="2400" dirty="0"/>
              <a:t> based on direct tests of logical propositions</a:t>
            </a:r>
          </a:p>
          <a:p>
            <a:pPr marL="282575" indent="-280988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  <a:defRPr/>
            </a:pPr>
            <a:r>
              <a:rPr lang="en-US" altLang="en-US" sz="2200" b="1" dirty="0">
                <a:solidFill>
                  <a:srgbClr val="008000"/>
                </a:solidFill>
              </a:rPr>
              <a:t>logical expressions</a:t>
            </a:r>
            <a:r>
              <a:rPr lang="en-US" altLang="en-US" sz="2200" dirty="0"/>
              <a:t>  </a:t>
            </a:r>
          </a:p>
          <a:p>
            <a:pPr marL="571500" lvl="1" indent="-280988">
              <a:spcBef>
                <a:spcPts val="0"/>
              </a:spcBef>
              <a:spcAft>
                <a:spcPts val="500"/>
              </a:spcAft>
              <a:buFont typeface="Arial" charset="0"/>
              <a:buChar char="–"/>
              <a:defRPr/>
            </a:pPr>
            <a:r>
              <a:rPr lang="en-US" altLang="en-US" sz="2000" dirty="0"/>
              <a:t>true/false propositions on a computation's state and/or environment:  </a:t>
            </a:r>
            <a:br>
              <a:rPr lang="en-US" altLang="en-US" sz="2000" dirty="0"/>
            </a:br>
            <a:r>
              <a:rPr lang="en-US" altLang="en-US" sz="2000" dirty="0"/>
              <a:t>e.g., whether</a:t>
            </a:r>
          </a:p>
          <a:p>
            <a:pPr marL="857250" lvl="2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  <a:defRPr/>
            </a:pPr>
            <a:r>
              <a:rPr lang="en-US" altLang="en-US" sz="2000" dirty="0"/>
              <a:t>one variable matches another</a:t>
            </a:r>
          </a:p>
          <a:p>
            <a:pPr marL="857250" lvl="2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  <a:defRPr/>
            </a:pPr>
            <a:r>
              <a:rPr lang="en-US" altLang="en-US" sz="2000" dirty="0"/>
              <a:t>one number is greater than a second</a:t>
            </a:r>
          </a:p>
          <a:p>
            <a:pPr marL="566738" lvl="1">
              <a:spcBef>
                <a:spcPts val="0"/>
              </a:spcBef>
              <a:spcAft>
                <a:spcPts val="500"/>
              </a:spcAft>
              <a:buFont typeface="Arial" charset="0"/>
              <a:buChar char="–"/>
              <a:defRPr/>
            </a:pPr>
            <a:r>
              <a:rPr lang="en-US" altLang="en-US" sz="2000" dirty="0"/>
              <a:t>propositions that evaluate to true set </a:t>
            </a:r>
            <a:r>
              <a:rPr lang="en-US" altLang="en-US" sz="2000" b="1" dirty="0">
                <a:solidFill>
                  <a:srgbClr val="002060"/>
                </a:solidFill>
              </a:rPr>
              <a:t>$?</a:t>
            </a:r>
            <a:r>
              <a:rPr lang="en-US" altLang="en-US" sz="2000" dirty="0"/>
              <a:t> to 0;  otherwise, to 1</a:t>
            </a:r>
          </a:p>
          <a:p>
            <a:pPr marL="288925" indent="-288925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  <a:defRPr/>
            </a:pPr>
            <a:r>
              <a:rPr lang="en-US" altLang="en-US" sz="2200" b="1" dirty="0">
                <a:solidFill>
                  <a:srgbClr val="008000"/>
                </a:solidFill>
              </a:rPr>
              <a:t>/</a:t>
            </a:r>
            <a:r>
              <a:rPr lang="en-US" altLang="en-US" sz="2200" b="1" dirty="0" err="1">
                <a:solidFill>
                  <a:srgbClr val="008000"/>
                </a:solidFill>
              </a:rPr>
              <a:t>usr</a:t>
            </a:r>
            <a:r>
              <a:rPr lang="en-US" altLang="en-US" sz="2200" b="1" dirty="0">
                <a:solidFill>
                  <a:srgbClr val="008000"/>
                </a:solidFill>
              </a:rPr>
              <a:t>/bin/[</a:t>
            </a:r>
          </a:p>
          <a:p>
            <a:pPr marL="568325" lvl="1" indent="-288925">
              <a:spcBef>
                <a:spcPts val="0"/>
              </a:spcBef>
              <a:spcAft>
                <a:spcPts val="500"/>
              </a:spcAft>
              <a:buFont typeface="Arial" charset="0"/>
              <a:buChar char="–"/>
              <a:defRPr/>
            </a:pPr>
            <a:r>
              <a:rPr lang="en-US" altLang="en-US" sz="2000" dirty="0"/>
              <a:t>aliased to a </a:t>
            </a:r>
            <a:r>
              <a:rPr lang="en-US" altLang="en-US" sz="2000" b="1" dirty="0">
                <a:solidFill>
                  <a:srgbClr val="0070C0"/>
                </a:solidFill>
              </a:rPr>
              <a:t>bash</a:t>
            </a:r>
            <a:r>
              <a:rPr lang="en-US" altLang="en-US" sz="2000" dirty="0"/>
              <a:t> built-in, </a:t>
            </a:r>
            <a:r>
              <a:rPr lang="en-US" altLang="en-US" sz="2000" b="1" dirty="0">
                <a:solidFill>
                  <a:srgbClr val="0070C0"/>
                </a:solidFill>
              </a:rPr>
              <a:t>test</a:t>
            </a:r>
          </a:p>
          <a:p>
            <a:pPr marL="568325" lvl="1" indent="-288925">
              <a:spcBef>
                <a:spcPts val="0"/>
              </a:spcBef>
              <a:spcAft>
                <a:spcPts val="500"/>
              </a:spcAft>
              <a:buFont typeface="Arial" charset="0"/>
              <a:buChar char="–"/>
              <a:defRPr/>
            </a:pPr>
            <a:r>
              <a:rPr lang="en-US" altLang="en-US" sz="2000" dirty="0"/>
              <a:t>supports a wider range of user tests, including string comparisons and tests of file system object status and attributes</a:t>
            </a:r>
          </a:p>
          <a:p>
            <a:pPr marL="0" indent="0">
              <a:buNone/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>
            <a:extLst>
              <a:ext uri="{FF2B5EF4-FFF2-40B4-BE49-F238E27FC236}">
                <a16:creationId xmlns:a16="http://schemas.microsoft.com/office/drawing/2014/main" id="{70DEE67C-DA5C-486D-B8C6-D9732475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Functions: Basic Parameter Passing </a:t>
            </a:r>
            <a:endParaRPr lang="en-US" altLang="en-US" sz="4000"/>
          </a:p>
        </p:txBody>
      </p:sp>
      <p:sp>
        <p:nvSpPr>
          <p:cNvPr id="100355" name="Content Placeholder 4">
            <a:extLst>
              <a:ext uri="{FF2B5EF4-FFF2-40B4-BE49-F238E27FC236}">
                <a16:creationId xmlns:a16="http://schemas.microsoft.com/office/drawing/2014/main" id="{E0A23D12-8391-480E-AFC0-5F6675791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990600"/>
            <a:ext cx="8229600" cy="35814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test () { echo -n '*'$1'*'; }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 123 456; echo ' (status) '$?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*123* (status) 0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 123; echo ' (status) '$?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*123* (status) 0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</a:rPr>
              <a:t>test; echo ' (status) ' $?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** (status)  0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[jack@csci2200:~$] 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</a:rPr>
              <a:t>echo $?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>
            <a:extLst>
              <a:ext uri="{FF2B5EF4-FFF2-40B4-BE49-F238E27FC236}">
                <a16:creationId xmlns:a16="http://schemas.microsoft.com/office/drawing/2014/main" id="{32FEBE68-936C-4A27-9E1C-7C953B0DE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Functions: </a:t>
            </a:r>
            <a:r>
              <a:rPr lang="en-US" altLang="en-US" sz="4000">
                <a:solidFill>
                  <a:srgbClr val="002060"/>
                </a:solidFill>
              </a:rPr>
              <a:t>$0</a:t>
            </a:r>
            <a:r>
              <a:rPr lang="en-US" altLang="en-US" sz="4000">
                <a:solidFill>
                  <a:srgbClr val="000000"/>
                </a:solidFill>
              </a:rPr>
              <a:t>, </a:t>
            </a:r>
            <a:r>
              <a:rPr lang="en-US" altLang="en-US" sz="4000">
                <a:solidFill>
                  <a:srgbClr val="002060"/>
                </a:solidFill>
              </a:rPr>
              <a:t>$#,</a:t>
            </a:r>
            <a:r>
              <a:rPr lang="en-US" altLang="en-US" sz="4000">
                <a:solidFill>
                  <a:srgbClr val="000000"/>
                </a:solidFill>
              </a:rPr>
              <a:t> </a:t>
            </a:r>
            <a:r>
              <a:rPr lang="en-US" altLang="en-US" sz="4000" b="1">
                <a:solidFill>
                  <a:srgbClr val="0070C0"/>
                </a:solidFill>
              </a:rPr>
              <a:t>shift</a:t>
            </a:r>
          </a:p>
        </p:txBody>
      </p:sp>
      <p:sp>
        <p:nvSpPr>
          <p:cNvPr id="24579" name="Content Placeholder 4">
            <a:extLst>
              <a:ext uri="{FF2B5EF4-FFF2-40B4-BE49-F238E27FC236}">
                <a16:creationId xmlns:a16="http://schemas.microsoft.com/office/drawing/2014/main" id="{AE0598B5-3477-4F58-A895-6F0272E90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914400"/>
            <a:ext cx="8229600" cy="54102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jack@csci2200:~$ </a:t>
            </a:r>
            <a:r>
              <a:rPr lang="en-US" altLang="en-US" sz="16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function test () {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sz="16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echo called as "$0"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sz="16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echo -n called with "$#" parameter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sz="16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case "$#" in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sz="16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0) echo s;;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sz="16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1) echo ": $1";;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sz="16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*) </a:t>
            </a:r>
            <a:r>
              <a:rPr lang="en-US" altLang="en-US" sz="1600" b="1" spc="-100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echo -n "s: "; while (($# &gt; 1)); do echo -n $1', '; shift; done; echo $1;;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esac</a:t>
            </a:r>
            <a:endParaRPr lang="en-US" altLang="en-US" sz="1600" b="1" dirty="0">
              <a:solidFill>
                <a:srgbClr val="7445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sz="16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jack@csci2200:~$ </a:t>
            </a:r>
            <a:r>
              <a:rPr lang="en-US" altLang="en-US" sz="16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test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called as -bash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called with 0 parameters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jack@csci2200:~$ </a:t>
            </a:r>
            <a:r>
              <a:rPr lang="en-US" altLang="en-US" sz="16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test 1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called as -bash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called with 1 parameter: 1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jack@csci2200:~$ </a:t>
            </a:r>
            <a:r>
              <a:rPr lang="en-US" altLang="en-US" sz="16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test 1 2 3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called as -bash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called with 3 parameters: 1, 2, 3</a:t>
            </a:r>
          </a:p>
          <a:p>
            <a:pPr marL="0" indent="0">
              <a:spcBef>
                <a:spcPct val="0"/>
              </a:spcBef>
              <a:spcAft>
                <a:spcPts val="5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jack@csci2200:~$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Title 4">
            <a:extLst>
              <a:ext uri="{FF2B5EF4-FFF2-40B4-BE49-F238E27FC236}">
                <a16:creationId xmlns:a16="http://schemas.microsoft.com/office/drawing/2014/main" id="{E771674D-5F3B-42C3-A684-F8B7F34C2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Managing Problem Parameters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8D0363-2FF0-4256-95E7-71EFA0B1A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371601"/>
            <a:ext cx="8229600" cy="47545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If parameters can contain whitespace, double-quote them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[ -e $1 ]; then sleep 0; fi</a:t>
            </a:r>
          </a:p>
          <a:p>
            <a:pPr marL="457200" lvl="1" indent="0">
              <a:buNone/>
              <a:defRPr/>
            </a:pPr>
            <a:r>
              <a:rPr lang="en-US" sz="2000" dirty="0"/>
              <a:t>	</a:t>
            </a:r>
            <a:r>
              <a:rPr lang="en-US" sz="2400" dirty="0"/>
              <a:t>will fail when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$1 </a:t>
            </a:r>
            <a:r>
              <a:rPr lang="en-US" sz="2400" dirty="0"/>
              <a:t>is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 b'</a:t>
            </a:r>
          </a:p>
          <a:p>
            <a:pPr marL="457200" lvl="1" indent="0"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if [ -e "$1" ]; then sleep 0; fi</a:t>
            </a:r>
          </a:p>
          <a:p>
            <a:pPr marL="457200" lvl="1" indent="0">
              <a:buNone/>
              <a:defRPr/>
            </a:pPr>
            <a:r>
              <a:rPr lang="en-US" sz="2000" dirty="0"/>
              <a:t>	</a:t>
            </a:r>
            <a:r>
              <a:rPr lang="en-US" sz="2400" dirty="0"/>
              <a:t>will succeed when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$1 </a:t>
            </a:r>
            <a:r>
              <a:rPr lang="en-US" sz="2400" dirty="0"/>
              <a:t>is</a:t>
            </a:r>
            <a:r>
              <a:rPr lang="en-US" sz="2000" dirty="0"/>
              <a:t>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'a b'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itle 1">
            <a:extLst>
              <a:ext uri="{FF2B5EF4-FFF2-40B4-BE49-F238E27FC236}">
                <a16:creationId xmlns:a16="http://schemas.microsoft.com/office/drawing/2014/main" id="{8481C6DE-9043-41D5-B5FA-BD96C703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Functions: Arrays as Arguments</a:t>
            </a:r>
          </a:p>
        </p:txBody>
      </p:sp>
      <p:sp>
        <p:nvSpPr>
          <p:cNvPr id="25603" name="Content Placeholder 4">
            <a:extLst>
              <a:ext uri="{FF2B5EF4-FFF2-40B4-BE49-F238E27FC236}">
                <a16:creationId xmlns:a16="http://schemas.microsoft.com/office/drawing/2014/main" id="{40E0C566-004C-4192-BC9D-A7BFD897B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914400"/>
            <a:ext cx="8229600" cy="53340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jack@csci2200:~$ </a:t>
            </a:r>
            <a:r>
              <a:rPr lang="en-US" altLang="en-US" sz="16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function test () {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sz="16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echo –n called as "$0" with "$#" parameter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sz="16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case "$#" in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sz="16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0) echo s;;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sz="16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1) echo ": $1";;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sz="16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*) </a:t>
            </a:r>
            <a:r>
              <a:rPr lang="en-US" altLang="en-US" sz="1600" b="1" spc="-100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echo -n "s: "; while (($# &gt; 1)); do echo -n $1', '; shift; done; echo $1;;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sz="1600" b="1" dirty="0" err="1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esac</a:t>
            </a:r>
            <a:endParaRPr lang="en-US" altLang="en-US" sz="1600" b="1" dirty="0">
              <a:solidFill>
                <a:srgbClr val="7445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&gt; </a:t>
            </a:r>
            <a:r>
              <a:rPr lang="en-US" altLang="en-US" sz="16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jack@csci2200:~$ a=(0 1 2)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jack@csci2200:~$ test $a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called as –bash with 1 parameter: 0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jack@csci2200:~$ test ${a[*]}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called as -bash with 3 parameters: 0, 1, 2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jack@csci2200:~$ test "${a[*]}"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called as -bash with 1 parameter: 0 1 2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jack@csci2200:~$ test "${a[@]}"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called as -bash with 3 parameters: 0, 1, 2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defRPr/>
            </a:pPr>
            <a:r>
              <a:rPr lang="en-US" altLang="en-US" sz="1600" b="1" dirty="0">
                <a:latin typeface="Consolas" pitchFamily="49" charset="0"/>
                <a:cs typeface="Consolas" pitchFamily="49" charset="0"/>
              </a:rPr>
              <a:t>jack@csci2200:~$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Title 1">
            <a:extLst>
              <a:ext uri="{FF2B5EF4-FFF2-40B4-BE49-F238E27FC236}">
                <a16:creationId xmlns:a16="http://schemas.microsoft.com/office/drawing/2014/main" id="{100B2947-92B1-4547-A5DB-928899CB3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Functions: Call by Name</a:t>
            </a:r>
          </a:p>
        </p:txBody>
      </p:sp>
      <p:sp>
        <p:nvSpPr>
          <p:cNvPr id="104451" name="Content Placeholder 4">
            <a:extLst>
              <a:ext uri="{FF2B5EF4-FFF2-40B4-BE49-F238E27FC236}">
                <a16:creationId xmlns:a16="http://schemas.microsoft.com/office/drawing/2014/main" id="{F63D91E0-92E0-468E-9C03-7728CBA46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914400"/>
            <a:ext cx="8001000" cy="25146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test () { eval "$1=$2" }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 a 3; echo $a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 a 333; echo $a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333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</a:t>
            </a:r>
          </a:p>
        </p:txBody>
      </p:sp>
      <p:sp>
        <p:nvSpPr>
          <p:cNvPr id="104452" name="Content Placeholder 1">
            <a:extLst>
              <a:ext uri="{FF2B5EF4-FFF2-40B4-BE49-F238E27FC236}">
                <a16:creationId xmlns:a16="http://schemas.microsoft.com/office/drawing/2014/main" id="{269D8B91-28CE-40BA-AB67-F84EEE2AC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3505200"/>
            <a:ext cx="8229600" cy="28194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/>
              <a:t>Showing the use of </a:t>
            </a:r>
            <a:r>
              <a:rPr lang="en-US" altLang="en-US" sz="2400" b="1">
                <a:solidFill>
                  <a:srgbClr val="0070C0"/>
                </a:solidFill>
              </a:rPr>
              <a:t>eval</a:t>
            </a:r>
            <a:r>
              <a:rPr lang="en-US" altLang="en-US" sz="2400">
                <a:solidFill>
                  <a:srgbClr val="0070C0"/>
                </a:solidFill>
              </a:rPr>
              <a:t> </a:t>
            </a:r>
            <a:r>
              <a:rPr lang="en-US" altLang="en-US" sz="2400"/>
              <a:t>to update a variable whose name is passed to a </a:t>
            </a:r>
            <a:r>
              <a:rPr lang="en-US" altLang="en-US" sz="2400" b="1">
                <a:solidFill>
                  <a:srgbClr val="0070C0"/>
                </a:solidFill>
              </a:rPr>
              <a:t>bash</a:t>
            </a:r>
            <a:r>
              <a:rPr lang="en-US" altLang="en-US" sz="2400"/>
              <a:t> function</a:t>
            </a:r>
            <a:endParaRPr lang="en-US" altLang="en-US" sz="2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>
            <a:extLst>
              <a:ext uri="{FF2B5EF4-FFF2-40B4-BE49-F238E27FC236}">
                <a16:creationId xmlns:a16="http://schemas.microsoft.com/office/drawing/2014/main" id="{048F9ED6-4150-4FF7-B06F-C3C2A5D5D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Functions: Setting External Variables</a:t>
            </a:r>
          </a:p>
        </p:txBody>
      </p:sp>
      <p:sp>
        <p:nvSpPr>
          <p:cNvPr id="105475" name="Content Placeholder 4">
            <a:extLst>
              <a:ext uri="{FF2B5EF4-FFF2-40B4-BE49-F238E27FC236}">
                <a16:creationId xmlns:a16="http://schemas.microsoft.com/office/drawing/2014/main" id="{347B90E2-8CD8-4D3E-99B6-4AFE0B346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914400"/>
            <a:ext cx="8001000" cy="23622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function test () { a="$1" }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 a 3; echo $a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8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test a 333; echo $a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333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8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</a:t>
            </a:r>
          </a:p>
        </p:txBody>
      </p:sp>
      <p:sp>
        <p:nvSpPr>
          <p:cNvPr id="105476" name="Content Placeholder 1">
            <a:extLst>
              <a:ext uri="{FF2B5EF4-FFF2-40B4-BE49-F238E27FC236}">
                <a16:creationId xmlns:a16="http://schemas.microsoft.com/office/drawing/2014/main" id="{3928BAA7-761A-4553-A1A4-4A1D453B8B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3352800"/>
            <a:ext cx="8229600" cy="29718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Functions, which are scoped at the level at which they're called, can set external variables directly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/>
              <a:t>This practice, however, couples a function's body to its environment, making it far less portable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>
            <a:extLst>
              <a:ext uri="{FF2B5EF4-FFF2-40B4-BE49-F238E27FC236}">
                <a16:creationId xmlns:a16="http://schemas.microsoft.com/office/drawing/2014/main" id="{8E576C52-9E8D-4B20-BF6C-5EA93D764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Functions: Input Redirection</a:t>
            </a:r>
          </a:p>
        </p:txBody>
      </p:sp>
      <p:sp>
        <p:nvSpPr>
          <p:cNvPr id="101379" name="Content Placeholder 4">
            <a:extLst>
              <a:ext uri="{FF2B5EF4-FFF2-40B4-BE49-F238E27FC236}">
                <a16:creationId xmlns:a16="http://schemas.microsoft.com/office/drawing/2014/main" id="{E78947D1-844A-44E9-9AA9-D14127F07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81200" y="1066800"/>
            <a:ext cx="8153400" cy="31242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700" b="1" dirty="0">
                <a:latin typeface="Consolas" pitchFamily="49" charset="0"/>
                <a:cs typeface="Consolas" pitchFamily="49" charset="0"/>
              </a:rPr>
              <a:t>jack@csci2200:~$ </a:t>
            </a:r>
            <a:r>
              <a:rPr lang="en-US" altLang="en-US" sz="1700" b="1" spc="-100" dirty="0">
                <a:solidFill>
                  <a:srgbClr val="744500"/>
                </a:solidFill>
                <a:latin typeface="Consolas" pitchFamily="49" charset="0"/>
              </a:rPr>
              <a:t>f</a:t>
            </a:r>
            <a:r>
              <a:rPr lang="en-US" altLang="en-US" sz="1700" b="1" spc="-100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unction test () { while read </a:t>
            </a:r>
            <a:r>
              <a:rPr lang="en-US" altLang="en-US" sz="1700" b="1" spc="-100" dirty="0" err="1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altLang="en-US" sz="1700" b="1" spc="-100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; do ((</a:t>
            </a:r>
            <a:r>
              <a:rPr lang="en-US" altLang="en-US" sz="1700" b="1" spc="-100" dirty="0" err="1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c++</a:t>
            </a:r>
            <a:r>
              <a:rPr lang="en-US" altLang="en-US" sz="1700" b="1" spc="-100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)); done; }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700" b="1" dirty="0">
                <a:latin typeface="Consolas" pitchFamily="49" charset="0"/>
                <a:cs typeface="Consolas" pitchFamily="49" charset="0"/>
              </a:rPr>
              <a:t>jack@csci2200:~$</a:t>
            </a:r>
            <a:r>
              <a:rPr lang="pt-BR" altLang="en-US" sz="1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en-US" sz="17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c=0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700" b="1" dirty="0">
                <a:latin typeface="Consolas" pitchFamily="49" charset="0"/>
                <a:cs typeface="Consolas" pitchFamily="49" charset="0"/>
              </a:rPr>
              <a:t>jack@csci2200:~$</a:t>
            </a:r>
            <a:r>
              <a:rPr lang="pt-BR" altLang="en-US" sz="1700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pt-BR" altLang="en-US" sz="17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echo $'0\n1\n2\n3\n4\n5\n6\n7\n8\n9' | test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700" b="1" dirty="0">
                <a:latin typeface="Consolas" pitchFamily="49" charset="0"/>
                <a:cs typeface="Consolas" pitchFamily="49" charset="0"/>
              </a:rPr>
              <a:t>jack@csci2200:~$ echo $c</a:t>
            </a:r>
            <a:endParaRPr lang="en-US" altLang="en-US" sz="1700" b="1" dirty="0">
              <a:solidFill>
                <a:srgbClr val="7445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700" b="1" dirty="0">
                <a:latin typeface="Consolas" pitchFamily="49" charset="0"/>
                <a:cs typeface="Consolas" pitchFamily="49" charset="0"/>
              </a:rPr>
              <a:t>0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700" b="1" dirty="0">
                <a:latin typeface="Consolas" pitchFamily="49" charset="0"/>
                <a:cs typeface="Consolas" pitchFamily="49" charset="0"/>
              </a:rPr>
              <a:t>jack@csci2200:~$ </a:t>
            </a:r>
            <a:r>
              <a:rPr lang="en-US" altLang="en-US" sz="1700" b="1" dirty="0">
                <a:solidFill>
                  <a:srgbClr val="744500"/>
                </a:solidFill>
                <a:latin typeface="Consolas" pitchFamily="49" charset="0"/>
                <a:cs typeface="Consolas" pitchFamily="49" charset="0"/>
              </a:rPr>
              <a:t>test &lt;&lt;&lt; $'0\n1\n2\n3\n4\n5\n6\n7\n8\n9'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700" b="1" dirty="0">
                <a:latin typeface="Consolas" pitchFamily="49" charset="0"/>
                <a:cs typeface="Consolas" pitchFamily="49" charset="0"/>
              </a:rPr>
              <a:t>jack@csci2200:~$ echo $c</a:t>
            </a:r>
            <a:endParaRPr lang="en-US" altLang="en-US" sz="1700" b="1" dirty="0">
              <a:solidFill>
                <a:srgbClr val="7445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1700" b="1" dirty="0">
                <a:latin typeface="Consolas" pitchFamily="49" charset="0"/>
                <a:cs typeface="Consolas" pitchFamily="49" charset="0"/>
              </a:rPr>
              <a:t>10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pt-BR" altLang="en-US" sz="1700" b="1" dirty="0">
                <a:latin typeface="Consolas" pitchFamily="49" charset="0"/>
                <a:cs typeface="Consolas" pitchFamily="49" charset="0"/>
              </a:rPr>
              <a:t>jack@csci2200:~$</a:t>
            </a:r>
            <a:endParaRPr lang="en-US" altLang="en-US" sz="17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6500" name="Content Placeholder 1">
            <a:extLst>
              <a:ext uri="{FF2B5EF4-FFF2-40B4-BE49-F238E27FC236}">
                <a16:creationId xmlns:a16="http://schemas.microsoft.com/office/drawing/2014/main" id="{CB40F40C-732A-48D7-BF34-4C0815841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981200" y="4343400"/>
            <a:ext cx="8229600" cy="1981200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Function calls can accept redirected input from </a:t>
            </a:r>
            <a:r>
              <a:rPr lang="en-US" altLang="en-US" sz="2400" b="1" dirty="0">
                <a:solidFill>
                  <a:srgbClr val="744500"/>
                </a:solidFill>
              </a:rPr>
              <a:t>stdin</a:t>
            </a:r>
            <a:r>
              <a:rPr lang="en-US" altLang="en-US" sz="2400" dirty="0"/>
              <a:t>, much like other commands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/>
              <a:t>The usual concerns about updating environment variables apply to function calls in jobs with pipes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F92E-E3FD-4CA7-B45F-72B6104F6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19FD7-B66E-4889-8D37-DBC461413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tests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Selection statements</a:t>
            </a:r>
          </a:p>
          <a:p>
            <a:r>
              <a:rPr lang="en-US" dirty="0"/>
              <a:t>Loops</a:t>
            </a:r>
          </a:p>
          <a:p>
            <a:r>
              <a:rPr lang="en-US" dirty="0"/>
              <a:t>Functions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99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64E3ED-A4C6-47C9-9DE1-7E0F4E40A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57400" y="381000"/>
            <a:ext cx="8077200" cy="538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90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8360838C-E558-4BEE-A8E2-21EA4A118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altLang="en-US" sz="3300" b="1">
                <a:solidFill>
                  <a:srgbClr val="0070C0"/>
                </a:solidFill>
              </a:rPr>
              <a:t>/usr/bin/[</a:t>
            </a:r>
            <a:r>
              <a:rPr lang="en-US" altLang="en-US" sz="3300">
                <a:solidFill>
                  <a:srgbClr val="000000"/>
                </a:solidFill>
              </a:rPr>
              <a:t> - a.k.a. </a:t>
            </a:r>
            <a:r>
              <a:rPr lang="en-US" altLang="en-US" sz="3300" b="1">
                <a:solidFill>
                  <a:srgbClr val="0070C0"/>
                </a:solidFill>
              </a:rPr>
              <a:t>test</a:t>
            </a:r>
          </a:p>
        </p:txBody>
      </p:sp>
      <p:sp>
        <p:nvSpPr>
          <p:cNvPr id="61443" name="Content Placeholder 2">
            <a:extLst>
              <a:ext uri="{FF2B5EF4-FFF2-40B4-BE49-F238E27FC236}">
                <a16:creationId xmlns:a16="http://schemas.microsoft.com/office/drawing/2014/main" id="{7087CC8A-438F-47F9-BC8E-32BFB87C4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marL="346075" indent="-346075">
              <a:spcBef>
                <a:spcPct val="0"/>
              </a:spcBef>
              <a:spcAft>
                <a:spcPts val="300"/>
              </a:spcAft>
            </a:pPr>
            <a:r>
              <a:rPr lang="en-US" altLang="en-US" sz="2800" b="1" dirty="0">
                <a:solidFill>
                  <a:srgbClr val="0046D2"/>
                </a:solidFill>
              </a:rPr>
              <a:t>bash</a:t>
            </a:r>
            <a:r>
              <a:rPr lang="en-US" altLang="en-US" sz="2800" dirty="0"/>
              <a:t>'s  </a:t>
            </a:r>
            <a:r>
              <a:rPr lang="en-US" altLang="en-US" sz="2800" b="1" dirty="0">
                <a:solidFill>
                  <a:srgbClr val="0046D2"/>
                </a:solidFill>
              </a:rPr>
              <a:t>test</a:t>
            </a:r>
            <a:r>
              <a:rPr lang="en-US" altLang="en-US" sz="2800" dirty="0"/>
              <a:t>  built-in tests the validity of logical propositions</a:t>
            </a:r>
          </a:p>
          <a:p>
            <a:pPr marL="746125" lvl="1" indent="-346075">
              <a:spcBef>
                <a:spcPct val="0"/>
              </a:spcBef>
              <a:spcAft>
                <a:spcPts val="300"/>
              </a:spcAft>
            </a:pPr>
            <a:r>
              <a:rPr lang="en-US" altLang="en-US" dirty="0"/>
              <a:t>this name is an alias for a program with the unusual name of  </a:t>
            </a:r>
            <a:r>
              <a:rPr lang="en-US" altLang="en-US" b="1" dirty="0">
                <a:solidFill>
                  <a:srgbClr val="0046D2"/>
                </a:solidFill>
              </a:rPr>
              <a:t>/</a:t>
            </a:r>
            <a:r>
              <a:rPr lang="en-US" altLang="en-US" b="1" dirty="0" err="1">
                <a:solidFill>
                  <a:srgbClr val="0046D2"/>
                </a:solidFill>
              </a:rPr>
              <a:t>usr</a:t>
            </a:r>
            <a:r>
              <a:rPr lang="en-US" altLang="en-US" b="1" dirty="0">
                <a:solidFill>
                  <a:srgbClr val="0046D2"/>
                </a:solidFill>
              </a:rPr>
              <a:t>/bin/[</a:t>
            </a:r>
          </a:p>
          <a:p>
            <a:pPr marL="346075" indent="-346075">
              <a:spcBef>
                <a:spcPct val="0"/>
              </a:spcBef>
              <a:spcAft>
                <a:spcPts val="300"/>
              </a:spcAft>
            </a:pPr>
            <a:r>
              <a:rPr lang="en-US" altLang="en-US" sz="2800" b="1" dirty="0">
                <a:solidFill>
                  <a:srgbClr val="0046D2"/>
                </a:solidFill>
              </a:rPr>
              <a:t>test</a:t>
            </a:r>
            <a:r>
              <a:rPr lang="en-US" altLang="en-US" sz="2800" dirty="0">
                <a:solidFill>
                  <a:srgbClr val="000000"/>
                </a:solidFill>
              </a:rPr>
              <a:t>, a.k.a. </a:t>
            </a:r>
            <a:r>
              <a:rPr lang="en-US" altLang="en-US" sz="2800" b="1" dirty="0">
                <a:solidFill>
                  <a:srgbClr val="0046D2"/>
                </a:solidFill>
              </a:rPr>
              <a:t>/</a:t>
            </a:r>
            <a:r>
              <a:rPr lang="en-US" altLang="en-US" sz="2800" b="1" dirty="0" err="1">
                <a:solidFill>
                  <a:srgbClr val="0046D2"/>
                </a:solidFill>
              </a:rPr>
              <a:t>usr</a:t>
            </a:r>
            <a:r>
              <a:rPr lang="en-US" altLang="en-US" sz="2800" b="1" dirty="0">
                <a:solidFill>
                  <a:srgbClr val="0046D2"/>
                </a:solidFill>
              </a:rPr>
              <a:t>/bin/[</a:t>
            </a:r>
            <a:r>
              <a:rPr lang="en-US" altLang="en-US" sz="2800" dirty="0">
                <a:solidFill>
                  <a:srgbClr val="000000"/>
                </a:solidFill>
              </a:rPr>
              <a:t>, supports four kinds of tests</a:t>
            </a:r>
          </a:p>
          <a:p>
            <a:pPr marL="746125" lvl="1" indent="-346075">
              <a:spcBef>
                <a:spcPct val="0"/>
              </a:spcBef>
              <a:spcAft>
                <a:spcPts val="300"/>
              </a:spcAft>
            </a:pPr>
            <a:r>
              <a:rPr lang="en-US" altLang="en-US" dirty="0">
                <a:solidFill>
                  <a:srgbClr val="000000"/>
                </a:solidFill>
              </a:rPr>
              <a:t>string tests</a:t>
            </a:r>
          </a:p>
          <a:p>
            <a:pPr marL="746125" lvl="1" indent="-346075">
              <a:spcBef>
                <a:spcPct val="0"/>
              </a:spcBef>
              <a:spcAft>
                <a:spcPts val="300"/>
              </a:spcAft>
            </a:pPr>
            <a:r>
              <a:rPr lang="en-US" altLang="en-US" dirty="0">
                <a:solidFill>
                  <a:srgbClr val="000000"/>
                </a:solidFill>
              </a:rPr>
              <a:t>numeric comparisons</a:t>
            </a:r>
          </a:p>
          <a:p>
            <a:pPr marL="746125" lvl="1" indent="-346075">
              <a:spcBef>
                <a:spcPct val="0"/>
              </a:spcBef>
              <a:spcAft>
                <a:spcPts val="300"/>
              </a:spcAft>
            </a:pPr>
            <a:r>
              <a:rPr lang="en-US" altLang="en-US" dirty="0">
                <a:solidFill>
                  <a:srgbClr val="000000"/>
                </a:solidFill>
              </a:rPr>
              <a:t>tests of file system objects</a:t>
            </a:r>
          </a:p>
          <a:p>
            <a:pPr marL="746125" lvl="1" indent="-346075">
              <a:spcBef>
                <a:spcPct val="0"/>
              </a:spcBef>
              <a:spcAft>
                <a:spcPts val="300"/>
              </a:spcAft>
            </a:pPr>
            <a:r>
              <a:rPr lang="en-US" altLang="en-US" dirty="0">
                <a:solidFill>
                  <a:srgbClr val="000000"/>
                </a:solidFill>
              </a:rPr>
              <a:t>tests of </a:t>
            </a:r>
            <a:r>
              <a:rPr lang="en-US" altLang="en-US" b="1" dirty="0">
                <a:solidFill>
                  <a:srgbClr val="0046D2"/>
                </a:solidFill>
              </a:rPr>
              <a:t>bash</a:t>
            </a:r>
            <a:r>
              <a:rPr lang="en-US" altLang="en-US" dirty="0">
                <a:solidFill>
                  <a:srgbClr val="000000"/>
                </a:solidFill>
              </a:rPr>
              <a:t> options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4">
            <a:extLst>
              <a:ext uri="{FF2B5EF4-FFF2-40B4-BE49-F238E27FC236}">
                <a16:creationId xmlns:a16="http://schemas.microsoft.com/office/drawing/2014/main" id="{68D72F49-A1E0-4C0D-8DB0-C8C590AF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/>
              <a:t>File Tests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3429C-5C2C-492C-BF9D-99781D81B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  <a:solidFill>
            <a:schemeClr val="bg1"/>
          </a:solidFill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  <a:defRPr/>
            </a:pPr>
            <a:r>
              <a:rPr lang="en-US" sz="2400" b="1" dirty="0">
                <a:solidFill>
                  <a:srgbClr val="0070C0"/>
                </a:solidFill>
              </a:rPr>
              <a:t>test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70C0"/>
                </a:solidFill>
              </a:rPr>
              <a:t>[</a:t>
            </a:r>
            <a:r>
              <a:rPr lang="en-US" sz="2400" dirty="0"/>
              <a:t> support a range of tests for file system items, including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  <a:tabLst>
                <a:tab pos="4340225" algn="l"/>
              </a:tabLst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-e</a:t>
            </a:r>
            <a:r>
              <a:rPr lang="en-US" altLang="en-US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temp        does temp exist?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  <a:tabLst>
                <a:tab pos="4340225" algn="l"/>
              </a:tabLst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-f temp         is temp a regular file?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  <a:tabLst>
                <a:tab pos="3889375" algn="l"/>
              </a:tabLst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-s temp        is temp a nonempty regular file?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  <a:tabLst>
                <a:tab pos="3889375" algn="l"/>
              </a:tabLst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-b</a:t>
            </a:r>
            <a:r>
              <a:rPr lang="en-US" altLang="en-US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r>
              <a:rPr lang="en-US" altLang="en-US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  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temp block special?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  <a:tabLst>
                <a:tab pos="3889375" algn="l"/>
              </a:tabLst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-c</a:t>
            </a:r>
            <a:r>
              <a:rPr lang="en-US" altLang="en-US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r>
              <a:rPr lang="en-US" altLang="en-US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  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temp character special?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  <a:tabLst>
                <a:tab pos="4340225" algn="l"/>
              </a:tabLst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-d temp        is temp a directory?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  <a:tabLst>
                <a:tab pos="4340225" algn="l"/>
              </a:tabLst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-h temp        is temp a symbolic link?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  <a:tabLst>
                <a:tab pos="3889375" algn="l"/>
              </a:tabLst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-r</a:t>
            </a:r>
            <a:r>
              <a:rPr lang="en-US" altLang="en-US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r>
              <a:rPr lang="en-US" altLang="en-US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   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temp readable?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  <a:tabLst>
                <a:tab pos="3889375" algn="l"/>
              </a:tabLst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-w</a:t>
            </a:r>
            <a:r>
              <a:rPr lang="en-US" altLang="en-US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r>
              <a:rPr lang="en-US" altLang="en-US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 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temp writeable?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  <a:tabLst>
                <a:tab pos="3889375" algn="l"/>
              </a:tabLst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-x</a:t>
            </a:r>
            <a:r>
              <a:rPr lang="en-US" altLang="en-US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r>
              <a:rPr lang="en-US" altLang="en-US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  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temp executable?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  <a:tabLst>
                <a:tab pos="3889375" algn="l"/>
              </a:tabLst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-u</a:t>
            </a:r>
            <a:r>
              <a:rPr lang="en-US" altLang="en-US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r>
              <a:rPr lang="en-US" altLang="en-US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  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temp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setuid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  <a:tabLst>
                <a:tab pos="3889375" algn="l"/>
              </a:tabLst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-g</a:t>
            </a:r>
            <a:r>
              <a:rPr lang="en-US" altLang="en-US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r>
              <a:rPr lang="en-US" altLang="en-US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  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temp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setgid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00050" lvl="1" indent="0">
              <a:spcBef>
                <a:spcPts val="0"/>
              </a:spcBef>
              <a:spcAft>
                <a:spcPts val="300"/>
              </a:spcAft>
              <a:buNone/>
              <a:tabLst>
                <a:tab pos="3889375" algn="l"/>
              </a:tabLst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-O</a:t>
            </a:r>
            <a:r>
              <a:rPr lang="en-US" altLang="en-US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r>
              <a:rPr lang="en-US" altLang="en-US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 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does the current user own temp?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  <a:tabLst>
                <a:tab pos="3889375" algn="l"/>
              </a:tabLst>
              <a:defRPr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-G</a:t>
            </a:r>
            <a:r>
              <a:rPr lang="en-US" altLang="en-US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temp</a:t>
            </a:r>
            <a:r>
              <a:rPr lang="en-US" altLang="en-US" sz="1800" dirty="0"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       </a:t>
            </a: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 temp's owner in current user's group?</a:t>
            </a:r>
          </a:p>
          <a:p>
            <a:pPr marL="0" indent="0">
              <a:buNone/>
              <a:defRPr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9E83AC98-4F2A-49B8-A0C7-372B01A9E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Examples: tests of numbers</a:t>
            </a:r>
            <a:endParaRPr lang="en-US" altLang="en-US" sz="5400"/>
          </a:p>
        </p:txBody>
      </p:sp>
      <p:sp>
        <p:nvSpPr>
          <p:cNvPr id="63491" name="Content Placeholder 2">
            <a:extLst>
              <a:ext uri="{FF2B5EF4-FFF2-40B4-BE49-F238E27FC236}">
                <a16:creationId xmlns:a16="http://schemas.microsoft.com/office/drawing/2014/main" id="{15AAB9BF-7861-41AB-8DA6-A7E39919F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914400"/>
            <a:ext cx="4800600" cy="35814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4340225" algn="l"/>
              </a:tabLst>
            </a:pPr>
            <a:r>
              <a:rPr lang="es-E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  <a:cs typeface="Consolas" panose="020B0609020204030204" pitchFamily="49" charset="0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-lt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4; echo $?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4340225" algn="l"/>
              </a:tabLst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4340225" algn="l"/>
              </a:tabLst>
            </a:pPr>
            <a:r>
              <a:rPr lang="es-E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-le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4; echo $?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4340225" algn="l"/>
              </a:tabLst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4340225" algn="l"/>
              </a:tabLst>
            </a:pPr>
            <a:r>
              <a:rPr lang="es-E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-eq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4; echo $?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4340225" algn="l"/>
              </a:tabLst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4340225" algn="l"/>
              </a:tabLst>
            </a:pPr>
            <a:r>
              <a:rPr lang="es-E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-ge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4; echo $?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4340225" algn="l"/>
              </a:tabLst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4340225" algn="l"/>
              </a:tabLst>
            </a:pPr>
            <a:r>
              <a:rPr lang="es-E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-gt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4; echo $?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4340225" algn="l"/>
              </a:tabLst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4340225" algn="l"/>
              </a:tabLst>
            </a:pPr>
            <a:r>
              <a:rPr lang="es-E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test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-ne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4; echo $?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4340225" algn="l"/>
              </a:tabLst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tabLst>
                <a:tab pos="4340225" algn="l"/>
              </a:tabLst>
            </a:pPr>
            <a:endParaRPr lang="en-US" altLang="en-US" sz="1800" b="1" dirty="0"/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tabLst>
                <a:tab pos="4340225" algn="l"/>
              </a:tabLst>
            </a:pPr>
            <a:endParaRPr lang="en-US" altLang="en-US" sz="1800" b="1" dirty="0"/>
          </a:p>
        </p:txBody>
      </p:sp>
      <p:sp>
        <p:nvSpPr>
          <p:cNvPr id="63492" name="Content Placeholder 5">
            <a:extLst>
              <a:ext uri="{FF2B5EF4-FFF2-40B4-BE49-F238E27FC236}">
                <a16:creationId xmlns:a16="http://schemas.microsoft.com/office/drawing/2014/main" id="{8AFFA363-A821-4BB5-9CC4-04AEDD8F7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914400"/>
            <a:ext cx="4648200" cy="3581400"/>
          </a:xfrm>
          <a:solidFill>
            <a:srgbClr val="FFFFCC"/>
          </a:solidFill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4340225" algn="l"/>
              </a:tabLst>
            </a:pPr>
            <a:r>
              <a:rPr lang="es-E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  <a:cs typeface="Consolas" panose="020B0609020204030204" pitchFamily="49" charset="0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Arial Unicode MS" pitchFamily="34" charset="-128"/>
                <a:cs typeface="Consolas" panose="020B0609020204030204" pitchFamily="49" charset="0"/>
              </a:rPr>
              <a:t>5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0046D2"/>
                </a:solidFill>
                <a:latin typeface="Consolas" panose="020B0609020204030204" pitchFamily="49" charset="0"/>
                <a:ea typeface="Arial Unicode MS" pitchFamily="34" charset="-128"/>
              </a:rPr>
              <a:t>-lt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Arial Unicode MS" pitchFamily="34" charset="-128"/>
              </a:rPr>
              <a:t>4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echo $?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4340225" algn="l"/>
              </a:tabLst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4340225" algn="l"/>
              </a:tabLst>
            </a:pPr>
            <a:r>
              <a:rPr lang="es-E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-le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echo $?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4340225" algn="l"/>
              </a:tabLst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4340225" algn="l"/>
              </a:tabLst>
            </a:pPr>
            <a:r>
              <a:rPr lang="es-E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-eq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echo $?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4340225" algn="l"/>
              </a:tabLst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4340225" algn="l"/>
              </a:tabLst>
            </a:pPr>
            <a:r>
              <a:rPr lang="es-E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-ge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echo $?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4340225" algn="l"/>
              </a:tabLst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4340225" algn="l"/>
              </a:tabLst>
            </a:pPr>
            <a:r>
              <a:rPr lang="es-E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-gt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echo $?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4340225" algn="l"/>
              </a:tabLst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4340225" algn="l"/>
              </a:tabLst>
            </a:pPr>
            <a:r>
              <a:rPr lang="es-ES" alt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jack@csci2200:~$ 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0046D2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-ne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4</a:t>
            </a:r>
            <a:r>
              <a:rPr lang="en-US" altLang="en-US" sz="1600" dirty="0">
                <a:solidFill>
                  <a:srgbClr val="FFFF00"/>
                </a:solidFill>
                <a:latin typeface="Consolas" panose="020B0609020204030204" pitchFamily="49" charset="0"/>
                <a:ea typeface="Arial Unicode MS" pitchFamily="34" charset="-128"/>
              </a:rPr>
              <a:t>■</a:t>
            </a:r>
            <a:r>
              <a:rPr lang="en-US" altLang="en-US" sz="1600" b="1" dirty="0">
                <a:solidFill>
                  <a:srgbClr val="7445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]; echo $?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4340225" algn="l"/>
              </a:tabLst>
            </a:pPr>
            <a:r>
              <a:rPr lang="en-US" altLang="en-US" sz="1600" b="1" dirty="0"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30727" name="Text Placeholder 3">
            <a:extLst>
              <a:ext uri="{FF2B5EF4-FFF2-40B4-BE49-F238E27FC236}">
                <a16:creationId xmlns:a16="http://schemas.microsoft.com/office/drawing/2014/main" id="{EFF04C0D-666B-43C7-AEE0-DCB1583101D5}"/>
              </a:ext>
            </a:extLst>
          </p:cNvPr>
          <p:cNvSpPr txBox="1">
            <a:spLocks/>
          </p:cNvSpPr>
          <p:nvPr/>
        </p:nvSpPr>
        <p:spPr bwMode="auto">
          <a:xfrm>
            <a:off x="1981200" y="4572000"/>
            <a:ext cx="8382000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b"/>
          <a:lstStyle>
            <a:lvl1pPr>
              <a:spcBef>
                <a:spcPct val="20000"/>
              </a:spcBef>
              <a:buFont typeface="Arial" charset="0"/>
              <a:buChar char="•"/>
              <a:tabLst>
                <a:tab pos="2290763" algn="l"/>
                <a:tab pos="5775325" algn="l"/>
                <a:tab pos="5948363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tabLst>
                <a:tab pos="2290763" algn="l"/>
                <a:tab pos="5775325" algn="l"/>
                <a:tab pos="5948363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tabLst>
                <a:tab pos="2290763" algn="l"/>
                <a:tab pos="5775325" algn="l"/>
                <a:tab pos="5948363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tabLst>
                <a:tab pos="2290763" algn="l"/>
                <a:tab pos="5775325" algn="l"/>
                <a:tab pos="594836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tabLst>
                <a:tab pos="2290763" algn="l"/>
                <a:tab pos="5775325" algn="l"/>
                <a:tab pos="594836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90763" algn="l"/>
                <a:tab pos="5775325" algn="l"/>
                <a:tab pos="594836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90763" algn="l"/>
                <a:tab pos="5775325" algn="l"/>
                <a:tab pos="594836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90763" algn="l"/>
                <a:tab pos="5775325" algn="l"/>
                <a:tab pos="594836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tabLst>
                <a:tab pos="2290763" algn="l"/>
                <a:tab pos="5775325" algn="l"/>
                <a:tab pos="5948363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342900" indent="-342900">
              <a:spcBef>
                <a:spcPct val="0"/>
              </a:spcBef>
              <a:spcAft>
                <a:spcPts val="200"/>
              </a:spcAft>
              <a:defRPr/>
            </a:pPr>
            <a:r>
              <a:rPr lang="en-US" altLang="en-US" sz="2300" dirty="0">
                <a:solidFill>
                  <a:prstClr val="black"/>
                </a:solidFill>
              </a:rPr>
              <a:t>The names of these relational operators recalls FORTRAN:</a:t>
            </a:r>
          </a:p>
          <a:p>
            <a:pPr>
              <a:spcBef>
                <a:spcPct val="0"/>
              </a:spcBef>
              <a:spcAft>
                <a:spcPts val="200"/>
              </a:spcAft>
              <a:buNone/>
              <a:tabLst>
                <a:tab pos="288925" algn="l"/>
                <a:tab pos="2454275" algn="l"/>
                <a:tab pos="5775325" algn="l"/>
                <a:tab pos="5948363" algn="l"/>
              </a:tabLst>
              <a:defRPr/>
            </a:pPr>
            <a:r>
              <a:rPr lang="en-US" altLang="en-US" sz="2200" b="1" dirty="0">
                <a:solidFill>
                  <a:prstClr val="black"/>
                </a:solidFill>
              </a:rPr>
              <a:t>	-</a:t>
            </a:r>
            <a:r>
              <a:rPr lang="en-US" altLang="en-US" sz="2200" b="1" dirty="0" err="1">
                <a:solidFill>
                  <a:prstClr val="black"/>
                </a:solidFill>
              </a:rPr>
              <a:t>lt</a:t>
            </a:r>
            <a:r>
              <a:rPr lang="en-US" altLang="en-US" sz="2200" b="1" dirty="0">
                <a:solidFill>
                  <a:prstClr val="black"/>
                </a:solidFill>
              </a:rPr>
              <a:t> : </a:t>
            </a:r>
            <a:r>
              <a:rPr lang="en-US" altLang="en-US" sz="2200" dirty="0">
                <a:solidFill>
                  <a:prstClr val="black"/>
                </a:solidFill>
              </a:rPr>
              <a:t>less than	</a:t>
            </a:r>
            <a:r>
              <a:rPr lang="en-US" altLang="en-US" sz="2200" b="1" dirty="0">
                <a:solidFill>
                  <a:prstClr val="black"/>
                </a:solidFill>
              </a:rPr>
              <a:t>-le : </a:t>
            </a:r>
            <a:r>
              <a:rPr lang="en-US" altLang="en-US" sz="2200" dirty="0">
                <a:solidFill>
                  <a:prstClr val="black"/>
                </a:solidFill>
              </a:rPr>
              <a:t>less than or equal to		-</a:t>
            </a:r>
            <a:r>
              <a:rPr lang="en-US" altLang="en-US" sz="2200" b="1" dirty="0" err="1">
                <a:solidFill>
                  <a:prstClr val="black"/>
                </a:solidFill>
              </a:rPr>
              <a:t>eq</a:t>
            </a:r>
            <a:r>
              <a:rPr lang="en-US" altLang="en-US" sz="2200" dirty="0">
                <a:solidFill>
                  <a:prstClr val="black"/>
                </a:solidFill>
              </a:rPr>
              <a:t> : equal to</a:t>
            </a:r>
          </a:p>
          <a:p>
            <a:pPr>
              <a:spcBef>
                <a:spcPct val="0"/>
              </a:spcBef>
              <a:spcAft>
                <a:spcPts val="200"/>
              </a:spcAft>
              <a:buNone/>
              <a:tabLst>
                <a:tab pos="288925" algn="l"/>
                <a:tab pos="2454275" algn="l"/>
                <a:tab pos="5775325" algn="l"/>
                <a:tab pos="5948363" algn="l"/>
              </a:tabLst>
              <a:defRPr/>
            </a:pPr>
            <a:r>
              <a:rPr lang="en-US" altLang="en-US" sz="2200" b="1" dirty="0">
                <a:solidFill>
                  <a:prstClr val="black"/>
                </a:solidFill>
              </a:rPr>
              <a:t>	-</a:t>
            </a:r>
            <a:r>
              <a:rPr lang="en-US" altLang="en-US" sz="2200" b="1" dirty="0" err="1">
                <a:solidFill>
                  <a:prstClr val="black"/>
                </a:solidFill>
              </a:rPr>
              <a:t>gt</a:t>
            </a:r>
            <a:r>
              <a:rPr lang="en-US" altLang="en-US" sz="2200" b="1" dirty="0">
                <a:solidFill>
                  <a:prstClr val="black"/>
                </a:solidFill>
              </a:rPr>
              <a:t> : </a:t>
            </a:r>
            <a:r>
              <a:rPr lang="en-US" altLang="en-US" sz="2200" dirty="0">
                <a:solidFill>
                  <a:prstClr val="black"/>
                </a:solidFill>
              </a:rPr>
              <a:t>greater than	</a:t>
            </a:r>
            <a:r>
              <a:rPr lang="en-US" altLang="en-US" sz="2200" b="1" dirty="0">
                <a:solidFill>
                  <a:prstClr val="black"/>
                </a:solidFill>
              </a:rPr>
              <a:t>-</a:t>
            </a:r>
            <a:r>
              <a:rPr lang="en-US" altLang="en-US" sz="2200" b="1" dirty="0" err="1">
                <a:solidFill>
                  <a:prstClr val="black"/>
                </a:solidFill>
              </a:rPr>
              <a:t>ge</a:t>
            </a:r>
            <a:r>
              <a:rPr lang="en-US" altLang="en-US" sz="2200" b="1" dirty="0">
                <a:solidFill>
                  <a:prstClr val="black"/>
                </a:solidFill>
              </a:rPr>
              <a:t> : </a:t>
            </a:r>
            <a:r>
              <a:rPr lang="en-US" altLang="en-US" sz="2200" dirty="0">
                <a:solidFill>
                  <a:prstClr val="black"/>
                </a:solidFill>
              </a:rPr>
              <a:t>greater than or equal to		-</a:t>
            </a:r>
            <a:r>
              <a:rPr lang="en-US" altLang="en-US" sz="2200" b="1" dirty="0">
                <a:solidFill>
                  <a:prstClr val="black"/>
                </a:solidFill>
              </a:rPr>
              <a:t>ne</a:t>
            </a:r>
            <a:r>
              <a:rPr lang="en-US" altLang="en-US" sz="2200" dirty="0">
                <a:solidFill>
                  <a:prstClr val="black"/>
                </a:solidFill>
              </a:rPr>
              <a:t> : not equal to</a:t>
            </a:r>
          </a:p>
          <a:p>
            <a:pPr marL="342900" indent="-342900">
              <a:spcBef>
                <a:spcPct val="0"/>
              </a:spcBef>
              <a:spcAft>
                <a:spcPts val="200"/>
              </a:spcAft>
              <a:defRPr/>
            </a:pPr>
            <a:r>
              <a:rPr lang="en-US" altLang="en-US" sz="2300" b="1" dirty="0">
                <a:solidFill>
                  <a:srgbClr val="C00000"/>
                </a:solidFill>
              </a:rPr>
              <a:t>Do NOT</a:t>
            </a:r>
            <a:r>
              <a:rPr lang="en-US" altLang="en-US" sz="2300" dirty="0">
                <a:solidFill>
                  <a:prstClr val="black"/>
                </a:solidFill>
              </a:rPr>
              <a:t> use &lt;, &lt;=, =, !=, &gt;, &gt;= with numbers; </a:t>
            </a:r>
            <a:r>
              <a:rPr lang="en-US" altLang="en-US" sz="2300" b="1" dirty="0">
                <a:solidFill>
                  <a:srgbClr val="C00000"/>
                </a:solidFill>
              </a:rPr>
              <a:t>these won't work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78A2FCEA-FC03-4360-8874-1A033B30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Combining Logical Tests</a:t>
            </a:r>
            <a:endParaRPr lang="en-US" altLang="en-US" sz="5400"/>
          </a:p>
        </p:txBody>
      </p:sp>
      <p:sp>
        <p:nvSpPr>
          <p:cNvPr id="138243" name="Content Placeholder 1">
            <a:extLst>
              <a:ext uri="{FF2B5EF4-FFF2-40B4-BE49-F238E27FC236}">
                <a16:creationId xmlns:a16="http://schemas.microsoft.com/office/drawing/2014/main" id="{889099E8-2395-4B6E-98DE-D8680721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400" dirty="0"/>
              <a:t>Recommended for combining tests</a:t>
            </a:r>
          </a:p>
          <a:p>
            <a:pPr marL="400050" lvl="1" indent="0">
              <a:buNone/>
              <a:defRPr/>
            </a:pPr>
            <a:r>
              <a:rPr lang="en-US" altLang="en-US" sz="2400" i="1" dirty="0"/>
              <a:t>avoid the now-deprecated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olidFill>
                  <a:srgbClr val="002060"/>
                </a:solidFill>
              </a:rPr>
              <a:t> -a  </a:t>
            </a:r>
            <a:r>
              <a:rPr lang="en-US" altLang="en-US" sz="2400" i="1" dirty="0"/>
              <a:t>option</a:t>
            </a:r>
          </a:p>
          <a:p>
            <a:pPr marL="857250" lvl="2" indent="0">
              <a:buNone/>
              <a:defRPr/>
            </a:pPr>
            <a:r>
              <a:rPr lang="en-US" altLang="en-US" dirty="0"/>
              <a:t>-a option has been used for two different purposes</a:t>
            </a:r>
          </a:p>
          <a:p>
            <a:pPr marL="1371600" lvl="3" indent="0">
              <a:buNone/>
              <a:defRPr/>
            </a:pPr>
            <a:r>
              <a:rPr lang="en-US" altLang="en-US" sz="2400" dirty="0"/>
              <a:t>to offer same functionality as the  </a:t>
            </a:r>
            <a:r>
              <a:rPr lang="en-US" altLang="en-US" sz="2400" b="1" dirty="0">
                <a:solidFill>
                  <a:srgbClr val="002060"/>
                </a:solidFill>
              </a:rPr>
              <a:t>-e </a:t>
            </a:r>
            <a:r>
              <a:rPr lang="en-US" altLang="en-US" sz="2400" dirty="0"/>
              <a:t> option</a:t>
            </a:r>
          </a:p>
          <a:p>
            <a:pPr marL="1371600" lvl="3" indent="0">
              <a:buNone/>
              <a:defRPr/>
            </a:pPr>
            <a:r>
              <a:rPr lang="en-US" altLang="en-US" sz="2400" dirty="0"/>
              <a:t>to  "and" two  test  expressions</a:t>
            </a:r>
          </a:p>
          <a:p>
            <a:pPr marL="857250" lvl="2" indent="0">
              <a:buNone/>
              <a:defRPr/>
            </a:pPr>
            <a:r>
              <a:rPr lang="en-US" altLang="en-US" dirty="0"/>
              <a:t>issues:  possible confusion with parsing of expressions</a:t>
            </a:r>
          </a:p>
          <a:p>
            <a:pPr marL="400050" lvl="1" indent="0">
              <a:buNone/>
              <a:defRPr/>
            </a:pPr>
            <a:r>
              <a:rPr lang="en-US" sz="2400" dirty="0"/>
              <a:t>for consistency with the above, avoid -o</a:t>
            </a:r>
          </a:p>
          <a:p>
            <a:pPr marL="400050" lvl="1" indent="0">
              <a:buNone/>
              <a:defRPr/>
            </a:pPr>
            <a:r>
              <a:rPr lang="en-US" sz="2400" dirty="0"/>
              <a:t>use </a:t>
            </a:r>
            <a:r>
              <a:rPr lang="en-US" sz="2400" b="1" dirty="0">
                <a:solidFill>
                  <a:srgbClr val="002060"/>
                </a:solidFill>
              </a:rPr>
              <a:t>!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2060"/>
                </a:solidFill>
              </a:rPr>
              <a:t>||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002060"/>
                </a:solidFill>
              </a:rPr>
              <a:t>&amp;&amp; </a:t>
            </a:r>
            <a:r>
              <a:rPr lang="en-US" sz="2400" dirty="0"/>
              <a:t>instead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78A2FCEA-FC03-4360-8874-1A033B30C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r>
              <a:rPr lang="en-US" altLang="en-US" sz="4000">
                <a:solidFill>
                  <a:srgbClr val="000000"/>
                </a:solidFill>
              </a:rPr>
              <a:t>Combining Logical Tests</a:t>
            </a:r>
            <a:endParaRPr lang="en-US" altLang="en-US" sz="5400"/>
          </a:p>
        </p:txBody>
      </p:sp>
      <p:sp>
        <p:nvSpPr>
          <p:cNvPr id="138243" name="Content Placeholder 1">
            <a:extLst>
              <a:ext uri="{FF2B5EF4-FFF2-40B4-BE49-F238E27FC236}">
                <a16:creationId xmlns:a16="http://schemas.microsoft.com/office/drawing/2014/main" id="{889099E8-2395-4B6E-98DE-D86807213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sz="2400" dirty="0"/>
              <a:t>Using (( )) -</a:t>
            </a:r>
          </a:p>
          <a:p>
            <a:pPr marL="0" indent="0">
              <a:buNone/>
              <a:defRPr/>
            </a:pPr>
            <a:r>
              <a:rPr lang="en-US" sz="2400" dirty="0"/>
              <a:t>	If we use the double parentheses notation (mathematical expansion), then the comparison operators are what you would expect: &lt;, &gt;, &lt;=, &gt;=, ==, !=</a:t>
            </a:r>
          </a:p>
          <a:p>
            <a:pPr marL="0" indent="0">
              <a:buNone/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B747D6-F947-4113-917E-031FA698D5A2}"/>
              </a:ext>
            </a:extLst>
          </p:cNvPr>
          <p:cNvSpPr txBox="1">
            <a:spLocks/>
          </p:cNvSpPr>
          <p:nvPr/>
        </p:nvSpPr>
        <p:spPr bwMode="auto">
          <a:xfrm>
            <a:off x="3962400" y="2819400"/>
            <a:ext cx="4267200" cy="2819401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ts val="100"/>
              </a:spcAft>
              <a:buNone/>
              <a:tabLst>
                <a:tab pos="4340225" algn="l"/>
              </a:tabLst>
            </a:pPr>
            <a:r>
              <a:rPr lang="es-ES" altLang="en-US" sz="1800" b="1"/>
              <a:t>jack@csci2200:~$ (( 4 &gt; 5 )); echo $?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tabLst>
                <a:tab pos="4340225" algn="l"/>
              </a:tabLst>
            </a:pPr>
            <a:r>
              <a:rPr lang="es-ES" altLang="en-US" sz="1800" b="1"/>
              <a:t>1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tabLst>
                <a:tab pos="4340225" algn="l"/>
              </a:tabLst>
            </a:pPr>
            <a:r>
              <a:rPr lang="es-ES" altLang="en-US" sz="1800" b="1"/>
              <a:t>jack@csci2200:~$ (( 4 &lt; 5 )); echo $?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tabLst>
                <a:tab pos="4340225" algn="l"/>
              </a:tabLst>
            </a:pPr>
            <a:r>
              <a:rPr lang="es-ES" altLang="en-US" sz="1800" b="1"/>
              <a:t>0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tabLst>
                <a:tab pos="4340225" algn="l"/>
              </a:tabLst>
            </a:pPr>
            <a:r>
              <a:rPr lang="es-ES" altLang="en-US" sz="1800" b="1"/>
              <a:t>jack@csci2200:~$ (( 4 != 5 )); echo $?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tabLst>
                <a:tab pos="4340225" algn="l"/>
              </a:tabLst>
            </a:pPr>
            <a:r>
              <a:rPr lang="es-ES" altLang="en-US" sz="1800" b="1"/>
              <a:t>0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tabLst>
                <a:tab pos="4340225" algn="l"/>
              </a:tabLst>
            </a:pPr>
            <a:r>
              <a:rPr lang="es-ES" altLang="en-US" sz="1800" b="1"/>
              <a:t>jack@csci2200:~$ (( 4 == 5 )); echo $?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tabLst>
                <a:tab pos="4340225" algn="l"/>
              </a:tabLst>
            </a:pPr>
            <a:r>
              <a:rPr lang="es-ES" altLang="en-US" sz="1800" b="1"/>
              <a:t>1</a:t>
            </a:r>
          </a:p>
          <a:p>
            <a:pPr marL="0" indent="0">
              <a:spcBef>
                <a:spcPct val="0"/>
              </a:spcBef>
              <a:spcAft>
                <a:spcPts val="100"/>
              </a:spcAft>
              <a:buNone/>
              <a:tabLst>
                <a:tab pos="4340225" algn="l"/>
              </a:tabLst>
            </a:pPr>
            <a:r>
              <a:rPr lang="es-ES" altLang="en-US" sz="1800" b="1"/>
              <a:t>jack@csci2200:~$</a:t>
            </a:r>
            <a:endParaRPr lang="en-US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19771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31808</TotalTime>
  <Words>3984</Words>
  <Application>Microsoft Office PowerPoint</Application>
  <PresentationFormat>Widescreen</PresentationFormat>
  <Paragraphs>477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Arial Unicode MS</vt:lpstr>
      <vt:lpstr>Calibri</vt:lpstr>
      <vt:lpstr>Calibri Light</vt:lpstr>
      <vt:lpstr>Consolas</vt:lpstr>
      <vt:lpstr>Courier New</vt:lpstr>
      <vt:lpstr>Office Theme</vt:lpstr>
      <vt:lpstr>3_Office Theme</vt:lpstr>
      <vt:lpstr>1_Office Theme</vt:lpstr>
      <vt:lpstr>CSCI 2200: Intro to Unix bash Scripting </vt:lpstr>
      <vt:lpstr>Logic Tests</vt:lpstr>
      <vt:lpstr>Logic Tests: Guard Clauses and $?</vt:lpstr>
      <vt:lpstr>Setting $? Directly with Logic Tests</vt:lpstr>
      <vt:lpstr>/usr/bin/[ - a.k.a. test</vt:lpstr>
      <vt:lpstr>File Tests</vt:lpstr>
      <vt:lpstr>Examples: tests of numbers</vt:lpstr>
      <vt:lpstr>Combining Logical Tests</vt:lpstr>
      <vt:lpstr>Combining Logical Tests</vt:lpstr>
      <vt:lpstr>Bash arrays</vt:lpstr>
      <vt:lpstr>bash Arrays: classic (indexed) arrays</vt:lpstr>
      <vt:lpstr>bash Arrays: associative arrays</vt:lpstr>
      <vt:lpstr>Arrays: Pragmatics</vt:lpstr>
      <vt:lpstr>Selection Statements</vt:lpstr>
      <vt:lpstr>Selection Statements: if-then-elif-fi</vt:lpstr>
      <vt:lpstr>if-then-elif-fi Statement Syntax</vt:lpstr>
      <vt:lpstr>Selection Statements: case</vt:lpstr>
      <vt:lpstr>case Statements: Observations</vt:lpstr>
      <vt:lpstr>case Statements: a Contrived Example</vt:lpstr>
      <vt:lpstr>loops</vt:lpstr>
      <vt:lpstr>Loops: Arithmetic for Loop</vt:lpstr>
      <vt:lpstr>Arithmetic for Loop: Examples</vt:lpstr>
      <vt:lpstr>List-based for Loop: Syntax</vt:lpstr>
      <vt:lpstr>List-based for Loop: Examples</vt:lpstr>
      <vt:lpstr>for Loop Clause Termination</vt:lpstr>
      <vt:lpstr>while and until Loops: Syntax</vt:lpstr>
      <vt:lpstr>while and until Loops: Examples</vt:lpstr>
      <vt:lpstr>while and until Loops: Examples</vt:lpstr>
      <vt:lpstr>while and until Loop Clause Termination</vt:lpstr>
      <vt:lpstr>break and continue Statements</vt:lpstr>
      <vt:lpstr>break Statements: Examples</vt:lpstr>
      <vt:lpstr>continue Statements: Examples</vt:lpstr>
      <vt:lpstr>functions</vt:lpstr>
      <vt:lpstr>bash Functions vs. Functions in Other Languages</vt:lpstr>
      <vt:lpstr>Declaring a Function</vt:lpstr>
      <vt:lpstr>Calling a Function</vt:lpstr>
      <vt:lpstr>Accessing Content Inside a Function</vt:lpstr>
      <vt:lpstr>Returning Values</vt:lpstr>
      <vt:lpstr>Functions: Basic Parameter Passing </vt:lpstr>
      <vt:lpstr>Functions: Basic Parameter Passing </vt:lpstr>
      <vt:lpstr>Functions: $0, $#, shift</vt:lpstr>
      <vt:lpstr>Managing Problem Parameters</vt:lpstr>
      <vt:lpstr>Functions: Arrays as Arguments</vt:lpstr>
      <vt:lpstr>Functions: Call by Name</vt:lpstr>
      <vt:lpstr>Functions: Setting External Variables</vt:lpstr>
      <vt:lpstr>Functions: Input Redirection</vt:lpstr>
      <vt:lpstr>Summary</vt:lpstr>
      <vt:lpstr>PowerPoint Presentation</vt:lpstr>
    </vt:vector>
  </TitlesOfParts>
  <Company>ETSU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BASH Scripting</dc:title>
  <dc:creator>ETSU</dc:creator>
  <cp:lastModifiedBy>Ramsey, John Webster</cp:lastModifiedBy>
  <cp:revision>906</cp:revision>
  <dcterms:created xsi:type="dcterms:W3CDTF">2007-10-18T12:23:59Z</dcterms:created>
  <dcterms:modified xsi:type="dcterms:W3CDTF">2022-03-30T17:48:24Z</dcterms:modified>
</cp:coreProperties>
</file>