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8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8732" r:id="rId2"/>
    <p:sldMasterId id="2147488746" r:id="rId3"/>
    <p:sldMasterId id="2147488758" r:id="rId4"/>
    <p:sldMasterId id="2147489376" r:id="rId5"/>
    <p:sldMasterId id="2147489388" r:id="rId6"/>
    <p:sldMasterId id="2147489400" r:id="rId7"/>
    <p:sldMasterId id="2147489412" r:id="rId8"/>
    <p:sldMasterId id="2147490004" r:id="rId9"/>
  </p:sldMasterIdLst>
  <p:notesMasterIdLst>
    <p:notesMasterId r:id="rId62"/>
  </p:notesMasterIdLst>
  <p:handoutMasterIdLst>
    <p:handoutMasterId r:id="rId63"/>
  </p:handoutMasterIdLst>
  <p:sldIdLst>
    <p:sldId id="364" r:id="rId10"/>
    <p:sldId id="680" r:id="rId11"/>
    <p:sldId id="678" r:id="rId12"/>
    <p:sldId id="679" r:id="rId13"/>
    <p:sldId id="681" r:id="rId14"/>
    <p:sldId id="627" r:id="rId15"/>
    <p:sldId id="628" r:id="rId16"/>
    <p:sldId id="629" r:id="rId17"/>
    <p:sldId id="671" r:id="rId18"/>
    <p:sldId id="633" r:id="rId19"/>
    <p:sldId id="630" r:id="rId20"/>
    <p:sldId id="634" r:id="rId21"/>
    <p:sldId id="631" r:id="rId22"/>
    <p:sldId id="632" r:id="rId23"/>
    <p:sldId id="635" r:id="rId24"/>
    <p:sldId id="636" r:id="rId25"/>
    <p:sldId id="682" r:id="rId26"/>
    <p:sldId id="637" r:id="rId27"/>
    <p:sldId id="638" r:id="rId28"/>
    <p:sldId id="683" r:id="rId29"/>
    <p:sldId id="639" r:id="rId30"/>
    <p:sldId id="640" r:id="rId31"/>
    <p:sldId id="641" r:id="rId32"/>
    <p:sldId id="662" r:id="rId33"/>
    <p:sldId id="642" r:id="rId34"/>
    <p:sldId id="684" r:id="rId35"/>
    <p:sldId id="643" r:id="rId36"/>
    <p:sldId id="670" r:id="rId37"/>
    <p:sldId id="645" r:id="rId38"/>
    <p:sldId id="663" r:id="rId39"/>
    <p:sldId id="685" r:id="rId40"/>
    <p:sldId id="648" r:id="rId41"/>
    <p:sldId id="649" r:id="rId42"/>
    <p:sldId id="650" r:id="rId43"/>
    <p:sldId id="651" r:id="rId44"/>
    <p:sldId id="686" r:id="rId45"/>
    <p:sldId id="652" r:id="rId46"/>
    <p:sldId id="653" r:id="rId47"/>
    <p:sldId id="665" r:id="rId48"/>
    <p:sldId id="666" r:id="rId49"/>
    <p:sldId id="667" r:id="rId50"/>
    <p:sldId id="657" r:id="rId51"/>
    <p:sldId id="668" r:id="rId52"/>
    <p:sldId id="669" r:id="rId53"/>
    <p:sldId id="664" r:id="rId54"/>
    <p:sldId id="660" r:id="rId55"/>
    <p:sldId id="672" r:id="rId56"/>
    <p:sldId id="673" r:id="rId57"/>
    <p:sldId id="674" r:id="rId58"/>
    <p:sldId id="675" r:id="rId59"/>
    <p:sldId id="676" r:id="rId60"/>
    <p:sldId id="677" r:id="rId61"/>
  </p:sldIdLst>
  <p:sldSz cx="12192000" cy="6858000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6D2"/>
    <a:srgbClr val="744500"/>
    <a:srgbClr val="FFFF00"/>
    <a:srgbClr val="FFCC00"/>
    <a:srgbClr val="FF9933"/>
    <a:srgbClr val="B86E00"/>
    <a:srgbClr val="DE8400"/>
    <a:srgbClr val="764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195" autoAdjust="0"/>
    <p:restoredTop sz="86409" autoAdjust="0"/>
  </p:normalViewPr>
  <p:slideViewPr>
    <p:cSldViewPr>
      <p:cViewPr varScale="1">
        <p:scale>
          <a:sx n="106" d="100"/>
          <a:sy n="106" d="100"/>
        </p:scale>
        <p:origin x="126" y="21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7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slide" Target="slides/slide38.xml"/><Relationship Id="rId50" Type="http://schemas.openxmlformats.org/officeDocument/2006/relationships/slide" Target="slides/slide41.xml"/><Relationship Id="rId55" Type="http://schemas.openxmlformats.org/officeDocument/2006/relationships/slide" Target="slides/slide46.xml"/><Relationship Id="rId63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53" Type="http://schemas.openxmlformats.org/officeDocument/2006/relationships/slide" Target="slides/slide44.xml"/><Relationship Id="rId58" Type="http://schemas.openxmlformats.org/officeDocument/2006/relationships/slide" Target="slides/slide49.xml"/><Relationship Id="rId66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2.xml"/><Relationship Id="rId19" Type="http://schemas.openxmlformats.org/officeDocument/2006/relationships/slide" Target="slides/slide10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slide" Target="slides/slide39.xml"/><Relationship Id="rId56" Type="http://schemas.openxmlformats.org/officeDocument/2006/relationships/slide" Target="slides/slide47.xml"/><Relationship Id="rId64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slide" Target="slides/slide37.xml"/><Relationship Id="rId59" Type="http://schemas.openxmlformats.org/officeDocument/2006/relationships/slide" Target="slides/slide50.xml"/><Relationship Id="rId67" Type="http://schemas.openxmlformats.org/officeDocument/2006/relationships/tableStyles" Target="tableStyles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54" Type="http://schemas.openxmlformats.org/officeDocument/2006/relationships/slide" Target="slides/slide45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slide" Target="slides/slide40.xml"/><Relationship Id="rId57" Type="http://schemas.openxmlformats.org/officeDocument/2006/relationships/slide" Target="slides/slide48.xml"/><Relationship Id="rId10" Type="http://schemas.openxmlformats.org/officeDocument/2006/relationships/slide" Target="slides/slide1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slide" Target="slides/slide43.xml"/><Relationship Id="rId60" Type="http://schemas.openxmlformats.org/officeDocument/2006/relationships/slide" Target="slides/slide51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9" Type="http://schemas.openxmlformats.org/officeDocument/2006/relationships/slide" Target="slides/slide3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1279BF9-2C1A-46EE-9684-432D779EF1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47A796-2A91-48F3-B5C9-F1208BE019C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30F50A59-C33E-4846-A644-799D7F6CB670}" type="datetimeFigureOut">
              <a:rPr lang="en-US"/>
              <a:pPr>
                <a:defRPr/>
              </a:pPr>
              <a:t>4/6/2022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A4CF8-D233-4960-8259-D7C01C33218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59AE0A-316F-48FF-A36A-23D7E4F4294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8E721FB-CC51-43F9-86D2-6DCFD67D3F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396B872-26EE-488F-964B-0EDA12F6E9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FBD625-D493-43E3-AD4D-B06220E4042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53DEE286-22E2-4370-AEBD-25AB7FE462A7}" type="datetimeFigureOut">
              <a:rPr lang="en-US"/>
              <a:pPr>
                <a:defRPr/>
              </a:pPr>
              <a:t>4/6/2022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72F3493-E898-4998-B15B-C3C997AB73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05F73E0-EB78-4869-9864-1A3EA7A457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0E554-B7D8-45AE-8349-BF94998F356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E24C6-DAE4-4956-9D52-633666241E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B1BB1A7-C457-43D4-92F3-CA9267792FA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F9C10E8D-8695-4D99-8FE3-78BD3D157B8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302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9D667C27-5F36-46ED-AE17-CB7B4034086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645F8CA1-6221-40FC-AEFE-5402E2AE0F0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302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1F556051-9010-4E79-9D89-2ADCBC82621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4CD1B-6E78-4B6D-91CD-48153CE6B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5FE8B-A426-4EDF-A33C-4E3157937978}" type="datetimeFigureOut">
              <a:rPr lang="en-US"/>
              <a:pPr>
                <a:defRPr/>
              </a:pPr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3FACB-02C4-4CF0-92DC-A432A5EEA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E0116-0693-41E9-B2F9-FB453112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3DF44B-2A77-4DBD-8595-32906D62E7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136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01C40-0BD0-45DF-8CDF-DD1F62651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64F412-ACD0-43EA-9A8A-175EE06C7CB8}" type="datetimeFigureOut">
              <a:rPr lang="en-US"/>
              <a:pPr>
                <a:defRPr/>
              </a:pPr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B075D-5E8D-4ACE-ADF6-992911287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AEC6C-D1EB-433B-A000-AEF64E032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C466B7-343C-406B-8A63-D83D02303E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115392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041900-5CFA-49B4-8355-652D16BE8FD5}" type="datetimeFigureOut">
              <a:rPr lang="en-US" smtClean="0"/>
              <a:pPr>
                <a:defRPr/>
              </a:pPr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0F1C-6C30-43F1-B331-4959FDB5F20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2843709"/>
      </p:ext>
    </p:extLst>
  </p:cSld>
  <p:clrMapOvr>
    <a:masterClrMapping/>
  </p:clrMapOvr>
  <p:transition spd="med">
    <p:fade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64CA6D-0507-4392-91E6-3AEFA5805D6F}" type="datetimeFigureOut">
              <a:rPr lang="en-US" smtClean="0"/>
              <a:pPr>
                <a:defRPr/>
              </a:pPr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B3B73-CCF9-4437-A6BA-98F095C6C51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2083653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EE045-F80F-4101-A0A7-73AC4D3B4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78CB67-5457-4D55-89FE-96E37BFA8230}" type="datetimeFigureOut">
              <a:rPr lang="en-US"/>
              <a:pPr>
                <a:defRPr/>
              </a:pPr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310C6-A5B1-49C8-B19E-DB05B7968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439A5-8F39-4054-AC7E-CAA779E31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021E72-F4B6-4E73-B10C-AE1303375B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5959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7300E59-E435-4584-B0D6-B695E3E7E1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A1F0E23-4838-4883-8343-E3B3764C2F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B02D976-1F9D-4F8E-8694-8E818DE5FF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D779D5-EAEF-4F7F-A280-3117278C5E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9466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1ED0CE2-69C8-459A-8644-10F498D1E1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1732076-1DD0-42A4-A028-31DC13A9FB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DF89D78-E066-4E08-99F7-C5A6395E51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512DFE-C6F3-49B8-834C-449049DF96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292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621867B-282D-4590-B2B2-A74FFF7CE9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D87434B-1FDB-4D08-A3EE-7CF10A8931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2F3F00B-9A58-44A7-A079-C92C816B3A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FB558C-316E-4890-BBC3-E40BD2A0DC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0978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EBF9D4-13E7-4578-9D39-C5CDD0F3AC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3B2A93-9302-43E9-A404-24A2F5FEA7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1F7D2A-E36C-4BDA-B3DD-806302D8F3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820914-4872-48A8-B5E7-D106E4213A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36488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FDDA656-915D-4340-80D0-8B689D8361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019CAB8-B8E4-48A2-B341-EB1EDB2387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C2226AC-F964-467B-8A97-957C0AAEF5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7FF899-FF21-4FC4-A927-E6AA15BFD4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52839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05AD2F2-2BB6-416B-AE71-BCFB390A00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744315C-0B3C-4082-B9F1-CABDC7FE14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AF53D87-7EFD-467A-84DE-77C3F354AB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475B46-5ADC-43BD-B32F-96F4CAB731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32366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8D9119F-040D-4C2E-B68B-7AB8B3BA86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D00CAD0-9409-4388-8829-161CA78258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E041E75-1CF5-4060-A1A9-A191E25015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5FC12A-0781-4BC6-A7C4-7B437DB6D1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45243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C8D137-D6F0-46E5-A8BF-B5C6203187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97E634-1224-4C6E-AECC-005A750EFE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E41F32-1214-4A70-9CD8-7C67FCD070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1E6A9F-115E-41C4-9BA2-49FA40E84E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401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AF172-619B-49A5-ABBD-4D7CC491C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267EBC-39AA-4DE6-A2C9-E9568C35D001}" type="datetimeFigureOut">
              <a:rPr lang="en-US"/>
              <a:pPr>
                <a:defRPr/>
              </a:pPr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78634-055B-4D31-93D2-FEE961336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0203C-8EF7-44FC-8110-930FC4F0C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29CE70-E0F9-4B13-980C-E19B82E3F7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95469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CFA9A0-66EE-4630-BF23-DFA0F4A619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FA032D-9660-486A-B204-B83C7F6000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058EED-C71D-4F4A-8678-E7FBA26996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F706BE-E89D-4E5C-81A5-2534111DD4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59172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4C4E68E-BFBF-438D-A6FA-35415CE2DE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A004372-BCCA-481B-BC6E-CE36EF8F5E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3009426-C8BE-49EC-8EF8-B068634D66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D5A2DF-E0DF-46E7-A051-63B580A93A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63599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919DC94-C9CE-43C8-AC90-D027E12B9C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B8B53FE-25A3-43C6-8C79-B6AE72325B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06EE5F-BE00-4D9B-A3A1-6F0345E011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EB674C-C584-4596-87AA-DA82713804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04696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32DE38B-B6B6-40F4-ACC2-5ACF75A4AE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8E0D6E5-C18D-416D-B697-67E08E4A6C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FE551F0-351D-4D63-A0E7-4C6D6752A8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8D8702-3AE5-4B9D-9BFC-D391B074CF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67282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39E540-4229-4D26-820F-BFE6B6EE7CA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77B274-3F58-452C-91B6-1A75119C1E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2EC4DE-80C3-470D-AA8E-0ABB8E8F8C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F4128F-806E-446F-AA53-BE176D2613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28868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68F1A-63C7-4272-8897-AA3C8D683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2ADFDA-4B53-48D6-8F44-A8CD85B45FE9}" type="datetimeFigureOut">
              <a:rPr lang="en-US"/>
              <a:pPr>
                <a:defRPr/>
              </a:pPr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71381-4262-417C-8ED9-689D65E2A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43B7A-590D-42F0-B9F8-F7941B2C8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27F13B-38CF-4BBC-BD3C-A0AD037DDC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91052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E80DD-159B-4E67-9B71-3C9FC4447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03F8FE-BD96-4047-AB00-FFF22DB86224}" type="datetimeFigureOut">
              <a:rPr lang="en-US"/>
              <a:pPr>
                <a:defRPr/>
              </a:pPr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4C159-7166-4AB2-ADC2-603B66114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61899-1724-406A-BAF7-CEEC6BCF0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6293F2-7978-4DAA-9589-0F2D085189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87487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074A8-B35E-42C6-9EDD-0E84076E9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A4A67C-D98C-4CDB-A748-3B75054E8386}" type="datetimeFigureOut">
              <a:rPr lang="en-US"/>
              <a:pPr>
                <a:defRPr/>
              </a:pPr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83C14-9707-455F-8B3E-A4517B389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41406-903D-4422-B393-D1AC274D8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299E0E-7566-4249-B8EF-A3509D2092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42149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9C3E44B-8D54-4BD7-B2D2-35728740D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ED897-9963-4F83-99DE-401A91143DC7}" type="datetimeFigureOut">
              <a:rPr lang="en-US"/>
              <a:pPr>
                <a:defRPr/>
              </a:pPr>
              <a:t>4/6/2022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4E3BC9D-4015-42A7-8077-401B82997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97BDFA8-973A-44BB-8D29-60B8C4C93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9787BA-C230-4FFB-90E8-8D5B3C7957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08970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AE5AFE7-9F2C-4546-9637-9341AE3B2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C3BC5B-257C-4728-853A-9765EAB13CD1}" type="datetimeFigureOut">
              <a:rPr lang="en-US"/>
              <a:pPr>
                <a:defRPr/>
              </a:pPr>
              <a:t>4/6/2022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881D754-6037-450A-A7C6-6EC13FB2F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29C7C7C-209D-4E68-AB3C-1282E05FA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0307E6-4DB7-4838-83C4-296ECED707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3827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C35A6-197D-4AF4-A46F-3C548225D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28D849-0F46-43DD-8332-4EABB5DB9C46}" type="datetimeFigureOut">
              <a:rPr lang="en-US"/>
              <a:pPr>
                <a:defRPr/>
              </a:pPr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3D683-8145-439C-B617-6C8B594D0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A382B-1362-476E-B991-9E348A46F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1771A2-30BE-4E0F-AAB8-A709316D1A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55013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F445592-1312-46F3-B5C6-A4BA8F431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034CAB-7B28-4DDB-8BAC-5768DA1ACCEF}" type="datetimeFigureOut">
              <a:rPr lang="en-US"/>
              <a:pPr>
                <a:defRPr/>
              </a:pPr>
              <a:t>4/6/2022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F101A2F-3058-4C8A-94BF-A81708CA2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120EC11-0B9E-4868-875D-14738DED5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B69377-CCF1-42B2-8CB7-4A3F10ABC7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52130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4D99960-95B0-4444-9341-26CCDC058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C31C49-F8E3-4CCB-BE57-BFA3ED79ADD8}" type="datetimeFigureOut">
              <a:rPr lang="en-US"/>
              <a:pPr>
                <a:defRPr/>
              </a:pPr>
              <a:t>4/6/2022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D7204FA-939F-475A-8424-96E2DD6CC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8831AD4-37C2-4A7A-90E7-495A49603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8E8F41-78D3-44DF-8AFB-6D26971396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85612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4A419F4-F03B-4064-B65F-0104B9135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CB165-05BB-4060-9541-0DE9F291D1F4}" type="datetimeFigureOut">
              <a:rPr lang="en-US"/>
              <a:pPr>
                <a:defRPr/>
              </a:pPr>
              <a:t>4/6/2022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FD60AFF-5047-455E-B281-15BB50128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B600717-C8C8-4E13-8157-5D9305F35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75E4B4-2F52-40DB-AD6A-F9F4EBE428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48167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5FCC577-3F14-48B7-84D1-1C07D2692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7693E9-B4A3-4B92-B148-9708BBB597FC}" type="datetimeFigureOut">
              <a:rPr lang="en-US"/>
              <a:pPr>
                <a:defRPr/>
              </a:pPr>
              <a:t>4/6/2022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A5D1153-D4A4-4C92-8585-2B2AE8A8A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245D1A6-F107-478B-B896-CB3C6681E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820611-7734-4FF5-B104-1CC7A0A391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28179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9ACE5-83FB-4294-97BB-70854C4AC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BD1D4D-C94E-4002-93DC-F925475B35B4}" type="datetimeFigureOut">
              <a:rPr lang="en-US"/>
              <a:pPr>
                <a:defRPr/>
              </a:pPr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F0140-F55C-492C-9DB2-45B2FA899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48ACD-C355-4E34-AE8E-62F5A5966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B0B962-FE1B-4747-B9E2-3A28CC4355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17724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521A3-12C3-4C35-8941-DE03E254E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76DB29-70BB-4AC7-81C8-82DA09781098}" type="datetimeFigureOut">
              <a:rPr lang="en-US"/>
              <a:pPr>
                <a:defRPr/>
              </a:pPr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96202-8E1C-41F8-88C2-AB6C31A26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956B3-5646-4755-A633-8F51BCE62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2584C2-C3C4-4F7B-827E-AAF4A25435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623998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406BB-2ECF-4BE8-96D3-2A645DD69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221CF-6267-4E72-B66E-334BEC3A7E40}" type="datetimeFigureOut">
              <a:rPr lang="en-US"/>
              <a:pPr>
                <a:defRPr/>
              </a:pPr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DA627-06BB-4095-8B87-F193108AE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1E3CE-96F7-4B25-8EB3-39C2F0EDB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4DF175-592B-4A8C-80A3-26E01E0663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22340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13941-7FE8-4960-8D3B-1800FED13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99B3DD-3D39-4BCF-84C0-C3DDE034748F}" type="datetimeFigureOut">
              <a:rPr lang="en-US"/>
              <a:pPr>
                <a:defRPr/>
              </a:pPr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D67A8-ABF4-41D3-A27A-6D55A9663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566ED-0122-44D5-A37A-9FC06D1C7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7BEE5E-EBF3-4DE9-8C0A-DC6CD1E677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235970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2BA4F-4F60-4F95-9346-D237338A0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D1FF95-E70D-430D-A7AB-C71C280D8509}" type="datetimeFigureOut">
              <a:rPr lang="en-US"/>
              <a:pPr>
                <a:defRPr/>
              </a:pPr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029DF-BF2E-4380-964C-83A340C18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4E303-874C-4AC9-8C4D-CBA415809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7D1099-9EE8-4C1D-A796-522E4247DF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887497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4E5FF30-C352-4EA6-BE08-BF100D080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6C6085-AD85-4E70-A79D-A98364C26BB1}" type="datetimeFigureOut">
              <a:rPr lang="en-US"/>
              <a:pPr>
                <a:defRPr/>
              </a:pPr>
              <a:t>4/6/2022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11D8FB1-7CC1-496E-8378-6791A200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223F021-FEF7-47A1-AE2C-5080E2B42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37D220-B2AC-49EC-A71A-C77C850DE0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9969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D7C185A-2E2F-49BB-814F-9E196B9AC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82DA4F-A5E6-48A6-B115-21B70E7CF8A6}" type="datetimeFigureOut">
              <a:rPr lang="en-US"/>
              <a:pPr>
                <a:defRPr/>
              </a:pPr>
              <a:t>4/6/2022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4235987-3B13-42CC-93EA-AD135CDE6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448DDE7-8CFE-4553-860B-95F203DA9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692645-D3C4-43FF-8C07-C1C425A222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772643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DC7E672-48F1-4608-BBA8-2B8B3DCEE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DA633D-BACF-4DF6-8038-51D95815A02B}" type="datetimeFigureOut">
              <a:rPr lang="en-US"/>
              <a:pPr>
                <a:defRPr/>
              </a:pPr>
              <a:t>4/6/2022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0F75704-925A-447D-992F-3F19C859D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5A884C5-94CF-4D08-812F-CE9F5373D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5933E0-2F41-4761-9AA1-FA35C1867A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987009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1CA9E58-9755-4F66-9AC1-D6C3997CC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2C4B37-FE87-4193-BDA0-FC9E032722F2}" type="datetimeFigureOut">
              <a:rPr lang="en-US"/>
              <a:pPr>
                <a:defRPr/>
              </a:pPr>
              <a:t>4/6/2022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ACE4CCF-62BA-4C41-8A32-D4F3CA821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1A17226-DAC0-44D2-860B-0FBC7BE57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617437-2FEC-47CD-9EDE-CC64309406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554174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AD4C8CFA-DCF5-441D-B27D-8D9A4A380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9D0833-7DD0-4B37-BFD0-9E8536C72B2B}" type="datetimeFigureOut">
              <a:rPr lang="en-US"/>
              <a:pPr>
                <a:defRPr/>
              </a:pPr>
              <a:t>4/6/2022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A7215BD-0419-4846-8BDE-D1B463872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48B257E-C2D1-4B0F-B433-0D78BBDF5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D266BC-81F7-4778-B791-1CF0DE910B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354545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F205B00-D79B-46DC-B128-17F5D16E5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DD0CFE-A4B3-4CD1-BA50-54876AD8B785}" type="datetimeFigureOut">
              <a:rPr lang="en-US"/>
              <a:pPr>
                <a:defRPr/>
              </a:pPr>
              <a:t>4/6/2022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266D88A-877E-4CE2-961E-D36A93769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A322273-2589-41D0-B87B-2EB46E3D0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BCD046-1439-4C32-9EC4-677B4BFB04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731726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A220FFF-D447-4495-8D9B-94F999213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74E1AA-6307-4ACF-BE83-CE780E4DBF0D}" type="datetimeFigureOut">
              <a:rPr lang="en-US"/>
              <a:pPr>
                <a:defRPr/>
              </a:pPr>
              <a:t>4/6/2022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107C2D4-2257-4DF5-A24C-0CED670FE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FC32672-AC79-4325-B866-E2A5C7301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36CA1C-13BE-4DB2-8F0B-ACBD77AC4E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107109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CC4B7-4D1F-46D3-8A7D-ADCC0D925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39919-84B4-4876-B1A5-AE194EE58B3F}" type="datetimeFigureOut">
              <a:rPr lang="en-US"/>
              <a:pPr>
                <a:defRPr/>
              </a:pPr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ECBCA-6DC4-4BD6-8B0F-4AA1AA507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BF8CF-820B-4852-81F4-120E6F5D5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EC121F-4772-476D-B428-9F05EB8D4C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79464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0D7F9-1FEC-4C4F-93DE-68F1AADF1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863F40-820A-4681-8376-4FBDD5AF3A40}" type="datetimeFigureOut">
              <a:rPr lang="en-US"/>
              <a:pPr>
                <a:defRPr/>
              </a:pPr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2E159-BFC5-4B25-924B-748A3D235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F3C13-97A6-4F23-A7EB-E8DFED3B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84FFDE-F0F3-4D9D-87FE-EA0C1E3AD5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193201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48C3F-BAC0-4EEE-8684-23F15FAEA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A18C8-6381-427D-AF8A-71E0DAA8948F}" type="datetimeFigureOut">
              <a:rPr lang="en-US"/>
              <a:pPr>
                <a:defRPr/>
              </a:pPr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6C9E0-8ECB-4174-A8CE-88D4D28EE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12E13-B184-4111-BBC1-5A5B5A2E7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B624A4-74E7-4501-AF99-B7C01BA743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946250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6C4D2-3D63-44E1-A324-185ED18BF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074CE1-6C23-4985-B059-72988F6627D5}" type="datetimeFigureOut">
              <a:rPr lang="en-US"/>
              <a:pPr>
                <a:defRPr/>
              </a:pPr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355DD-0C6E-47CC-8F85-873F05285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851E8-97AC-4BEC-9DFF-BFAE4E427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BDF0FA-56BE-46E1-8CAD-A5CCA8D393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093200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8C4CB-0F86-40FA-BC4B-A386BD606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D667A-70D4-4A56-B5AE-8C96274E440E}" type="datetimeFigureOut">
              <a:rPr lang="en-US"/>
              <a:pPr>
                <a:defRPr/>
              </a:pPr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2E8A8-62B7-4EBB-8031-E2D9C5122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49E55-32C0-4E77-8CA5-41FCD1C07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6C8E7E-F3D1-4495-97D0-3B04501548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3194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3E76567-8219-47A6-91DE-E45FAA5CF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9D7E1B-9C3A-4B66-A877-58004E5F436D}" type="datetimeFigureOut">
              <a:rPr lang="en-US"/>
              <a:pPr>
                <a:defRPr/>
              </a:pPr>
              <a:t>4/6/2022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1E1B044-48E4-4A55-AA1C-254004D17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01F912F-D89F-433C-B0DD-F16D12A4F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764565-2FC5-4A55-B19E-F6D63472D4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068395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18C27B3-A3CA-4940-86AA-31B64DC40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C2530-183D-4A67-87A8-93D318B98091}" type="datetimeFigureOut">
              <a:rPr lang="en-US"/>
              <a:pPr>
                <a:defRPr/>
              </a:pPr>
              <a:t>4/6/2022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F36439F-A41F-4281-A769-8BC11EF81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12F9D9B-A693-49FB-A3F5-88206025E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55154B-7AD7-46EB-90F4-82FF952813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034007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02EC8D6-377C-4418-8F64-13B4F936D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07F73-11BA-4F37-9D10-28376399A107}" type="datetimeFigureOut">
              <a:rPr lang="en-US"/>
              <a:pPr>
                <a:defRPr/>
              </a:pPr>
              <a:t>4/6/2022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E38D8C7-06BE-4228-B038-53101CC5E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2C17772-E8A1-4249-A71F-30A1BDA71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B45879-3AAF-47B8-984D-903693B8F4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036942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D58F585-A116-4D0D-A9FC-FD744052D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8917BB-2D25-410D-A757-3BD4E2477E64}" type="datetimeFigureOut">
              <a:rPr lang="en-US"/>
              <a:pPr>
                <a:defRPr/>
              </a:pPr>
              <a:t>4/6/2022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F071E0A-9F4F-4216-BEBB-06E87D05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0D1CD02-75E6-4213-8953-4D4DE809D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CFB084-0C09-4E12-BA8B-ABA91232C3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271367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04B9879-D0E5-4106-B7F9-E1A8BC6FC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C1BBA6-7FDB-438D-A332-9E00D9525759}" type="datetimeFigureOut">
              <a:rPr lang="en-US"/>
              <a:pPr>
                <a:defRPr/>
              </a:pPr>
              <a:t>4/6/2022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34C4B5A-028A-458F-A1FA-DC9C7A502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A92DBFD-0170-43D6-9D68-8A01BF7B6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140F23-DFBD-488F-8FD9-0283434BD3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914475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7C57C7B-CF3A-47C4-9E22-19A1345E9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EF6047-41AD-423F-91D6-A1AC81E55683}" type="datetimeFigureOut">
              <a:rPr lang="en-US"/>
              <a:pPr>
                <a:defRPr/>
              </a:pPr>
              <a:t>4/6/2022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DCDA849-8940-4869-99B3-1F5B0A9DC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A8E3E51-984F-4D7A-8109-DDCFF56E0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696BD7-3D3F-4D71-B090-0FC0CE9E0A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529830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CC82F84-B6D5-4595-86F4-FA60E4B50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135AB0-0A14-42FB-BCB9-30191375C805}" type="datetimeFigureOut">
              <a:rPr lang="en-US"/>
              <a:pPr>
                <a:defRPr/>
              </a:pPr>
              <a:t>4/6/2022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B1A4356-F031-4F35-8937-C7102072C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9B70A2A-466E-43B1-9735-7DB81976F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DBD79B-EE02-4E6A-BED5-73A8B5CD9F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410539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BCA86-AE93-4C32-9068-5F9A9C417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AEB6F2-180E-4016-8654-C8E6535423C8}" type="datetimeFigureOut">
              <a:rPr lang="en-US"/>
              <a:pPr>
                <a:defRPr/>
              </a:pPr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A5E2D-1D9A-4D98-8C9D-06890330F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83BC4-BA42-4578-9258-638D926A5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D865D6-4642-477F-A347-0CEB19AE0E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90316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A9382-56A3-47C3-ACB6-FE7248993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6E9F95-713E-4706-BF47-1846CD765195}" type="datetimeFigureOut">
              <a:rPr lang="en-US"/>
              <a:pPr>
                <a:defRPr/>
              </a:pPr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5A349-2104-4460-8C50-457096C5F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1CA2A-E0C2-4490-AD76-05F250302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2B6497-FF62-42AC-86CA-221806EF2D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56265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82F4D-1B5B-4854-A7B6-7DD5260AC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46B20-E8DB-443F-A578-DB096D2D78D5}" type="datetimeFigureOut">
              <a:rPr lang="en-US"/>
              <a:pPr>
                <a:defRPr/>
              </a:pPr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6497A-80E1-4AF0-AB53-8B5E8D77B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53C06-E3AB-46FB-B6F6-BC7F4D066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CF8357-744D-447D-8E63-E8EEC038C0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801720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2723F-CC1F-4E69-8E15-276BD8864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197FD-45D2-4200-8559-E77355103D30}" type="datetimeFigureOut">
              <a:rPr lang="en-US"/>
              <a:pPr>
                <a:defRPr/>
              </a:pPr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D5672-C0DC-489C-BB06-FFAC3B122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2447B-4AA3-49A0-BEFF-111FC7324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F72E1A-D75A-489E-B5B3-714A050E09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8590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451D471-3568-451B-9F4D-8B171542C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DEF8F-DD56-4075-9F2D-D529A7BC34B1}" type="datetimeFigureOut">
              <a:rPr lang="en-US"/>
              <a:pPr>
                <a:defRPr/>
              </a:pPr>
              <a:t>4/6/2022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4DF0DB5-1717-4F78-A92E-009C4B25D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22C7816-3C7B-4ED5-BCEA-70BE5762F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34B1D6-37E8-4841-BDEA-6EB0829FB1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119302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D6E2C-5944-410F-B53E-965D66E11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0401A4-A950-4964-B4E4-3C6BF146273A}" type="datetimeFigureOut">
              <a:rPr lang="en-US"/>
              <a:pPr>
                <a:defRPr/>
              </a:pPr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EB2B6-7CDE-4072-B60A-D42A0A76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383C6-2A43-4D3B-B3F3-28B8DF52A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10885A-70D0-4EFF-B9B1-56F9B027A2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193969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CB592B5-18ED-4C25-8416-F95CB95A8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F1BDF5-D185-48E3-B8C8-5D9DB84C2886}" type="datetimeFigureOut">
              <a:rPr lang="en-US"/>
              <a:pPr>
                <a:defRPr/>
              </a:pPr>
              <a:t>4/6/2022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332D3E2-4FCD-4069-B98F-2C602C931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4E38B8E-1C9F-47B1-A23E-83EB88309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7445A2-D9E7-4269-98DC-DA55F41353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785655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090BCE4-A2D7-4C3A-AB55-F102AEFDD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DD021C-528C-4AE3-B581-15AEE586170F}" type="datetimeFigureOut">
              <a:rPr lang="en-US"/>
              <a:pPr>
                <a:defRPr/>
              </a:pPr>
              <a:t>4/6/2022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5177C44-0D81-4467-93F2-2B871E885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D5A7BFE-2BE7-4A8E-BF76-47F43A636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B34418-D4DA-40EA-AE2E-FF7A85B614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9379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7784685-B1FD-4866-B93C-96D1A0DA5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11E765-2BEB-46EB-BFDF-8C5620136F3E}" type="datetimeFigureOut">
              <a:rPr lang="en-US"/>
              <a:pPr>
                <a:defRPr/>
              </a:pPr>
              <a:t>4/6/2022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B36059F-FD02-4B43-AA0A-CFCEC23D9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A56CE30-D2F0-4FE4-A4D6-D8BA36B57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B2F07F-66E6-4BA2-9AA3-3BC7B4933E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051190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75B4AD1-9B3F-4D1B-A1E3-873818186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5B8FDE-47CE-4BEF-AE1F-D5C25642DE1A}" type="datetimeFigureOut">
              <a:rPr lang="en-US"/>
              <a:pPr>
                <a:defRPr/>
              </a:pPr>
              <a:t>4/6/2022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44A122C-86DB-4EFC-949A-56C3D125E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A9F1AEF-F4E8-4A38-BEA3-365ABCE0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37DAE1-E0E5-4857-90C5-F7C658C17D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403239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AFB372F-EBD4-43F5-9DF1-0BD55F40A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604679-0034-4D8D-8995-9EE274CBF7E8}" type="datetimeFigureOut">
              <a:rPr lang="en-US"/>
              <a:pPr>
                <a:defRPr/>
              </a:pPr>
              <a:t>4/6/2022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2FC856F-A565-482C-B5AC-0C20A4442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C3A4A23-BF66-4B93-B3E0-2909FF1B5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5E4608-7CD8-4696-BACB-5F361C7672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709732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81F7DF5-555D-47BB-B3B3-AB1119756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F57CF8-E74F-4E24-BD1A-EC3F7E246E19}" type="datetimeFigureOut">
              <a:rPr lang="en-US"/>
              <a:pPr>
                <a:defRPr/>
              </a:pPr>
              <a:t>4/6/2022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0EBE0A4-BFE5-47EA-9EFE-6E7EFD9A5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41AD7C-DEB3-42C2-B2A1-090F9BA47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8BAC5C-D43C-4F61-8388-2ED8224537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729031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9C471-AA9F-4A81-8EE6-F1DC4B614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F9AB22-84E1-4AB6-987E-803D9265A8F0}" type="datetimeFigureOut">
              <a:rPr lang="en-US"/>
              <a:pPr>
                <a:defRPr/>
              </a:pPr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ABB3B-2AE9-4416-ABB2-279C11E89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84E5F-2B25-49E3-AEE0-94D04A028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1E58E2-9030-424C-928A-E4F99F4F0A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227356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C889A-504A-40F2-9990-B775380B7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C582FC-20B4-444B-A4AA-2AFF7FB26DB9}" type="datetimeFigureOut">
              <a:rPr lang="en-US"/>
              <a:pPr>
                <a:defRPr/>
              </a:pPr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1FC29-E1D6-40A4-917F-E120BE680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D60B1-1716-4F55-9BF5-AA39E9996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0BF89B-F12D-4215-AF34-83984AE808F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466896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BD28A-AA84-4678-B1A2-2AEEA03C5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68B2EC-5A35-4FD7-9111-F05243916C89}" type="datetimeFigureOut">
              <a:rPr lang="en-US"/>
              <a:pPr>
                <a:defRPr/>
              </a:pPr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4F247-3EE7-490A-A7E1-D2DBCAA90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30323-1BEF-404E-80D3-34502F02D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F64E80-F711-4674-9C18-E7AEE9B5EA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7648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13DDE1DA-BF10-4AB3-BE9A-D0FB8793C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1EBFE7-C50C-4903-AADD-905071E1B5C1}" type="datetimeFigureOut">
              <a:rPr lang="en-US"/>
              <a:pPr>
                <a:defRPr/>
              </a:pPr>
              <a:t>4/6/2022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4036436-569F-4457-9369-35F298D09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6F7D0F0-1E9F-4A43-807A-F5A8074B4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ABBD7A-D2C8-4F04-A618-BD357253D1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992603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159AA-9DE6-4867-A2F5-434D6587B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2B54C7-6E80-4210-8225-A73CB3BF167E}" type="datetimeFigureOut">
              <a:rPr lang="en-US"/>
              <a:pPr>
                <a:defRPr/>
              </a:pPr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B444F-E24B-4143-B6F1-389F6E492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017FB-9FF4-4102-A3FE-8476EA3CC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C709EC-A0F7-436C-BA4F-270B61769B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883815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BCECD-A65C-450F-BC28-34320414D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065180-786F-45CE-A4DE-8AD766FCE1D6}" type="datetimeFigureOut">
              <a:rPr lang="en-US"/>
              <a:pPr>
                <a:defRPr/>
              </a:pPr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553D8-A7E6-44BA-AEEA-021126753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2B4EE-D96E-4D6E-B1D5-62F135BD5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004E88-A3EB-4703-B2D0-05F5304186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719013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70FE71B-CEFD-4C68-B71B-785EA3CCF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57F866-A8C8-4069-81C9-8951BFD6D49E}" type="datetimeFigureOut">
              <a:rPr lang="en-US"/>
              <a:pPr>
                <a:defRPr/>
              </a:pPr>
              <a:t>4/6/2022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795F5FC-2513-4D52-AF7B-95294DB83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EAD73E6-92BA-4360-9184-6C6AA35FC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0A2E1D-166D-4808-8344-5577CDBC53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542296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9394213-D0F9-4919-AB64-5FE3E4C04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3F9D6-6431-4ADA-8304-179C2D79CB6C}" type="datetimeFigureOut">
              <a:rPr lang="en-US"/>
              <a:pPr>
                <a:defRPr/>
              </a:pPr>
              <a:t>4/6/2022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3AC3593-8CFA-4495-AC10-CD7D5D655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C0C5530-67C8-405C-98BF-BF9B3D3D3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0CE339-7D3E-49E1-B478-38281B2F9B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358528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6A7CCEC-0C47-4376-A0A1-2350527EC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AB0058-C427-4122-BC0F-78E8E4EC50C8}" type="datetimeFigureOut">
              <a:rPr lang="en-US"/>
              <a:pPr>
                <a:defRPr/>
              </a:pPr>
              <a:t>4/6/2022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6538359-B0DE-4530-A2DE-D28C21777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20D2909-3BD6-41E8-B382-E3BCE4BC9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E08EC9-1B90-4A1B-A9CE-E6E2B78CC4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573601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EB5FA93-EEE1-4AFA-B0F9-1AC2B03EA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4C1B2E-DEEE-40DF-810F-4600F3058236}" type="datetimeFigureOut">
              <a:rPr lang="en-US"/>
              <a:pPr>
                <a:defRPr/>
              </a:pPr>
              <a:t>4/6/2022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300EE10-0048-4016-BF73-06D1C066E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C43A593-926F-452B-ABAA-C70B65D71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E41F74-B9FB-4E91-B31B-BDFAAD3C97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627335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0064234-C06B-4E33-8F3C-ADAFD5EB9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A66B5C-7BAA-4142-A251-42BB637C8ECA}" type="datetimeFigureOut">
              <a:rPr lang="en-US"/>
              <a:pPr>
                <a:defRPr/>
              </a:pPr>
              <a:t>4/6/2022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B30EBCA-BDD6-4C08-B959-F9CF1BA16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C92ECCB-5DC7-4260-9D0C-9D5244EBC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927A0E-CC70-4931-873D-9CA0C6D48A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620336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E9F7B41-4137-4316-B995-816877A34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B982EE-7F65-4FFA-AFA2-B67E71AFDC2B}" type="datetimeFigureOut">
              <a:rPr lang="en-US"/>
              <a:pPr>
                <a:defRPr/>
              </a:pPr>
              <a:t>4/6/2022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EAF8117-56E6-44FA-8243-D4E0B64A6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DB2EE94-295F-4A9A-AAE5-5FE54A6B4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B3C908-EA62-4941-8D99-42479BFE9E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500940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EEC66-34A8-4DE8-B5C8-F5E11EE5E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B049DC-A657-47D0-A8C3-18B87235EAE4}" type="datetimeFigureOut">
              <a:rPr lang="en-US"/>
              <a:pPr>
                <a:defRPr/>
              </a:pPr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3EBA6-F5DA-4A04-ACFD-D7114EABF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C51A2-554E-4B6C-A5A2-BD3D29192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A070C9-4AE8-419A-B287-0371EFB0D4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170672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308FA-1079-4834-81A8-6ECBD3E51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5D501-C2F4-4713-BB81-FCAC0BBDF549}" type="datetimeFigureOut">
              <a:rPr lang="en-US"/>
              <a:pPr>
                <a:defRPr/>
              </a:pPr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ECC7E-D5FB-48FD-8D08-50DB88B3F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D82DC-B6A4-4585-A0D4-F5594C4F4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6FB7AB-9398-4951-94E8-E77010880E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0183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24525A3-60B5-48E0-82A6-AB46A2D48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454514-088D-4539-84A9-E8FB046C8480}" type="datetimeFigureOut">
              <a:rPr lang="en-US"/>
              <a:pPr>
                <a:defRPr/>
              </a:pPr>
              <a:t>4/6/2022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E3D2E78-5E85-41A4-875D-726564DC4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DF4564C-047B-413C-A150-82BD2E301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6810AF-F453-44D6-A3B4-71398CCDA4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088874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44F91-4367-4C56-8FD3-F599345E4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572C4D-24FD-40F3-BAB2-78231D04A69C}" type="datetimeFigureOut">
              <a:rPr lang="en-US"/>
              <a:pPr>
                <a:defRPr/>
              </a:pPr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1DF1E-71CA-4080-B9F5-BA57BABD2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7C21D-9D71-47CD-91C0-584CCB568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A3ACC5-D2D1-4484-96CF-938034A74C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264776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1B38D-022A-4347-AFF5-B0B3EF475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E0E421-CBAD-41D6-837D-1D6DBAC4BC33}" type="datetimeFigureOut">
              <a:rPr lang="en-US"/>
              <a:pPr>
                <a:defRPr/>
              </a:pPr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9F8C3-0210-47F8-AC25-A074F4C79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F6E14-6EBF-4B02-81FE-5E617342D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E41FD9-605B-4EE1-9F72-DDAF23108A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10599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67D8D-25D8-451B-954E-DFB8CD422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E2DCA3-F3A8-48CA-B385-D1898412F6A4}" type="datetimeFigureOut">
              <a:rPr lang="en-US"/>
              <a:pPr>
                <a:defRPr/>
              </a:pPr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01005-7809-4625-8181-CA671EC61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A1422-D781-4CBA-A92D-82D55802D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0EFF4B-48D8-49C6-B47A-32D5063DB4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960039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41A25C3-0627-4CC3-B73E-E996469C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317439-9A92-4393-8119-445DDABBCAAE}" type="datetimeFigureOut">
              <a:rPr lang="en-US"/>
              <a:pPr>
                <a:defRPr/>
              </a:pPr>
              <a:t>4/6/2022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6B28378-B2EF-451B-B737-BB18209F3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47D2F2-5ACE-4C29-BB07-D1A61370E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BFE179-C5F5-4AF3-9F8C-AA34046160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223683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8DF3321-C25A-4089-A633-493F1F6A2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7490E1-2343-420F-B8E0-9F37D04ACC10}" type="datetimeFigureOut">
              <a:rPr lang="en-US"/>
              <a:pPr>
                <a:defRPr/>
              </a:pPr>
              <a:t>4/6/2022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39DD422-8C0E-4BE5-B1CC-E247CF728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F992B18-70F1-4C7C-B78B-915A72071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A8844E-D637-4D9D-B871-FD54A234D5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055749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69D79E2-ED1C-4E68-BF52-50C613F92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B7002E-2B9C-471F-A753-37AA68EB45A8}" type="datetimeFigureOut">
              <a:rPr lang="en-US"/>
              <a:pPr>
                <a:defRPr/>
              </a:pPr>
              <a:t>4/6/2022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36EDB11-7054-4A9D-8F22-A64DF435F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DA7FE76-1578-4DC4-8E8D-E226D7127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2DC4C7-F3DE-4AD5-B551-FC16ED3552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487394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C9CC741-5654-4997-93C3-41A298F1E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A58984-181B-49FE-A79B-0015D9D0DFB3}" type="datetimeFigureOut">
              <a:rPr lang="en-US"/>
              <a:pPr>
                <a:defRPr/>
              </a:pPr>
              <a:t>4/6/2022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B86E112-DA7E-4007-AB94-000F5B610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4605C28-9A99-4E87-8DDB-A6BDF0126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E31E3D-6A00-427E-8E64-A2E2902FF3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936158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B5ADD72-DC2B-4E09-9862-AE419435F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A79672-7D76-400B-ACC2-412464CCD0D9}" type="datetimeFigureOut">
              <a:rPr lang="en-US"/>
              <a:pPr>
                <a:defRPr/>
              </a:pPr>
              <a:t>4/6/2022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7844FF1-8A21-4F2B-A93C-A733C07BE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2321877-4E4A-400A-9F4C-9DCC9E67C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ABC4FF-FA1F-4FDB-97B9-F5C0C02CA1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787003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C961DA3-576A-4C12-BEF8-13D5CD57B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A57B5B-4BD1-4D7A-A7F7-F772DB0C8EF1}" type="datetimeFigureOut">
              <a:rPr lang="en-US"/>
              <a:pPr>
                <a:defRPr/>
              </a:pPr>
              <a:t>4/6/2022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2B94F6E-3EC5-41F6-AB40-F88936D66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2DF309-9F72-4166-999F-D1156088E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647DF6-7CCC-4E23-9602-9DB383655D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3252892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C5449-8089-4E0F-972E-0B607D005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015723-144A-4B5F-9EE8-B617F2AF1A7F}" type="datetimeFigureOut">
              <a:rPr lang="en-US"/>
              <a:pPr>
                <a:defRPr/>
              </a:pPr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7A952-1A54-458E-AFDE-FF877C06E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42643-AA5C-4165-93CB-CF4C274F4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D289FB-0429-4F36-8129-AF81DEE153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7363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B100043-8F99-46A6-B392-280C50431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371073-4FFD-496E-BB54-3F7B9661DF7E}" type="datetimeFigureOut">
              <a:rPr lang="en-US"/>
              <a:pPr>
                <a:defRPr/>
              </a:pPr>
              <a:t>4/6/2022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2973593-39FA-47FA-88FC-C7328F96B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8084F6D-0B32-45F4-B0F8-2CD527FA7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EAFDF4-D47B-4D0B-86DD-465D0CFE4B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569869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F21EA-7B7E-434E-9AD5-3F5E7418D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BD22D6-FC24-442E-AC16-FFC408798FC6}" type="datetimeFigureOut">
              <a:rPr lang="en-US"/>
              <a:pPr>
                <a:defRPr/>
              </a:pPr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CC059-F7DA-419D-B037-05443CC64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095C0-D49F-4C66-8282-AB47AC2E6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A26A40-D30C-4A6D-B3E7-775BBDD328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404812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94BD7D-96CE-4DBF-A736-8DCCC03BBA56}" type="datetimeFigureOut">
              <a:rPr lang="en-US" smtClean="0"/>
              <a:pPr>
                <a:defRPr/>
              </a:pPr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0FF1-E7AA-4F6B-96E3-453E2FF78EF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6417333"/>
      </p:ext>
    </p:extLst>
  </p:cSld>
  <p:clrMapOvr>
    <a:masterClrMapping/>
  </p:clrMapOvr>
  <p:transition spd="med"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6B4038-FA61-407A-92C2-D7B6EC8251B7}" type="datetimeFigureOut">
              <a:rPr lang="en-US" smtClean="0"/>
              <a:pPr>
                <a:defRPr/>
              </a:pPr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1EAE-B1CE-4FCF-BF06-C6699CEB395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426874"/>
      </p:ext>
    </p:extLst>
  </p:cSld>
  <p:clrMapOvr>
    <a:masterClrMapping/>
  </p:clrMapOvr>
  <p:transition spd="med"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BB8D74-487A-4752-A79C-2E3D3A025708}" type="datetimeFigureOut">
              <a:rPr lang="en-US" smtClean="0"/>
              <a:pPr>
                <a:defRPr/>
              </a:pPr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382A7-CB3B-4570-9D6C-46A13612A31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5499229"/>
      </p:ext>
    </p:extLst>
  </p:cSld>
  <p:clrMapOvr>
    <a:masterClrMapping/>
  </p:clrMapOvr>
  <p:transition spd="med">
    <p:fade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67EFC0-0D9C-4479-91AC-477452A11840}" type="datetimeFigureOut">
              <a:rPr lang="en-US" smtClean="0"/>
              <a:pPr>
                <a:defRPr/>
              </a:pPr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AA8B2-CBB0-4901-9075-65318020AD6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454087"/>
      </p:ext>
    </p:extLst>
  </p:cSld>
  <p:clrMapOvr>
    <a:masterClrMapping/>
  </p:clrMapOvr>
  <p:transition spd="med">
    <p:fade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CBBCBF-E57F-4029-A3A0-73AB43C0AB66}" type="datetimeFigureOut">
              <a:rPr lang="en-US" smtClean="0"/>
              <a:pPr>
                <a:defRPr/>
              </a:pPr>
              <a:t>4/6/2022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124C-3A27-47F4-B511-7C835A559AF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7569470"/>
      </p:ext>
    </p:extLst>
  </p:cSld>
  <p:clrMapOvr>
    <a:masterClrMapping/>
  </p:clrMapOvr>
  <p:transition spd="med">
    <p:fade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7F339CC-85D7-4204-AA93-CDCF6F0D4646}" type="datetimeFigureOut">
              <a:rPr lang="en-US" smtClean="0"/>
              <a:pPr>
                <a:defRPr/>
              </a:pPr>
              <a:t>4/6/2022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5A7D-AE65-4862-B665-83EDF5658BB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6668246"/>
      </p:ext>
    </p:extLst>
  </p:cSld>
  <p:clrMapOvr>
    <a:masterClrMapping/>
  </p:clrMapOvr>
  <p:transition spd="med">
    <p:fade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6BFEA4-6373-4950-9466-899DEE04D85D}" type="datetimeFigureOut">
              <a:rPr lang="en-US" smtClean="0"/>
              <a:pPr>
                <a:defRPr/>
              </a:pPr>
              <a:t>4/6/2022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6DD6-036C-4698-B7E5-EC7755E2A4D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8796211"/>
      </p:ext>
    </p:extLst>
  </p:cSld>
  <p:clrMapOvr>
    <a:masterClrMapping/>
  </p:clrMapOvr>
  <p:transition spd="med">
    <p:fade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D3671A-DEAA-4E48-A0E5-4E1395449E55}" type="datetimeFigureOut">
              <a:rPr lang="en-US" smtClean="0"/>
              <a:pPr>
                <a:defRPr/>
              </a:pPr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1D8C-A375-4A6E-98F6-E22F69B06C4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4731662"/>
      </p:ext>
    </p:extLst>
  </p:cSld>
  <p:clrMapOvr>
    <a:masterClrMapping/>
  </p:clrMapOvr>
  <p:transition spd="med">
    <p:fade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756EA2-BAA4-4E73-AFAA-0AEB4CA1604C}" type="datetimeFigureOut">
              <a:rPr lang="en-US" smtClean="0"/>
              <a:pPr>
                <a:defRPr/>
              </a:pPr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8ABC-F55C-4358-BD76-D8A985B409D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0956613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7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2.xml"/><Relationship Id="rId1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101.xml"/><Relationship Id="rId5" Type="http://schemas.openxmlformats.org/officeDocument/2006/relationships/slideLayout" Target="../slideLayouts/slideLayout95.xml"/><Relationship Id="rId10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94.xml"/><Relationship Id="rId9" Type="http://schemas.openxmlformats.org/officeDocument/2006/relationships/slideLayout" Target="../slideLayouts/slideLayout9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E6F0413F-BF73-4784-BD36-562B0886198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1785BFEB-E0C8-4734-B156-DEA61C21D23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A65AA-2AC1-46C0-9382-BC8AC4D27D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AD1BC0E-E757-4160-9C54-EDCCADA0D191}" type="datetimeFigureOut">
              <a:rPr lang="en-US"/>
              <a:pPr>
                <a:defRPr/>
              </a:pPr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BC50C-1A09-4EAF-BD45-F0D8D49214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80DC9-7C0B-4B5D-AA90-956231640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25D4C24F-BD25-47A7-9E82-66D44FC9DBC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870" r:id="rId1"/>
    <p:sldLayoutId id="2147489871" r:id="rId2"/>
    <p:sldLayoutId id="2147489872" r:id="rId3"/>
    <p:sldLayoutId id="2147489873" r:id="rId4"/>
    <p:sldLayoutId id="2147489874" r:id="rId5"/>
    <p:sldLayoutId id="2147489875" r:id="rId6"/>
    <p:sldLayoutId id="2147489876" r:id="rId7"/>
    <p:sldLayoutId id="2147489877" r:id="rId8"/>
    <p:sldLayoutId id="2147489878" r:id="rId9"/>
    <p:sldLayoutId id="2147489879" r:id="rId10"/>
    <p:sldLayoutId id="214748988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B7CB8CE-1BEF-4244-B41B-AC6A69736C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688E7D6-D55B-407A-818E-E2629BA600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45A5C95-5FCD-4743-9858-84CD41FCF80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25ED7C0-AD90-453C-ABDD-9F56702C9EB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89ECA2F-EF16-49BA-B086-6A5A5D4F6B0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00"/>
                </a:solidFill>
              </a:defRPr>
            </a:lvl1pPr>
          </a:lstStyle>
          <a:p>
            <a:fld id="{6AD0229E-4A6E-44D3-8DF2-7012209B761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914" r:id="rId1"/>
    <p:sldLayoutId id="2147489915" r:id="rId2"/>
    <p:sldLayoutId id="2147489916" r:id="rId3"/>
    <p:sldLayoutId id="2147489917" r:id="rId4"/>
    <p:sldLayoutId id="2147489918" r:id="rId5"/>
    <p:sldLayoutId id="2147489919" r:id="rId6"/>
    <p:sldLayoutId id="2147489920" r:id="rId7"/>
    <p:sldLayoutId id="2147489921" r:id="rId8"/>
    <p:sldLayoutId id="2147489922" r:id="rId9"/>
    <p:sldLayoutId id="2147489923" r:id="rId10"/>
    <p:sldLayoutId id="2147489924" r:id="rId11"/>
    <p:sldLayoutId id="2147489925" r:id="rId12"/>
    <p:sldLayoutId id="2147489926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Placeholder 1">
            <a:extLst>
              <a:ext uri="{FF2B5EF4-FFF2-40B4-BE49-F238E27FC236}">
                <a16:creationId xmlns:a16="http://schemas.microsoft.com/office/drawing/2014/main" id="{321BD3BF-27E4-4B03-A853-093A86109EA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7171" name="Text Placeholder 2">
            <a:extLst>
              <a:ext uri="{FF2B5EF4-FFF2-40B4-BE49-F238E27FC236}">
                <a16:creationId xmlns:a16="http://schemas.microsoft.com/office/drawing/2014/main" id="{3771A86B-2C4B-42BE-A38E-28E422018EF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291CD-DEB1-4A6B-8671-7166790012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fld id="{2D0C5EBE-2574-46E7-9FB1-10BA69998CEB}" type="datetimeFigureOut">
              <a:rPr lang="en-US"/>
              <a:pPr>
                <a:defRPr/>
              </a:pPr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2AA11-6D1A-430B-8F08-466DB58984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92BDB-8A1A-4B77-9C82-D9E55451EB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C16FAADC-650E-4772-9F4B-79979460250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927" r:id="rId1"/>
    <p:sldLayoutId id="2147489928" r:id="rId2"/>
    <p:sldLayoutId id="2147489929" r:id="rId3"/>
    <p:sldLayoutId id="2147489930" r:id="rId4"/>
    <p:sldLayoutId id="2147489931" r:id="rId5"/>
    <p:sldLayoutId id="2147489932" r:id="rId6"/>
    <p:sldLayoutId id="2147489933" r:id="rId7"/>
    <p:sldLayoutId id="2147489934" r:id="rId8"/>
    <p:sldLayoutId id="2147489935" r:id="rId9"/>
    <p:sldLayoutId id="2147489936" r:id="rId10"/>
    <p:sldLayoutId id="214748993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Placeholder 1">
            <a:extLst>
              <a:ext uri="{FF2B5EF4-FFF2-40B4-BE49-F238E27FC236}">
                <a16:creationId xmlns:a16="http://schemas.microsoft.com/office/drawing/2014/main" id="{0D4FDB7A-A35A-449C-A44B-3C6EE42387A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8195" name="Text Placeholder 2">
            <a:extLst>
              <a:ext uri="{FF2B5EF4-FFF2-40B4-BE49-F238E27FC236}">
                <a16:creationId xmlns:a16="http://schemas.microsoft.com/office/drawing/2014/main" id="{93A140CF-3D9F-4957-B408-8B562E1C246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B7C4A-2D2B-4418-BFED-52E90BDE18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fld id="{F1EFF0A9-0E98-4F44-A44E-4F426C2C08B6}" type="datetimeFigureOut">
              <a:rPr lang="en-US"/>
              <a:pPr>
                <a:defRPr/>
              </a:pPr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7550E-5949-4F41-A4E1-DE47A5C4EF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95768-402C-431C-9142-34130EB86B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C9C21F57-8C63-4F7B-9C77-87360C48AAB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938" r:id="rId1"/>
    <p:sldLayoutId id="2147489939" r:id="rId2"/>
    <p:sldLayoutId id="2147489940" r:id="rId3"/>
    <p:sldLayoutId id="2147489941" r:id="rId4"/>
    <p:sldLayoutId id="2147489942" r:id="rId5"/>
    <p:sldLayoutId id="2147489943" r:id="rId6"/>
    <p:sldLayoutId id="2147489944" r:id="rId7"/>
    <p:sldLayoutId id="2147489945" r:id="rId8"/>
    <p:sldLayoutId id="2147489946" r:id="rId9"/>
    <p:sldLayoutId id="2147489947" r:id="rId10"/>
    <p:sldLayoutId id="214748994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Placeholder 1">
            <a:extLst>
              <a:ext uri="{FF2B5EF4-FFF2-40B4-BE49-F238E27FC236}">
                <a16:creationId xmlns:a16="http://schemas.microsoft.com/office/drawing/2014/main" id="{F340D073-F7BA-4B39-AEB1-2D6441C33B3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219" name="Text Placeholder 2">
            <a:extLst>
              <a:ext uri="{FF2B5EF4-FFF2-40B4-BE49-F238E27FC236}">
                <a16:creationId xmlns:a16="http://schemas.microsoft.com/office/drawing/2014/main" id="{BFAF348D-C7DB-4E97-9E37-F382DF7BEC6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73AB0-0729-48DB-A677-9DB855576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fld id="{3E0177D7-B6B6-4F24-B1AC-189969856EF1}" type="datetimeFigureOut">
              <a:rPr lang="en-US"/>
              <a:pPr>
                <a:defRPr/>
              </a:pPr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D1B42-05F1-4BE5-B68A-872F84EFE6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14A84-B9E1-40E0-919A-01BDDF73E9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9841D9D6-225F-4414-AAA8-124C982B389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949" r:id="rId1"/>
    <p:sldLayoutId id="2147489950" r:id="rId2"/>
    <p:sldLayoutId id="2147489951" r:id="rId3"/>
    <p:sldLayoutId id="2147489952" r:id="rId4"/>
    <p:sldLayoutId id="2147489953" r:id="rId5"/>
    <p:sldLayoutId id="2147489954" r:id="rId6"/>
    <p:sldLayoutId id="2147489955" r:id="rId7"/>
    <p:sldLayoutId id="2147489956" r:id="rId8"/>
    <p:sldLayoutId id="2147489957" r:id="rId9"/>
    <p:sldLayoutId id="2147489958" r:id="rId10"/>
    <p:sldLayoutId id="21474899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Placeholder 1">
            <a:extLst>
              <a:ext uri="{FF2B5EF4-FFF2-40B4-BE49-F238E27FC236}">
                <a16:creationId xmlns:a16="http://schemas.microsoft.com/office/drawing/2014/main" id="{CF791201-FC13-4E39-9DC5-FEF3F8FE106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43" name="Text Placeholder 2">
            <a:extLst>
              <a:ext uri="{FF2B5EF4-FFF2-40B4-BE49-F238E27FC236}">
                <a16:creationId xmlns:a16="http://schemas.microsoft.com/office/drawing/2014/main" id="{705BE17C-C03E-4EF5-AFA4-C99C643B368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7574E-A589-4451-84CD-732F1EC0ED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fld id="{C214E6D5-C1E5-41F4-A29D-9C0294941C5F}" type="datetimeFigureOut">
              <a:rPr lang="en-US"/>
              <a:pPr>
                <a:defRPr/>
              </a:pPr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8D577-A9F1-4DC5-9D65-89E3102DB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3DA3A-C542-458D-89CB-047DFCB582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2170B12A-A22B-4AA8-A6C7-3D649CBEC6E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960" r:id="rId1"/>
    <p:sldLayoutId id="2147489961" r:id="rId2"/>
    <p:sldLayoutId id="2147489962" r:id="rId3"/>
    <p:sldLayoutId id="2147489963" r:id="rId4"/>
    <p:sldLayoutId id="2147489964" r:id="rId5"/>
    <p:sldLayoutId id="2147489965" r:id="rId6"/>
    <p:sldLayoutId id="2147489966" r:id="rId7"/>
    <p:sldLayoutId id="2147489967" r:id="rId8"/>
    <p:sldLayoutId id="2147489968" r:id="rId9"/>
    <p:sldLayoutId id="2147489969" r:id="rId10"/>
    <p:sldLayoutId id="214748997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Placeholder 1">
            <a:extLst>
              <a:ext uri="{FF2B5EF4-FFF2-40B4-BE49-F238E27FC236}">
                <a16:creationId xmlns:a16="http://schemas.microsoft.com/office/drawing/2014/main" id="{72E857AF-5011-4D17-A456-7186F0A90E5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1267" name="Text Placeholder 2">
            <a:extLst>
              <a:ext uri="{FF2B5EF4-FFF2-40B4-BE49-F238E27FC236}">
                <a16:creationId xmlns:a16="http://schemas.microsoft.com/office/drawing/2014/main" id="{A454DE4B-BB37-41E3-B347-69B7D78758F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43C28-8A0C-4D90-A966-B398545DB3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fld id="{66CF8596-8581-4913-BC10-712A9FC10003}" type="datetimeFigureOut">
              <a:rPr lang="en-US"/>
              <a:pPr>
                <a:defRPr/>
              </a:pPr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2285A-24D1-4377-AF3E-E7998E499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23EA4-CBC0-4EC2-843C-1CBB7405B2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52395D58-DD2C-4475-A0F5-E7EA0F541EB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971" r:id="rId1"/>
    <p:sldLayoutId id="2147489972" r:id="rId2"/>
    <p:sldLayoutId id="2147489973" r:id="rId3"/>
    <p:sldLayoutId id="2147489974" r:id="rId4"/>
    <p:sldLayoutId id="2147489975" r:id="rId5"/>
    <p:sldLayoutId id="2147489976" r:id="rId6"/>
    <p:sldLayoutId id="2147489977" r:id="rId7"/>
    <p:sldLayoutId id="2147489978" r:id="rId8"/>
    <p:sldLayoutId id="2147489979" r:id="rId9"/>
    <p:sldLayoutId id="2147489980" r:id="rId10"/>
    <p:sldLayoutId id="214748998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Placeholder 1">
            <a:extLst>
              <a:ext uri="{FF2B5EF4-FFF2-40B4-BE49-F238E27FC236}">
                <a16:creationId xmlns:a16="http://schemas.microsoft.com/office/drawing/2014/main" id="{86E7CD5A-48B3-4741-925E-4A7B56AA5D9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2291" name="Text Placeholder 2">
            <a:extLst>
              <a:ext uri="{FF2B5EF4-FFF2-40B4-BE49-F238E27FC236}">
                <a16:creationId xmlns:a16="http://schemas.microsoft.com/office/drawing/2014/main" id="{0E81155C-F9B8-44B2-8A1E-A598148B9AE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2D926-73DC-409D-B010-D59D348ACD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fld id="{6D80BF2A-F2DF-49D3-B0A6-2D7300CF51B8}" type="datetimeFigureOut">
              <a:rPr lang="en-US"/>
              <a:pPr>
                <a:defRPr/>
              </a:pPr>
              <a:t>4/6/2022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88A37-B1B6-4F6D-8C29-3D02FBD46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77C19-5D1C-4D0E-A8E5-79BD93FD4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579BA62A-8F84-4BC8-AFDC-B4A8395F57F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982" r:id="rId1"/>
    <p:sldLayoutId id="2147489983" r:id="rId2"/>
    <p:sldLayoutId id="2147489984" r:id="rId3"/>
    <p:sldLayoutId id="2147489985" r:id="rId4"/>
    <p:sldLayoutId id="2147489986" r:id="rId5"/>
    <p:sldLayoutId id="2147489987" r:id="rId6"/>
    <p:sldLayoutId id="2147489988" r:id="rId7"/>
    <p:sldLayoutId id="2147489989" r:id="rId8"/>
    <p:sldLayoutId id="2147489990" r:id="rId9"/>
    <p:sldLayoutId id="2147489991" r:id="rId10"/>
    <p:sldLayoutId id="214748999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AD1BC0E-E757-4160-9C54-EDCCADA0D191}" type="datetimeFigureOut">
              <a:rPr lang="en-US" smtClean="0"/>
              <a:pPr>
                <a:defRPr/>
              </a:pPr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4C24F-BD25-47A7-9E82-66D44FC9DBC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6457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0005" r:id="rId1"/>
    <p:sldLayoutId id="2147490006" r:id="rId2"/>
    <p:sldLayoutId id="2147490007" r:id="rId3"/>
    <p:sldLayoutId id="2147490008" r:id="rId4"/>
    <p:sldLayoutId id="2147490009" r:id="rId5"/>
    <p:sldLayoutId id="2147490010" r:id="rId6"/>
    <p:sldLayoutId id="2147490011" r:id="rId7"/>
    <p:sldLayoutId id="2147490012" r:id="rId8"/>
    <p:sldLayoutId id="2147490013" r:id="rId9"/>
    <p:sldLayoutId id="2147490014" r:id="rId10"/>
    <p:sldLayoutId id="2147490015" r:id="rId11"/>
  </p:sldLayoutIdLst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AE9074C8-8FAD-4C34-9E93-BC006903E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1371600"/>
            <a:ext cx="7772400" cy="1981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4400" b="1" dirty="0"/>
              <a:t>CSCI 2200: Intro to Unix</a:t>
            </a:r>
            <a:br>
              <a:rPr lang="en-US" altLang="en-US" sz="4400" dirty="0"/>
            </a:br>
            <a:r>
              <a:rPr lang="en-US" altLang="en-US" sz="4400" dirty="0">
                <a:solidFill>
                  <a:srgbClr val="002060"/>
                </a:solidFill>
                <a:latin typeface="+mn-lt"/>
              </a:rPr>
              <a:t>bash Scripting</a:t>
            </a:r>
            <a:br>
              <a:rPr lang="en-US" altLang="en-US" sz="4400" dirty="0">
                <a:solidFill>
                  <a:srgbClr val="002060"/>
                </a:solidFill>
                <a:latin typeface="+mn-lt"/>
              </a:rPr>
            </a:br>
            <a:endParaRPr lang="en-US" altLang="en-US" sz="44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77C13C7C-74E9-43E6-9DDA-5FC3E13210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>
            <a:extLst>
              <a:ext uri="{FF2B5EF4-FFF2-40B4-BE49-F238E27FC236}">
                <a16:creationId xmlns:a16="http://schemas.microsoft.com/office/drawing/2014/main" id="{CAE759D2-175B-4F4B-B9B1-D6D04FE59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4000">
                <a:solidFill>
                  <a:srgbClr val="000000"/>
                </a:solidFill>
              </a:rPr>
              <a:t>Line-at-a-Time Reads: Example</a:t>
            </a:r>
            <a:endParaRPr lang="en-US" altLang="en-US"/>
          </a:p>
        </p:txBody>
      </p:sp>
      <p:sp>
        <p:nvSpPr>
          <p:cNvPr id="110595" name="Content Placeholder 2">
            <a:extLst>
              <a:ext uri="{FF2B5EF4-FFF2-40B4-BE49-F238E27FC236}">
                <a16:creationId xmlns:a16="http://schemas.microsoft.com/office/drawing/2014/main" id="{05E4A77D-B876-4B23-9F9C-5D8E732634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81200" y="1066800"/>
            <a:ext cx="8229600" cy="3200400"/>
          </a:xfrm>
          <a:solidFill>
            <a:srgbClr val="FFFFCC"/>
          </a:solidFill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jack@csci2200:~$</a:t>
            </a:r>
            <a:r>
              <a:rPr lang="en-US" altLang="en-US" sz="1600" b="1" dirty="0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b="1" dirty="0">
                <a:solidFill>
                  <a:srgbClr val="462A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ls -o /</a:t>
            </a:r>
            <a:r>
              <a:rPr lang="en-US" altLang="en-US" sz="1600" b="1" dirty="0" err="1">
                <a:solidFill>
                  <a:srgbClr val="462A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altLang="en-US" sz="1600" b="1" dirty="0">
                <a:solidFill>
                  <a:srgbClr val="462A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| tail -n +2 | grep -E -v "^(</a:t>
            </a:r>
            <a:r>
              <a:rPr lang="en-US" altLang="en-US" sz="1600" b="1" dirty="0" err="1">
                <a:solidFill>
                  <a:srgbClr val="462A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d|l</a:t>
            </a:r>
            <a:r>
              <a:rPr lang="en-US" altLang="en-US" sz="1600" b="1" dirty="0">
                <a:solidFill>
                  <a:srgbClr val="462A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)" |\</a:t>
            </a:r>
            <a:br>
              <a:rPr lang="en-US" altLang="en-US" sz="1600" b="1" dirty="0">
                <a:solidFill>
                  <a:srgbClr val="462A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en-US" sz="1600" b="1" dirty="0">
                <a:solidFill>
                  <a:srgbClr val="462A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 ((</a:t>
            </a:r>
            <a:r>
              <a:rPr lang="en-US" altLang="en-US" sz="1600" b="1" dirty="0" err="1">
                <a:solidFill>
                  <a:srgbClr val="462A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1600" b="1" dirty="0">
                <a:solidFill>
                  <a:srgbClr val="462A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altLang="en-US" sz="1600" b="1" dirty="0" err="1">
                <a:solidFill>
                  <a:srgbClr val="462A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1600" b="1" dirty="0">
                <a:solidFill>
                  <a:srgbClr val="462A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&lt;5; </a:t>
            </a:r>
            <a:r>
              <a:rPr lang="en-US" altLang="en-US" sz="1600" b="1" dirty="0" err="1">
                <a:solidFill>
                  <a:srgbClr val="462A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1600" b="1" dirty="0">
                <a:solidFill>
                  <a:srgbClr val="462A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++)); do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en-US" sz="1600" b="1" dirty="0">
                <a:solidFill>
                  <a:srgbClr val="0046D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read  -r  permissions  links  owner  size  </a:t>
            </a:r>
            <a:r>
              <a:rPr lang="en-US" altLang="en-US" sz="1600" b="1" dirty="0" err="1">
                <a:solidFill>
                  <a:srgbClr val="0046D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mmon</a:t>
            </a:r>
            <a:r>
              <a:rPr lang="en-US" altLang="en-US" sz="1600" b="1" dirty="0">
                <a:solidFill>
                  <a:srgbClr val="0046D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600" b="1" dirty="0" err="1">
                <a:solidFill>
                  <a:srgbClr val="0046D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mday</a:t>
            </a:r>
            <a:r>
              <a:rPr lang="en-US" altLang="en-US" sz="1600" b="1" dirty="0">
                <a:solidFill>
                  <a:srgbClr val="0046D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600" b="1" dirty="0" err="1">
                <a:solidFill>
                  <a:srgbClr val="0046D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myear</a:t>
            </a:r>
            <a:r>
              <a:rPr lang="en-US" altLang="en-US" sz="1600" b="1" dirty="0">
                <a:solidFill>
                  <a:srgbClr val="0046D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name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en-US" sz="1600" b="1" dirty="0">
                <a:solidFill>
                  <a:srgbClr val="462A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echo "$permissions $owner $size $name"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en-US" sz="1600" b="1" dirty="0">
                <a:solidFill>
                  <a:srgbClr val="462A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en-US" sz="16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-r--r--. root 45 </a:t>
            </a:r>
            <a:r>
              <a:rPr lang="en-US" altLang="en-US" sz="16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adjtime</a:t>
            </a:r>
            <a:endParaRPr lang="en-US" altLang="en-US" sz="1600" b="1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en-US" sz="16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-r--r--. root 1512 aliases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en-US" sz="16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-r--r--. root 12288 </a:t>
            </a:r>
            <a:r>
              <a:rPr lang="en-US" altLang="en-US" sz="16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aliases.db</a:t>
            </a:r>
            <a:endParaRPr lang="en-US" altLang="en-US" sz="1600" b="1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en-US" sz="16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-------. root 541 </a:t>
            </a:r>
            <a:r>
              <a:rPr lang="en-US" altLang="en-US" sz="16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anacrontab</a:t>
            </a:r>
            <a:endParaRPr lang="en-US" altLang="en-US" sz="1600" b="1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en-US" sz="16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-r--r--. root 391 </a:t>
            </a:r>
            <a:r>
              <a:rPr lang="en-US" altLang="en-US" sz="16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ant.conf</a:t>
            </a:r>
            <a:endParaRPr lang="en-US" altLang="en-US" sz="1600" b="1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jack@csci2200:~$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A52F3E-E255-4411-99B2-9447CA65A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81200" y="4419601"/>
            <a:ext cx="8229600" cy="1706563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2400" dirty="0"/>
              <a:t>Showing </a:t>
            </a:r>
            <a:r>
              <a:rPr lang="en-US" sz="2400" b="1" dirty="0">
                <a:solidFill>
                  <a:srgbClr val="0070C0"/>
                </a:solidFill>
              </a:rPr>
              <a:t>read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to parse and filter output from</a:t>
            </a:r>
            <a:r>
              <a:rPr lang="en-US" sz="2400" b="1" dirty="0">
                <a:solidFill>
                  <a:srgbClr val="002060"/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ls</a:t>
            </a:r>
            <a:r>
              <a:rPr lang="en-US" sz="2400" b="1" dirty="0">
                <a:solidFill>
                  <a:srgbClr val="002060"/>
                </a:solidFill>
              </a:rPr>
              <a:t> -o</a:t>
            </a:r>
          </a:p>
          <a:p>
            <a:pPr marL="231775" indent="-231775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sz="2200" b="1" dirty="0">
                <a:solidFill>
                  <a:srgbClr val="0070C0"/>
                </a:solidFill>
              </a:rPr>
              <a:t>tail</a:t>
            </a:r>
            <a:r>
              <a:rPr lang="en-US" sz="2200" b="1" dirty="0">
                <a:solidFill>
                  <a:srgbClr val="002060"/>
                </a:solidFill>
              </a:rPr>
              <a:t> -n +2 </a:t>
            </a:r>
            <a:r>
              <a:rPr lang="en-US" sz="2200" dirty="0"/>
              <a:t>discards initial "totals" line</a:t>
            </a:r>
          </a:p>
          <a:p>
            <a:pPr marL="231775" indent="-231775"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sz="2200" b="1" dirty="0">
                <a:solidFill>
                  <a:srgbClr val="0070C0"/>
                </a:solidFill>
              </a:rPr>
              <a:t>grep</a:t>
            </a:r>
            <a:r>
              <a:rPr lang="en-US" sz="2200" b="1" dirty="0">
                <a:solidFill>
                  <a:srgbClr val="002060"/>
                </a:solidFill>
              </a:rPr>
              <a:t> -E -v "^(</a:t>
            </a:r>
            <a:r>
              <a:rPr lang="en-US" sz="2200" b="1" dirty="0" err="1">
                <a:solidFill>
                  <a:srgbClr val="002060"/>
                </a:solidFill>
              </a:rPr>
              <a:t>d|l</a:t>
            </a:r>
            <a:r>
              <a:rPr lang="en-US" sz="2200" b="1" dirty="0">
                <a:solidFill>
                  <a:srgbClr val="002060"/>
                </a:solidFill>
              </a:rPr>
              <a:t>)" </a:t>
            </a:r>
            <a:r>
              <a:rPr lang="en-US" sz="2200" dirty="0"/>
              <a:t>discards listings for directories, symbolic links</a:t>
            </a:r>
            <a:endParaRPr lang="en-US" sz="2200" b="1" dirty="0">
              <a:solidFill>
                <a:srgbClr val="002060"/>
              </a:solidFill>
            </a:endParaRPr>
          </a:p>
          <a:p>
            <a:pPr marL="0" indent="0"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le 1">
            <a:extLst>
              <a:ext uri="{FF2B5EF4-FFF2-40B4-BE49-F238E27FC236}">
                <a16:creationId xmlns:a16="http://schemas.microsoft.com/office/drawing/2014/main" id="{9CCC3465-8D84-448A-A1E0-45AA14983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274638"/>
            <a:ext cx="8382000" cy="792162"/>
          </a:xfrm>
        </p:spPr>
        <p:txBody>
          <a:bodyPr/>
          <a:lstStyle/>
          <a:p>
            <a:r>
              <a:rPr lang="en-US" altLang="en-US" sz="4000"/>
              <a:t>Whole-Stream Reads </a:t>
            </a: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5A721-DDC4-4D88-877E-358DA53CF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066801"/>
            <a:ext cx="8229600" cy="5059363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300"/>
              </a:spcAft>
              <a:buNone/>
              <a:defRPr/>
            </a:pPr>
            <a:r>
              <a:rPr lang="en-US" sz="2400" b="1" dirty="0" err="1">
                <a:solidFill>
                  <a:srgbClr val="0070C0"/>
                </a:solidFill>
              </a:rPr>
              <a:t>readarray</a:t>
            </a:r>
            <a:r>
              <a:rPr lang="en-US" sz="2400" b="1" i="1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b="1" i="1" dirty="0">
                <a:solidFill>
                  <a:srgbClr val="002060"/>
                </a:solidFill>
              </a:rPr>
              <a:t>options</a:t>
            </a:r>
            <a:r>
              <a:rPr lang="en-US" sz="2400" dirty="0"/>
              <a:t>  </a:t>
            </a:r>
            <a:r>
              <a:rPr lang="en-US" sz="2400" b="1" i="1" dirty="0">
                <a:solidFill>
                  <a:srgbClr val="002060"/>
                </a:solidFill>
              </a:rPr>
              <a:t>array  </a:t>
            </a:r>
            <a:r>
              <a:rPr lang="en-US" sz="2400" b="1" i="1" dirty="0" err="1">
                <a:solidFill>
                  <a:srgbClr val="002060"/>
                </a:solidFill>
              </a:rPr>
              <a:t>infile</a:t>
            </a:r>
            <a:endParaRPr lang="en-US" sz="2400" b="1" dirty="0"/>
          </a:p>
          <a:p>
            <a:pPr marL="227013" indent="0">
              <a:spcBef>
                <a:spcPts val="0"/>
              </a:spcBef>
              <a:spcAft>
                <a:spcPts val="300"/>
              </a:spcAft>
              <a:buNone/>
              <a:defRPr/>
            </a:pPr>
            <a:r>
              <a:rPr lang="en-US" sz="2400" dirty="0"/>
              <a:t>read  </a:t>
            </a:r>
            <a:r>
              <a:rPr lang="en-US" sz="2400" b="1" i="1" dirty="0" err="1">
                <a:solidFill>
                  <a:srgbClr val="002060"/>
                </a:solidFill>
              </a:rPr>
              <a:t>infile</a:t>
            </a:r>
            <a:r>
              <a:rPr lang="en-US" sz="2400" dirty="0"/>
              <a:t>  into </a:t>
            </a:r>
            <a:r>
              <a:rPr lang="en-US" sz="2400" b="1" i="1" dirty="0">
                <a:solidFill>
                  <a:srgbClr val="002060"/>
                </a:solidFill>
              </a:rPr>
              <a:t>array, </a:t>
            </a:r>
            <a:r>
              <a:rPr lang="en-US" sz="2400" dirty="0"/>
              <a:t>one line per array item</a:t>
            </a:r>
          </a:p>
          <a:p>
            <a:pPr marL="458788" indent="-231775">
              <a:spcBef>
                <a:spcPts val="0"/>
              </a:spcBef>
              <a:spcAft>
                <a:spcPts val="300"/>
              </a:spcAft>
              <a:buFont typeface="Arial" charset="0"/>
              <a:buChar char="•"/>
              <a:defRPr/>
            </a:pPr>
            <a:r>
              <a:rPr lang="en-US" sz="2400" dirty="0"/>
              <a:t>options   (selected)</a:t>
            </a:r>
          </a:p>
          <a:p>
            <a:pPr marL="801688" lvl="1" indent="-349250">
              <a:spcBef>
                <a:spcPts val="0"/>
              </a:spcBef>
              <a:spcAft>
                <a:spcPts val="300"/>
              </a:spcAft>
              <a:buFont typeface="Arial" charset="0"/>
              <a:buChar char="–"/>
              <a:tabLst>
                <a:tab pos="2974975" algn="l"/>
              </a:tabLst>
              <a:defRPr/>
            </a:pPr>
            <a:r>
              <a:rPr lang="en-US" sz="2400" b="1" dirty="0">
                <a:solidFill>
                  <a:srgbClr val="0046D2"/>
                </a:solidFill>
              </a:rPr>
              <a:t>-n </a:t>
            </a:r>
            <a:r>
              <a:rPr lang="en-US" sz="2400" b="1" i="1" dirty="0" err="1">
                <a:solidFill>
                  <a:srgbClr val="0046D2"/>
                </a:solidFill>
              </a:rPr>
              <a:t>n</a:t>
            </a:r>
            <a:r>
              <a:rPr lang="en-US" sz="2400" b="1" dirty="0">
                <a:solidFill>
                  <a:srgbClr val="0046D2"/>
                </a:solidFill>
              </a:rPr>
              <a:t>  </a:t>
            </a:r>
            <a:r>
              <a:rPr lang="en-US" sz="2400" dirty="0"/>
              <a:t>-  read at most </a:t>
            </a:r>
            <a:r>
              <a:rPr lang="en-US" sz="2400" b="1" i="1" dirty="0">
                <a:solidFill>
                  <a:srgbClr val="0046D2"/>
                </a:solidFill>
              </a:rPr>
              <a:t>n</a:t>
            </a:r>
            <a:r>
              <a:rPr lang="en-US" sz="2400" dirty="0"/>
              <a:t> lines   (default: read entire file)</a:t>
            </a:r>
          </a:p>
          <a:p>
            <a:pPr marL="801688" lvl="1" indent="-349250">
              <a:spcBef>
                <a:spcPts val="0"/>
              </a:spcBef>
              <a:spcAft>
                <a:spcPts val="300"/>
              </a:spcAft>
              <a:buFont typeface="Arial" charset="0"/>
              <a:buChar char="–"/>
              <a:tabLst>
                <a:tab pos="2974975" algn="l"/>
              </a:tabLst>
              <a:defRPr/>
            </a:pPr>
            <a:r>
              <a:rPr lang="en-US" altLang="ko-KR" sz="2400" dirty="0"/>
              <a:t>-</a:t>
            </a:r>
            <a:r>
              <a:rPr lang="en-US" altLang="ko-KR" sz="2400" b="1" dirty="0">
                <a:solidFill>
                  <a:srgbClr val="0046D2"/>
                </a:solidFill>
              </a:rPr>
              <a:t>O</a:t>
            </a:r>
            <a:r>
              <a:rPr lang="en-US" altLang="ko-KR" sz="2400" dirty="0"/>
              <a:t> </a:t>
            </a:r>
            <a:r>
              <a:rPr lang="en-US" altLang="ko-KR" sz="2400" b="1" i="1" dirty="0">
                <a:solidFill>
                  <a:srgbClr val="0046D2"/>
                </a:solidFill>
              </a:rPr>
              <a:t>n</a:t>
            </a:r>
            <a:r>
              <a:rPr lang="en-US" altLang="ko-KR" sz="2400" dirty="0"/>
              <a:t> -  drop first</a:t>
            </a:r>
            <a:r>
              <a:rPr lang="en-US" altLang="ko-KR" sz="2400" b="1" i="1" dirty="0">
                <a:solidFill>
                  <a:srgbClr val="0046D2"/>
                </a:solidFill>
              </a:rPr>
              <a:t> n</a:t>
            </a:r>
            <a:r>
              <a:rPr lang="en-US" altLang="ko-KR" sz="2400" dirty="0"/>
              <a:t> lines from file before reading</a:t>
            </a:r>
            <a:endParaRPr lang="en-US" sz="2400" dirty="0"/>
          </a:p>
          <a:p>
            <a:pPr marL="801688" lvl="1" indent="-349250">
              <a:spcBef>
                <a:spcPts val="0"/>
              </a:spcBef>
              <a:spcAft>
                <a:spcPts val="300"/>
              </a:spcAft>
              <a:buFont typeface="Arial" charset="0"/>
              <a:buChar char="–"/>
              <a:tabLst>
                <a:tab pos="2974975" algn="l"/>
              </a:tabLst>
              <a:defRPr/>
            </a:pPr>
            <a:r>
              <a:rPr lang="en-US" sz="2400" b="1" dirty="0">
                <a:solidFill>
                  <a:srgbClr val="0046D2"/>
                </a:solidFill>
              </a:rPr>
              <a:t>-t   </a:t>
            </a:r>
            <a:r>
              <a:rPr lang="en-US" sz="2400" dirty="0"/>
              <a:t>-    drop trailing newlines</a:t>
            </a:r>
          </a:p>
          <a:p>
            <a:pPr marL="458788" indent="-231775">
              <a:spcBef>
                <a:spcPts val="0"/>
              </a:spcBef>
              <a:spcAft>
                <a:spcPts val="300"/>
              </a:spcAft>
              <a:buFont typeface="Arial" charset="0"/>
              <a:buChar char="•"/>
              <a:tabLst>
                <a:tab pos="2974975" algn="l"/>
              </a:tabLst>
              <a:defRPr/>
            </a:pPr>
            <a:r>
              <a:rPr lang="en-US" sz="2400" dirty="0"/>
              <a:t>potential use:  out-of-order processing of input file's lines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itle 1">
            <a:extLst>
              <a:ext uri="{FF2B5EF4-FFF2-40B4-BE49-F238E27FC236}">
                <a16:creationId xmlns:a16="http://schemas.microsoft.com/office/drawing/2014/main" id="{1835AF0E-63E2-4D80-80E3-744ECCEBB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4000">
                <a:solidFill>
                  <a:srgbClr val="000000"/>
                </a:solidFill>
              </a:rPr>
              <a:t>Whole-Stream Reads : Example</a:t>
            </a:r>
            <a:endParaRPr lang="en-US" altLang="en-US" sz="4800"/>
          </a:p>
        </p:txBody>
      </p:sp>
      <p:sp>
        <p:nvSpPr>
          <p:cNvPr id="112643" name="Content Placeholder 2">
            <a:extLst>
              <a:ext uri="{FF2B5EF4-FFF2-40B4-BE49-F238E27FC236}">
                <a16:creationId xmlns:a16="http://schemas.microsoft.com/office/drawing/2014/main" id="{464B651B-095B-4FCF-AE33-28314F2CEA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81200" y="1066800"/>
            <a:ext cx="8305800" cy="2667000"/>
          </a:xfrm>
          <a:solidFill>
            <a:srgbClr val="FFFFCC"/>
          </a:solidFill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200"/>
              </a:spcAft>
              <a:buNone/>
            </a:pP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jack@csci2200:~$</a:t>
            </a:r>
            <a:r>
              <a:rPr lang="en-US" altLang="en-US" sz="1500" b="1" dirty="0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500" b="1" dirty="0" err="1">
                <a:solidFill>
                  <a:srgbClr val="0046D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readarray</a:t>
            </a:r>
            <a:r>
              <a:rPr lang="en-US" altLang="en-US" sz="1500" b="1" dirty="0">
                <a:solidFill>
                  <a:srgbClr val="0046D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-n 3 -t data &lt;/</a:t>
            </a:r>
            <a:r>
              <a:rPr lang="en-US" altLang="en-US" sz="1500" b="1" dirty="0" err="1">
                <a:solidFill>
                  <a:srgbClr val="0046D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altLang="en-US" sz="1500" b="1" dirty="0">
                <a:solidFill>
                  <a:srgbClr val="0046D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/passwd</a:t>
            </a:r>
          </a:p>
          <a:p>
            <a:pPr marL="0" indent="0">
              <a:spcBef>
                <a:spcPct val="0"/>
              </a:spcBef>
              <a:spcAft>
                <a:spcPts val="200"/>
              </a:spcAft>
              <a:buNone/>
            </a:pP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jack@csci2200:~$</a:t>
            </a:r>
            <a:r>
              <a:rPr lang="en-US" altLang="en-US" sz="1500" b="1" dirty="0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500" b="1" dirty="0">
                <a:solidFill>
                  <a:srgbClr val="7A49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IFS=:</a:t>
            </a:r>
          </a:p>
          <a:p>
            <a:pPr marL="0" indent="0">
              <a:spcBef>
                <a:spcPct val="0"/>
              </a:spcBef>
              <a:spcAft>
                <a:spcPts val="200"/>
              </a:spcAft>
              <a:buNone/>
            </a:pP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jack@csci2200:~$</a:t>
            </a:r>
            <a:r>
              <a:rPr lang="en-US" altLang="en-US" sz="1500" b="1" dirty="0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500" b="1" dirty="0">
                <a:solidFill>
                  <a:srgbClr val="7A49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 ((</a:t>
            </a:r>
            <a:r>
              <a:rPr lang="en-US" altLang="en-US" sz="1500" b="1" dirty="0" err="1">
                <a:solidFill>
                  <a:srgbClr val="7A49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1500" b="1" dirty="0">
                <a:solidFill>
                  <a:srgbClr val="7A49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=2; </a:t>
            </a:r>
            <a:r>
              <a:rPr lang="en-US" altLang="en-US" sz="1500" b="1" dirty="0" err="1">
                <a:solidFill>
                  <a:srgbClr val="7A49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1500" b="1" dirty="0">
                <a:solidFill>
                  <a:srgbClr val="7A49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&gt;=0; </a:t>
            </a:r>
            <a:r>
              <a:rPr lang="en-US" altLang="en-US" sz="1500" b="1" dirty="0" err="1">
                <a:solidFill>
                  <a:srgbClr val="7A49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1500" b="1" dirty="0">
                <a:solidFill>
                  <a:srgbClr val="7A49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--)); do</a:t>
            </a:r>
          </a:p>
          <a:p>
            <a:pPr marL="0" indent="0">
              <a:spcBef>
                <a:spcPct val="0"/>
              </a:spcBef>
              <a:spcAft>
                <a:spcPts val="200"/>
              </a:spcAft>
              <a:buNone/>
            </a:pP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en-US" sz="1500" b="1" dirty="0">
                <a:solidFill>
                  <a:srgbClr val="7A49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read -r account password </a:t>
            </a:r>
            <a:r>
              <a:rPr lang="en-US" altLang="en-US" sz="1500" b="1" dirty="0" err="1">
                <a:solidFill>
                  <a:srgbClr val="7A49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uid</a:t>
            </a:r>
            <a:r>
              <a:rPr lang="en-US" altLang="en-US" sz="1500" b="1" dirty="0">
                <a:solidFill>
                  <a:srgbClr val="7A49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gid username </a:t>
            </a:r>
            <a:r>
              <a:rPr lang="en-US" altLang="en-US" sz="1500" b="1" dirty="0" err="1">
                <a:solidFill>
                  <a:srgbClr val="7A49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homedir</a:t>
            </a:r>
            <a:r>
              <a:rPr lang="en-US" altLang="en-US" sz="1500" b="1" dirty="0">
                <a:solidFill>
                  <a:srgbClr val="7A49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shell</a:t>
            </a:r>
            <a:r>
              <a:rPr lang="en-US" altLang="en-US" sz="1500" b="1" dirty="0">
                <a:solidFill>
                  <a:srgbClr val="00206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500" b="1" dirty="0">
                <a:solidFill>
                  <a:srgbClr val="0046D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&lt;&lt;&lt;"${data[$</a:t>
            </a:r>
            <a:r>
              <a:rPr lang="en-US" altLang="en-US" sz="1500" b="1" dirty="0" err="1">
                <a:solidFill>
                  <a:srgbClr val="0046D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1500" b="1" dirty="0">
                <a:solidFill>
                  <a:srgbClr val="0046D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]}"</a:t>
            </a:r>
          </a:p>
          <a:p>
            <a:pPr marL="0" indent="0">
              <a:spcBef>
                <a:spcPct val="0"/>
              </a:spcBef>
              <a:spcAft>
                <a:spcPts val="200"/>
              </a:spcAft>
              <a:buNone/>
            </a:pP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en-US" sz="1500" b="1" dirty="0">
                <a:solidFill>
                  <a:srgbClr val="7A49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echo "$username: $account $</a:t>
            </a:r>
            <a:r>
              <a:rPr lang="en-US" altLang="en-US" sz="1500" b="1" dirty="0" err="1">
                <a:solidFill>
                  <a:srgbClr val="7A49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homedir</a:t>
            </a:r>
            <a:r>
              <a:rPr lang="en-US" altLang="en-US" sz="1500" b="1" dirty="0">
                <a:solidFill>
                  <a:srgbClr val="7A49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spcBef>
                <a:spcPct val="0"/>
              </a:spcBef>
              <a:spcAft>
                <a:spcPts val="200"/>
              </a:spcAft>
              <a:buNone/>
            </a:pP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en-US" sz="1500" b="1" dirty="0">
                <a:solidFill>
                  <a:srgbClr val="7A49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 marL="0" indent="0">
              <a:spcBef>
                <a:spcPct val="0"/>
              </a:spcBef>
              <a:spcAft>
                <a:spcPts val="200"/>
              </a:spcAft>
              <a:buNone/>
            </a:pP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daemon: daemon /</a:t>
            </a:r>
            <a:r>
              <a:rPr lang="en-US" altLang="en-US" sz="15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sbin</a:t>
            </a:r>
            <a:endParaRPr lang="en-US" altLang="en-US" sz="1500" b="1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spcAft>
                <a:spcPts val="200"/>
              </a:spcAft>
              <a:buNone/>
            </a:pP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bin: bin /bin</a:t>
            </a:r>
          </a:p>
          <a:p>
            <a:pPr marL="0" indent="0">
              <a:spcBef>
                <a:spcPct val="0"/>
              </a:spcBef>
              <a:spcAft>
                <a:spcPts val="200"/>
              </a:spcAft>
              <a:buNone/>
            </a:pP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root: root /root</a:t>
            </a:r>
          </a:p>
          <a:p>
            <a:pPr marL="0" indent="0">
              <a:spcBef>
                <a:spcPct val="0"/>
              </a:spcBef>
              <a:spcAft>
                <a:spcPts val="200"/>
              </a:spcAft>
              <a:buNone/>
            </a:pP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jack@csci2200:~$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55A4BD-1128-425C-A5C1-AC49C0067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57400" y="3810001"/>
            <a:ext cx="8153400" cy="2316163"/>
          </a:xfrm>
          <a:solidFill>
            <a:schemeClr val="bg1"/>
          </a:solidFill>
        </p:spPr>
        <p:txBody>
          <a:bodyPr/>
          <a:lstStyle/>
          <a:p>
            <a:pPr marL="0" indent="-173037">
              <a:spcBef>
                <a:spcPts val="0"/>
              </a:spcBef>
              <a:spcAft>
                <a:spcPts val="300"/>
              </a:spcAft>
              <a:buNone/>
              <a:defRPr/>
            </a:pPr>
            <a:r>
              <a:rPr lang="en-US" sz="2000" dirty="0"/>
              <a:t>Showing </a:t>
            </a:r>
            <a:r>
              <a:rPr lang="en-US" sz="2000" b="1" dirty="0" err="1">
                <a:solidFill>
                  <a:srgbClr val="0070C0"/>
                </a:solidFill>
              </a:rPr>
              <a:t>readarray</a:t>
            </a:r>
            <a:r>
              <a:rPr lang="en-US" sz="2000" dirty="0"/>
              <a:t> with </a:t>
            </a:r>
            <a:r>
              <a:rPr lang="en-US" sz="2000" b="1" dirty="0">
                <a:solidFill>
                  <a:srgbClr val="0070C0"/>
                </a:solidFill>
              </a:rPr>
              <a:t>read</a:t>
            </a:r>
            <a:r>
              <a:rPr lang="en-US" sz="2000" dirty="0"/>
              <a:t> to process content from /</a:t>
            </a:r>
            <a:r>
              <a:rPr lang="en-US" sz="2000" dirty="0" err="1"/>
              <a:t>etc</a:t>
            </a:r>
            <a:r>
              <a:rPr lang="en-US" sz="2000" dirty="0"/>
              <a:t>/</a:t>
            </a:r>
            <a:r>
              <a:rPr lang="en-US" sz="2000" dirty="0" err="1"/>
              <a:t>passwd</a:t>
            </a:r>
            <a:endParaRPr lang="en-US" sz="2000" dirty="0"/>
          </a:p>
          <a:p>
            <a:pPr marL="282575" indent="-282575">
              <a:spcBef>
                <a:spcPts val="0"/>
              </a:spcBef>
              <a:spcAft>
                <a:spcPts val="300"/>
              </a:spcAft>
              <a:buFont typeface="Arial" charset="0"/>
              <a:buChar char="•"/>
              <a:defRPr/>
            </a:pPr>
            <a:r>
              <a:rPr lang="en-US" sz="2000" b="1" dirty="0" err="1">
                <a:solidFill>
                  <a:srgbClr val="0070C0"/>
                </a:solidFill>
              </a:rPr>
              <a:t>readarray</a:t>
            </a:r>
            <a:r>
              <a:rPr lang="en-US" sz="2000" b="1" dirty="0">
                <a:solidFill>
                  <a:srgbClr val="0070C0"/>
                </a:solidFill>
              </a:rPr>
              <a:t> -n 3 -t data</a:t>
            </a:r>
            <a:r>
              <a:rPr lang="en-US" sz="2000" dirty="0">
                <a:solidFill>
                  <a:srgbClr val="0070C0"/>
                </a:solidFill>
              </a:rPr>
              <a:t>  </a:t>
            </a:r>
            <a:r>
              <a:rPr lang="en-US" sz="2000" dirty="0"/>
              <a:t>reads the first three lines of /</a:t>
            </a:r>
            <a:r>
              <a:rPr lang="en-US" sz="2000" dirty="0" err="1"/>
              <a:t>etc</a:t>
            </a:r>
            <a:r>
              <a:rPr lang="en-US" sz="2000" dirty="0"/>
              <a:t>/password into an array named </a:t>
            </a:r>
            <a:r>
              <a:rPr lang="en-US" sz="2000" b="1" dirty="0">
                <a:solidFill>
                  <a:srgbClr val="002060"/>
                </a:solidFill>
              </a:rPr>
              <a:t>data</a:t>
            </a:r>
            <a:r>
              <a:rPr lang="en-US" sz="2000" dirty="0"/>
              <a:t>, dropping final newlines</a:t>
            </a:r>
          </a:p>
          <a:p>
            <a:pPr marL="282575" indent="-282575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2000" dirty="0"/>
              <a:t>The </a:t>
            </a:r>
            <a:r>
              <a:rPr lang="en-US" sz="2000" b="1" dirty="0">
                <a:solidFill>
                  <a:srgbClr val="002060"/>
                </a:solidFill>
              </a:rPr>
              <a:t>for</a:t>
            </a:r>
            <a:r>
              <a:rPr lang="en-US" sz="2000" dirty="0"/>
              <a:t> loop reads </a:t>
            </a:r>
            <a:r>
              <a:rPr lang="en-US" sz="2000" b="1" dirty="0">
                <a:solidFill>
                  <a:srgbClr val="0070C0"/>
                </a:solidFill>
              </a:rPr>
              <a:t>data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's contents in reverse order,</a:t>
            </a:r>
          </a:p>
          <a:p>
            <a:pPr marL="577850" lvl="1" indent="-282575">
              <a:spcBef>
                <a:spcPts val="0"/>
              </a:spcBef>
              <a:spcAft>
                <a:spcPts val="0"/>
              </a:spcAft>
              <a:buFont typeface="Arial" charset="0"/>
              <a:buChar char="–"/>
              <a:defRPr/>
            </a:pPr>
            <a:r>
              <a:rPr lang="en-US" sz="2000" dirty="0"/>
              <a:t>using </a:t>
            </a:r>
            <a:r>
              <a:rPr lang="en-US" sz="2000" b="1" dirty="0">
                <a:solidFill>
                  <a:srgbClr val="0070C0"/>
                </a:solidFill>
              </a:rPr>
              <a:t>read</a:t>
            </a:r>
            <a:r>
              <a:rPr lang="en-US" sz="2000" dirty="0"/>
              <a:t> to parse each line, with : ($IFS) as field separator</a:t>
            </a:r>
          </a:p>
          <a:p>
            <a:pPr marL="577850" lvl="1" indent="-282575">
              <a:spcBef>
                <a:spcPts val="0"/>
              </a:spcBef>
              <a:spcAft>
                <a:spcPts val="0"/>
              </a:spcAft>
              <a:buFont typeface="Arial" charset="0"/>
              <a:buChar char="–"/>
              <a:defRPr/>
            </a:pPr>
            <a:r>
              <a:rPr lang="en-US" sz="2000" dirty="0"/>
              <a:t>discarding the </a:t>
            </a:r>
            <a:r>
              <a:rPr lang="en-US" sz="2000" dirty="0" err="1"/>
              <a:t>uid</a:t>
            </a:r>
            <a:r>
              <a:rPr lang="en-US" sz="2000" dirty="0"/>
              <a:t>, </a:t>
            </a:r>
            <a:r>
              <a:rPr lang="en-US" sz="2000" dirty="0" err="1"/>
              <a:t>gid</a:t>
            </a:r>
            <a:r>
              <a:rPr lang="en-US" sz="2000" dirty="0"/>
              <a:t>, password, and shell fields</a:t>
            </a:r>
          </a:p>
          <a:p>
            <a:pPr marL="577850" lvl="1" indent="-282575">
              <a:spcBef>
                <a:spcPts val="0"/>
              </a:spcBef>
              <a:spcAft>
                <a:spcPts val="300"/>
              </a:spcAft>
              <a:buFont typeface="Arial" charset="0"/>
              <a:buChar char="–"/>
              <a:defRPr/>
            </a:pPr>
            <a:r>
              <a:rPr lang="en-US" sz="2000" dirty="0"/>
              <a:t>reordering the username, account, and </a:t>
            </a:r>
            <a:r>
              <a:rPr lang="en-US" sz="2000" dirty="0" err="1"/>
              <a:t>homedir</a:t>
            </a:r>
            <a:r>
              <a:rPr lang="en-US" sz="2000" dirty="0"/>
              <a:t> fields for the output</a:t>
            </a:r>
          </a:p>
          <a:p>
            <a:pPr marL="282575" indent="-282575">
              <a:spcBef>
                <a:spcPts val="0"/>
              </a:spcBef>
              <a:spcAft>
                <a:spcPts val="300"/>
              </a:spcAft>
              <a:buFont typeface="Arial" charset="0"/>
              <a:buChar char="•"/>
              <a:defRPr/>
            </a:pPr>
            <a:endParaRPr lang="en-US" sz="2000" dirty="0"/>
          </a:p>
          <a:p>
            <a:pPr marL="0" indent="0"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itle 1">
            <a:extLst>
              <a:ext uri="{FF2B5EF4-FFF2-40B4-BE49-F238E27FC236}">
                <a16:creationId xmlns:a16="http://schemas.microsoft.com/office/drawing/2014/main" id="{2BD142C1-4D00-4F30-AE13-9C2F364A2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altLang="en-US" sz="4000"/>
              <a:t>Writes</a:t>
            </a:r>
            <a:endParaRPr lang="en-US" altLang="en-US"/>
          </a:p>
        </p:txBody>
      </p:sp>
      <p:sp>
        <p:nvSpPr>
          <p:cNvPr id="113667" name="Content Placeholder 2">
            <a:extLst>
              <a:ext uri="{FF2B5EF4-FFF2-40B4-BE49-F238E27FC236}">
                <a16:creationId xmlns:a16="http://schemas.microsoft.com/office/drawing/2014/main" id="{3A6F31A6-075C-4BFE-9EC8-250FCDA3A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219201"/>
            <a:ext cx="8229600" cy="4906963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400" b="1" i="1">
                <a:solidFill>
                  <a:srgbClr val="002060"/>
                </a:solidFill>
              </a:rPr>
              <a:t>command</a:t>
            </a:r>
            <a:r>
              <a:rPr lang="en-US" altLang="en-US" sz="2400"/>
              <a:t>  </a:t>
            </a:r>
            <a:r>
              <a:rPr lang="en-US" altLang="en-US" sz="2400" b="1" i="1">
                <a:solidFill>
                  <a:srgbClr val="002060"/>
                </a:solidFill>
              </a:rPr>
              <a:t>m</a:t>
            </a:r>
            <a:r>
              <a:rPr lang="en-US" altLang="en-US" sz="2400"/>
              <a:t>&gt;&amp;</a:t>
            </a:r>
            <a:r>
              <a:rPr lang="en-US" altLang="en-US" sz="2400" b="1" i="1">
                <a:solidFill>
                  <a:srgbClr val="002060"/>
                </a:solidFill>
              </a:rPr>
              <a:t>n</a:t>
            </a:r>
            <a:r>
              <a:rPr lang="en-US" altLang="en-US" sz="2400"/>
              <a:t> 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400"/>
              <a:t>   redirect </a:t>
            </a:r>
            <a:r>
              <a:rPr lang="en-US" altLang="en-US" sz="2400" b="1" i="1">
                <a:solidFill>
                  <a:srgbClr val="002060"/>
                </a:solidFill>
              </a:rPr>
              <a:t>command</a:t>
            </a:r>
            <a:r>
              <a:rPr lang="en-US" altLang="en-US" sz="2400"/>
              <a:t>'s output for stream </a:t>
            </a:r>
            <a:r>
              <a:rPr lang="en-US" altLang="en-US" sz="2400" b="1" i="1">
                <a:solidFill>
                  <a:srgbClr val="002060"/>
                </a:solidFill>
              </a:rPr>
              <a:t>m</a:t>
            </a:r>
            <a:r>
              <a:rPr lang="en-US" altLang="en-US" sz="2400"/>
              <a:t> (default: 1, </a:t>
            </a:r>
            <a:r>
              <a:rPr lang="en-US" altLang="en-US" sz="2400" b="1">
                <a:solidFill>
                  <a:srgbClr val="462A00"/>
                </a:solidFill>
              </a:rPr>
              <a:t>stdout</a:t>
            </a:r>
            <a:r>
              <a:rPr lang="en-US" altLang="en-US" sz="2400"/>
              <a:t>)</a:t>
            </a:r>
            <a:br>
              <a:rPr lang="en-US" altLang="en-US" sz="2400"/>
            </a:br>
            <a:r>
              <a:rPr lang="en-US" altLang="en-US" sz="2400"/>
              <a:t>   to file descriptor </a:t>
            </a:r>
            <a:r>
              <a:rPr lang="en-US" altLang="en-US" sz="2400" b="1" i="1">
                <a:solidFill>
                  <a:srgbClr val="002060"/>
                </a:solidFill>
              </a:rPr>
              <a:t>n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itle 1">
            <a:extLst>
              <a:ext uri="{FF2B5EF4-FFF2-40B4-BE49-F238E27FC236}">
                <a16:creationId xmlns:a16="http://schemas.microsoft.com/office/drawing/2014/main" id="{F0299C3E-142B-42EA-8665-AD0A799B2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altLang="en-US" sz="4000"/>
              <a:t>Closing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E5A30-C98C-47FD-91D7-3130C2FC6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219201"/>
            <a:ext cx="8229600" cy="4906963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2800" dirty="0"/>
              <a:t>To disassociate </a:t>
            </a:r>
            <a:r>
              <a:rPr lang="en-US" sz="2800" b="1" dirty="0">
                <a:solidFill>
                  <a:srgbClr val="0070C0"/>
                </a:solidFill>
              </a:rPr>
              <a:t>bash</a:t>
            </a:r>
            <a:r>
              <a:rPr lang="en-US" sz="2800" dirty="0"/>
              <a:t> file descriptor </a:t>
            </a:r>
            <a:r>
              <a:rPr lang="en-US" sz="2800" b="1" i="1" dirty="0" err="1">
                <a:solidFill>
                  <a:srgbClr val="002060"/>
                </a:solidFill>
              </a:rPr>
              <a:t>fd</a:t>
            </a:r>
            <a:r>
              <a:rPr lang="en-US" sz="2800" b="1" i="1" dirty="0">
                <a:solidFill>
                  <a:srgbClr val="002060"/>
                </a:solidFill>
              </a:rPr>
              <a:t> </a:t>
            </a:r>
            <a:r>
              <a:rPr lang="en-US" sz="2800" dirty="0"/>
              <a:t>from </a:t>
            </a:r>
            <a:r>
              <a:rPr lang="en-US" sz="2800" b="1" i="1" dirty="0">
                <a:solidFill>
                  <a:srgbClr val="002060"/>
                </a:solidFill>
              </a:rPr>
              <a:t>file.txt</a:t>
            </a:r>
            <a:r>
              <a:rPr lang="en-US" sz="2800" dirty="0"/>
              <a:t> and close </a:t>
            </a:r>
            <a:r>
              <a:rPr lang="en-US" sz="2800" b="1" i="1" dirty="0">
                <a:solidFill>
                  <a:srgbClr val="002060"/>
                </a:solidFill>
              </a:rPr>
              <a:t>file.txt</a:t>
            </a:r>
            <a:r>
              <a:rPr lang="en-US" sz="2800" dirty="0"/>
              <a:t>, use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sz="2800" b="1" dirty="0">
                <a:solidFill>
                  <a:srgbClr val="0070C0"/>
                </a:solidFill>
              </a:rPr>
              <a:t>exec </a:t>
            </a:r>
            <a:r>
              <a:rPr lang="en-US" sz="2800" dirty="0"/>
              <a:t> </a:t>
            </a:r>
            <a:r>
              <a:rPr lang="en-US" sz="2800" b="1" i="1" dirty="0" err="1">
                <a:solidFill>
                  <a:srgbClr val="002060"/>
                </a:solidFill>
              </a:rPr>
              <a:t>fd</a:t>
            </a:r>
            <a:r>
              <a:rPr lang="en-US" sz="2800" b="1" i="1" dirty="0">
                <a:solidFill>
                  <a:srgbClr val="002060"/>
                </a:solidFill>
              </a:rPr>
              <a:t>&lt;&amp;-  file.txt</a:t>
            </a:r>
            <a:r>
              <a:rPr lang="en-US" sz="2800" dirty="0"/>
              <a:t>    to end read access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sz="2800" b="1" dirty="0">
                <a:solidFill>
                  <a:srgbClr val="0070C0"/>
                </a:solidFill>
              </a:rPr>
              <a:t>exec </a:t>
            </a:r>
            <a:r>
              <a:rPr lang="en-US" sz="2800" dirty="0"/>
              <a:t> </a:t>
            </a:r>
            <a:r>
              <a:rPr lang="en-US" sz="2800" b="1" i="1" dirty="0" err="1">
                <a:solidFill>
                  <a:srgbClr val="002060"/>
                </a:solidFill>
              </a:rPr>
              <a:t>fd</a:t>
            </a:r>
            <a:r>
              <a:rPr lang="en-US" sz="2800" b="1" i="1" dirty="0">
                <a:solidFill>
                  <a:srgbClr val="002060"/>
                </a:solidFill>
              </a:rPr>
              <a:t>&gt;&amp;-  file.txt</a:t>
            </a:r>
            <a:r>
              <a:rPr lang="en-US" sz="2800" dirty="0"/>
              <a:t>    to end write access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itle 1">
            <a:extLst>
              <a:ext uri="{FF2B5EF4-FFF2-40B4-BE49-F238E27FC236}">
                <a16:creationId xmlns:a16="http://schemas.microsoft.com/office/drawing/2014/main" id="{69A13585-8330-43B3-8C8B-30024B786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3900">
                <a:solidFill>
                  <a:srgbClr val="000000"/>
                </a:solidFill>
              </a:rPr>
              <a:t>Stream I/O with Auxiliary fd's: Examples</a:t>
            </a:r>
            <a:endParaRPr lang="en-US" altLang="en-US" sz="3900"/>
          </a:p>
        </p:txBody>
      </p:sp>
      <p:sp>
        <p:nvSpPr>
          <p:cNvPr id="115715" name="Content Placeholder 2">
            <a:extLst>
              <a:ext uri="{FF2B5EF4-FFF2-40B4-BE49-F238E27FC236}">
                <a16:creationId xmlns:a16="http://schemas.microsoft.com/office/drawing/2014/main" id="{AA674364-D349-43CD-A1A7-4D8F9F196B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81200" y="990600"/>
            <a:ext cx="8153400" cy="4114800"/>
          </a:xfrm>
          <a:solidFill>
            <a:srgbClr val="FFFFCC"/>
          </a:solidFill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jack@csci2200:~$ </a:t>
            </a:r>
            <a:r>
              <a:rPr lang="en-US" altLang="en-US" sz="1500" b="1" dirty="0">
                <a:solidFill>
                  <a:srgbClr val="7A49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echo $'a\</a:t>
            </a:r>
            <a:r>
              <a:rPr lang="en-US" altLang="en-US" sz="1500" b="1" dirty="0" err="1">
                <a:solidFill>
                  <a:srgbClr val="7A49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nb</a:t>
            </a:r>
            <a:r>
              <a:rPr lang="en-US" altLang="en-US" sz="1500" b="1" dirty="0">
                <a:solidFill>
                  <a:srgbClr val="7A49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altLang="en-US" sz="1500" b="1" dirty="0" err="1">
                <a:solidFill>
                  <a:srgbClr val="7A49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nc</a:t>
            </a:r>
            <a:r>
              <a:rPr lang="en-US" altLang="en-US" sz="1500" b="1" dirty="0">
                <a:solidFill>
                  <a:srgbClr val="7A49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 &gt;file1; echo $'0\n1\n2\n3\n4' &gt;file2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jack@csci2200:~$ </a:t>
            </a:r>
            <a:r>
              <a:rPr lang="en-US" altLang="en-US" sz="1500" b="1" dirty="0">
                <a:solidFill>
                  <a:srgbClr val="7A49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exec 3&lt; file1; exec 4&lt; file2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jack@csci2200:~$ </a:t>
            </a:r>
            <a:r>
              <a:rPr lang="en-US" altLang="en-US" sz="1500" b="1" dirty="0">
                <a:solidFill>
                  <a:srgbClr val="7A49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while true; do 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en-US" sz="1500" b="1" dirty="0">
                <a:solidFill>
                  <a:srgbClr val="7A49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read -u 3 -r w1; s1=$?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en-US" sz="1500" b="1" dirty="0">
                <a:solidFill>
                  <a:srgbClr val="7A49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read -u 4 -r w2; s2=$?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en-US" sz="1500" b="1" dirty="0">
                <a:solidFill>
                  <a:srgbClr val="7A49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 [ "$s1" -</a:t>
            </a:r>
            <a:r>
              <a:rPr lang="en-US" altLang="en-US" sz="1500" b="1" dirty="0" err="1">
                <a:solidFill>
                  <a:srgbClr val="7A49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n-US" altLang="en-US" sz="1500" b="1" dirty="0">
                <a:solidFill>
                  <a:srgbClr val="7A49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0 ] &amp;&amp; [ "$s2" -</a:t>
            </a:r>
            <a:r>
              <a:rPr lang="en-US" altLang="en-US" sz="1500" b="1" dirty="0" err="1">
                <a:solidFill>
                  <a:srgbClr val="7A49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n-US" altLang="en-US" sz="1500" b="1" dirty="0">
                <a:solidFill>
                  <a:srgbClr val="7A49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0 ]; then break; fi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en-US" sz="1500" b="1" dirty="0">
                <a:solidFill>
                  <a:srgbClr val="7A49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echo $w1 $w2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en-US" sz="1500" b="1" dirty="0">
                <a:solidFill>
                  <a:srgbClr val="7A49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 0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 1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 2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jack@csci2200:~$ </a:t>
            </a:r>
            <a:r>
              <a:rPr lang="en-US" altLang="en-US" sz="1500" b="1" dirty="0">
                <a:solidFill>
                  <a:srgbClr val="7A49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exec 3&lt;&amp;-; exec 4&lt;&amp;-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jack@csci2200:~$ </a:t>
            </a:r>
            <a:r>
              <a:rPr lang="en-US" altLang="en-US" sz="1500" b="1" dirty="0">
                <a:solidFill>
                  <a:srgbClr val="7A49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rm -rf file1 file2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jack@csci2200:~$</a:t>
            </a:r>
            <a:r>
              <a:rPr lang="en-US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543CE6E-CC1A-4DA3-B7FC-47A967843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57400" y="5181600"/>
            <a:ext cx="8153400" cy="990600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  <a:defRPr/>
            </a:pPr>
            <a:r>
              <a:rPr lang="en-US" altLang="en-US" sz="2200" dirty="0"/>
              <a:t>Using </a:t>
            </a:r>
            <a:r>
              <a:rPr lang="en-US" altLang="en-US" sz="2200" b="1" dirty="0">
                <a:solidFill>
                  <a:srgbClr val="0070C0"/>
                </a:solidFill>
              </a:rPr>
              <a:t>bash</a:t>
            </a:r>
            <a:r>
              <a:rPr lang="en-US" altLang="en-US" sz="2200" dirty="0">
                <a:solidFill>
                  <a:srgbClr val="0070C0"/>
                </a:solidFill>
              </a:rPr>
              <a:t> </a:t>
            </a:r>
            <a:r>
              <a:rPr lang="en-US" altLang="en-US" sz="2200" dirty="0"/>
              <a:t>to do a two-way </a:t>
            </a:r>
            <a:r>
              <a:rPr lang="en-US" altLang="en-US" sz="2200" b="1" dirty="0">
                <a:solidFill>
                  <a:srgbClr val="0070C0"/>
                </a:solidFill>
              </a:rPr>
              <a:t>paste</a:t>
            </a:r>
          </a:p>
          <a:p>
            <a:pPr>
              <a:buFont typeface="Arial" charset="0"/>
              <a:buChar char="•"/>
              <a:defRPr/>
            </a:pPr>
            <a:r>
              <a:rPr lang="en-US" altLang="en-US" sz="2000" dirty="0"/>
              <a:t>If the two status codes  are non-zero, both </a:t>
            </a:r>
            <a:r>
              <a:rPr lang="en-US" altLang="en-US" sz="2000" b="1" dirty="0">
                <a:solidFill>
                  <a:srgbClr val="0070C0"/>
                </a:solidFill>
              </a:rPr>
              <a:t>read</a:t>
            </a:r>
            <a:r>
              <a:rPr lang="en-US" altLang="en-US" sz="2000" dirty="0"/>
              <a:t>s have failed</a:t>
            </a:r>
          </a:p>
          <a:p>
            <a:pPr>
              <a:buFont typeface="Arial" charset="0"/>
              <a:buChar char="•"/>
              <a:defRPr/>
            </a:pPr>
            <a:endParaRPr lang="en-US" altLang="en-US" sz="2000" dirty="0"/>
          </a:p>
          <a:p>
            <a:pPr>
              <a:buFont typeface="Arial" charset="0"/>
              <a:buChar char="•"/>
              <a:defRPr/>
            </a:pPr>
            <a:endParaRPr lang="en-US" sz="22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itle 1">
            <a:extLst>
              <a:ext uri="{FF2B5EF4-FFF2-40B4-BE49-F238E27FC236}">
                <a16:creationId xmlns:a16="http://schemas.microsoft.com/office/drawing/2014/main" id="{5D6ADF8A-10F3-4DD3-A5BD-0675A39B6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3900">
                <a:solidFill>
                  <a:srgbClr val="000000"/>
                </a:solidFill>
              </a:rPr>
              <a:t>Stream I/O with Auxiliary fd's: Examples</a:t>
            </a:r>
            <a:endParaRPr lang="en-US" altLang="en-US" sz="3900"/>
          </a:p>
        </p:txBody>
      </p:sp>
      <p:sp>
        <p:nvSpPr>
          <p:cNvPr id="116739" name="Content Placeholder 2">
            <a:extLst>
              <a:ext uri="{FF2B5EF4-FFF2-40B4-BE49-F238E27FC236}">
                <a16:creationId xmlns:a16="http://schemas.microsoft.com/office/drawing/2014/main" id="{B2A04FCD-1562-4548-95C0-ECB5483D4C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81200" y="990600"/>
            <a:ext cx="8153400" cy="4648200"/>
          </a:xfrm>
          <a:solidFill>
            <a:srgbClr val="FFFFCC"/>
          </a:solidFill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jack@csci2200:~$ </a:t>
            </a:r>
            <a:r>
              <a:rPr lang="en-US" altLang="en-US" sz="1500" b="1" dirty="0">
                <a:solidFill>
                  <a:srgbClr val="7A49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echo $'a\</a:t>
            </a:r>
            <a:r>
              <a:rPr lang="en-US" altLang="en-US" sz="1500" b="1" dirty="0" err="1">
                <a:solidFill>
                  <a:srgbClr val="7A49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nb</a:t>
            </a:r>
            <a:r>
              <a:rPr lang="en-US" altLang="en-US" sz="1500" b="1" dirty="0">
                <a:solidFill>
                  <a:srgbClr val="7A49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altLang="en-US" sz="1500" b="1" dirty="0" err="1">
                <a:solidFill>
                  <a:srgbClr val="7A49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nc</a:t>
            </a:r>
            <a:r>
              <a:rPr lang="en-US" altLang="en-US" sz="1500" b="1" dirty="0">
                <a:solidFill>
                  <a:srgbClr val="7A49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 &gt;file1; echo $'0\n1\n2\n3' &gt;file2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jack@csci2200:~$ </a:t>
            </a:r>
            <a:r>
              <a:rPr lang="en-US" altLang="en-US" sz="1500" b="1" dirty="0">
                <a:solidFill>
                  <a:srgbClr val="7A49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exec 3&lt; file1; exec 4&lt; file2; exec 5&gt; result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jack@csci2200:~$ </a:t>
            </a:r>
            <a:r>
              <a:rPr lang="en-US" altLang="en-US" sz="1500" b="1" dirty="0">
                <a:solidFill>
                  <a:srgbClr val="7A49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while true; do 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en-US" sz="1500" b="1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en-US" sz="1500" b="1" dirty="0">
                <a:solidFill>
                  <a:srgbClr val="7A49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read -u 3 -r w1; s1=$?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en-US" sz="1500" b="1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en-US" sz="1500" b="1" dirty="0">
                <a:solidFill>
                  <a:srgbClr val="7A49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read -u 4 -r w2; s2=$?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en-US" sz="1500" b="1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en-US" sz="1500" b="1" dirty="0">
                <a:solidFill>
                  <a:srgbClr val="7A49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 [ "$s1" -</a:t>
            </a:r>
            <a:r>
              <a:rPr lang="en-US" altLang="en-US" sz="1500" b="1" dirty="0" err="1">
                <a:solidFill>
                  <a:srgbClr val="7A49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n-US" altLang="en-US" sz="1500" b="1" dirty="0">
                <a:solidFill>
                  <a:srgbClr val="7A49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0 ] &amp;&amp; [ "$s2" -</a:t>
            </a:r>
            <a:r>
              <a:rPr lang="en-US" altLang="en-US" sz="1500" b="1" dirty="0" err="1">
                <a:solidFill>
                  <a:srgbClr val="7A49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n-US" altLang="en-US" sz="1500" b="1" dirty="0">
                <a:solidFill>
                  <a:srgbClr val="7A49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0 ]; then break; fi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en-US" sz="1500" b="1" dirty="0">
                <a:solidFill>
                  <a:srgbClr val="7A49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echo $w1 $w2 &gt;&amp;5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en-US" sz="1500" b="1" dirty="0">
                <a:solidFill>
                  <a:srgbClr val="7A49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jack@csci2200:~$ </a:t>
            </a:r>
            <a:r>
              <a:rPr lang="en-US" altLang="en-US" sz="1500" b="1" dirty="0">
                <a:solidFill>
                  <a:srgbClr val="7A49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exec 5&gt;&amp;-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jack@csci2200:~$ </a:t>
            </a:r>
            <a:r>
              <a:rPr lang="en-US" altLang="en-US" sz="1500" b="1" dirty="0">
                <a:solidFill>
                  <a:srgbClr val="7A49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cat result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 0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 1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 2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jack@csci2200:~$ </a:t>
            </a:r>
            <a:r>
              <a:rPr lang="en-US" altLang="en-US" sz="1500" b="1" dirty="0">
                <a:solidFill>
                  <a:srgbClr val="7A49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exec 3&lt;&amp;-; exec 4&lt;&amp;-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jack@csci2200:~$ </a:t>
            </a:r>
            <a:r>
              <a:rPr lang="en-US" altLang="en-US" sz="1500" b="1" dirty="0">
                <a:solidFill>
                  <a:srgbClr val="7A49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rm -rf file1 file2 result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jack@csci2200:~$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5193C1D-7BAD-4633-A4FF-91D0B65EE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57400" y="5715001"/>
            <a:ext cx="8153400" cy="411163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  <a:defRPr/>
            </a:pPr>
            <a:r>
              <a:rPr lang="en-US" altLang="en-US" sz="2200" dirty="0"/>
              <a:t>Like the previous example, but writing the output to a file, </a:t>
            </a:r>
            <a:r>
              <a:rPr lang="en-US" altLang="en-US" sz="2200" b="1" i="1" dirty="0"/>
              <a:t>result</a:t>
            </a:r>
            <a:endParaRPr lang="en-US" altLang="en-US" sz="2000" b="1" i="1" dirty="0"/>
          </a:p>
          <a:p>
            <a:pPr>
              <a:buFont typeface="Arial" charset="0"/>
              <a:buChar char="•"/>
              <a:defRPr/>
            </a:pPr>
            <a:endParaRPr lang="en-US" sz="2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AE9074C8-8FAD-4C34-9E93-BC006903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4400" b="1" dirty="0"/>
              <a:t>CSCI 2200: Intro to Unix</a:t>
            </a:r>
            <a:br>
              <a:rPr lang="en-US" altLang="en-US" sz="4400" dirty="0"/>
            </a:br>
            <a:r>
              <a:rPr lang="en-US" altLang="en-US" sz="4400" dirty="0">
                <a:solidFill>
                  <a:srgbClr val="002060"/>
                </a:solidFill>
                <a:latin typeface="+mn-lt"/>
              </a:rPr>
              <a:t>exit</a:t>
            </a:r>
            <a:br>
              <a:rPr lang="en-US" altLang="en-US" sz="4400" dirty="0">
                <a:solidFill>
                  <a:srgbClr val="002060"/>
                </a:solidFill>
                <a:latin typeface="+mn-lt"/>
              </a:rPr>
            </a:br>
            <a:endParaRPr lang="en-US" altLang="en-US" sz="44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0CF3A-B1A6-43B1-8DFC-457C371E1D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830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itle 1">
            <a:extLst>
              <a:ext uri="{FF2B5EF4-FFF2-40B4-BE49-F238E27FC236}">
                <a16:creationId xmlns:a16="http://schemas.microsoft.com/office/drawing/2014/main" id="{741EC3F4-9738-4F8A-93F2-EEB96E686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4000" b="1">
                <a:solidFill>
                  <a:srgbClr val="0046D2"/>
                </a:solidFill>
              </a:rPr>
              <a:t>exit</a:t>
            </a:r>
            <a:r>
              <a:rPr lang="en-US" altLang="en-US" sz="4000">
                <a:solidFill>
                  <a:srgbClr val="0046D2"/>
                </a:solidFill>
              </a:rPr>
              <a:t> </a:t>
            </a:r>
            <a:r>
              <a:rPr lang="en-US" altLang="en-US" sz="4000"/>
              <a:t>: Examples</a:t>
            </a:r>
            <a:endParaRPr lang="en-US" altLang="en-US" sz="4000" b="1"/>
          </a:p>
        </p:txBody>
      </p:sp>
      <p:sp>
        <p:nvSpPr>
          <p:cNvPr id="117763" name="Content Placeholder 2">
            <a:extLst>
              <a:ext uri="{FF2B5EF4-FFF2-40B4-BE49-F238E27FC236}">
                <a16:creationId xmlns:a16="http://schemas.microsoft.com/office/drawing/2014/main" id="{A9003BE9-6011-4C78-AD86-AC98E2EB74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81200" y="914400"/>
            <a:ext cx="8229600" cy="3276600"/>
          </a:xfrm>
          <a:solidFill>
            <a:srgbClr val="FFFFCC"/>
          </a:solidFill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jack@csci2200:~$ </a:t>
            </a:r>
            <a:r>
              <a:rPr lang="en-US" altLang="en-US" sz="1800" b="1" dirty="0">
                <a:solidFill>
                  <a:srgbClr val="A8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bash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jack@csci2200:~$ </a:t>
            </a:r>
            <a:r>
              <a:rPr lang="en-US" altLang="en-US" sz="1800" b="1" dirty="0">
                <a:solidFill>
                  <a:srgbClr val="A8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echo this statement executes; exit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this statement executes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jack@csci2200:~$ </a:t>
            </a:r>
            <a:r>
              <a:rPr lang="en-US" altLang="en-US" sz="1800" b="1" dirty="0">
                <a:solidFill>
                  <a:srgbClr val="A8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echo $?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 </a:t>
            </a:r>
            <a:endParaRPr lang="en-US" altLang="en-US" sz="2100" dirty="0"/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jack@csci2200:~$ </a:t>
            </a:r>
            <a:r>
              <a:rPr lang="en-US" altLang="en-US" sz="1800" b="1" dirty="0">
                <a:solidFill>
                  <a:srgbClr val="A8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bash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jack@csci2200:~$ </a:t>
            </a:r>
            <a:r>
              <a:rPr lang="en-US" altLang="en-US" sz="1800" b="1" dirty="0">
                <a:solidFill>
                  <a:srgbClr val="A8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exit 4; echo this statement never executes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jack@csci2200:~$ </a:t>
            </a:r>
            <a:r>
              <a:rPr lang="en-US" altLang="en-US" sz="1800" b="1" dirty="0">
                <a:solidFill>
                  <a:srgbClr val="A8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echo $?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jack@csci2200:~$</a:t>
            </a:r>
            <a:r>
              <a:rPr lang="en-US" altLang="en-US" sz="1800" b="1" dirty="0">
                <a:solidFill>
                  <a:srgbClr val="6047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en-US" sz="2100" dirty="0"/>
          </a:p>
          <a:p>
            <a:pPr marL="0" indent="0">
              <a:spcBef>
                <a:spcPct val="0"/>
              </a:spcBef>
              <a:buNone/>
            </a:pPr>
            <a:endParaRPr lang="en-US" altLang="en-US" sz="21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F319DD2-3EB7-49A9-B0D6-2834B3C95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81200" y="4343401"/>
            <a:ext cx="8229600" cy="1630363"/>
          </a:xfrm>
          <a:solidFill>
            <a:schemeClr val="bg1"/>
          </a:solidFill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300"/>
              </a:spcAft>
              <a:buNone/>
              <a:defRPr/>
            </a:pPr>
            <a:r>
              <a:rPr lang="en-US" altLang="en-US" sz="2400" dirty="0"/>
              <a:t>The </a:t>
            </a:r>
            <a:r>
              <a:rPr lang="en-US" altLang="en-US" sz="2400" b="1" dirty="0">
                <a:solidFill>
                  <a:srgbClr val="0070C0"/>
                </a:solidFill>
              </a:rPr>
              <a:t>exit</a:t>
            </a:r>
            <a:r>
              <a:rPr lang="en-US" altLang="en-US" sz="2400" dirty="0">
                <a:solidFill>
                  <a:srgbClr val="0070C0"/>
                </a:solidFill>
              </a:rPr>
              <a:t> </a:t>
            </a:r>
            <a:r>
              <a:rPr lang="en-US" altLang="en-US" sz="2400" dirty="0"/>
              <a:t>command halts the current </a:t>
            </a:r>
            <a:r>
              <a:rPr lang="en-US" altLang="en-US" sz="2400" b="1" dirty="0">
                <a:solidFill>
                  <a:srgbClr val="0070C0"/>
                </a:solidFill>
              </a:rPr>
              <a:t>bash</a:t>
            </a:r>
            <a:r>
              <a:rPr lang="en-US" altLang="en-US" sz="2400" dirty="0"/>
              <a:t> session, returning a final status of  </a:t>
            </a:r>
          </a:p>
          <a:p>
            <a:pPr>
              <a:spcBef>
                <a:spcPts val="0"/>
              </a:spcBef>
              <a:spcAft>
                <a:spcPts val="300"/>
              </a:spcAft>
              <a:buFont typeface="Arial" charset="0"/>
              <a:buChar char="•"/>
              <a:defRPr/>
            </a:pPr>
            <a:r>
              <a:rPr lang="en-US" altLang="en-US" sz="2200" b="1" dirty="0"/>
              <a:t>0</a:t>
            </a:r>
            <a:r>
              <a:rPr lang="en-US" altLang="en-US" sz="2200" dirty="0"/>
              <a:t>  if supplied with no arguments</a:t>
            </a:r>
          </a:p>
          <a:p>
            <a:pPr>
              <a:spcBef>
                <a:spcPts val="0"/>
              </a:spcBef>
              <a:spcAft>
                <a:spcPts val="300"/>
              </a:spcAft>
              <a:buFont typeface="Arial" charset="0"/>
              <a:buChar char="•"/>
              <a:defRPr/>
            </a:pPr>
            <a:r>
              <a:rPr lang="en-US" altLang="en-US" sz="2200" dirty="0"/>
              <a:t>the specified value otherwise</a:t>
            </a:r>
          </a:p>
          <a:p>
            <a:pPr>
              <a:buFont typeface="Arial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itle 1">
            <a:extLst>
              <a:ext uri="{FF2B5EF4-FFF2-40B4-BE49-F238E27FC236}">
                <a16:creationId xmlns:a16="http://schemas.microsoft.com/office/drawing/2014/main" id="{422C9588-E915-48C1-8B84-E7677902C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4000" b="1">
                <a:solidFill>
                  <a:srgbClr val="0046D2"/>
                </a:solidFill>
              </a:rPr>
              <a:t>exit</a:t>
            </a:r>
            <a:r>
              <a:rPr lang="en-US" altLang="en-US" sz="4000">
                <a:solidFill>
                  <a:srgbClr val="0046D2"/>
                </a:solidFill>
              </a:rPr>
              <a:t> </a:t>
            </a:r>
            <a:r>
              <a:rPr lang="en-US" altLang="en-US" sz="4000"/>
              <a:t>: Examples</a:t>
            </a:r>
            <a:endParaRPr lang="en-US" altLang="en-US" sz="4000" b="1"/>
          </a:p>
        </p:txBody>
      </p:sp>
      <p:sp>
        <p:nvSpPr>
          <p:cNvPr id="119811" name="Content Placeholder 2">
            <a:extLst>
              <a:ext uri="{FF2B5EF4-FFF2-40B4-BE49-F238E27FC236}">
                <a16:creationId xmlns:a16="http://schemas.microsoft.com/office/drawing/2014/main" id="{DBF91ECD-1A84-4954-B930-502DE187D0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81200" y="914400"/>
            <a:ext cx="8229600" cy="3429000"/>
          </a:xfrm>
          <a:solidFill>
            <a:srgbClr val="FFFFCC"/>
          </a:solidFill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jack@csci2200:~$ </a:t>
            </a:r>
            <a:r>
              <a:rPr lang="en-US" altLang="en-US" sz="1800" b="1" dirty="0">
                <a:solidFill>
                  <a:srgbClr val="A8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bash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jack@csci2200:~$ </a:t>
            </a:r>
            <a:r>
              <a:rPr lang="en-US" altLang="en-US" sz="1800" b="1" dirty="0">
                <a:solidFill>
                  <a:srgbClr val="A8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a=1; b=2; c=3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jack@csci2200:~$ </a:t>
            </a:r>
            <a:r>
              <a:rPr lang="en-US" altLang="en-US" sz="1800" b="1" dirty="0">
                <a:solidFill>
                  <a:srgbClr val="A8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exit "$</a:t>
            </a:r>
            <a:r>
              <a:rPr lang="en-US" altLang="en-US" sz="1800" b="1" dirty="0" err="1">
                <a:solidFill>
                  <a:srgbClr val="A8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a$b$c</a:t>
            </a:r>
            <a:r>
              <a:rPr lang="en-US" altLang="en-US" sz="1800" b="1" dirty="0">
                <a:solidFill>
                  <a:srgbClr val="A8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jack@csci2200:~$ </a:t>
            </a:r>
            <a:r>
              <a:rPr lang="en-US" altLang="en-US" sz="1800" b="1" dirty="0">
                <a:solidFill>
                  <a:srgbClr val="A8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echo $?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123 </a:t>
            </a:r>
            <a:endParaRPr lang="en-US" altLang="en-US" sz="1800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jack@csci2200:~$ </a:t>
            </a:r>
            <a:r>
              <a:rPr lang="en-US" altLang="en-US" sz="1800" b="1" dirty="0">
                <a:solidFill>
                  <a:srgbClr val="A8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bash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jack@csci2200:~$ </a:t>
            </a:r>
            <a:r>
              <a:rPr lang="en-US" altLang="en-US" sz="1800" b="1" dirty="0">
                <a:solidFill>
                  <a:srgbClr val="A8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exit </a:t>
            </a:r>
            <a:r>
              <a:rPr lang="en-US" altLang="en-US" sz="1800" b="1" dirty="0" err="1">
                <a:solidFill>
                  <a:srgbClr val="A8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zzz</a:t>
            </a:r>
            <a:endParaRPr lang="en-US" altLang="en-US" sz="1800" b="1" dirty="0">
              <a:solidFill>
                <a:srgbClr val="A8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exit: </a:t>
            </a:r>
            <a:r>
              <a:rPr lang="en-US" altLang="en-US" sz="1800" b="1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zzz</a:t>
            </a:r>
            <a:r>
              <a:rPr lang="en-US" altLang="en-US" sz="1800" b="1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: numeric argument required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 b="1" dirty="0">
                <a:solidFill>
                  <a:srgbClr val="6047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jack@csci2200:~$ echo $?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255</a:t>
            </a:r>
          </a:p>
          <a:p>
            <a:pPr marL="0" indent="0"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jack@csci2200:~$</a:t>
            </a:r>
            <a:r>
              <a:rPr lang="en-US" altLang="en-US" sz="1800" b="1" dirty="0">
                <a:solidFill>
                  <a:srgbClr val="6047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en-US" sz="1800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en-US" altLang="en-US" sz="2100" dirty="0"/>
          </a:p>
        </p:txBody>
      </p:sp>
      <p:sp>
        <p:nvSpPr>
          <p:cNvPr id="119812" name="Content Placeholder 1">
            <a:extLst>
              <a:ext uri="{FF2B5EF4-FFF2-40B4-BE49-F238E27FC236}">
                <a16:creationId xmlns:a16="http://schemas.microsoft.com/office/drawing/2014/main" id="{99164464-E4FB-4586-992B-B8CA2084E9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81200" y="4419600"/>
            <a:ext cx="8229600" cy="1447800"/>
          </a:xfrm>
        </p:spPr>
        <p:txBody>
          <a:bodyPr/>
          <a:lstStyle/>
          <a:p>
            <a:pPr marL="282575" indent="-282575">
              <a:spcBef>
                <a:spcPct val="0"/>
              </a:spcBef>
              <a:spcAft>
                <a:spcPts val="600"/>
              </a:spcAft>
            </a:pPr>
            <a:r>
              <a:rPr lang="en-US" altLang="en-US" sz="2200" b="1">
                <a:solidFill>
                  <a:srgbClr val="0046D2"/>
                </a:solidFill>
              </a:rPr>
              <a:t>exit,</a:t>
            </a:r>
            <a:r>
              <a:rPr lang="en-US" altLang="en-US" sz="2200"/>
              <a:t> unlike most </a:t>
            </a:r>
            <a:r>
              <a:rPr lang="en-US" altLang="en-US" sz="2200" b="1">
                <a:solidFill>
                  <a:srgbClr val="0046D2"/>
                </a:solidFill>
              </a:rPr>
              <a:t>bash</a:t>
            </a:r>
            <a:r>
              <a:rPr lang="en-US" altLang="en-US" sz="2200"/>
              <a:t> constructs, converts strings to numeric values</a:t>
            </a:r>
          </a:p>
          <a:p>
            <a:pPr marL="282575" indent="-282575">
              <a:spcBef>
                <a:spcPct val="0"/>
              </a:spcBef>
            </a:pPr>
            <a:r>
              <a:rPr lang="en-US" altLang="en-US" sz="2200">
                <a:solidFill>
                  <a:srgbClr val="000000"/>
                </a:solidFill>
              </a:rPr>
              <a:t>If supplied with an argument that can't be parsed as a number,  </a:t>
            </a:r>
            <a:r>
              <a:rPr lang="en-US" altLang="en-US" sz="2200" b="1">
                <a:solidFill>
                  <a:srgbClr val="0046D2"/>
                </a:solidFill>
              </a:rPr>
              <a:t>exit</a:t>
            </a:r>
            <a:r>
              <a:rPr lang="en-US" altLang="en-US" sz="2200">
                <a:solidFill>
                  <a:srgbClr val="000000"/>
                </a:solidFill>
              </a:rPr>
              <a:t> writes a message to </a:t>
            </a:r>
            <a:r>
              <a:rPr lang="en-US" altLang="en-US" sz="2200" b="1" i="1">
                <a:solidFill>
                  <a:srgbClr val="744500"/>
                </a:solidFill>
              </a:rPr>
              <a:t>stderr</a:t>
            </a:r>
            <a:r>
              <a:rPr lang="en-US" altLang="en-US" sz="2200">
                <a:solidFill>
                  <a:srgbClr val="744500"/>
                </a:solidFill>
              </a:rPr>
              <a:t> </a:t>
            </a:r>
            <a:r>
              <a:rPr lang="en-US" altLang="en-US" sz="2200">
                <a:solidFill>
                  <a:srgbClr val="000000"/>
                </a:solidFill>
              </a:rPr>
              <a:t>and returns </a:t>
            </a:r>
            <a:r>
              <a:rPr lang="en-US" altLang="en-US" sz="2200" b="1">
                <a:solidFill>
                  <a:srgbClr val="002060"/>
                </a:solidFill>
              </a:rPr>
              <a:t>255</a:t>
            </a:r>
            <a:endParaRPr lang="en-US" altLang="en-US" sz="2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AE9074C8-8FAD-4C34-9E93-BC006903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4400" b="1" dirty="0"/>
              <a:t>CSCI 2200: Intro to Unix</a:t>
            </a:r>
            <a:br>
              <a:rPr lang="en-US" altLang="en-US" sz="4400" dirty="0"/>
            </a:br>
            <a:r>
              <a:rPr lang="en-US" altLang="en-US" sz="4400" dirty="0">
                <a:solidFill>
                  <a:srgbClr val="002060"/>
                </a:solidFill>
                <a:latin typeface="+mn-lt"/>
              </a:rPr>
              <a:t>printf</a:t>
            </a:r>
            <a:br>
              <a:rPr lang="en-US" altLang="en-US" sz="4400" dirty="0">
                <a:solidFill>
                  <a:srgbClr val="002060"/>
                </a:solidFill>
                <a:latin typeface="+mn-lt"/>
              </a:rPr>
            </a:br>
            <a:endParaRPr lang="en-US" altLang="en-US" sz="44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0CF3A-B1A6-43B1-8DFC-457C371E1D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094868"/>
      </p:ext>
    </p:extLst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AE9074C8-8FAD-4C34-9E93-BC006903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4400" b="1" dirty="0"/>
              <a:t>CSCI 2200: Intro to Unix</a:t>
            </a:r>
            <a:br>
              <a:rPr lang="en-US" altLang="en-US" sz="4400" dirty="0"/>
            </a:br>
            <a:r>
              <a:rPr lang="en-US" altLang="en-US" sz="4400" dirty="0">
                <a:solidFill>
                  <a:srgbClr val="002060"/>
                </a:solidFill>
                <a:latin typeface="+mn-lt"/>
              </a:rPr>
              <a:t>basic format</a:t>
            </a:r>
            <a:br>
              <a:rPr lang="en-US" altLang="en-US" sz="4400" dirty="0">
                <a:solidFill>
                  <a:srgbClr val="002060"/>
                </a:solidFill>
                <a:latin typeface="+mn-lt"/>
              </a:rPr>
            </a:br>
            <a:endParaRPr lang="en-US" altLang="en-US" sz="44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0CF3A-B1A6-43B1-8DFC-457C371E1D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311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itle 1">
            <a:extLst>
              <a:ext uri="{FF2B5EF4-FFF2-40B4-BE49-F238E27FC236}">
                <a16:creationId xmlns:a16="http://schemas.microsoft.com/office/drawing/2014/main" id="{F800A3F8-F5B0-44DF-95BD-8ED1F3442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altLang="en-US" sz="4000">
                <a:solidFill>
                  <a:srgbClr val="000000"/>
                </a:solidFill>
              </a:rPr>
              <a:t>Scripts: Basic Format (review)</a:t>
            </a:r>
            <a:endParaRPr lang="en-US" altLang="en-US" sz="4800"/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D1A86810-CC77-4CB4-B362-C2C63AFF3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219201"/>
            <a:ext cx="8229600" cy="4906963"/>
          </a:xfrm>
        </p:spPr>
        <p:txBody>
          <a:bodyPr/>
          <a:lstStyle/>
          <a:p>
            <a:pPr marL="233363" indent="-233363">
              <a:spcBef>
                <a:spcPts val="0"/>
              </a:spcBef>
              <a:spcAft>
                <a:spcPts val="300"/>
              </a:spcAft>
              <a:buFont typeface="Arial" charset="0"/>
              <a:buChar char="•"/>
              <a:defRPr/>
            </a:pPr>
            <a:r>
              <a:rPr lang="en-US" altLang="en-US" sz="2400" b="1" dirty="0">
                <a:solidFill>
                  <a:srgbClr val="0070C0"/>
                </a:solidFill>
              </a:rPr>
              <a:t>bash</a:t>
            </a:r>
            <a:r>
              <a:rPr lang="en-US" altLang="en-US" sz="2400" dirty="0"/>
              <a:t> scripts are text files that</a:t>
            </a:r>
          </a:p>
          <a:p>
            <a:pPr marL="509588" lvl="1">
              <a:spcBef>
                <a:spcPts val="0"/>
              </a:spcBef>
              <a:spcAft>
                <a:spcPts val="300"/>
              </a:spcAft>
              <a:buFont typeface="Arial" charset="0"/>
              <a:buChar char="–"/>
              <a:defRPr/>
            </a:pPr>
            <a:r>
              <a:rPr lang="en-US" altLang="en-US" sz="2400" dirty="0"/>
              <a:t>start, by convention, with the single line  </a:t>
            </a:r>
            <a:r>
              <a:rPr lang="en-US" altLang="en-US" sz="2400" b="1" dirty="0"/>
              <a:t>#!/bin/bash</a:t>
            </a:r>
          </a:p>
          <a:p>
            <a:pPr marL="509588" lvl="1">
              <a:spcBef>
                <a:spcPts val="0"/>
              </a:spcBef>
              <a:spcAft>
                <a:spcPts val="300"/>
              </a:spcAft>
              <a:buFont typeface="Arial" charset="0"/>
              <a:buChar char="–"/>
              <a:defRPr/>
            </a:pPr>
            <a:r>
              <a:rPr lang="en-US" altLang="en-US" sz="2400" dirty="0"/>
              <a:t>consist of a combination of </a:t>
            </a:r>
          </a:p>
          <a:p>
            <a:pPr marL="749300" lvl="2">
              <a:spcBef>
                <a:spcPts val="0"/>
              </a:spcBef>
              <a:spcAft>
                <a:spcPts val="300"/>
              </a:spcAft>
              <a:buFont typeface="Arial" charset="0"/>
              <a:buChar char="•"/>
              <a:defRPr/>
            </a:pPr>
            <a:r>
              <a:rPr lang="en-US" altLang="en-US" dirty="0"/>
              <a:t>Unix commands and/or</a:t>
            </a:r>
          </a:p>
          <a:p>
            <a:pPr marL="749300" lvl="2">
              <a:spcBef>
                <a:spcPts val="0"/>
              </a:spcBef>
              <a:spcAft>
                <a:spcPts val="300"/>
              </a:spcAft>
              <a:buFont typeface="Arial" charset="0"/>
              <a:buChar char="•"/>
              <a:defRPr/>
            </a:pPr>
            <a:r>
              <a:rPr lang="en-US" altLang="en-US" b="1" dirty="0">
                <a:solidFill>
                  <a:srgbClr val="0070C0"/>
                </a:solidFill>
              </a:rPr>
              <a:t>bash</a:t>
            </a:r>
            <a:r>
              <a:rPr lang="en-US" altLang="en-US" dirty="0"/>
              <a:t> built-ins</a:t>
            </a:r>
          </a:p>
          <a:p>
            <a:pPr marL="509588" lvl="1">
              <a:spcBef>
                <a:spcPts val="0"/>
              </a:spcBef>
              <a:spcAft>
                <a:spcPts val="600"/>
              </a:spcAft>
              <a:buFont typeface="Arial" charset="0"/>
              <a:buChar char="–"/>
              <a:defRPr/>
            </a:pPr>
            <a:r>
              <a:rPr lang="en-US" altLang="en-US" sz="2400" dirty="0"/>
              <a:t>have execute permission</a:t>
            </a:r>
          </a:p>
          <a:p>
            <a:pPr marL="233363" indent="-233363">
              <a:spcBef>
                <a:spcPts val="0"/>
              </a:spcBef>
              <a:spcAft>
                <a:spcPts val="300"/>
              </a:spcAft>
              <a:buFont typeface="Arial" charset="0"/>
              <a:buChar char="•"/>
              <a:defRPr/>
            </a:pPr>
            <a:r>
              <a:rPr lang="en-US" altLang="en-US" sz="2400" dirty="0"/>
              <a:t>a </a:t>
            </a:r>
            <a:r>
              <a:rPr lang="en-US" altLang="en-US" sz="2400" b="1" dirty="0">
                <a:solidFill>
                  <a:srgbClr val="0070C0"/>
                </a:solidFill>
              </a:rPr>
              <a:t>bash</a:t>
            </a:r>
            <a:r>
              <a:rPr lang="en-US" altLang="en-US" sz="2400" dirty="0"/>
              <a:t> script can be run by</a:t>
            </a:r>
          </a:p>
          <a:p>
            <a:pPr marL="455613" lvl="1" indent="-233363">
              <a:spcBef>
                <a:spcPts val="0"/>
              </a:spcBef>
              <a:spcAft>
                <a:spcPts val="300"/>
              </a:spcAft>
              <a:buFont typeface="Arial" charset="0"/>
              <a:buChar char="–"/>
              <a:defRPr/>
            </a:pPr>
            <a:r>
              <a:rPr lang="en-US" altLang="en-US" sz="2400" dirty="0"/>
              <a:t>entering its name at a prompt, preceded by</a:t>
            </a:r>
          </a:p>
          <a:p>
            <a:pPr marL="455613" lvl="1" indent="-233363">
              <a:spcBef>
                <a:spcPts val="0"/>
              </a:spcBef>
              <a:spcAft>
                <a:spcPts val="300"/>
              </a:spcAft>
              <a:buFont typeface="Arial" charset="0"/>
              <a:buChar char="–"/>
              <a:defRPr/>
            </a:pPr>
            <a:r>
              <a:rPr lang="en-US" altLang="en-US" sz="2400" dirty="0"/>
              <a:t>a path to the file:  e.g., </a:t>
            </a:r>
            <a:r>
              <a:rPr lang="en-US" altLang="en-US" sz="2400" b="1" dirty="0"/>
              <a:t>./foo</a:t>
            </a:r>
            <a:r>
              <a:rPr lang="en-US" altLang="en-US" sz="2400" dirty="0"/>
              <a:t> for a script named </a:t>
            </a:r>
            <a:r>
              <a:rPr lang="en-US" altLang="en-US" sz="2400" b="1" dirty="0">
                <a:solidFill>
                  <a:srgbClr val="0070C0"/>
                </a:solidFill>
              </a:rPr>
              <a:t>foo</a:t>
            </a:r>
            <a:r>
              <a:rPr lang="en-US" altLang="en-US" sz="2400" dirty="0"/>
              <a:t> in the current directory</a:t>
            </a:r>
          </a:p>
          <a:p>
            <a:pPr marL="0" indent="0">
              <a:buNone/>
              <a:defRPr/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itle 1">
            <a:extLst>
              <a:ext uri="{FF2B5EF4-FFF2-40B4-BE49-F238E27FC236}">
                <a16:creationId xmlns:a16="http://schemas.microsoft.com/office/drawing/2014/main" id="{0A952960-2048-4E14-82EC-5E52DC86E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altLang="en-US" sz="4000">
                <a:solidFill>
                  <a:srgbClr val="000000"/>
                </a:solidFill>
              </a:rPr>
              <a:t>Scripts: Parameters</a:t>
            </a:r>
            <a:endParaRPr lang="en-US" altLang="en-US" sz="4800"/>
          </a:p>
        </p:txBody>
      </p:sp>
      <p:sp>
        <p:nvSpPr>
          <p:cNvPr id="122883" name="Content Placeholder 2">
            <a:extLst>
              <a:ext uri="{FF2B5EF4-FFF2-40B4-BE49-F238E27FC236}">
                <a16:creationId xmlns:a16="http://schemas.microsoft.com/office/drawing/2014/main" id="{EF788D55-60FB-48AE-92B9-761C3D2DB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219201"/>
            <a:ext cx="8229600" cy="4906963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300"/>
              </a:spcAft>
            </a:pPr>
            <a:r>
              <a:rPr lang="en-US" altLang="en-US" sz="2600" b="1">
                <a:solidFill>
                  <a:srgbClr val="0070C0"/>
                </a:solidFill>
              </a:rPr>
              <a:t>bash</a:t>
            </a:r>
            <a:r>
              <a:rPr lang="en-US" altLang="en-US" sz="2600"/>
              <a:t> scripts can accept parameters</a:t>
            </a:r>
          </a:p>
          <a:p>
            <a:pPr>
              <a:spcBef>
                <a:spcPct val="0"/>
              </a:spcBef>
              <a:spcAft>
                <a:spcPts val="300"/>
              </a:spcAft>
            </a:pPr>
            <a:r>
              <a:rPr lang="en-US" altLang="en-US" sz="2600"/>
              <a:t>Their mechanisms for accepting and using parameters are identical to those for functions: i.e.,</a:t>
            </a:r>
          </a:p>
          <a:p>
            <a:pPr marL="631825" lvl="1">
              <a:spcBef>
                <a:spcPct val="0"/>
              </a:spcBef>
              <a:spcAft>
                <a:spcPts val="300"/>
              </a:spcAft>
            </a:pPr>
            <a:r>
              <a:rPr lang="en-US" altLang="en-US" sz="2400"/>
              <a:t>$0 denotes the name used to invoke the script</a:t>
            </a:r>
          </a:p>
          <a:p>
            <a:pPr marL="631825" lvl="1">
              <a:spcBef>
                <a:spcPct val="0"/>
              </a:spcBef>
              <a:spcAft>
                <a:spcPts val="300"/>
              </a:spcAft>
            </a:pPr>
            <a:r>
              <a:rPr lang="en-US" altLang="en-US" sz="2400"/>
              <a:t>$# references the number of parameters</a:t>
            </a:r>
          </a:p>
          <a:p>
            <a:pPr marL="631825" lvl="1">
              <a:spcBef>
                <a:spcPct val="0"/>
              </a:spcBef>
              <a:spcAft>
                <a:spcPts val="300"/>
              </a:spcAft>
            </a:pPr>
            <a:r>
              <a:rPr lang="en-US" altLang="en-US" sz="2400"/>
              <a:t>$1 .. $9 reference the first nine parameters</a:t>
            </a:r>
          </a:p>
          <a:p>
            <a:pPr marL="631825" lvl="1">
              <a:spcBef>
                <a:spcPct val="0"/>
              </a:spcBef>
              <a:spcAft>
                <a:spcPts val="300"/>
              </a:spcAft>
            </a:pPr>
            <a:r>
              <a:rPr lang="en-US" altLang="en-US" sz="2400" b="1">
                <a:solidFill>
                  <a:srgbClr val="0070C0"/>
                </a:solidFill>
              </a:rPr>
              <a:t>shift</a:t>
            </a:r>
            <a:r>
              <a:rPr lang="en-US" altLang="en-US" sz="2400"/>
              <a:t> is needed to access parameters beyond the 9th</a:t>
            </a:r>
          </a:p>
          <a:p>
            <a:pPr marL="631825" lvl="1">
              <a:spcBef>
                <a:spcPct val="0"/>
              </a:spcBef>
              <a:spcAft>
                <a:spcPts val="300"/>
              </a:spcAft>
            </a:pPr>
            <a:r>
              <a:rPr lang="en-US" altLang="en-US" sz="2400"/>
              <a:t>arrays can't be passed as themselves, but must be passed as a sequence of values, using syntax like ${a[@]}</a:t>
            </a:r>
          </a:p>
          <a:p>
            <a:pPr marL="631825" lvl="1">
              <a:spcBef>
                <a:spcPct val="0"/>
              </a:spcBef>
              <a:spcAft>
                <a:spcPts val="300"/>
              </a:spcAft>
            </a:pPr>
            <a:endParaRPr lang="en-US" altLang="en-US"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itle 1">
            <a:extLst>
              <a:ext uri="{FF2B5EF4-FFF2-40B4-BE49-F238E27FC236}">
                <a16:creationId xmlns:a16="http://schemas.microsoft.com/office/drawing/2014/main" id="{D31BBD39-AEED-46AF-B924-CC7592BE2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/>
          <a:lstStyle/>
          <a:p>
            <a:r>
              <a:rPr lang="en-US" altLang="en-US" sz="3800">
                <a:solidFill>
                  <a:srgbClr val="000000"/>
                </a:solidFill>
              </a:rPr>
              <a:t>Script Parameters: </a:t>
            </a:r>
            <a:r>
              <a:rPr lang="en-US" altLang="en-US" sz="3800">
                <a:solidFill>
                  <a:srgbClr val="002060"/>
                </a:solidFill>
              </a:rPr>
              <a:t>$0</a:t>
            </a:r>
            <a:r>
              <a:rPr lang="en-US" altLang="en-US" sz="3800">
                <a:solidFill>
                  <a:srgbClr val="000000"/>
                </a:solidFill>
              </a:rPr>
              <a:t>, </a:t>
            </a:r>
            <a:r>
              <a:rPr lang="en-US" altLang="en-US" sz="3800">
                <a:solidFill>
                  <a:srgbClr val="002060"/>
                </a:solidFill>
              </a:rPr>
              <a:t>$#,</a:t>
            </a:r>
            <a:r>
              <a:rPr lang="en-US" altLang="en-US" sz="3800">
                <a:solidFill>
                  <a:srgbClr val="000000"/>
                </a:solidFill>
              </a:rPr>
              <a:t> </a:t>
            </a:r>
            <a:r>
              <a:rPr lang="en-US" altLang="en-US" sz="3800" b="1">
                <a:solidFill>
                  <a:srgbClr val="0070C0"/>
                </a:solidFill>
              </a:rPr>
              <a:t>shift</a:t>
            </a:r>
          </a:p>
        </p:txBody>
      </p:sp>
      <p:sp>
        <p:nvSpPr>
          <p:cNvPr id="24579" name="Content Placeholder 4">
            <a:extLst>
              <a:ext uri="{FF2B5EF4-FFF2-40B4-BE49-F238E27FC236}">
                <a16:creationId xmlns:a16="http://schemas.microsoft.com/office/drawing/2014/main" id="{EAC1EF0E-A0AA-42E5-9883-1DAC9C51F3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81200" y="914400"/>
            <a:ext cx="8229600" cy="5486400"/>
          </a:xfrm>
          <a:solidFill>
            <a:srgbClr val="FFFFCC"/>
          </a:solidFill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200"/>
              </a:spcAft>
              <a:buNone/>
              <a:defRPr/>
            </a:pP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jack@csci2200:~$ </a:t>
            </a:r>
            <a:r>
              <a:rPr lang="en-US" altLang="en-US" sz="1600" b="1" dirty="0">
                <a:solidFill>
                  <a:srgbClr val="744500"/>
                </a:solidFill>
                <a:latin typeface="Consolas" pitchFamily="49" charset="0"/>
                <a:cs typeface="Consolas" pitchFamily="49" charset="0"/>
              </a:rPr>
              <a:t>cat test</a:t>
            </a:r>
          </a:p>
          <a:p>
            <a:pPr marL="0" indent="0">
              <a:spcBef>
                <a:spcPct val="0"/>
              </a:spcBef>
              <a:spcAft>
                <a:spcPts val="200"/>
              </a:spcAft>
              <a:buNone/>
              <a:defRPr/>
            </a:pP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#!/bin/bash</a:t>
            </a:r>
          </a:p>
          <a:p>
            <a:pPr marL="0" indent="0">
              <a:spcBef>
                <a:spcPct val="0"/>
              </a:spcBef>
              <a:spcAft>
                <a:spcPts val="200"/>
              </a:spcAft>
              <a:buNone/>
              <a:defRPr/>
            </a:pP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echo called as "$0"; echo -n called with "$#" parameter</a:t>
            </a:r>
          </a:p>
          <a:p>
            <a:pPr marL="0" indent="0">
              <a:spcBef>
                <a:spcPct val="0"/>
              </a:spcBef>
              <a:spcAft>
                <a:spcPts val="200"/>
              </a:spcAft>
              <a:buNone/>
              <a:defRPr/>
            </a:pP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case "$#" in</a:t>
            </a:r>
          </a:p>
          <a:p>
            <a:pPr marL="0" indent="0">
              <a:spcBef>
                <a:spcPct val="0"/>
              </a:spcBef>
              <a:spcAft>
                <a:spcPts val="200"/>
              </a:spcAft>
              <a:buNone/>
              <a:defRPr/>
            </a:pP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0) echo s;;</a:t>
            </a:r>
          </a:p>
          <a:p>
            <a:pPr marL="0" indent="0">
              <a:spcBef>
                <a:spcPct val="0"/>
              </a:spcBef>
              <a:spcAft>
                <a:spcPts val="200"/>
              </a:spcAft>
              <a:buNone/>
              <a:defRPr/>
            </a:pP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1) echo ": $1";;</a:t>
            </a:r>
          </a:p>
          <a:p>
            <a:pPr marL="0" indent="0">
              <a:spcBef>
                <a:spcPct val="0"/>
              </a:spcBef>
              <a:spcAft>
                <a:spcPts val="200"/>
              </a:spcAft>
              <a:buNone/>
              <a:defRPr/>
            </a:pP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*) </a:t>
            </a:r>
            <a:r>
              <a:rPr lang="en-US" altLang="en-US" sz="1600" b="1" spc="-100" dirty="0">
                <a:latin typeface="Consolas" pitchFamily="49" charset="0"/>
                <a:cs typeface="Consolas" pitchFamily="49" charset="0"/>
              </a:rPr>
              <a:t>echo -n "s: "; while (($# &gt; 1)); do echo -n $1', '; shift; done; echo $1;;</a:t>
            </a:r>
          </a:p>
          <a:p>
            <a:pPr marL="0" indent="0">
              <a:spcBef>
                <a:spcPct val="0"/>
              </a:spcBef>
              <a:spcAft>
                <a:spcPts val="200"/>
              </a:spcAft>
              <a:buNone/>
              <a:defRPr/>
            </a:pPr>
            <a:r>
              <a:rPr lang="en-US" altLang="en-US" sz="1600" b="1" dirty="0" err="1">
                <a:latin typeface="Consolas" pitchFamily="49" charset="0"/>
                <a:cs typeface="Consolas" pitchFamily="49" charset="0"/>
              </a:rPr>
              <a:t>esac</a:t>
            </a:r>
            <a:endParaRPr lang="en-US" altLang="en-US" sz="16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ct val="0"/>
              </a:spcBef>
              <a:spcAft>
                <a:spcPts val="200"/>
              </a:spcAft>
              <a:buNone/>
              <a:defRPr/>
            </a:pP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jack@csci2200:~$ </a:t>
            </a:r>
            <a:r>
              <a:rPr lang="en-US" altLang="en-US" sz="1600" b="1" dirty="0" err="1">
                <a:solidFill>
                  <a:srgbClr val="744500"/>
                </a:solidFill>
                <a:latin typeface="Consolas" pitchFamily="49" charset="0"/>
                <a:cs typeface="Consolas" pitchFamily="49" charset="0"/>
              </a:rPr>
              <a:t>chmod</a:t>
            </a:r>
            <a:r>
              <a:rPr lang="en-US" altLang="en-US" sz="1600" b="1" dirty="0">
                <a:solidFill>
                  <a:srgbClr val="7445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600" b="1" dirty="0" err="1">
                <a:solidFill>
                  <a:srgbClr val="744500"/>
                </a:solidFill>
                <a:latin typeface="Consolas" pitchFamily="49" charset="0"/>
                <a:cs typeface="Consolas" pitchFamily="49" charset="0"/>
              </a:rPr>
              <a:t>u+x</a:t>
            </a:r>
            <a:r>
              <a:rPr lang="en-US" altLang="en-US" sz="1600" b="1" dirty="0">
                <a:solidFill>
                  <a:srgbClr val="744500"/>
                </a:solidFill>
                <a:latin typeface="Consolas" pitchFamily="49" charset="0"/>
                <a:cs typeface="Consolas" pitchFamily="49" charset="0"/>
              </a:rPr>
              <a:t> test</a:t>
            </a:r>
          </a:p>
          <a:p>
            <a:pPr marL="0" indent="0">
              <a:spcBef>
                <a:spcPct val="0"/>
              </a:spcBef>
              <a:spcAft>
                <a:spcPts val="200"/>
              </a:spcAft>
              <a:buNone/>
              <a:defRPr/>
            </a:pP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jack@csci2200:~$ </a:t>
            </a:r>
            <a:r>
              <a:rPr lang="en-US" altLang="en-US" sz="1600" b="1" dirty="0">
                <a:solidFill>
                  <a:srgbClr val="744500"/>
                </a:solidFill>
                <a:latin typeface="Consolas" pitchFamily="49" charset="0"/>
                <a:cs typeface="Consolas" pitchFamily="49" charset="0"/>
              </a:rPr>
              <a:t>./test</a:t>
            </a:r>
          </a:p>
          <a:p>
            <a:pPr marL="0" indent="0">
              <a:spcBef>
                <a:spcPct val="0"/>
              </a:spcBef>
              <a:spcAft>
                <a:spcPts val="200"/>
              </a:spcAft>
              <a:buNone/>
              <a:defRPr/>
            </a:pP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called as test</a:t>
            </a:r>
          </a:p>
          <a:p>
            <a:pPr marL="0" indent="0">
              <a:spcBef>
                <a:spcPct val="0"/>
              </a:spcBef>
              <a:spcAft>
                <a:spcPts val="200"/>
              </a:spcAft>
              <a:buNone/>
              <a:defRPr/>
            </a:pP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called with 0 parameters</a:t>
            </a:r>
          </a:p>
          <a:p>
            <a:pPr marL="0" indent="0">
              <a:spcBef>
                <a:spcPct val="0"/>
              </a:spcBef>
              <a:spcAft>
                <a:spcPts val="200"/>
              </a:spcAft>
              <a:buNone/>
              <a:defRPr/>
            </a:pP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jack@csci2200:~$ </a:t>
            </a:r>
            <a:r>
              <a:rPr lang="en-US" altLang="en-US" sz="1600" b="1" dirty="0">
                <a:solidFill>
                  <a:srgbClr val="744500"/>
                </a:solidFill>
                <a:latin typeface="Consolas" pitchFamily="49" charset="0"/>
                <a:cs typeface="Consolas" pitchFamily="49" charset="0"/>
              </a:rPr>
              <a:t>./test 1</a:t>
            </a:r>
          </a:p>
          <a:p>
            <a:pPr marL="0" indent="0">
              <a:spcBef>
                <a:spcPct val="0"/>
              </a:spcBef>
              <a:spcAft>
                <a:spcPts val="200"/>
              </a:spcAft>
              <a:buNone/>
              <a:defRPr/>
            </a:pP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called as test</a:t>
            </a:r>
          </a:p>
          <a:p>
            <a:pPr marL="0" indent="0">
              <a:spcBef>
                <a:spcPct val="0"/>
              </a:spcBef>
              <a:spcAft>
                <a:spcPts val="200"/>
              </a:spcAft>
              <a:buNone/>
              <a:defRPr/>
            </a:pP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called with 1 parameter: 1</a:t>
            </a:r>
          </a:p>
          <a:p>
            <a:pPr marL="0" indent="0">
              <a:spcBef>
                <a:spcPct val="0"/>
              </a:spcBef>
              <a:spcAft>
                <a:spcPts val="200"/>
              </a:spcAft>
              <a:buNone/>
              <a:defRPr/>
            </a:pP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jack@csci2200:~$ </a:t>
            </a:r>
            <a:r>
              <a:rPr lang="en-US" altLang="en-US" sz="1600" b="1" dirty="0">
                <a:solidFill>
                  <a:srgbClr val="744500"/>
                </a:solidFill>
                <a:latin typeface="Consolas" pitchFamily="49" charset="0"/>
                <a:cs typeface="Consolas" pitchFamily="49" charset="0"/>
              </a:rPr>
              <a:t>./test 1 2 3</a:t>
            </a:r>
          </a:p>
          <a:p>
            <a:pPr marL="0" indent="0">
              <a:spcBef>
                <a:spcPct val="0"/>
              </a:spcBef>
              <a:spcAft>
                <a:spcPts val="200"/>
              </a:spcAft>
              <a:buNone/>
              <a:defRPr/>
            </a:pP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called as test</a:t>
            </a:r>
          </a:p>
          <a:p>
            <a:pPr marL="0" indent="0">
              <a:spcBef>
                <a:spcPct val="0"/>
              </a:spcBef>
              <a:spcAft>
                <a:spcPts val="200"/>
              </a:spcAft>
              <a:buNone/>
              <a:defRPr/>
            </a:pP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called with 3 parameters: 1, 2, 3</a:t>
            </a:r>
          </a:p>
          <a:p>
            <a:pPr marL="0" indent="0">
              <a:spcBef>
                <a:spcPct val="0"/>
              </a:spcBef>
              <a:spcAft>
                <a:spcPts val="200"/>
              </a:spcAft>
              <a:buNone/>
              <a:defRPr/>
            </a:pP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jack@csci2200:~$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itle 4">
            <a:extLst>
              <a:ext uri="{FF2B5EF4-FFF2-40B4-BE49-F238E27FC236}">
                <a16:creationId xmlns:a16="http://schemas.microsoft.com/office/drawing/2014/main" id="{08926A2B-4FA4-4AE0-B73E-A4522B42A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Managing Problem Parameters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779862-394F-4D4B-9046-5BDFC3FC3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371601"/>
            <a:ext cx="8229600" cy="4754563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sz="2400" dirty="0"/>
              <a:t>If parameters can </a:t>
            </a:r>
            <a:r>
              <a:rPr lang="en-US" sz="2400"/>
              <a:t>contain whitespace, </a:t>
            </a:r>
            <a:r>
              <a:rPr lang="en-US" sz="2400" dirty="0"/>
              <a:t>double-quote them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if [ -e $1 ]; then sleep 0; fi</a:t>
            </a:r>
          </a:p>
          <a:p>
            <a:pPr marL="457200" lvl="1" indent="0">
              <a:buNone/>
              <a:defRPr/>
            </a:pPr>
            <a:r>
              <a:rPr lang="en-US" sz="2000" dirty="0"/>
              <a:t>	</a:t>
            </a:r>
            <a:r>
              <a:rPr lang="en-US" sz="2400" dirty="0"/>
              <a:t>will fail when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$1 </a:t>
            </a:r>
            <a:r>
              <a:rPr lang="en-US" sz="2400" dirty="0"/>
              <a:t>is</a:t>
            </a:r>
            <a:r>
              <a:rPr lang="en-US" sz="2000" dirty="0"/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'a b'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if [ -e "$1" ]; then sleep 0; fi</a:t>
            </a:r>
          </a:p>
          <a:p>
            <a:pPr marL="457200" lvl="1" indent="0">
              <a:buNone/>
              <a:defRPr/>
            </a:pPr>
            <a:r>
              <a:rPr lang="en-US" sz="2000" dirty="0"/>
              <a:t>	</a:t>
            </a:r>
            <a:r>
              <a:rPr lang="en-US" sz="2400" dirty="0"/>
              <a:t>will succeed when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$1 </a:t>
            </a:r>
            <a:r>
              <a:rPr lang="en-US" sz="2400" dirty="0"/>
              <a:t>is</a:t>
            </a:r>
            <a:r>
              <a:rPr lang="en-US" sz="2000" dirty="0"/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'a b'</a:t>
            </a:r>
          </a:p>
          <a:p>
            <a:pPr>
              <a:buFont typeface="Arial" charset="0"/>
              <a:buChar char="•"/>
              <a:defRPr/>
            </a:pPr>
            <a:r>
              <a:rPr lang="en-US" sz="2400" dirty="0"/>
              <a:t>If parameters can be missing when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nounset</a:t>
            </a:r>
            <a:r>
              <a:rPr lang="en-US" sz="2000" dirty="0"/>
              <a:t> </a:t>
            </a:r>
            <a:r>
              <a:rPr lang="en-US" sz="2400" dirty="0"/>
              <a:t>is disabled, double-quote them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if [ -z $1 ]; then sleep 0; fi</a:t>
            </a:r>
          </a:p>
          <a:p>
            <a:pPr marL="457200" lvl="1" indent="0">
              <a:buNone/>
              <a:defRPr/>
            </a:pPr>
            <a:r>
              <a:rPr lang="en-US" sz="2000" dirty="0"/>
              <a:t>	</a:t>
            </a:r>
            <a:r>
              <a:rPr lang="en-US" sz="2400" dirty="0"/>
              <a:t>will fail when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$1 </a:t>
            </a:r>
            <a:r>
              <a:rPr lang="en-US" sz="2400" dirty="0"/>
              <a:t>is undefined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if [ -z "$1" ]; then sleep 0; fi</a:t>
            </a:r>
          </a:p>
          <a:p>
            <a:pPr marL="457200" lvl="1" indent="0">
              <a:buNone/>
              <a:defRPr/>
            </a:pPr>
            <a:r>
              <a:rPr lang="en-US" sz="2000" dirty="0"/>
              <a:t>	</a:t>
            </a:r>
            <a:r>
              <a:rPr lang="en-US" sz="2400" dirty="0"/>
              <a:t>will succeed when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$1 </a:t>
            </a:r>
            <a:r>
              <a:rPr lang="en-US" sz="2400" dirty="0"/>
              <a:t>is undefined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itle 1">
            <a:extLst>
              <a:ext uri="{FF2B5EF4-FFF2-40B4-BE49-F238E27FC236}">
                <a16:creationId xmlns:a16="http://schemas.microsoft.com/office/drawing/2014/main" id="{41FE8C34-8EE0-460B-A892-9A35B3A38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/>
          <a:lstStyle/>
          <a:p>
            <a:r>
              <a:rPr lang="en-US" altLang="en-US" sz="3600"/>
              <a:t>Varying Script Behavior by Name</a:t>
            </a:r>
            <a:endParaRPr lang="en-US" altLang="en-US" sz="3800" b="1">
              <a:solidFill>
                <a:srgbClr val="0070C0"/>
              </a:solidFill>
            </a:endParaRPr>
          </a:p>
        </p:txBody>
      </p:sp>
      <p:sp>
        <p:nvSpPr>
          <p:cNvPr id="125955" name="Content Placeholder 4">
            <a:extLst>
              <a:ext uri="{FF2B5EF4-FFF2-40B4-BE49-F238E27FC236}">
                <a16:creationId xmlns:a16="http://schemas.microsoft.com/office/drawing/2014/main" id="{4B32D656-10F3-4411-8BF3-FAE3C53FDB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81200" y="914400"/>
            <a:ext cx="8229600" cy="5181600"/>
          </a:xfrm>
          <a:solidFill>
            <a:srgbClr val="FFFFCC"/>
          </a:solidFill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jack@csci2200:~$ </a:t>
            </a:r>
            <a:r>
              <a:rPr lang="en-US" altLang="en-US" sz="1800" b="1" dirty="0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cat test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 [ "$0" = "./</a:t>
            </a:r>
            <a:r>
              <a:rPr lang="en-US" altLang="en-US" sz="18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etad</a:t>
            </a:r>
            <a:r>
              <a:rPr lang="en-US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 ]; then date else echo try again fi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jack@csci2200:~$ </a:t>
            </a:r>
            <a:r>
              <a:rPr lang="en-US" altLang="en-US" sz="1800" b="1" dirty="0" err="1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chmod</a:t>
            </a:r>
            <a:r>
              <a:rPr lang="en-US" altLang="en-US" sz="1800" b="1" dirty="0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b="1" dirty="0" err="1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u+x</a:t>
            </a:r>
            <a:r>
              <a:rPr lang="en-US" altLang="en-US" sz="1800" b="1" dirty="0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test; ln test </a:t>
            </a:r>
            <a:r>
              <a:rPr lang="en-US" altLang="en-US" sz="1800" b="1" dirty="0" err="1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etad</a:t>
            </a:r>
            <a:endParaRPr lang="en-US" altLang="en-US" sz="1800" b="1" dirty="0">
              <a:solidFill>
                <a:srgbClr val="7445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jack@csci2200:~$ </a:t>
            </a:r>
            <a:r>
              <a:rPr lang="en-US" altLang="en-US" sz="1800" b="1" dirty="0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./test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try again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jack@csci2200:~$ </a:t>
            </a:r>
            <a:r>
              <a:rPr lang="en-US" altLang="en-US" sz="1800" b="1" dirty="0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./</a:t>
            </a:r>
            <a:r>
              <a:rPr lang="en-US" altLang="en-US" sz="1800" b="1" dirty="0" err="1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etad</a:t>
            </a:r>
            <a:endParaRPr lang="en-US" altLang="en-US" sz="1800" b="1" dirty="0">
              <a:solidFill>
                <a:srgbClr val="7445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fr-FR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Tue </a:t>
            </a:r>
            <a:r>
              <a:rPr lang="fr-FR" altLang="en-US" sz="18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Feb</a:t>
            </a:r>
            <a:r>
              <a:rPr lang="fr-FR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9 13:46:57 EST 2016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jack@csci2200:~$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AE9074C8-8FAD-4C34-9E93-BC006903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4400" b="1" dirty="0"/>
              <a:t>CSCI 2200: Intro to Unix</a:t>
            </a:r>
            <a:br>
              <a:rPr lang="en-US" altLang="en-US" sz="4400" dirty="0"/>
            </a:br>
            <a:r>
              <a:rPr lang="en-US" altLang="en-US" sz="4400" dirty="0">
                <a:solidFill>
                  <a:srgbClr val="002060"/>
                </a:solidFill>
                <a:latin typeface="+mn-lt"/>
              </a:rPr>
              <a:t>trap</a:t>
            </a:r>
            <a:br>
              <a:rPr lang="en-US" altLang="en-US" sz="4400" dirty="0">
                <a:solidFill>
                  <a:srgbClr val="002060"/>
                </a:solidFill>
                <a:latin typeface="+mn-lt"/>
              </a:rPr>
            </a:br>
            <a:endParaRPr lang="en-US" altLang="en-US" sz="44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0CF3A-B1A6-43B1-8DFC-457C371E1D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3444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itle 4">
            <a:extLst>
              <a:ext uri="{FF2B5EF4-FFF2-40B4-BE49-F238E27FC236}">
                <a16:creationId xmlns:a16="http://schemas.microsoft.com/office/drawing/2014/main" id="{5E840576-BDB0-406C-95C5-5A873AEB6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b="1">
                <a:solidFill>
                  <a:srgbClr val="0070C0"/>
                </a:solidFill>
              </a:rPr>
              <a:t>trap</a:t>
            </a:r>
            <a:endParaRPr lang="en-US" altLang="en-US"/>
          </a:p>
        </p:txBody>
      </p:sp>
      <p:sp>
        <p:nvSpPr>
          <p:cNvPr id="21507" name="Content Placeholder 5">
            <a:extLst>
              <a:ext uri="{FF2B5EF4-FFF2-40B4-BE49-F238E27FC236}">
                <a16:creationId xmlns:a16="http://schemas.microsoft.com/office/drawing/2014/main" id="{4A699616-39DA-4C47-8D4D-0D9DC25B7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066801"/>
            <a:ext cx="8229600" cy="5059363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altLang="en-US" sz="2400" dirty="0"/>
              <a:t>The </a:t>
            </a:r>
            <a:r>
              <a:rPr lang="en-US" altLang="en-US" sz="2400" b="1" dirty="0">
                <a:solidFill>
                  <a:srgbClr val="0070C0"/>
                </a:solidFill>
              </a:rPr>
              <a:t>trap</a:t>
            </a:r>
            <a:r>
              <a:rPr lang="en-US" altLang="en-US" sz="2400" dirty="0"/>
              <a:t> built-in, particular to scripting, is a signal-catcher</a:t>
            </a:r>
          </a:p>
          <a:p>
            <a:pPr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altLang="en-US" sz="2400" b="1" dirty="0">
                <a:solidFill>
                  <a:srgbClr val="0070C0"/>
                </a:solidFill>
              </a:rPr>
              <a:t>trap</a:t>
            </a:r>
            <a:r>
              <a:rPr lang="en-US" altLang="en-US" sz="2400" dirty="0"/>
              <a:t> allows scripts to detect and manage signals, apart from the </a:t>
            </a:r>
            <a:r>
              <a:rPr lang="en-US" altLang="en-US" sz="2400" dirty="0" err="1"/>
              <a:t>uncatchables</a:t>
            </a:r>
            <a:r>
              <a:rPr lang="en-US" altLang="en-US" sz="2400" dirty="0"/>
              <a:t>:  i.e., SIGKILL, SIGSTOP, SIGCONT</a:t>
            </a:r>
          </a:p>
          <a:p>
            <a:pPr>
              <a:spcBef>
                <a:spcPct val="0"/>
              </a:spcBef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altLang="en-US" sz="2400" b="1" dirty="0">
                <a:solidFill>
                  <a:srgbClr val="0070C0"/>
                </a:solidFill>
              </a:rPr>
              <a:t>trap</a:t>
            </a:r>
            <a:r>
              <a:rPr lang="en-US" altLang="en-US" sz="2400" dirty="0"/>
              <a:t> is particularly important for scripts that create temp files</a:t>
            </a:r>
          </a:p>
          <a:p>
            <a:pPr marL="690563" lvl="1" indent="-280988">
              <a:spcBef>
                <a:spcPct val="0"/>
              </a:spcBef>
              <a:spcAft>
                <a:spcPts val="600"/>
              </a:spcAft>
              <a:buFont typeface="Arial" charset="0"/>
              <a:buChar char="–"/>
              <a:defRPr/>
            </a:pPr>
            <a:r>
              <a:rPr lang="en-US" altLang="en-US" sz="2400" dirty="0"/>
              <a:t>It can be used to clean up any temporary files a script might have created before exiting</a:t>
            </a:r>
          </a:p>
          <a:p>
            <a:pPr marL="630238" lvl="1">
              <a:spcBef>
                <a:spcPct val="0"/>
              </a:spcBef>
              <a:spcAft>
                <a:spcPts val="300"/>
              </a:spcAft>
              <a:buFont typeface="Arial" charset="0"/>
              <a:buChar char="–"/>
              <a:defRPr/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Title 1">
            <a:extLst>
              <a:ext uri="{FF2B5EF4-FFF2-40B4-BE49-F238E27FC236}">
                <a16:creationId xmlns:a16="http://schemas.microsoft.com/office/drawing/2014/main" id="{4C198662-9226-47A0-8DD2-3D2A5D789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4000" b="1">
                <a:solidFill>
                  <a:srgbClr val="0070C0"/>
                </a:solidFill>
              </a:rPr>
              <a:t>trap</a:t>
            </a:r>
            <a:r>
              <a:rPr lang="en-US" altLang="en-US" sz="4000">
                <a:solidFill>
                  <a:srgbClr val="000000"/>
                </a:solidFill>
              </a:rPr>
              <a:t>: Syntax</a:t>
            </a:r>
            <a:endParaRPr lang="en-US" altLang="en-US" sz="4000"/>
          </a:p>
        </p:txBody>
      </p:sp>
      <p:sp>
        <p:nvSpPr>
          <p:cNvPr id="66563" name="Content Placeholder 2">
            <a:extLst>
              <a:ext uri="{FF2B5EF4-FFF2-40B4-BE49-F238E27FC236}">
                <a16:creationId xmlns:a16="http://schemas.microsoft.com/office/drawing/2014/main" id="{31DF5A1A-67C6-4AC9-A185-8DA4642DD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066801"/>
            <a:ext cx="8229600" cy="5059363"/>
          </a:xfrm>
          <a:solidFill>
            <a:schemeClr val="bg1"/>
          </a:solidFill>
        </p:spPr>
        <p:txBody>
          <a:bodyPr/>
          <a:lstStyle/>
          <a:p>
            <a:pPr marL="231775" indent="-231775">
              <a:spcBef>
                <a:spcPts val="0"/>
              </a:spcBef>
              <a:spcAft>
                <a:spcPts val="350"/>
              </a:spcAft>
              <a:buFont typeface="Arial" charset="0"/>
              <a:buChar char="•"/>
              <a:defRPr/>
            </a:pPr>
            <a:r>
              <a:rPr lang="en-US" altLang="en-US" sz="2200" b="1" dirty="0">
                <a:solidFill>
                  <a:srgbClr val="002060"/>
                </a:solidFill>
              </a:rPr>
              <a:t>trap</a:t>
            </a:r>
            <a:r>
              <a:rPr lang="en-US" altLang="en-US" sz="2200" dirty="0"/>
              <a:t> </a:t>
            </a:r>
            <a:r>
              <a:rPr lang="en-US" altLang="en-US" sz="2200" b="1" dirty="0"/>
              <a:t>-l </a:t>
            </a:r>
            <a:r>
              <a:rPr lang="en-US" altLang="en-US" sz="2200" dirty="0"/>
              <a:t>-</a:t>
            </a:r>
            <a:br>
              <a:rPr lang="en-US" altLang="en-US" sz="2200" dirty="0"/>
            </a:br>
            <a:r>
              <a:rPr lang="en-US" altLang="en-US" sz="2200" dirty="0"/>
              <a:t>list system-supported signals and their corresponding numbers</a:t>
            </a:r>
          </a:p>
          <a:p>
            <a:pPr marL="231775" indent="-231775">
              <a:spcBef>
                <a:spcPts val="0"/>
              </a:spcBef>
              <a:spcAft>
                <a:spcPts val="350"/>
              </a:spcAft>
              <a:buFont typeface="Arial" charset="0"/>
              <a:buChar char="•"/>
              <a:defRPr/>
            </a:pPr>
            <a:r>
              <a:rPr lang="en-US" altLang="en-US" sz="2200" b="1" dirty="0">
                <a:solidFill>
                  <a:srgbClr val="002060"/>
                </a:solidFill>
              </a:rPr>
              <a:t>trap </a:t>
            </a:r>
            <a:r>
              <a:rPr lang="en-US" altLang="en-US" sz="2200" b="1" dirty="0"/>
              <a:t>-p</a:t>
            </a:r>
            <a:r>
              <a:rPr lang="en-US" altLang="en-US" sz="2200" dirty="0"/>
              <a:t> </a:t>
            </a:r>
            <a:r>
              <a:rPr lang="en-US" altLang="en-US" sz="2200" b="1" i="1" dirty="0" err="1">
                <a:solidFill>
                  <a:srgbClr val="002060"/>
                </a:solidFill>
              </a:rPr>
              <a:t>sig_list</a:t>
            </a:r>
            <a:r>
              <a:rPr lang="en-US" altLang="en-US" sz="2200" dirty="0"/>
              <a:t> -</a:t>
            </a:r>
            <a:br>
              <a:rPr lang="en-US" altLang="en-US" sz="2200" dirty="0"/>
            </a:br>
            <a:r>
              <a:rPr lang="en-US" altLang="en-US" sz="2200" dirty="0"/>
              <a:t>list commands associated with items in </a:t>
            </a:r>
            <a:r>
              <a:rPr lang="en-US" altLang="en-US" sz="2200" b="1" i="1" dirty="0" err="1">
                <a:solidFill>
                  <a:srgbClr val="002060"/>
                </a:solidFill>
              </a:rPr>
              <a:t>sig_list</a:t>
            </a:r>
            <a:endParaRPr lang="en-US" altLang="en-US" sz="2200" b="1" i="1" dirty="0">
              <a:solidFill>
                <a:srgbClr val="002060"/>
              </a:solidFill>
            </a:endParaRPr>
          </a:p>
          <a:p>
            <a:pPr marL="231775" indent="-231775">
              <a:spcBef>
                <a:spcPts val="0"/>
              </a:spcBef>
              <a:spcAft>
                <a:spcPts val="1200"/>
              </a:spcAft>
              <a:buFont typeface="Arial" charset="0"/>
              <a:buChar char="•"/>
              <a:defRPr/>
            </a:pPr>
            <a:r>
              <a:rPr lang="en-US" altLang="en-US" sz="2200" b="1" dirty="0">
                <a:solidFill>
                  <a:srgbClr val="002060"/>
                </a:solidFill>
              </a:rPr>
              <a:t>trap</a:t>
            </a:r>
            <a:r>
              <a:rPr lang="en-US" altLang="en-US" sz="2200" dirty="0"/>
              <a:t> </a:t>
            </a:r>
            <a:r>
              <a:rPr lang="en-US" altLang="en-US" sz="2200" b="1" i="1" dirty="0" err="1">
                <a:solidFill>
                  <a:srgbClr val="002060"/>
                </a:solidFill>
              </a:rPr>
              <a:t>cmd</a:t>
            </a:r>
            <a:r>
              <a:rPr lang="en-US" altLang="en-US" sz="2200" dirty="0"/>
              <a:t> </a:t>
            </a:r>
            <a:r>
              <a:rPr lang="en-US" altLang="en-US" sz="2200" b="1" i="1" dirty="0" err="1">
                <a:solidFill>
                  <a:srgbClr val="002060"/>
                </a:solidFill>
              </a:rPr>
              <a:t>sig_list</a:t>
            </a:r>
            <a:r>
              <a:rPr lang="en-US" altLang="en-US" sz="2200" dirty="0"/>
              <a:t> -</a:t>
            </a:r>
            <a:br>
              <a:rPr lang="en-US" altLang="en-US" sz="2200" dirty="0"/>
            </a:br>
            <a:r>
              <a:rPr lang="en-US" altLang="en-US" sz="2200" dirty="0"/>
              <a:t>execute </a:t>
            </a:r>
            <a:r>
              <a:rPr lang="en-US" altLang="en-US" sz="2200" b="1" i="1" dirty="0" err="1">
                <a:solidFill>
                  <a:srgbClr val="002060"/>
                </a:solidFill>
              </a:rPr>
              <a:t>cmd</a:t>
            </a:r>
            <a:r>
              <a:rPr lang="en-US" altLang="en-US" sz="2200" dirty="0"/>
              <a:t> when any event in </a:t>
            </a:r>
            <a:r>
              <a:rPr lang="en-US" altLang="en-US" sz="2200" b="1" i="1" dirty="0" err="1">
                <a:solidFill>
                  <a:srgbClr val="002060"/>
                </a:solidFill>
              </a:rPr>
              <a:t>sig_list</a:t>
            </a:r>
            <a:r>
              <a:rPr lang="en-US" altLang="en-US" sz="2200" dirty="0"/>
              <a:t> is triggered</a:t>
            </a:r>
          </a:p>
          <a:p>
            <a:pPr marL="0" indent="0">
              <a:spcBef>
                <a:spcPts val="0"/>
              </a:spcBef>
              <a:spcAft>
                <a:spcPts val="350"/>
              </a:spcAft>
              <a:buNone/>
              <a:defRPr/>
            </a:pPr>
            <a:r>
              <a:rPr lang="en-US" altLang="en-US" sz="2200" dirty="0"/>
              <a:t>Contents of </a:t>
            </a:r>
            <a:r>
              <a:rPr lang="en-US" altLang="en-US" sz="2200" b="1" i="1" dirty="0" err="1">
                <a:solidFill>
                  <a:srgbClr val="002060"/>
                </a:solidFill>
              </a:rPr>
              <a:t>sig_list</a:t>
            </a:r>
            <a:r>
              <a:rPr lang="en-US" altLang="en-US" sz="2200" dirty="0"/>
              <a:t>:</a:t>
            </a:r>
          </a:p>
          <a:p>
            <a:pPr marL="231775" indent="-231775">
              <a:spcBef>
                <a:spcPts val="0"/>
              </a:spcBef>
              <a:spcAft>
                <a:spcPts val="300"/>
              </a:spcAft>
              <a:buFont typeface="Arial" charset="0"/>
              <a:buChar char="•"/>
              <a:defRPr/>
            </a:pPr>
            <a:r>
              <a:rPr lang="en-US" altLang="en-US" sz="2000" dirty="0"/>
              <a:t>any signal except SIGKILL, SIGSTOP, and SIGCONT</a:t>
            </a:r>
          </a:p>
          <a:p>
            <a:pPr marL="231775" lvl="1" indent="-231775">
              <a:spcBef>
                <a:spcPts val="0"/>
              </a:spcBef>
              <a:spcAft>
                <a:spcPts val="300"/>
              </a:spcAft>
              <a:buFont typeface="Arial" charset="0"/>
              <a:buChar char="•"/>
              <a:defRPr/>
            </a:pPr>
            <a:r>
              <a:rPr lang="en-US" altLang="en-US" sz="2000" dirty="0"/>
              <a:t>ERR – catches computations that return  0 and nonzero status returns from commands, except for</a:t>
            </a:r>
          </a:p>
          <a:p>
            <a:pPr marL="458788" lvl="1" indent="-231775">
              <a:spcBef>
                <a:spcPts val="0"/>
              </a:spcBef>
              <a:spcAft>
                <a:spcPts val="300"/>
              </a:spcAft>
              <a:buFont typeface="Arial" charset="0"/>
              <a:buChar char="–"/>
              <a:defRPr/>
            </a:pPr>
            <a:r>
              <a:rPr lang="en-US" sz="1800" dirty="0">
                <a:solidFill>
                  <a:srgbClr val="000000"/>
                </a:solidFill>
              </a:rPr>
              <a:t>commands in a command list immediately after a </a:t>
            </a:r>
            <a:r>
              <a:rPr lang="en-US" sz="1800" b="1" dirty="0">
                <a:solidFill>
                  <a:srgbClr val="000000"/>
                </a:solidFill>
              </a:rPr>
              <a:t>while</a:t>
            </a:r>
            <a:r>
              <a:rPr lang="en-US" sz="1800" dirty="0">
                <a:solidFill>
                  <a:srgbClr val="000000"/>
                </a:solidFill>
              </a:rPr>
              <a:t> or </a:t>
            </a:r>
            <a:r>
              <a:rPr lang="en-US" sz="1800" b="1" dirty="0">
                <a:solidFill>
                  <a:srgbClr val="000000"/>
                </a:solidFill>
              </a:rPr>
              <a:t>until</a:t>
            </a:r>
            <a:r>
              <a:rPr lang="en-US" sz="1800" dirty="0">
                <a:solidFill>
                  <a:srgbClr val="000000"/>
                </a:solidFill>
              </a:rPr>
              <a:t> keyword</a:t>
            </a:r>
          </a:p>
          <a:p>
            <a:pPr marL="458788" lvl="1" indent="-231775">
              <a:spcBef>
                <a:spcPts val="0"/>
              </a:spcBef>
              <a:spcAft>
                <a:spcPts val="300"/>
              </a:spcAft>
              <a:buFont typeface="Arial" charset="0"/>
              <a:buChar char="–"/>
              <a:defRPr/>
            </a:pPr>
            <a:r>
              <a:rPr lang="en-US" sz="1800" dirty="0">
                <a:solidFill>
                  <a:srgbClr val="000000"/>
                </a:solidFill>
              </a:rPr>
              <a:t>commands that are part of a test in an </a:t>
            </a:r>
            <a:r>
              <a:rPr lang="en-US" sz="1800" i="1" dirty="0">
                <a:solidFill>
                  <a:srgbClr val="000000"/>
                </a:solidFill>
              </a:rPr>
              <a:t>if</a:t>
            </a:r>
            <a:r>
              <a:rPr lang="en-US" sz="1800" dirty="0">
                <a:solidFill>
                  <a:srgbClr val="000000"/>
                </a:solidFill>
              </a:rPr>
              <a:t> statement</a:t>
            </a:r>
          </a:p>
          <a:p>
            <a:pPr marL="458788" lvl="1" indent="-231775">
              <a:spcBef>
                <a:spcPts val="0"/>
              </a:spcBef>
              <a:spcAft>
                <a:spcPts val="300"/>
              </a:spcAft>
              <a:buFont typeface="Arial" charset="0"/>
              <a:buChar char="–"/>
              <a:defRPr/>
            </a:pPr>
            <a:r>
              <a:rPr lang="en-US" sz="1800" dirty="0">
                <a:solidFill>
                  <a:srgbClr val="000000"/>
                </a:solidFill>
              </a:rPr>
              <a:t>commands that are in an </a:t>
            </a:r>
            <a:r>
              <a:rPr lang="en-US" sz="1800" b="1" dirty="0">
                <a:solidFill>
                  <a:srgbClr val="000000"/>
                </a:solidFill>
              </a:rPr>
              <a:t>&amp;&amp;</a:t>
            </a:r>
            <a:r>
              <a:rPr lang="en-US" sz="1800" dirty="0">
                <a:solidFill>
                  <a:srgbClr val="000000"/>
                </a:solidFill>
              </a:rPr>
              <a:t> or </a:t>
            </a:r>
            <a:r>
              <a:rPr lang="en-US" sz="1800" b="1" dirty="0">
                <a:solidFill>
                  <a:srgbClr val="000000"/>
                </a:solidFill>
              </a:rPr>
              <a:t>││</a:t>
            </a:r>
            <a:r>
              <a:rPr lang="en-US" sz="1800" dirty="0">
                <a:solidFill>
                  <a:srgbClr val="000000"/>
                </a:solidFill>
              </a:rPr>
              <a:t> list</a:t>
            </a:r>
          </a:p>
          <a:p>
            <a:pPr marL="458788" lvl="1" indent="-231775">
              <a:spcBef>
                <a:spcPts val="0"/>
              </a:spcBef>
              <a:spcAft>
                <a:spcPts val="1200"/>
              </a:spcAft>
              <a:buFont typeface="Arial" charset="0"/>
              <a:buChar char="–"/>
              <a:defRPr/>
            </a:pPr>
            <a:r>
              <a:rPr lang="en-US" sz="1800" dirty="0">
                <a:solidFill>
                  <a:srgbClr val="000000"/>
                </a:solidFill>
              </a:rPr>
              <a:t>commands whose return values are being inverted via </a:t>
            </a:r>
            <a:r>
              <a:rPr lang="en-US" sz="1800" b="1" dirty="0">
                <a:solidFill>
                  <a:srgbClr val="000000"/>
                </a:solidFill>
              </a:rPr>
              <a:t>!</a:t>
            </a:r>
            <a:endParaRPr lang="en-US" altLang="en-US" sz="18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itle 1">
            <a:extLst>
              <a:ext uri="{FF2B5EF4-FFF2-40B4-BE49-F238E27FC236}">
                <a16:creationId xmlns:a16="http://schemas.microsoft.com/office/drawing/2014/main" id="{354CD1FF-9F14-4923-A596-6C66470A8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888" y="304800"/>
            <a:ext cx="8164512" cy="533400"/>
          </a:xfrm>
        </p:spPr>
        <p:txBody>
          <a:bodyPr/>
          <a:lstStyle/>
          <a:p>
            <a:r>
              <a:rPr lang="en-US" altLang="en-US" sz="4000" b="1">
                <a:solidFill>
                  <a:srgbClr val="0070C0"/>
                </a:solidFill>
              </a:rPr>
              <a:t>trap</a:t>
            </a:r>
            <a:r>
              <a:rPr lang="en-US" altLang="en-US" sz="4000">
                <a:solidFill>
                  <a:srgbClr val="000000"/>
                </a:solidFill>
              </a:rPr>
              <a:t> : Examples</a:t>
            </a:r>
            <a:endParaRPr lang="en-US" altLang="en-US" sz="4000"/>
          </a:p>
        </p:txBody>
      </p:sp>
      <p:sp>
        <p:nvSpPr>
          <p:cNvPr id="129027" name="Content Placeholder 2">
            <a:extLst>
              <a:ext uri="{FF2B5EF4-FFF2-40B4-BE49-F238E27FC236}">
                <a16:creationId xmlns:a16="http://schemas.microsoft.com/office/drawing/2014/main" id="{7F9659F7-67E6-434E-A711-BEB65C163A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05000" y="1066800"/>
            <a:ext cx="3581400" cy="3657600"/>
          </a:xfrm>
          <a:solidFill>
            <a:srgbClr val="FFFFCC"/>
          </a:solidFill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jack@csci2200:~$</a:t>
            </a:r>
            <a:r>
              <a:rPr lang="en-US" altLang="en-US" sz="1500" b="1" dirty="0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cat test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en-US" sz="1500" b="1" dirty="0" err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=0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en-US" sz="1500" b="1" dirty="0">
                <a:solidFill>
                  <a:srgbClr val="0046D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trap 'let </a:t>
            </a:r>
            <a:r>
              <a:rPr lang="en-US" altLang="en-US" sz="1500" b="1" dirty="0" err="1">
                <a:solidFill>
                  <a:srgbClr val="0046D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1500" b="1" dirty="0">
                <a:solidFill>
                  <a:srgbClr val="0046D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=i+1; echo $(date): \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en-US" sz="1500" b="1" dirty="0">
                <a:solidFill>
                  <a:srgbClr val="0046D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catch "#"$</a:t>
            </a:r>
            <a:r>
              <a:rPr lang="en-US" altLang="en-US" sz="1500" b="1" dirty="0" err="1">
                <a:solidFill>
                  <a:srgbClr val="0046D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1500" b="1" dirty="0">
                <a:solidFill>
                  <a:srgbClr val="0046D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 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en-US" sz="1500" b="1" dirty="0">
                <a:solidFill>
                  <a:srgbClr val="0046D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SIGINT SIGQUIT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while true; do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sleep 1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echo looping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done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jack@csci2200:~$</a:t>
            </a:r>
            <a:r>
              <a:rPr lang="en-US" altLang="en-US" sz="1500" b="1" dirty="0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en-US" sz="1500" b="1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altLang="en-US" sz="1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B7DD6E-438A-40D3-A92A-15BB74BEC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15000" y="990600"/>
            <a:ext cx="4648200" cy="4419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300"/>
              </a:spcAft>
              <a:buNone/>
              <a:defRPr/>
            </a:pPr>
            <a:r>
              <a:rPr lang="en-US" sz="1500" b="1" spc="-20" dirty="0">
                <a:latin typeface="Consolas" panose="020B0609020204030204" pitchFamily="49" charset="0"/>
                <a:cs typeface="Consolas" panose="020B0609020204030204" pitchFamily="49" charset="0"/>
              </a:rPr>
              <a:t>jack@csci2200:~$</a:t>
            </a:r>
            <a:r>
              <a:rPr lang="en-US" sz="1500" b="1" spc="-20" dirty="0">
                <a:solidFill>
                  <a:srgbClr val="7445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./test</a:t>
            </a:r>
            <a:endParaRPr lang="en-US" sz="1500" spc="-2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  <a:defRPr/>
            </a:pPr>
            <a:r>
              <a:rPr lang="en-US" sz="1500" b="1" spc="-20" dirty="0">
                <a:latin typeface="Consolas" panose="020B0609020204030204" pitchFamily="49" charset="0"/>
                <a:cs typeface="Consolas" panose="020B0609020204030204" pitchFamily="49" charset="0"/>
              </a:rPr>
              <a:t>looping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  <a:defRPr/>
            </a:pPr>
            <a:r>
              <a:rPr lang="en-US" sz="1500" b="1" spc="-20" dirty="0">
                <a:latin typeface="Consolas" panose="020B0609020204030204" pitchFamily="49" charset="0"/>
                <a:cs typeface="Consolas" panose="020B0609020204030204" pitchFamily="49" charset="0"/>
              </a:rPr>
              <a:t>looping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  <a:defRPr/>
            </a:pPr>
            <a:r>
              <a:rPr lang="en-US" sz="1500" b="1" spc="-20" dirty="0">
                <a:solidFill>
                  <a:srgbClr val="0046D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</a:t>
            </a:r>
            <a:r>
              <a:rPr lang="en-US" sz="1500" b="1" spc="-20" dirty="0" err="1">
                <a:solidFill>
                  <a:srgbClr val="0046D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500" b="1" spc="-20" dirty="0" err="1">
                <a:latin typeface="Consolas" panose="020B0609020204030204" pitchFamily="49" charset="0"/>
                <a:cs typeface="Consolas" panose="020B0609020204030204" pitchFamily="49" charset="0"/>
              </a:rPr>
              <a:t>Tue</a:t>
            </a:r>
            <a:r>
              <a:rPr lang="en-US" sz="1500" b="1" spc="-20" dirty="0">
                <a:latin typeface="Consolas" panose="020B0609020204030204" pitchFamily="49" charset="0"/>
                <a:cs typeface="Consolas" panose="020B0609020204030204" pitchFamily="49" charset="0"/>
              </a:rPr>
              <a:t> Feb 23 12:47:19 EST 2016: catch #1 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  <a:defRPr/>
            </a:pPr>
            <a:r>
              <a:rPr lang="en-US" sz="1500" b="1" spc="-20" dirty="0">
                <a:latin typeface="Consolas" panose="020B0609020204030204" pitchFamily="49" charset="0"/>
                <a:cs typeface="Consolas" panose="020B0609020204030204" pitchFamily="49" charset="0"/>
              </a:rPr>
              <a:t>looping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  <a:defRPr/>
            </a:pPr>
            <a:r>
              <a:rPr lang="en-US" sz="1500" b="1" spc="-20" dirty="0">
                <a:solidFill>
                  <a:srgbClr val="0046D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^\</a:t>
            </a:r>
            <a:r>
              <a:rPr lang="en-US" sz="1500" b="1" spc="-20" dirty="0">
                <a:latin typeface="Consolas" panose="020B0609020204030204" pitchFamily="49" charset="0"/>
                <a:cs typeface="Consolas" panose="020B0609020204030204" pitchFamily="49" charset="0"/>
              </a:rPr>
              <a:t>Quit (core dumped)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  <a:defRPr/>
            </a:pPr>
            <a:r>
              <a:rPr lang="en-US" sz="1500" b="1" spc="-20" dirty="0">
                <a:latin typeface="Consolas" panose="020B0609020204030204" pitchFamily="49" charset="0"/>
                <a:cs typeface="Consolas" panose="020B0609020204030204" pitchFamily="49" charset="0"/>
              </a:rPr>
              <a:t>Tue Feb 23 12:47:20 EST 2016: catch #2 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  <a:defRPr/>
            </a:pPr>
            <a:r>
              <a:rPr lang="en-US" sz="1500" b="1" spc="-20" dirty="0">
                <a:latin typeface="Consolas" panose="020B0609020204030204" pitchFamily="49" charset="0"/>
                <a:cs typeface="Consolas" panose="020B0609020204030204" pitchFamily="49" charset="0"/>
              </a:rPr>
              <a:t>looping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  <a:defRPr/>
            </a:pPr>
            <a:r>
              <a:rPr lang="en-US" sz="1500" b="1" spc="-20" dirty="0">
                <a:solidFill>
                  <a:srgbClr val="0046D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</a:t>
            </a:r>
            <a:r>
              <a:rPr lang="en-US" sz="1500" b="1" spc="-20" dirty="0" err="1">
                <a:solidFill>
                  <a:srgbClr val="0046D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500" b="1" spc="-20" dirty="0" err="1">
                <a:latin typeface="Consolas" panose="020B0609020204030204" pitchFamily="49" charset="0"/>
                <a:cs typeface="Consolas" panose="020B0609020204030204" pitchFamily="49" charset="0"/>
              </a:rPr>
              <a:t>Tue</a:t>
            </a:r>
            <a:r>
              <a:rPr lang="en-US" sz="1500" b="1" spc="-20" dirty="0">
                <a:latin typeface="Consolas" panose="020B0609020204030204" pitchFamily="49" charset="0"/>
                <a:cs typeface="Consolas" panose="020B0609020204030204" pitchFamily="49" charset="0"/>
              </a:rPr>
              <a:t> Feb 23 12:47:21 EST 2016: catch #3 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  <a:defRPr/>
            </a:pPr>
            <a:r>
              <a:rPr lang="en-US" sz="1500" b="1" spc="-20" dirty="0">
                <a:latin typeface="Consolas" panose="020B0609020204030204" pitchFamily="49" charset="0"/>
                <a:cs typeface="Consolas" panose="020B0609020204030204" pitchFamily="49" charset="0"/>
              </a:rPr>
              <a:t>looping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  <a:defRPr/>
            </a:pPr>
            <a:r>
              <a:rPr lang="en-US" sz="1500" b="1" spc="-20" dirty="0">
                <a:solidFill>
                  <a:srgbClr val="0046D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^Z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  <a:defRPr/>
            </a:pPr>
            <a:r>
              <a:rPr lang="en-US" sz="1500" b="1" spc="-20" dirty="0">
                <a:latin typeface="Consolas" panose="020B0609020204030204" pitchFamily="49" charset="0"/>
                <a:cs typeface="Consolas" panose="020B0609020204030204" pitchFamily="49" charset="0"/>
              </a:rPr>
              <a:t>[1]+  Stopped                 ./test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  <a:defRPr/>
            </a:pPr>
            <a:r>
              <a:rPr lang="en-US" sz="1500" b="1" spc="-20" dirty="0">
                <a:latin typeface="Consolas" panose="020B0609020204030204" pitchFamily="49" charset="0"/>
                <a:cs typeface="Consolas" panose="020B0609020204030204" pitchFamily="49" charset="0"/>
              </a:rPr>
              <a:t>jack@csci2200:~$</a:t>
            </a:r>
            <a:r>
              <a:rPr lang="en-US" sz="1500" b="1" spc="-20" dirty="0">
                <a:solidFill>
                  <a:srgbClr val="7445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b="1" spc="-20" dirty="0">
                <a:solidFill>
                  <a:srgbClr val="0046D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kill -9 %1</a:t>
            </a:r>
            <a:endParaRPr lang="en-US" sz="1500" spc="-20" dirty="0">
              <a:solidFill>
                <a:srgbClr val="0046D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  <a:defRPr/>
            </a:pPr>
            <a:r>
              <a:rPr lang="en-US" sz="1500" b="1" spc="-20" dirty="0">
                <a:latin typeface="Consolas" panose="020B0609020204030204" pitchFamily="49" charset="0"/>
                <a:cs typeface="Consolas" panose="020B0609020204030204" pitchFamily="49" charset="0"/>
              </a:rPr>
              <a:t>[1]+  Stopped                 ./test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  <a:defRPr/>
            </a:pPr>
            <a:r>
              <a:rPr lang="en-US" sz="1500" b="1" spc="-20" dirty="0">
                <a:latin typeface="Consolas" panose="020B0609020204030204" pitchFamily="49" charset="0"/>
                <a:cs typeface="Consolas" panose="020B0609020204030204" pitchFamily="49" charset="0"/>
              </a:rPr>
              <a:t>jack@csci2200:~$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  <a:defRPr/>
            </a:pPr>
            <a:r>
              <a:rPr lang="en-US" sz="1500" b="1" spc="-20" dirty="0">
                <a:latin typeface="Consolas" panose="020B0609020204030204" pitchFamily="49" charset="0"/>
                <a:cs typeface="Consolas" panose="020B0609020204030204" pitchFamily="49" charset="0"/>
              </a:rPr>
              <a:t>[1]+  Killed                  ./test</a:t>
            </a:r>
          </a:p>
          <a:p>
            <a:pPr>
              <a:buFont typeface="Arial" charset="0"/>
              <a:buChar char="•"/>
              <a:defRPr/>
            </a:pPr>
            <a:endParaRPr lang="en-US" dirty="0"/>
          </a:p>
        </p:txBody>
      </p:sp>
      <p:sp>
        <p:nvSpPr>
          <p:cNvPr id="129029" name="TextBox 4">
            <a:extLst>
              <a:ext uri="{FF2B5EF4-FFF2-40B4-BE49-F238E27FC236}">
                <a16:creationId xmlns:a16="http://schemas.microsoft.com/office/drawing/2014/main" id="{716EC050-CB43-4BF1-937C-26E05DA58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638801"/>
            <a:ext cx="8382000" cy="708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Sample script (left) that uses </a:t>
            </a:r>
            <a:r>
              <a:rPr lang="en-US" altLang="en-US" sz="2000" b="1">
                <a:solidFill>
                  <a:srgbClr val="0070C0"/>
                </a:solidFill>
                <a:latin typeface="Arial" panose="020B0604020202020204" pitchFamily="34" charset="0"/>
              </a:rPr>
              <a:t>trap</a:t>
            </a:r>
            <a:r>
              <a:rPr lang="en-US" altLang="en-US" sz="200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to ignore SIGINT (</a:t>
            </a:r>
            <a:r>
              <a:rPr lang="en-US" altLang="en-US" sz="2000" b="1">
                <a:solidFill>
                  <a:srgbClr val="0046D2"/>
                </a:solidFill>
              </a:rPr>
              <a:t>^C</a:t>
            </a: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) and SIGQUIT (</a:t>
            </a:r>
            <a:r>
              <a:rPr lang="en-US" altLang="en-US" sz="2000" b="1">
                <a:solidFill>
                  <a:srgbClr val="0046D2"/>
                </a:solidFill>
              </a:rPr>
              <a:t>^\</a:t>
            </a:r>
            <a:r>
              <a:rPr lang="en-US" altLang="en-US" sz="2000">
                <a:solidFill>
                  <a:srgbClr val="000000"/>
                </a:solidFill>
                <a:latin typeface="Arial" panose="020B0604020202020204" pitchFamily="34" charset="0"/>
              </a:rPr>
              <a:t>). 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Terminated with a </a:t>
            </a:r>
            <a:r>
              <a:rPr lang="en-US" altLang="en-US" sz="2000" b="1" dirty="0">
                <a:solidFill>
                  <a:srgbClr val="0046D2"/>
                </a:solidFill>
                <a:latin typeface="Arial" panose="020B0604020202020204" pitchFamily="34" charset="0"/>
              </a:rPr>
              <a:t>SIGKILL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(signal #9)  (right)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1">
            <a:extLst>
              <a:ext uri="{FF2B5EF4-FFF2-40B4-BE49-F238E27FC236}">
                <a16:creationId xmlns:a16="http://schemas.microsoft.com/office/drawing/2014/main" id="{D9107A56-82B3-4B8F-B121-3D49B6335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altLang="en-US" sz="4000" dirty="0"/>
              <a:t>printf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726D7-C434-482E-B331-01D9B5B3F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219201"/>
            <a:ext cx="8229600" cy="4906963"/>
          </a:xfrm>
          <a:solidFill>
            <a:schemeClr val="bg1"/>
          </a:solidFill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2800" dirty="0"/>
              <a:t>We usually use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sz="2800" dirty="0"/>
              <a:t> for output to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dirty="0"/>
              <a:t>	quick and easy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2800" dirty="0"/>
              <a:t>If we need some formatting, though, we can use printf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dirty="0"/>
              <a:t>	no newline (add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dirty="0"/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dirty="0"/>
              <a:t>	formatting flags (some):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2800" dirty="0"/>
              <a:t>	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%s</a:t>
            </a:r>
            <a:r>
              <a:rPr lang="en-US" sz="2800" dirty="0"/>
              <a:t>		string</a:t>
            </a:r>
            <a:br>
              <a:rPr lang="en-US" sz="2800" dirty="0"/>
            </a:br>
            <a:r>
              <a:rPr lang="en-US" sz="2800" dirty="0"/>
              <a:t>	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%d, 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/>
              <a:t>	signed decimal integer</a:t>
            </a:r>
            <a:br>
              <a:rPr lang="en-US" sz="2800" dirty="0"/>
            </a:br>
            <a:r>
              <a:rPr lang="en-US" sz="2800" dirty="0"/>
              <a:t>	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%o</a:t>
            </a:r>
            <a:r>
              <a:rPr lang="en-US" sz="2800" dirty="0"/>
              <a:t>		unsigned octal integer</a:t>
            </a:r>
            <a:br>
              <a:rPr lang="en-US" sz="2800" dirty="0"/>
            </a:br>
            <a:r>
              <a:rPr lang="en-US" sz="2800" dirty="0"/>
              <a:t>	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%x, %X</a:t>
            </a:r>
            <a:r>
              <a:rPr lang="en-US" sz="2800" dirty="0"/>
              <a:t>	hexadecimal integer</a:t>
            </a:r>
            <a:br>
              <a:rPr lang="en-US" sz="2800" dirty="0"/>
            </a:br>
            <a:r>
              <a:rPr lang="en-US" sz="2800" dirty="0"/>
              <a:t>	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%f</a:t>
            </a:r>
            <a:r>
              <a:rPr lang="en-US" sz="2800" dirty="0"/>
              <a:t>		floating point number</a:t>
            </a:r>
            <a:br>
              <a:rPr lang="en-US" sz="2800" dirty="0"/>
            </a:br>
            <a:r>
              <a:rPr lang="en-US" sz="2800" dirty="0"/>
              <a:t>	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%%</a:t>
            </a:r>
            <a:r>
              <a:rPr lang="en-US" sz="2800" dirty="0"/>
              <a:t>		literal ‘%’</a:t>
            </a:r>
          </a:p>
        </p:txBody>
      </p:sp>
    </p:spTree>
    <p:extLst>
      <p:ext uri="{BB962C8B-B14F-4D97-AF65-F5344CB8AC3E}">
        <p14:creationId xmlns:p14="http://schemas.microsoft.com/office/powerpoint/2010/main" val="3514650027"/>
      </p:ext>
    </p:extLst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itle 4">
            <a:extLst>
              <a:ext uri="{FF2B5EF4-FFF2-40B4-BE49-F238E27FC236}">
                <a16:creationId xmlns:a16="http://schemas.microsoft.com/office/drawing/2014/main" id="{BD8F7DC3-5343-4BD3-8DB3-CDA04082D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3600" b="1">
                <a:solidFill>
                  <a:srgbClr val="007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TRAP..ERR</a:t>
            </a:r>
            <a:r>
              <a:rPr lang="en-US" altLang="en-US" sz="4000"/>
              <a:t>:  Cautions</a:t>
            </a:r>
          </a:p>
        </p:txBody>
      </p:sp>
      <p:sp>
        <p:nvSpPr>
          <p:cNvPr id="130051" name="Content Placeholder 5">
            <a:extLst>
              <a:ext uri="{FF2B5EF4-FFF2-40B4-BE49-F238E27FC236}">
                <a16:creationId xmlns:a16="http://schemas.microsoft.com/office/drawing/2014/main" id="{DDB8F8FC-5829-4A90-9AA8-327C9A963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066801"/>
            <a:ext cx="8229600" cy="5059363"/>
          </a:xfrm>
          <a:solidFill>
            <a:schemeClr val="bg1"/>
          </a:solidFill>
        </p:spPr>
        <p:txBody>
          <a:bodyPr/>
          <a:lstStyle/>
          <a:p>
            <a:r>
              <a:rPr lang="en-US" altLang="en-US" sz="2400" dirty="0"/>
              <a:t>Although enabling  </a:t>
            </a:r>
            <a:r>
              <a:rPr lang="en-US" altLang="en-US" sz="2200" b="1" dirty="0">
                <a:solidFill>
                  <a:srgbClr val="007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TRAP...ERR</a:t>
            </a:r>
            <a:r>
              <a:rPr lang="en-US" altLang="en-US" sz="2400" dirty="0"/>
              <a:t>  is a best practice, beware </a:t>
            </a:r>
            <a:br>
              <a:rPr lang="en-US" altLang="en-US" sz="2400" dirty="0"/>
            </a:br>
            <a:r>
              <a:rPr lang="en-US" altLang="en-US" sz="2400" dirty="0"/>
              <a:t>of commands that throw errors at unwanted times:  e.g.,</a:t>
            </a:r>
          </a:p>
          <a:p>
            <a:pPr lvl="1"/>
            <a:r>
              <a:rPr lang="en-US" altLang="en-US" sz="1800" b="1" dirty="0">
                <a:solidFill>
                  <a:srgbClr val="007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grep</a:t>
            </a:r>
            <a:r>
              <a:rPr lang="en-US" altLang="en-US" sz="2000" dirty="0">
                <a:solidFill>
                  <a:srgbClr val="0070C0"/>
                </a:solidFill>
              </a:rPr>
              <a:t> </a:t>
            </a:r>
            <a:r>
              <a:rPr lang="en-US" altLang="en-US" sz="2000" dirty="0"/>
              <a:t>commands that fail to match a pattern, when that pattern doesn't have to be part of an input</a:t>
            </a:r>
          </a:p>
          <a:p>
            <a:pPr lvl="1"/>
            <a:r>
              <a:rPr lang="en-US" altLang="en-US" sz="1800" b="1" dirty="0">
                <a:solidFill>
                  <a:srgbClr val="007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altLang="en-US" sz="2000" dirty="0">
                <a:solidFill>
                  <a:srgbClr val="0070C0"/>
                </a:solidFill>
              </a:rPr>
              <a:t> </a:t>
            </a:r>
            <a:r>
              <a:rPr lang="en-US" altLang="en-US" sz="2000" dirty="0"/>
              <a:t>assignments whose expressions evaluate to 0  (!!)</a:t>
            </a:r>
          </a:p>
          <a:p>
            <a:r>
              <a:rPr lang="en-US" altLang="en-US" sz="2400" dirty="0"/>
              <a:t>Debugging unexpected error traps</a:t>
            </a:r>
          </a:p>
          <a:p>
            <a:pPr lvl="1"/>
            <a:r>
              <a:rPr lang="en-US" altLang="en-US" sz="2000" dirty="0"/>
              <a:t>use </a:t>
            </a:r>
            <a:r>
              <a:rPr lang="en-US" altLang="en-US" sz="1800" b="1" dirty="0">
                <a:solidFill>
                  <a:srgbClr val="007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echo</a:t>
            </a:r>
            <a:r>
              <a:rPr lang="en-US" altLang="en-US" sz="2000" dirty="0"/>
              <a:t> statements to trace a script's operation to its failure point</a:t>
            </a:r>
          </a:p>
          <a:p>
            <a:r>
              <a:rPr lang="en-US" altLang="en-US" sz="2400" dirty="0"/>
              <a:t>Working around unwanted error traps</a:t>
            </a:r>
          </a:p>
          <a:p>
            <a:pPr lvl="1"/>
            <a:r>
              <a:rPr lang="en-US" altLang="en-US" sz="2000" dirty="0"/>
              <a:t>rework assignments with  </a:t>
            </a:r>
            <a:r>
              <a:rPr lang="en-US" altLang="en-US" sz="1800" b="1" dirty="0">
                <a:solidFill>
                  <a:srgbClr val="007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$(())</a:t>
            </a:r>
            <a:r>
              <a:rPr lang="en-US" altLang="en-US" sz="2000" dirty="0"/>
              <a:t>:  e.g., </a:t>
            </a:r>
          </a:p>
          <a:p>
            <a:pPr marL="917575" lvl="2"/>
            <a:r>
              <a:rPr lang="en-US" altLang="en-US" sz="1800" b="1" dirty="0">
                <a:solidFill>
                  <a:srgbClr val="007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days=$(( 0 ))</a:t>
            </a:r>
          </a:p>
          <a:p>
            <a:pPr lvl="1"/>
            <a:r>
              <a:rPr lang="en-US" altLang="en-US" sz="2000" dirty="0"/>
              <a:t>add a final  </a:t>
            </a:r>
            <a:r>
              <a:rPr lang="en-US" altLang="en-US" sz="1800" b="1" dirty="0">
                <a:solidFill>
                  <a:srgbClr val="007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|| true </a:t>
            </a:r>
            <a:r>
              <a:rPr lang="en-US" altLang="en-US" sz="2000" dirty="0"/>
              <a:t>to force a success return:  e.g., </a:t>
            </a:r>
          </a:p>
          <a:p>
            <a:pPr marL="917575" lvl="2"/>
            <a:r>
              <a:rPr lang="en-US" altLang="en-US" sz="1800" b="1" dirty="0">
                <a:solidFill>
                  <a:srgbClr val="007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grep "</a:t>
            </a:r>
            <a:r>
              <a:rPr lang="en-US" altLang="en-US" sz="1800" b="1" dirty="0" err="1">
                <a:solidFill>
                  <a:srgbClr val="007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can't_find_it</a:t>
            </a:r>
            <a:r>
              <a:rPr lang="en-US" altLang="en-US" sz="1800" b="1" dirty="0">
                <a:solidFill>
                  <a:srgbClr val="007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 foo || true</a:t>
            </a:r>
          </a:p>
          <a:p>
            <a:pPr marL="917575" lvl="2"/>
            <a:r>
              <a:rPr lang="en-US" altLang="en-US" sz="1800" b="1" dirty="0">
                <a:solidFill>
                  <a:srgbClr val="007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let days=0 || true </a:t>
            </a:r>
          </a:p>
          <a:p>
            <a:pPr lvl="1"/>
            <a:endParaRPr lang="en-US" altLang="en-US" sz="2000" dirty="0"/>
          </a:p>
          <a:p>
            <a:endParaRPr lang="en-US" altLang="en-US" sz="2000" dirty="0"/>
          </a:p>
          <a:p>
            <a:pPr lvl="1"/>
            <a:endParaRPr lang="en-US" altLang="en-US" sz="20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AE9074C8-8FAD-4C34-9E93-BC006903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4400" b="1" dirty="0"/>
              <a:t>CSCI 2200: Intro to Unix</a:t>
            </a:r>
            <a:br>
              <a:rPr lang="en-US" altLang="en-US" sz="4400" dirty="0"/>
            </a:br>
            <a:r>
              <a:rPr lang="en-US" altLang="en-US" sz="4400" dirty="0">
                <a:solidFill>
                  <a:srgbClr val="002060"/>
                </a:solidFill>
                <a:latin typeface="+mn-lt"/>
              </a:rPr>
              <a:t>sustainability</a:t>
            </a:r>
            <a:br>
              <a:rPr lang="en-US" altLang="en-US" sz="4400" dirty="0">
                <a:solidFill>
                  <a:srgbClr val="002060"/>
                </a:solidFill>
                <a:latin typeface="+mn-lt"/>
              </a:rPr>
            </a:br>
            <a:endParaRPr lang="en-US" altLang="en-US" sz="44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0CF3A-B1A6-43B1-8DFC-457C371E1D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3451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itle 4">
            <a:extLst>
              <a:ext uri="{FF2B5EF4-FFF2-40B4-BE49-F238E27FC236}">
                <a16:creationId xmlns:a16="http://schemas.microsoft.com/office/drawing/2014/main" id="{8170CF98-703A-4C51-A074-210B5B96A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altLang="en-US" sz="3600">
                <a:solidFill>
                  <a:srgbClr val="000000"/>
                </a:solidFill>
              </a:rPr>
              <a:t>Premise: a Script is Sustainable If …</a:t>
            </a:r>
            <a:endParaRPr lang="en-US" altLang="en-US" sz="360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DAF5C4-1701-4322-AAA3-DF84C472D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143001"/>
            <a:ext cx="8326438" cy="4983163"/>
          </a:xfrm>
          <a:solidFill>
            <a:schemeClr val="bg1"/>
          </a:solidFill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00"/>
              </a:spcAft>
              <a:buNone/>
              <a:defRPr/>
            </a:pPr>
            <a:r>
              <a:rPr lang="en-US" sz="2400" b="1" dirty="0">
                <a:solidFill>
                  <a:srgbClr val="764600"/>
                </a:solidFill>
              </a:rPr>
              <a:t>It avoids harm to its environment: i.e., </a:t>
            </a:r>
            <a:r>
              <a:rPr lang="en-US" sz="2400" dirty="0"/>
              <a:t> </a:t>
            </a:r>
          </a:p>
          <a:p>
            <a:pPr marL="280988" indent="-280988">
              <a:spcBef>
                <a:spcPts val="0"/>
              </a:spcBef>
              <a:spcAft>
                <a:spcPts val="100"/>
              </a:spcAft>
              <a:buFont typeface="Arial" charset="0"/>
              <a:buChar char="•"/>
              <a:defRPr/>
            </a:pPr>
            <a:r>
              <a:rPr lang="en-US" sz="2200" b="1" dirty="0">
                <a:solidFill>
                  <a:srgbClr val="002060"/>
                </a:solidFill>
              </a:rPr>
              <a:t>minimizes side effects</a:t>
            </a:r>
            <a:r>
              <a:rPr lang="en-US" sz="2200" dirty="0"/>
              <a:t>:  e.g., </a:t>
            </a:r>
          </a:p>
          <a:p>
            <a:pPr marL="576263" lvl="1" indent="-280988">
              <a:spcBef>
                <a:spcPts val="0"/>
              </a:spcBef>
              <a:spcAft>
                <a:spcPts val="100"/>
              </a:spcAft>
              <a:buFont typeface="Arial" charset="0"/>
              <a:buChar char="–"/>
              <a:defRPr/>
            </a:pPr>
            <a:r>
              <a:rPr lang="en-US" sz="2200" dirty="0"/>
              <a:t>minimizes temporary files</a:t>
            </a:r>
          </a:p>
          <a:p>
            <a:pPr marL="574675" lvl="1" indent="-292100">
              <a:spcBef>
                <a:spcPts val="0"/>
              </a:spcBef>
              <a:spcAft>
                <a:spcPts val="100"/>
              </a:spcAft>
              <a:buFont typeface="Arial" charset="0"/>
              <a:buChar char="–"/>
              <a:defRPr/>
            </a:pPr>
            <a:r>
              <a:rPr lang="en-US" sz="2200" dirty="0"/>
              <a:t>avoids overwriting files in use before the </a:t>
            </a:r>
            <a:br>
              <a:rPr lang="en-US" sz="2200" dirty="0"/>
            </a:br>
            <a:r>
              <a:rPr lang="en-US" sz="2200" dirty="0"/>
              <a:t>script began execution</a:t>
            </a:r>
          </a:p>
          <a:p>
            <a:pPr marL="574675" lvl="1" indent="-292100">
              <a:spcBef>
                <a:spcPts val="0"/>
              </a:spcBef>
              <a:spcAft>
                <a:spcPts val="100"/>
              </a:spcAft>
              <a:buFont typeface="Arial" charset="0"/>
              <a:buChar char="–"/>
              <a:defRPr/>
            </a:pPr>
            <a:r>
              <a:rPr lang="en-US" sz="2200" dirty="0"/>
              <a:t>removes all temp files before exit</a:t>
            </a:r>
          </a:p>
          <a:p>
            <a:pPr marL="280988" indent="-280988">
              <a:spcBef>
                <a:spcPts val="0"/>
              </a:spcBef>
              <a:spcAft>
                <a:spcPts val="100"/>
              </a:spcAft>
              <a:buFont typeface="Arial" charset="0"/>
              <a:buChar char="•"/>
              <a:defRPr/>
            </a:pPr>
            <a:r>
              <a:rPr lang="en-US" sz="2200" b="1" dirty="0">
                <a:solidFill>
                  <a:srgbClr val="002060"/>
                </a:solidFill>
              </a:rPr>
              <a:t>clearly documents all side effects it produces</a:t>
            </a:r>
          </a:p>
          <a:p>
            <a:pPr marL="280988" indent="-280988">
              <a:spcBef>
                <a:spcPts val="0"/>
              </a:spcBef>
              <a:spcAft>
                <a:spcPts val="100"/>
              </a:spcAft>
              <a:buFont typeface="Arial" charset="0"/>
              <a:buChar char="•"/>
              <a:defRPr/>
            </a:pPr>
            <a:r>
              <a:rPr lang="en-US" sz="2200" b="1" dirty="0">
                <a:solidFill>
                  <a:srgbClr val="002060"/>
                </a:solidFill>
              </a:rPr>
              <a:t>systematically checks for and immediately halts</a:t>
            </a:r>
            <a:br>
              <a:rPr lang="en-US" sz="2200" b="1" dirty="0">
                <a:solidFill>
                  <a:srgbClr val="002060"/>
                </a:solidFill>
              </a:rPr>
            </a:br>
            <a:r>
              <a:rPr lang="en-US" sz="2200" b="1" dirty="0">
                <a:solidFill>
                  <a:srgbClr val="002060"/>
                </a:solidFill>
              </a:rPr>
              <a:t>on uncorrectable problems</a:t>
            </a:r>
            <a:r>
              <a:rPr lang="en-US" sz="2200" dirty="0"/>
              <a:t>, including</a:t>
            </a:r>
          </a:p>
          <a:p>
            <a:pPr marL="571500" lvl="1" indent="-288925">
              <a:spcBef>
                <a:spcPts val="0"/>
              </a:spcBef>
              <a:spcAft>
                <a:spcPts val="100"/>
              </a:spcAft>
              <a:buFont typeface="Arial" charset="0"/>
              <a:buChar char="–"/>
              <a:defRPr/>
            </a:pPr>
            <a:r>
              <a:rPr lang="en-US" sz="2200" dirty="0"/>
              <a:t>unsatisfied preconditions, e.g.,</a:t>
            </a:r>
          </a:p>
          <a:p>
            <a:pPr marL="858838" lvl="2" indent="-288925">
              <a:spcBef>
                <a:spcPts val="0"/>
              </a:spcBef>
              <a:spcAft>
                <a:spcPts val="100"/>
              </a:spcAft>
              <a:buFont typeface="Arial" charset="0"/>
              <a:buChar char="•"/>
              <a:defRPr/>
            </a:pPr>
            <a:r>
              <a:rPr lang="en-US" sz="2200" dirty="0"/>
              <a:t>being called with an incorrect number of parameters</a:t>
            </a:r>
          </a:p>
          <a:p>
            <a:pPr marL="858838" lvl="2" indent="-288925">
              <a:spcBef>
                <a:spcPts val="0"/>
              </a:spcBef>
              <a:spcAft>
                <a:spcPts val="100"/>
              </a:spcAft>
              <a:buFont typeface="Arial" charset="0"/>
              <a:buChar char="•"/>
              <a:defRPr/>
            </a:pPr>
            <a:r>
              <a:rPr lang="en-US" sz="2200" dirty="0"/>
              <a:t>defects in required, supporting items: e.g., items that are missing, of wrong type, unreadable, or otherwise unusable</a:t>
            </a:r>
          </a:p>
          <a:p>
            <a:pPr marL="571500" lvl="1" indent="-288925">
              <a:spcBef>
                <a:spcPts val="0"/>
              </a:spcBef>
              <a:spcAft>
                <a:spcPts val="100"/>
              </a:spcAft>
              <a:buFont typeface="Arial" charset="0"/>
              <a:buChar char="–"/>
              <a:defRPr/>
            </a:pPr>
            <a:r>
              <a:rPr lang="en-US" sz="2200" dirty="0"/>
              <a:t>failures of any commands that must succeed</a:t>
            </a:r>
            <a:r>
              <a:rPr lang="en-US" sz="2000" dirty="0"/>
              <a:t> </a:t>
            </a:r>
          </a:p>
        </p:txBody>
      </p:sp>
      <p:pic>
        <p:nvPicPr>
          <p:cNvPr id="131076" name="Picture 4">
            <a:extLst>
              <a:ext uri="{FF2B5EF4-FFF2-40B4-BE49-F238E27FC236}">
                <a16:creationId xmlns:a16="http://schemas.microsoft.com/office/drawing/2014/main" id="{E27C42A5-33D7-469F-BCD2-092A4F123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066801"/>
            <a:ext cx="2078038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itle 4">
            <a:extLst>
              <a:ext uri="{FF2B5EF4-FFF2-40B4-BE49-F238E27FC236}">
                <a16:creationId xmlns:a16="http://schemas.microsoft.com/office/drawing/2014/main" id="{10B546AA-7092-474A-ADC5-551401BAA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altLang="en-US" sz="4000">
                <a:solidFill>
                  <a:srgbClr val="000000"/>
                </a:solidFill>
              </a:rPr>
              <a:t>Premise: a Script is Sustainable If …</a:t>
            </a:r>
            <a:endParaRPr lang="en-US" altLang="en-US" sz="4000"/>
          </a:p>
        </p:txBody>
      </p:sp>
      <p:sp>
        <p:nvSpPr>
          <p:cNvPr id="31747" name="Content Placeholder 5">
            <a:extLst>
              <a:ext uri="{FF2B5EF4-FFF2-40B4-BE49-F238E27FC236}">
                <a16:creationId xmlns:a16="http://schemas.microsoft.com/office/drawing/2014/main" id="{28A858A2-8BA5-4C62-B38E-F6D4085EC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4648200"/>
            <a:ext cx="8305800" cy="1600200"/>
          </a:xfrm>
          <a:solidFill>
            <a:schemeClr val="bg1"/>
          </a:solidFill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200"/>
              </a:spcAft>
              <a:buNone/>
              <a:defRPr/>
            </a:pPr>
            <a:r>
              <a:rPr lang="en-US" altLang="en-US" sz="2200" b="1" dirty="0">
                <a:solidFill>
                  <a:srgbClr val="764600"/>
                </a:solidFill>
              </a:rPr>
              <a:t>It clearly explains its operation</a:t>
            </a:r>
            <a:r>
              <a:rPr lang="en-US" altLang="en-US" sz="2200" dirty="0"/>
              <a:t> to </a:t>
            </a:r>
            <a:r>
              <a:rPr lang="en-US" altLang="en-US" sz="2200" b="1" dirty="0">
                <a:solidFill>
                  <a:srgbClr val="002060"/>
                </a:solidFill>
              </a:rPr>
              <a:t>Users </a:t>
            </a:r>
            <a:r>
              <a:rPr lang="en-US" altLang="en-US" sz="2200" b="1" dirty="0">
                <a:solidFill>
                  <a:srgbClr val="764600"/>
                </a:solidFill>
              </a:rPr>
              <a:t>as it executes</a:t>
            </a:r>
          </a:p>
          <a:p>
            <a:pPr marL="282575" indent="-282575">
              <a:spcBef>
                <a:spcPct val="0"/>
              </a:spcBef>
              <a:spcAft>
                <a:spcPts val="200"/>
              </a:spcAft>
              <a:buFont typeface="Arial" charset="0"/>
              <a:buChar char="•"/>
              <a:defRPr/>
            </a:pPr>
            <a:r>
              <a:rPr lang="en-US" altLang="en-US" sz="2200" dirty="0"/>
              <a:t>this includes explanations of operational problems and problems with bad data entry, along with suggestions for fixing these problems</a:t>
            </a:r>
          </a:p>
        </p:txBody>
      </p:sp>
      <p:pic>
        <p:nvPicPr>
          <p:cNvPr id="132100" name="Picture 13" descr="untitled">
            <a:extLst>
              <a:ext uri="{FF2B5EF4-FFF2-40B4-BE49-F238E27FC236}">
                <a16:creationId xmlns:a16="http://schemas.microsoft.com/office/drawing/2014/main" id="{E79F47FB-CFC7-4A32-9FBD-6A5B6806B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143001"/>
            <a:ext cx="4800600" cy="329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itle 4">
            <a:extLst>
              <a:ext uri="{FF2B5EF4-FFF2-40B4-BE49-F238E27FC236}">
                <a16:creationId xmlns:a16="http://schemas.microsoft.com/office/drawing/2014/main" id="{E79EB3B1-3556-4543-BCD2-B06816F9B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altLang="en-US" sz="3600">
                <a:solidFill>
                  <a:srgbClr val="000000"/>
                </a:solidFill>
              </a:rPr>
              <a:t>Premise: a Script is Sustainable If …</a:t>
            </a:r>
            <a:endParaRPr lang="en-US" altLang="en-US" sz="3600"/>
          </a:p>
        </p:txBody>
      </p:sp>
      <p:sp>
        <p:nvSpPr>
          <p:cNvPr id="18435" name="Content Placeholder 5">
            <a:extLst>
              <a:ext uri="{FF2B5EF4-FFF2-40B4-BE49-F238E27FC236}">
                <a16:creationId xmlns:a16="http://schemas.microsoft.com/office/drawing/2014/main" id="{0EFF682E-6C87-419F-B8C5-C101DE909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4267200"/>
            <a:ext cx="8305800" cy="2057400"/>
          </a:xfrm>
          <a:solidFill>
            <a:schemeClr val="bg1"/>
          </a:solidFill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200"/>
              </a:spcAft>
              <a:buNone/>
              <a:defRPr/>
            </a:pPr>
            <a:r>
              <a:rPr lang="en-US" altLang="en-US" sz="2200" b="1" dirty="0">
                <a:solidFill>
                  <a:srgbClr val="764600"/>
                </a:solidFill>
              </a:rPr>
              <a:t>It clearly documents its operation</a:t>
            </a:r>
            <a:r>
              <a:rPr lang="en-US" altLang="en-US" sz="2200" dirty="0"/>
              <a:t> for </a:t>
            </a:r>
            <a:r>
              <a:rPr lang="en-US" altLang="en-US" sz="2200" b="1" dirty="0">
                <a:solidFill>
                  <a:srgbClr val="002060"/>
                </a:solidFill>
              </a:rPr>
              <a:t>maintainers</a:t>
            </a:r>
            <a:r>
              <a:rPr lang="en-US" altLang="en-US" sz="2200" dirty="0"/>
              <a:t>, via</a:t>
            </a:r>
          </a:p>
          <a:p>
            <a:pPr marL="279400" indent="-279400">
              <a:spcBef>
                <a:spcPct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altLang="en-US" sz="2000" dirty="0"/>
              <a:t>an extended header comment stating the script's name, purpose, parameters, outputs, effects, and special design considerations</a:t>
            </a:r>
          </a:p>
          <a:p>
            <a:pPr marL="279400" indent="-279400">
              <a:spcBef>
                <a:spcPct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altLang="en-US" sz="2000" dirty="0"/>
              <a:t>variable declarations that identify and document</a:t>
            </a:r>
          </a:p>
          <a:p>
            <a:pPr marL="627063" lvl="1" indent="-279400">
              <a:spcBef>
                <a:spcPct val="0"/>
              </a:spcBef>
              <a:spcAft>
                <a:spcPts val="0"/>
              </a:spcAft>
              <a:buFont typeface="Arial" charset="0"/>
              <a:buChar char="–"/>
              <a:defRPr/>
            </a:pPr>
            <a:r>
              <a:rPr lang="en-US" altLang="en-US" sz="2000" dirty="0"/>
              <a:t>add-ons to the standard Unix environment that the script depends on</a:t>
            </a:r>
          </a:p>
          <a:p>
            <a:pPr marL="627063" lvl="1" indent="-279400">
              <a:spcBef>
                <a:spcPct val="0"/>
              </a:spcBef>
              <a:spcAft>
                <a:spcPts val="0"/>
              </a:spcAft>
              <a:buFont typeface="Arial" charset="0"/>
              <a:buChar char="–"/>
              <a:defRPr/>
            </a:pPr>
            <a:r>
              <a:rPr lang="en-US" altLang="en-US" sz="2000" dirty="0"/>
              <a:t>default values for any items that aren't specified or are absent</a:t>
            </a:r>
          </a:p>
        </p:txBody>
      </p:sp>
      <p:pic>
        <p:nvPicPr>
          <p:cNvPr id="133124" name="Picture 5" descr="untitled">
            <a:extLst>
              <a:ext uri="{FF2B5EF4-FFF2-40B4-BE49-F238E27FC236}">
                <a16:creationId xmlns:a16="http://schemas.microsoft.com/office/drawing/2014/main" id="{B89EAD5B-F9A2-48AE-A84E-6C01A0676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039813"/>
            <a:ext cx="7162800" cy="313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Title 4">
            <a:extLst>
              <a:ext uri="{FF2B5EF4-FFF2-40B4-BE49-F238E27FC236}">
                <a16:creationId xmlns:a16="http://schemas.microsoft.com/office/drawing/2014/main" id="{770B85D2-75C5-43D7-BCC7-71D266DD4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altLang="en-US" sz="4000">
                <a:solidFill>
                  <a:srgbClr val="000000"/>
                </a:solidFill>
              </a:rPr>
              <a:t>Premise: a Script is Sustainable If …</a:t>
            </a:r>
            <a:endParaRPr lang="en-US" altLang="en-US" sz="4000"/>
          </a:p>
        </p:txBody>
      </p:sp>
      <p:sp>
        <p:nvSpPr>
          <p:cNvPr id="33795" name="Content Placeholder 5">
            <a:extLst>
              <a:ext uri="{FF2B5EF4-FFF2-40B4-BE49-F238E27FC236}">
                <a16:creationId xmlns:a16="http://schemas.microsoft.com/office/drawing/2014/main" id="{4DBD80A9-09E2-44A8-BF61-E60CD8814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143001"/>
            <a:ext cx="8229600" cy="4983163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400"/>
              </a:spcAft>
              <a:buNone/>
              <a:defRPr/>
            </a:pPr>
            <a:r>
              <a:rPr lang="en-US" altLang="en-US" sz="2400" b="1" dirty="0">
                <a:solidFill>
                  <a:srgbClr val="764600"/>
                </a:solidFill>
              </a:rPr>
              <a:t>It conforms to other precepts of effective software design:  e.g.,</a:t>
            </a:r>
          </a:p>
          <a:p>
            <a:pPr marL="282575" indent="-282575">
              <a:spcBef>
                <a:spcPct val="0"/>
              </a:spcBef>
              <a:spcAft>
                <a:spcPts val="400"/>
              </a:spcAft>
              <a:buFont typeface="Arial" charset="0"/>
              <a:buChar char="•"/>
              <a:defRPr/>
            </a:pPr>
            <a:r>
              <a:rPr lang="en-US" altLang="en-US" sz="2200" dirty="0"/>
              <a:t>Uses meaningful names for script variables</a:t>
            </a:r>
          </a:p>
          <a:p>
            <a:pPr marL="282575" indent="-282575">
              <a:spcBef>
                <a:spcPct val="0"/>
              </a:spcBef>
              <a:spcAft>
                <a:spcPts val="400"/>
              </a:spcAft>
              <a:buFont typeface="Arial" charset="0"/>
              <a:buChar char="•"/>
              <a:defRPr/>
            </a:pPr>
            <a:r>
              <a:rPr lang="en-US" altLang="en-US" sz="2200" dirty="0"/>
              <a:t>Honors the "0, 1, or many" principle of logic design:  i.e.,</a:t>
            </a:r>
          </a:p>
          <a:p>
            <a:pPr marL="571500" lvl="1" indent="-284163">
              <a:spcBef>
                <a:spcPct val="0"/>
              </a:spcBef>
              <a:spcAft>
                <a:spcPts val="400"/>
              </a:spcAft>
              <a:buFont typeface="Arial" charset="0"/>
              <a:buChar char="–"/>
              <a:defRPr/>
            </a:pPr>
            <a:r>
              <a:rPr lang="en-US" altLang="en-US" sz="2200" dirty="0"/>
              <a:t>Imposes no arbitrary limits on the number of instances of a resource that a script can use</a:t>
            </a:r>
          </a:p>
          <a:p>
            <a:pPr marL="571500" lvl="1" indent="-284163">
              <a:spcBef>
                <a:spcPct val="0"/>
              </a:spcBef>
              <a:spcAft>
                <a:spcPts val="400"/>
              </a:spcAft>
              <a:buFont typeface="Arial" charset="0"/>
              <a:buChar char="–"/>
              <a:defRPr/>
            </a:pPr>
            <a:r>
              <a:rPr lang="en-US" altLang="en-US" sz="2200" dirty="0"/>
              <a:t>The concern:</a:t>
            </a:r>
          </a:p>
          <a:p>
            <a:pPr marL="858838" lvl="2" indent="-284163">
              <a:spcBef>
                <a:spcPct val="0"/>
              </a:spcBef>
              <a:spcAft>
                <a:spcPts val="400"/>
              </a:spcAft>
              <a:buFont typeface="Arial" charset="0"/>
              <a:buChar char="•"/>
              <a:defRPr/>
            </a:pPr>
            <a:r>
              <a:rPr lang="en-US" altLang="en-US" sz="2200" dirty="0"/>
              <a:t>If a design supports at most four instances of a thing</a:t>
            </a:r>
          </a:p>
          <a:p>
            <a:pPr marL="858838" lvl="2" indent="-284163">
              <a:spcBef>
                <a:spcPct val="0"/>
              </a:spcBef>
              <a:spcAft>
                <a:spcPts val="400"/>
              </a:spcAft>
              <a:buFont typeface="Arial" charset="0"/>
              <a:buChar char="•"/>
              <a:defRPr/>
            </a:pPr>
            <a:r>
              <a:rPr lang="en-US" altLang="en-US" sz="2200" dirty="0"/>
              <a:t>Someone, someday, will wreck the logic by asking for five of the thing … or more</a:t>
            </a:r>
          </a:p>
          <a:p>
            <a:pPr marL="282575" indent="-282575">
              <a:spcBef>
                <a:spcPct val="0"/>
              </a:spcBef>
              <a:spcAft>
                <a:spcPts val="400"/>
              </a:spcAft>
              <a:buFont typeface="Arial" charset="0"/>
              <a:buChar char="•"/>
              <a:defRPr/>
            </a:pPr>
            <a:r>
              <a:rPr lang="en-US" altLang="en-US" sz="2200" dirty="0"/>
              <a:t>Honors the DRY ("don’t repeat yourself") principle of logic design: i.e., localizes repetitive logic in functions or supporting scripts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AE9074C8-8FAD-4C34-9E93-BC006903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4400" b="1" dirty="0"/>
              <a:t>CSCI 2200: Intro to Unix</a:t>
            </a:r>
            <a:br>
              <a:rPr lang="en-US" altLang="en-US" sz="4400" dirty="0"/>
            </a:br>
            <a:r>
              <a:rPr lang="en-US" altLang="en-US" sz="4400" dirty="0">
                <a:solidFill>
                  <a:srgbClr val="002060"/>
                </a:solidFill>
                <a:latin typeface="+mn-lt"/>
              </a:rPr>
              <a:t>stylistic recommendations</a:t>
            </a:r>
            <a:br>
              <a:rPr lang="en-US" altLang="en-US" sz="4400" dirty="0">
                <a:solidFill>
                  <a:srgbClr val="002060"/>
                </a:solidFill>
                <a:latin typeface="+mn-lt"/>
              </a:rPr>
            </a:br>
            <a:endParaRPr lang="en-US" altLang="en-US" sz="44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0CF3A-B1A6-43B1-8DFC-457C371E1D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0166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itle 1">
            <a:extLst>
              <a:ext uri="{FF2B5EF4-FFF2-40B4-BE49-F238E27FC236}">
                <a16:creationId xmlns:a16="http://schemas.microsoft.com/office/drawing/2014/main" id="{BBF8FEC2-D55F-4EA5-BD14-23E12154C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altLang="en-US" sz="4000">
                <a:solidFill>
                  <a:srgbClr val="000000"/>
                </a:solidFill>
              </a:rPr>
              <a:t>Stylistic Recommendations: Format</a:t>
            </a:r>
            <a:endParaRPr lang="en-US" altLang="en-US" sz="4800"/>
          </a:p>
        </p:txBody>
      </p:sp>
      <p:sp>
        <p:nvSpPr>
          <p:cNvPr id="135171" name="Content Placeholder 2">
            <a:extLst>
              <a:ext uri="{FF2B5EF4-FFF2-40B4-BE49-F238E27FC236}">
                <a16:creationId xmlns:a16="http://schemas.microsoft.com/office/drawing/2014/main" id="{5271C697-EA0F-4F0B-929D-A110D20BE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219201"/>
            <a:ext cx="8229600" cy="4906963"/>
          </a:xfrm>
        </p:spPr>
        <p:txBody>
          <a:bodyPr/>
          <a:lstStyle/>
          <a:p>
            <a:r>
              <a:rPr lang="en-US" altLang="en-US" sz="2600"/>
              <a:t>The presentation treats a script as a four-part entity</a:t>
            </a:r>
          </a:p>
          <a:p>
            <a:pPr lvl="1"/>
            <a:r>
              <a:rPr lang="en-US" altLang="en-US" sz="2600"/>
              <a:t>Header</a:t>
            </a:r>
          </a:p>
          <a:p>
            <a:pPr lvl="1"/>
            <a:r>
              <a:rPr lang="en-US" altLang="en-US" sz="2600"/>
              <a:t>Prologue</a:t>
            </a:r>
          </a:p>
          <a:p>
            <a:pPr lvl="1"/>
            <a:r>
              <a:rPr lang="en-US" altLang="en-US" sz="2600"/>
              <a:t>Body</a:t>
            </a:r>
          </a:p>
          <a:p>
            <a:pPr lvl="1"/>
            <a:r>
              <a:rPr lang="en-US" altLang="en-US" sz="2600"/>
              <a:t>Epilogue</a:t>
            </a:r>
          </a:p>
          <a:p>
            <a:r>
              <a:rPr lang="en-US" altLang="en-US" sz="2600"/>
              <a:t>What follows: recommendations for each part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Title 1">
            <a:extLst>
              <a:ext uri="{FF2B5EF4-FFF2-40B4-BE49-F238E27FC236}">
                <a16:creationId xmlns:a16="http://schemas.microsoft.com/office/drawing/2014/main" id="{157EBD17-E4AB-40D3-B399-FBC02EB0E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4000">
                <a:solidFill>
                  <a:srgbClr val="000000"/>
                </a:solidFill>
              </a:rPr>
              <a:t>Header</a:t>
            </a:r>
            <a:endParaRPr lang="en-US" altLang="en-US" sz="4800"/>
          </a:p>
        </p:txBody>
      </p:sp>
      <p:sp>
        <p:nvSpPr>
          <p:cNvPr id="136195" name="Content Placeholder 2">
            <a:extLst>
              <a:ext uri="{FF2B5EF4-FFF2-40B4-BE49-F238E27FC236}">
                <a16:creationId xmlns:a16="http://schemas.microsoft.com/office/drawing/2014/main" id="{9AD96D4A-B27A-43F1-92C1-BA308905DF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81200" y="1066800"/>
            <a:ext cx="8229600" cy="2971800"/>
          </a:xfrm>
          <a:solidFill>
            <a:srgbClr val="FFFFCC"/>
          </a:solidFill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200"/>
              </a:spcAft>
              <a:buNone/>
            </a:pPr>
            <a:r>
              <a:rPr lang="en-US" altLang="en-US" sz="1700" b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#!/bin/bash</a:t>
            </a:r>
          </a:p>
          <a:p>
            <a:pPr marL="0" indent="0">
              <a:spcBef>
                <a:spcPct val="0"/>
              </a:spcBef>
              <a:spcAft>
                <a:spcPts val="200"/>
              </a:spcAft>
              <a:buNone/>
            </a:pPr>
            <a:r>
              <a:rPr lang="en-US" altLang="en-US" sz="1700" b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</a:t>
            </a:r>
          </a:p>
          <a:p>
            <a:pPr marL="0" indent="0">
              <a:spcBef>
                <a:spcPct val="0"/>
              </a:spcBef>
              <a:spcAft>
                <a:spcPts val="200"/>
              </a:spcAft>
              <a:buNone/>
            </a:pPr>
            <a:r>
              <a:rPr lang="en-US" altLang="en-US" sz="1700" b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altLang="en-US" sz="1700" b="1">
                <a:solidFill>
                  <a:srgbClr val="7646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700" b="1" i="1">
                <a:solidFill>
                  <a:srgbClr val="7646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Script name – brief description of purpose</a:t>
            </a:r>
          </a:p>
          <a:p>
            <a:pPr marL="0" indent="0">
              <a:spcBef>
                <a:spcPct val="0"/>
              </a:spcBef>
              <a:spcAft>
                <a:spcPts val="200"/>
              </a:spcAft>
              <a:buNone/>
            </a:pPr>
            <a:r>
              <a:rPr lang="en-US" altLang="en-US" sz="1700" b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</a:t>
            </a:r>
          </a:p>
          <a:p>
            <a:pPr marL="0" indent="0">
              <a:spcBef>
                <a:spcPct val="0"/>
              </a:spcBef>
              <a:spcAft>
                <a:spcPts val="200"/>
              </a:spcAft>
              <a:buNone/>
            </a:pPr>
            <a:r>
              <a:rPr lang="en-US" altLang="en-US" sz="1700" b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altLang="en-US" sz="1700" b="1">
                <a:solidFill>
                  <a:srgbClr val="7646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700" b="1" i="1">
                <a:solidFill>
                  <a:srgbClr val="7646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List of input arguments, types, and purposes</a:t>
            </a:r>
          </a:p>
          <a:p>
            <a:pPr marL="0" indent="0">
              <a:spcBef>
                <a:spcPct val="0"/>
              </a:spcBef>
              <a:spcAft>
                <a:spcPts val="200"/>
              </a:spcAft>
              <a:buNone/>
            </a:pPr>
            <a:r>
              <a:rPr lang="en-US" altLang="en-US" sz="1700" b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altLang="en-US" sz="1700" b="1">
                <a:solidFill>
                  <a:srgbClr val="7646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700" b="1" i="1">
                <a:solidFill>
                  <a:srgbClr val="7646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Description of content written to stdout</a:t>
            </a:r>
          </a:p>
          <a:p>
            <a:pPr marL="0" indent="0">
              <a:spcBef>
                <a:spcPct val="0"/>
              </a:spcBef>
              <a:spcAft>
                <a:spcPts val="200"/>
              </a:spcAft>
              <a:buNone/>
            </a:pPr>
            <a:r>
              <a:rPr lang="en-US" altLang="en-US" sz="1700" b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altLang="en-US" sz="1700" b="1">
                <a:solidFill>
                  <a:srgbClr val="7646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700" b="1" i="1">
                <a:solidFill>
                  <a:srgbClr val="7646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Description of content written to stderr</a:t>
            </a:r>
          </a:p>
          <a:p>
            <a:pPr marL="0" indent="0">
              <a:spcBef>
                <a:spcPct val="0"/>
              </a:spcBef>
              <a:spcAft>
                <a:spcPts val="200"/>
              </a:spcAft>
              <a:buNone/>
            </a:pPr>
            <a:r>
              <a:rPr lang="en-US" altLang="en-US" sz="1700" b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altLang="en-US" sz="1700" b="1" i="1">
                <a:solidFill>
                  <a:srgbClr val="7646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Description of side effects, especially operations on files</a:t>
            </a:r>
          </a:p>
          <a:p>
            <a:pPr marL="0" indent="0">
              <a:spcBef>
                <a:spcPct val="0"/>
              </a:spcBef>
              <a:spcAft>
                <a:spcPts val="200"/>
              </a:spcAft>
              <a:buNone/>
            </a:pPr>
            <a:r>
              <a:rPr lang="en-US" altLang="en-US" sz="1700" b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altLang="en-US" sz="1700" b="1">
                <a:solidFill>
                  <a:srgbClr val="7646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700" b="1" i="1">
                <a:solidFill>
                  <a:srgbClr val="7646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Any special considerations related to the script's implementation</a:t>
            </a:r>
          </a:p>
          <a:p>
            <a:pPr marL="0" indent="0">
              <a:spcBef>
                <a:spcPct val="0"/>
              </a:spcBef>
              <a:spcAft>
                <a:spcPts val="200"/>
              </a:spcAft>
              <a:buNone/>
            </a:pPr>
            <a:r>
              <a:rPr lang="en-US" altLang="en-US" sz="1700" b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 =================================================================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BE59C1-42F2-4FAD-A173-9B3D41BF6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81200" y="4191000"/>
            <a:ext cx="8229600" cy="2057400"/>
          </a:xfrm>
          <a:solidFill>
            <a:schemeClr val="bg1"/>
          </a:solidFill>
        </p:spPr>
        <p:txBody>
          <a:bodyPr/>
          <a:lstStyle/>
          <a:p>
            <a:pPr marL="234950" indent="-234950">
              <a:spcBef>
                <a:spcPts val="0"/>
              </a:spcBef>
              <a:spcAft>
                <a:spcPts val="200"/>
              </a:spcAft>
              <a:buFont typeface="Arial" charset="0"/>
              <a:buChar char="•"/>
              <a:defRPr/>
            </a:pPr>
            <a:r>
              <a:rPr lang="en-US" altLang="en-US" sz="2200" dirty="0" err="1"/>
              <a:t>Posix</a:t>
            </a:r>
            <a:r>
              <a:rPr lang="en-US" altLang="en-US" sz="2200" dirty="0"/>
              <a:t> convention:  identify a script's language in a script's first line</a:t>
            </a:r>
          </a:p>
          <a:p>
            <a:pPr marL="461963" lvl="1" indent="-230188">
              <a:spcBef>
                <a:spcPts val="0"/>
              </a:spcBef>
              <a:spcAft>
                <a:spcPts val="0"/>
              </a:spcAft>
              <a:buFont typeface="Arial" charset="0"/>
              <a:buChar char="–"/>
              <a:defRPr/>
            </a:pPr>
            <a:r>
              <a:rPr lang="en-US" altLang="en-US" sz="2200" dirty="0"/>
              <a:t>line 1, column 1:  # – bash comment character</a:t>
            </a:r>
          </a:p>
          <a:p>
            <a:pPr marL="461963" lvl="1" indent="-230188">
              <a:spcBef>
                <a:spcPts val="0"/>
              </a:spcBef>
              <a:spcAft>
                <a:spcPts val="0"/>
              </a:spcAft>
              <a:buFont typeface="Arial" charset="0"/>
              <a:buChar char="–"/>
              <a:defRPr/>
            </a:pPr>
            <a:r>
              <a:rPr lang="en-US" altLang="en-US" sz="2200" dirty="0"/>
              <a:t>line 1, column 2:  ! – signals a directive</a:t>
            </a:r>
          </a:p>
          <a:p>
            <a:pPr marL="461963" lvl="1" indent="-230188">
              <a:spcBef>
                <a:spcPts val="0"/>
              </a:spcBef>
              <a:spcAft>
                <a:spcPts val="600"/>
              </a:spcAft>
              <a:buFont typeface="Arial" charset="0"/>
              <a:buChar char="–"/>
              <a:defRPr/>
            </a:pPr>
            <a:r>
              <a:rPr lang="en-US" altLang="en-US" sz="2200" dirty="0"/>
              <a:t>line 1, column 3ff:  path to interpreter</a:t>
            </a:r>
          </a:p>
          <a:p>
            <a:pPr marL="288925" indent="-288925"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sz="2200" dirty="0"/>
              <a:t>The rest is standard best practice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itle 1">
            <a:extLst>
              <a:ext uri="{FF2B5EF4-FFF2-40B4-BE49-F238E27FC236}">
                <a16:creationId xmlns:a16="http://schemas.microsoft.com/office/drawing/2014/main" id="{8A188773-C273-4A0C-A00C-ACB21F57F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4000">
                <a:solidFill>
                  <a:srgbClr val="000000"/>
                </a:solidFill>
              </a:rPr>
              <a:t>Prologue Part 1</a:t>
            </a:r>
            <a:endParaRPr lang="en-US" altLang="en-US" sz="4800"/>
          </a:p>
        </p:txBody>
      </p:sp>
      <p:sp>
        <p:nvSpPr>
          <p:cNvPr id="137219" name="Content Placeholder 2">
            <a:extLst>
              <a:ext uri="{FF2B5EF4-FFF2-40B4-BE49-F238E27FC236}">
                <a16:creationId xmlns:a16="http://schemas.microsoft.com/office/drawing/2014/main" id="{9FA57875-DC56-42DC-8153-8DB6375D87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81200" y="1066800"/>
            <a:ext cx="8229600" cy="3886200"/>
          </a:xfrm>
          <a:solidFill>
            <a:srgbClr val="FFFFCC"/>
          </a:solidFill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1000"/>
              </a:spcAft>
              <a:buNone/>
            </a:pPr>
            <a:r>
              <a:rPr lang="en-US" altLang="en-US" sz="1700" b="1">
                <a:solidFill>
                  <a:srgbClr val="007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set -o nounset</a:t>
            </a:r>
          </a:p>
          <a:p>
            <a:pPr marL="0" indent="0">
              <a:spcBef>
                <a:spcPct val="0"/>
              </a:spcBef>
              <a:spcAft>
                <a:spcPts val="200"/>
              </a:spcAft>
              <a:buNone/>
            </a:pPr>
            <a:r>
              <a:rPr lang="en-US" altLang="en-US" sz="1700" b="1">
                <a:solidFill>
                  <a:srgbClr val="007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altLang="en-US" sz="1700" b="1" i="1" u="sng">
                <a:solidFill>
                  <a:srgbClr val="007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 every constant the script uses, including every external file</a:t>
            </a:r>
            <a:endParaRPr lang="en-US" altLang="en-US" sz="1700" b="1" u="sng">
              <a:solidFill>
                <a:srgbClr val="0070C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spcAft>
                <a:spcPts val="200"/>
              </a:spcAft>
              <a:buNone/>
            </a:pPr>
            <a:r>
              <a:rPr lang="en-US" altLang="en-US" sz="1700" b="1">
                <a:solidFill>
                  <a:srgbClr val="007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altLang="en-US" sz="1700" b="1" i="1">
                <a:solidFill>
                  <a:srgbClr val="007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-.  define a variable with that file's name as its value</a:t>
            </a:r>
          </a:p>
          <a:p>
            <a:pPr marL="0" indent="0">
              <a:spcBef>
                <a:spcPct val="0"/>
              </a:spcBef>
              <a:spcAft>
                <a:spcPts val="1000"/>
              </a:spcAft>
              <a:buNone/>
            </a:pPr>
            <a:r>
              <a:rPr lang="en-US" altLang="en-US" sz="1700" b="1">
                <a:solidFill>
                  <a:srgbClr val="007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 -.  </a:t>
            </a:r>
            <a:r>
              <a:rPr lang="en-US" altLang="en-US" sz="1700" b="1" i="1">
                <a:solidFill>
                  <a:srgbClr val="007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include a comment that describes the constant's significance</a:t>
            </a:r>
          </a:p>
          <a:p>
            <a:pPr marL="0" indent="0">
              <a:spcBef>
                <a:spcPct val="0"/>
              </a:spcBef>
              <a:spcAft>
                <a:spcPts val="200"/>
              </a:spcAft>
              <a:buNone/>
            </a:pPr>
            <a:r>
              <a:rPr lang="en-US" altLang="en-US" sz="1700" b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altLang="en-US" sz="1700" b="1" i="1" u="sng">
                <a:solidFill>
                  <a:srgbClr val="7646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 the script uses temporary files</a:t>
            </a:r>
            <a:r>
              <a:rPr lang="en-US" altLang="en-US" sz="1700" b="1" i="1">
                <a:solidFill>
                  <a:srgbClr val="7646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list all in an array:  e.g.,</a:t>
            </a:r>
          </a:p>
          <a:p>
            <a:pPr marL="0" indent="0">
              <a:spcBef>
                <a:spcPct val="0"/>
              </a:spcBef>
              <a:spcAft>
                <a:spcPts val="200"/>
              </a:spcAft>
              <a:buNone/>
            </a:pPr>
            <a:r>
              <a:rPr lang="en-US" altLang="en-US" sz="1700" b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altLang="en-US" sz="1700" b="1" i="1">
                <a:solidFill>
                  <a:srgbClr val="7646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 the constants section declares three temp files like</a:t>
            </a:r>
          </a:p>
          <a:p>
            <a:pPr marL="0" indent="0">
              <a:spcBef>
                <a:spcPct val="0"/>
              </a:spcBef>
              <a:spcAft>
                <a:spcPts val="200"/>
              </a:spcAft>
              <a:buNone/>
            </a:pPr>
            <a:r>
              <a:rPr lang="en-US" altLang="en-US" sz="1700" b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   </a:t>
            </a:r>
            <a:r>
              <a:rPr lang="en-US" altLang="en-US" sz="1700" b="1" i="1">
                <a:solidFill>
                  <a:srgbClr val="7646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doesthis=file1.tmp</a:t>
            </a:r>
          </a:p>
          <a:p>
            <a:pPr marL="0" indent="0">
              <a:spcBef>
                <a:spcPct val="0"/>
              </a:spcBef>
              <a:spcAft>
                <a:spcPts val="200"/>
              </a:spcAft>
              <a:buNone/>
            </a:pPr>
            <a:r>
              <a:rPr lang="en-US" altLang="en-US" sz="1700" b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   </a:t>
            </a:r>
            <a:r>
              <a:rPr lang="en-US" altLang="en-US" sz="1700" b="1" i="1">
                <a:solidFill>
                  <a:srgbClr val="7646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doesthat=file2.tmp</a:t>
            </a:r>
          </a:p>
          <a:p>
            <a:pPr marL="0" indent="0">
              <a:spcBef>
                <a:spcPct val="0"/>
              </a:spcBef>
              <a:spcAft>
                <a:spcPts val="200"/>
              </a:spcAft>
              <a:buNone/>
            </a:pPr>
            <a:r>
              <a:rPr lang="en-US" altLang="en-US" sz="1700" b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   </a:t>
            </a:r>
            <a:r>
              <a:rPr lang="en-US" altLang="en-US" sz="1700" b="1" i="1">
                <a:solidFill>
                  <a:srgbClr val="7646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doesother=file3.tmp</a:t>
            </a:r>
          </a:p>
          <a:p>
            <a:pPr marL="0" indent="0">
              <a:spcBef>
                <a:spcPct val="0"/>
              </a:spcBef>
              <a:spcAft>
                <a:spcPts val="200"/>
              </a:spcAft>
              <a:buNone/>
            </a:pPr>
            <a:r>
              <a:rPr lang="en-US" altLang="en-US" sz="1700" b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</a:t>
            </a:r>
            <a:endParaRPr lang="en-US" altLang="en-US" sz="1700" b="1" i="1">
              <a:solidFill>
                <a:srgbClr val="7646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1700" b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altLang="en-US" sz="1700" b="1" i="1">
                <a:solidFill>
                  <a:srgbClr val="7646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define a list that captures the name of all files like</a:t>
            </a:r>
          </a:p>
          <a:p>
            <a:pPr marL="0" indent="0">
              <a:spcBef>
                <a:spcPct val="0"/>
              </a:spcBef>
              <a:spcAft>
                <a:spcPts val="200"/>
              </a:spcAft>
              <a:buNone/>
            </a:pPr>
            <a:r>
              <a:rPr lang="en-US" altLang="en-US" sz="1700" b="1" i="1">
                <a:solidFill>
                  <a:srgbClr val="7646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declare –a tempfiles=( "$doesthis" "$doesthat" "$doesother"  )</a:t>
            </a:r>
          </a:p>
        </p:txBody>
      </p:sp>
      <p:sp>
        <p:nvSpPr>
          <p:cNvPr id="137220" name="Content Placeholder 3">
            <a:extLst>
              <a:ext uri="{FF2B5EF4-FFF2-40B4-BE49-F238E27FC236}">
                <a16:creationId xmlns:a16="http://schemas.microsoft.com/office/drawing/2014/main" id="{0E231541-F364-4D3E-8309-952D8FF45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81200" y="5029200"/>
            <a:ext cx="8229600" cy="1295400"/>
          </a:xfrm>
          <a:solidFill>
            <a:schemeClr val="bg1"/>
          </a:solidFill>
        </p:spPr>
        <p:txBody>
          <a:bodyPr/>
          <a:lstStyle/>
          <a:p>
            <a:pPr marL="234950" indent="-234950">
              <a:spcBef>
                <a:spcPct val="0"/>
              </a:spcBef>
              <a:spcAft>
                <a:spcPts val="200"/>
              </a:spcAft>
            </a:pPr>
            <a:r>
              <a:rPr lang="en-US" altLang="en-US" sz="2200" b="1" dirty="0">
                <a:solidFill>
                  <a:srgbClr val="0070C0"/>
                </a:solidFill>
              </a:rPr>
              <a:t>set -o </a:t>
            </a:r>
            <a:r>
              <a:rPr lang="en-US" altLang="en-US" sz="2200" b="1" dirty="0" err="1">
                <a:solidFill>
                  <a:srgbClr val="0070C0"/>
                </a:solidFill>
              </a:rPr>
              <a:t>nounset</a:t>
            </a:r>
            <a:r>
              <a:rPr lang="en-US" altLang="en-US" sz="2200" dirty="0"/>
              <a:t> treats references to undefined variables as errors.</a:t>
            </a:r>
          </a:p>
          <a:p>
            <a:pPr marL="234950" indent="-234950">
              <a:spcBef>
                <a:spcPct val="0"/>
              </a:spcBef>
              <a:spcAft>
                <a:spcPts val="200"/>
              </a:spcAft>
            </a:pPr>
            <a:r>
              <a:rPr lang="en-US" altLang="en-US" sz="2200" dirty="0"/>
              <a:t>Naming external dependencies and constants in a script's prologue makes them easy to locate and change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1">
            <a:extLst>
              <a:ext uri="{FF2B5EF4-FFF2-40B4-BE49-F238E27FC236}">
                <a16:creationId xmlns:a16="http://schemas.microsoft.com/office/drawing/2014/main" id="{D9107A56-82B3-4B8F-B121-3D49B6335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altLang="en-US" sz="4000" dirty="0"/>
              <a:t>printf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097C6C-EA9E-4117-B949-E2F93CDDC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219201"/>
            <a:ext cx="8229600" cy="2743200"/>
          </a:xfrm>
          <a:solidFill>
            <a:srgbClr val="FFFFCC"/>
          </a:solidFill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jack@csci2200:~$ printf "hello world\n"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hello world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pt-BR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jack@csci2200:~$ a="hello"; b="world"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pt-BR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jack@csci2200:~$ printf "%s %s\n" "$a" "$b"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pt-BR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hello world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pt-BR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jack@csci2200:~$ printf "%10s %s\n" "$a" "$b"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pt-BR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hello world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pt-BR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jack@csci2200:~$ printf "%-10s %s\n" "$a" "$b"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pt-BR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hello      world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pt-BR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jack@csci2200:~$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A864EA-01EC-4CE8-A2F3-630D35E10617}"/>
              </a:ext>
            </a:extLst>
          </p:cNvPr>
          <p:cNvSpPr txBox="1"/>
          <p:nvPr/>
        </p:nvSpPr>
        <p:spPr>
          <a:xfrm>
            <a:off x="1981200" y="4114800"/>
            <a:ext cx="82296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A couple of ways to use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</a:p>
          <a:p>
            <a:pPr>
              <a:spcAft>
                <a:spcPts val="1200"/>
              </a:spcAft>
            </a:pPr>
            <a:r>
              <a:rPr lang="en-US" dirty="0"/>
              <a:t>The second &amp; third example show how we can pad the output</a:t>
            </a:r>
          </a:p>
        </p:txBody>
      </p:sp>
    </p:spTree>
    <p:extLst>
      <p:ext uri="{BB962C8B-B14F-4D97-AF65-F5344CB8AC3E}">
        <p14:creationId xmlns:p14="http://schemas.microsoft.com/office/powerpoint/2010/main" val="2866864941"/>
      </p:ext>
    </p:extLst>
  </p:cSld>
  <p:clrMapOvr>
    <a:masterClrMapping/>
  </p:clrMapOvr>
  <p:transition spd="med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itle 1">
            <a:extLst>
              <a:ext uri="{FF2B5EF4-FFF2-40B4-BE49-F238E27FC236}">
                <a16:creationId xmlns:a16="http://schemas.microsoft.com/office/drawing/2014/main" id="{FC8CCE1E-C186-43B8-9E53-F1325F680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4000">
                <a:solidFill>
                  <a:srgbClr val="000000"/>
                </a:solidFill>
              </a:rPr>
              <a:t>Prologue Part 1</a:t>
            </a:r>
            <a:endParaRPr lang="en-US" altLang="en-US" sz="4800"/>
          </a:p>
        </p:txBody>
      </p:sp>
      <p:sp>
        <p:nvSpPr>
          <p:cNvPr id="138243" name="Content Placeholder 2">
            <a:extLst>
              <a:ext uri="{FF2B5EF4-FFF2-40B4-BE49-F238E27FC236}">
                <a16:creationId xmlns:a16="http://schemas.microsoft.com/office/drawing/2014/main" id="{F9F033D5-A050-43E5-B2D3-D10FBE3F0F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81200" y="1066800"/>
            <a:ext cx="8229600" cy="3886200"/>
          </a:xfrm>
          <a:solidFill>
            <a:srgbClr val="FFFFCC"/>
          </a:solidFill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1000"/>
              </a:spcAft>
              <a:buNone/>
            </a:pPr>
            <a:r>
              <a:rPr lang="en-US" altLang="en-US" sz="1700" b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set -o nounset</a:t>
            </a:r>
          </a:p>
          <a:p>
            <a:pPr marL="0" indent="0">
              <a:spcBef>
                <a:spcPct val="0"/>
              </a:spcBef>
              <a:spcAft>
                <a:spcPts val="200"/>
              </a:spcAft>
              <a:buNone/>
            </a:pPr>
            <a:r>
              <a:rPr lang="en-US" altLang="en-US" sz="1700" b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altLang="en-US" sz="1700" b="1">
                <a:solidFill>
                  <a:srgbClr val="7646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700" b="1" i="1" u="sng">
                <a:solidFill>
                  <a:srgbClr val="7646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 every constant the script uses, including every external file</a:t>
            </a:r>
            <a:endParaRPr lang="en-US" altLang="en-US" sz="1700" b="1" u="sng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spcAft>
                <a:spcPts val="200"/>
              </a:spcAft>
              <a:buNone/>
            </a:pPr>
            <a:r>
              <a:rPr lang="en-US" altLang="en-US" sz="1700" b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altLang="en-US" sz="1700" b="1">
                <a:solidFill>
                  <a:srgbClr val="7646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700" b="1" i="1">
                <a:solidFill>
                  <a:srgbClr val="7646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-.  define a variable with that file's name as its value</a:t>
            </a:r>
          </a:p>
          <a:p>
            <a:pPr marL="0" indent="0">
              <a:spcBef>
                <a:spcPct val="0"/>
              </a:spcBef>
              <a:spcAft>
                <a:spcPts val="1000"/>
              </a:spcAft>
              <a:buNone/>
            </a:pPr>
            <a:r>
              <a:rPr lang="en-US" altLang="en-US" sz="1700" b="1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altLang="en-US" sz="1700" b="1">
                <a:solidFill>
                  <a:srgbClr val="7646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-.  </a:t>
            </a:r>
            <a:r>
              <a:rPr lang="en-US" altLang="en-US" sz="1700" b="1" i="1">
                <a:solidFill>
                  <a:srgbClr val="7646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include a comment that describes the constant's significance</a:t>
            </a:r>
          </a:p>
          <a:p>
            <a:pPr marL="0" indent="0">
              <a:spcBef>
                <a:spcPct val="0"/>
              </a:spcBef>
              <a:spcAft>
                <a:spcPts val="200"/>
              </a:spcAft>
              <a:buNone/>
            </a:pPr>
            <a:r>
              <a:rPr lang="en-US" altLang="en-US" sz="1700" b="1">
                <a:solidFill>
                  <a:srgbClr val="007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altLang="en-US" sz="1700" b="1" i="1" u="sng">
                <a:solidFill>
                  <a:srgbClr val="007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 the script uses temporary files</a:t>
            </a:r>
            <a:r>
              <a:rPr lang="en-US" altLang="en-US" sz="1700" b="1" i="1">
                <a:solidFill>
                  <a:srgbClr val="007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list all in an array:  e.g.,</a:t>
            </a:r>
          </a:p>
          <a:p>
            <a:pPr marL="0" indent="0">
              <a:spcBef>
                <a:spcPct val="0"/>
              </a:spcBef>
              <a:spcAft>
                <a:spcPts val="200"/>
              </a:spcAft>
              <a:buNone/>
            </a:pPr>
            <a:r>
              <a:rPr lang="en-US" altLang="en-US" sz="1700" b="1">
                <a:solidFill>
                  <a:srgbClr val="007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altLang="en-US" sz="1700" b="1" i="1">
                <a:solidFill>
                  <a:srgbClr val="007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if the constants section declares three temp files like</a:t>
            </a:r>
          </a:p>
          <a:p>
            <a:pPr marL="0" indent="0">
              <a:spcBef>
                <a:spcPct val="0"/>
              </a:spcBef>
              <a:spcAft>
                <a:spcPts val="200"/>
              </a:spcAft>
              <a:buNone/>
            </a:pPr>
            <a:r>
              <a:rPr lang="en-US" altLang="en-US" sz="1700" b="1">
                <a:solidFill>
                  <a:srgbClr val="007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   </a:t>
            </a:r>
            <a:r>
              <a:rPr lang="en-US" altLang="en-US" sz="1700" b="1" i="1">
                <a:solidFill>
                  <a:srgbClr val="007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doesthis=file1.tmp</a:t>
            </a:r>
          </a:p>
          <a:p>
            <a:pPr marL="0" indent="0">
              <a:spcBef>
                <a:spcPct val="0"/>
              </a:spcBef>
              <a:spcAft>
                <a:spcPts val="200"/>
              </a:spcAft>
              <a:buNone/>
            </a:pPr>
            <a:r>
              <a:rPr lang="en-US" altLang="en-US" sz="1700" b="1">
                <a:solidFill>
                  <a:srgbClr val="007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   </a:t>
            </a:r>
            <a:r>
              <a:rPr lang="en-US" altLang="en-US" sz="1700" b="1" i="1">
                <a:solidFill>
                  <a:srgbClr val="007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doesthat=file2.tmp</a:t>
            </a:r>
          </a:p>
          <a:p>
            <a:pPr marL="0" indent="0">
              <a:spcBef>
                <a:spcPct val="0"/>
              </a:spcBef>
              <a:spcAft>
                <a:spcPts val="200"/>
              </a:spcAft>
              <a:buNone/>
            </a:pPr>
            <a:r>
              <a:rPr lang="en-US" altLang="en-US" sz="1700" b="1">
                <a:solidFill>
                  <a:srgbClr val="007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   </a:t>
            </a:r>
            <a:r>
              <a:rPr lang="en-US" altLang="en-US" sz="1700" b="1" i="1">
                <a:solidFill>
                  <a:srgbClr val="007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doesother=file3.tmp</a:t>
            </a:r>
          </a:p>
          <a:p>
            <a:pPr marL="0" indent="0">
              <a:spcBef>
                <a:spcPct val="0"/>
              </a:spcBef>
              <a:spcAft>
                <a:spcPts val="200"/>
              </a:spcAft>
              <a:buNone/>
            </a:pPr>
            <a:r>
              <a:rPr lang="en-US" altLang="en-US" sz="1700" b="1">
                <a:solidFill>
                  <a:srgbClr val="007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</a:t>
            </a:r>
            <a:endParaRPr lang="en-US" altLang="en-US" sz="1700" b="1" i="1">
              <a:solidFill>
                <a:srgbClr val="0070C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1700" b="1">
                <a:solidFill>
                  <a:srgbClr val="007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altLang="en-US" sz="1700" b="1" i="1">
                <a:solidFill>
                  <a:srgbClr val="007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define a list that captures the name of all files like</a:t>
            </a:r>
          </a:p>
          <a:p>
            <a:pPr marL="0" indent="0">
              <a:spcBef>
                <a:spcPct val="0"/>
              </a:spcBef>
              <a:spcAft>
                <a:spcPts val="200"/>
              </a:spcAft>
              <a:buNone/>
            </a:pPr>
            <a:r>
              <a:rPr lang="en-US" altLang="en-US" sz="1700" b="1" i="1">
                <a:solidFill>
                  <a:srgbClr val="0070C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declare –a tempfiles=( "$doesthis" "$doesthat" "$doesother"  )</a:t>
            </a:r>
          </a:p>
        </p:txBody>
      </p:sp>
      <p:sp>
        <p:nvSpPr>
          <p:cNvPr id="138244" name="Content Placeholder 3">
            <a:extLst>
              <a:ext uri="{FF2B5EF4-FFF2-40B4-BE49-F238E27FC236}">
                <a16:creationId xmlns:a16="http://schemas.microsoft.com/office/drawing/2014/main" id="{F6AAE5AA-05C5-4F77-9B8C-65D3D12D2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81200" y="5029200"/>
            <a:ext cx="8229600" cy="1295400"/>
          </a:xfrm>
          <a:solidFill>
            <a:schemeClr val="bg1"/>
          </a:solidFill>
        </p:spPr>
        <p:txBody>
          <a:bodyPr/>
          <a:lstStyle/>
          <a:p>
            <a:pPr marL="233363" indent="-233363">
              <a:spcBef>
                <a:spcPct val="0"/>
              </a:spcBef>
              <a:spcAft>
                <a:spcPts val="200"/>
              </a:spcAft>
            </a:pPr>
            <a:r>
              <a:rPr lang="en-US" altLang="en-US" sz="2200" dirty="0"/>
              <a:t>Naming all temp files in one list allows for one loop to delete all</a:t>
            </a:r>
          </a:p>
          <a:p>
            <a:pPr marL="520700" lvl="1" indent="-233363">
              <a:spcBef>
                <a:spcPct val="0"/>
              </a:spcBef>
              <a:spcAft>
                <a:spcPts val="200"/>
              </a:spcAft>
            </a:pPr>
            <a:r>
              <a:rPr lang="en-US" altLang="en-US" sz="2200" dirty="0"/>
              <a:t>This is an example of a "0, 1, or many" approach to crafting logic</a:t>
            </a:r>
          </a:p>
          <a:p>
            <a:pPr marL="233363" indent="-233363">
              <a:spcBef>
                <a:spcPct val="0"/>
              </a:spcBef>
              <a:spcAft>
                <a:spcPts val="200"/>
              </a:spcAft>
            </a:pPr>
            <a:r>
              <a:rPr lang="en-US" altLang="en-US" sz="2200" dirty="0"/>
              <a:t>Quoting names allows the list to contain filenames with spaces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itle 1">
            <a:extLst>
              <a:ext uri="{FF2B5EF4-FFF2-40B4-BE49-F238E27FC236}">
                <a16:creationId xmlns:a16="http://schemas.microsoft.com/office/drawing/2014/main" id="{DA2B1AAA-AF49-4F36-B119-007D99492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4000">
                <a:solidFill>
                  <a:srgbClr val="000000"/>
                </a:solidFill>
              </a:rPr>
              <a:t>Prologue Part 2</a:t>
            </a:r>
            <a:endParaRPr lang="en-US" altLang="en-US" sz="4800"/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D603B146-17D0-436F-AA22-1A95FF1C73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81200" y="1066800"/>
            <a:ext cx="8229600" cy="3733800"/>
          </a:xfrm>
          <a:solidFill>
            <a:srgbClr val="FFFFCC"/>
          </a:solidFill>
        </p:spPr>
        <p:txBody>
          <a:bodyPr/>
          <a:lstStyle/>
          <a:p>
            <a:pPr marL="0" indent="0">
              <a:spcBef>
                <a:spcPct val="0"/>
              </a:spcBef>
              <a:buNone/>
              <a:defRPr/>
            </a:pP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#</a:t>
            </a:r>
            <a:r>
              <a:rPr lang="en-US" altLang="en-US" sz="1600" b="1" dirty="0">
                <a:solidFill>
                  <a:srgbClr val="7646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600" b="1" i="1" u="sng" dirty="0">
                <a:solidFill>
                  <a:srgbClr val="764600"/>
                </a:solidFill>
                <a:latin typeface="Consolas" pitchFamily="49" charset="0"/>
                <a:cs typeface="Consolas" pitchFamily="49" charset="0"/>
              </a:rPr>
              <a:t>If the script uses a set number of command line parameters</a:t>
            </a:r>
            <a:endParaRPr lang="en-US" altLang="en-US" sz="1600" b="1" i="1" dirty="0">
              <a:solidFill>
                <a:srgbClr val="7646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#</a:t>
            </a:r>
            <a:r>
              <a:rPr lang="en-US" altLang="en-US" sz="1600" b="1" dirty="0">
                <a:solidFill>
                  <a:srgbClr val="7646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600" b="1" i="1" dirty="0">
                <a:solidFill>
                  <a:srgbClr val="764600"/>
                </a:solidFill>
                <a:latin typeface="Consolas" pitchFamily="49" charset="0"/>
                <a:cs typeface="Consolas" pitchFamily="49" charset="0"/>
              </a:rPr>
              <a:t>FIRST</a:t>
            </a:r>
            <a:r>
              <a:rPr lang="en-US" altLang="en-US" sz="1600" b="1" dirty="0">
                <a:solidFill>
                  <a:srgbClr val="7646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en-US" sz="1600" b="1" i="1" dirty="0">
                <a:solidFill>
                  <a:srgbClr val="764600"/>
                </a:solidFill>
                <a:latin typeface="Consolas" pitchFamily="49" charset="0"/>
                <a:cs typeface="Consolas" pitchFamily="49" charset="0"/>
              </a:rPr>
              <a:t>check that the right number of parameters has been specified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# </a:t>
            </a:r>
            <a:r>
              <a:rPr lang="en-US" altLang="en-US" sz="1600" b="1" i="1" dirty="0">
                <a:solidFill>
                  <a:srgbClr val="764600"/>
                </a:solidFill>
                <a:latin typeface="Consolas" pitchFamily="49" charset="0"/>
                <a:cs typeface="Consolas" pitchFamily="49" charset="0"/>
              </a:rPr>
              <a:t>assume </a:t>
            </a:r>
            <a:r>
              <a:rPr lang="en-US" altLang="en-US" sz="1600" b="1" i="1" dirty="0" err="1">
                <a:solidFill>
                  <a:srgbClr val="764600"/>
                </a:solidFill>
                <a:latin typeface="Consolas" pitchFamily="49" charset="0"/>
                <a:cs typeface="Consolas" pitchFamily="49" charset="0"/>
              </a:rPr>
              <a:t>minparams</a:t>
            </a:r>
            <a:r>
              <a:rPr lang="en-US" altLang="en-US" sz="1600" b="1" i="1" dirty="0">
                <a:solidFill>
                  <a:srgbClr val="764600"/>
                </a:solidFill>
                <a:latin typeface="Consolas" pitchFamily="49" charset="0"/>
                <a:cs typeface="Consolas" pitchFamily="49" charset="0"/>
              </a:rPr>
              <a:t> and </a:t>
            </a:r>
            <a:r>
              <a:rPr lang="en-US" altLang="en-US" sz="1600" b="1" i="1" dirty="0" err="1">
                <a:solidFill>
                  <a:srgbClr val="764600"/>
                </a:solidFill>
                <a:latin typeface="Consolas" pitchFamily="49" charset="0"/>
                <a:cs typeface="Consolas" pitchFamily="49" charset="0"/>
              </a:rPr>
              <a:t>maxparams</a:t>
            </a:r>
            <a:r>
              <a:rPr lang="en-US" altLang="en-US" sz="1600" b="1" i="1" dirty="0">
                <a:solidFill>
                  <a:srgbClr val="764600"/>
                </a:solidFill>
                <a:latin typeface="Consolas" pitchFamily="49" charset="0"/>
                <a:cs typeface="Consolas" pitchFamily="49" charset="0"/>
              </a:rPr>
              <a:t> are set appropriately</a:t>
            </a: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altLang="en-US" sz="1550" b="1" dirty="0">
                <a:latin typeface="Consolas" pitchFamily="49" charset="0"/>
                <a:cs typeface="Consolas" pitchFamily="49" charset="0"/>
              </a:rPr>
              <a:t>if [ $# -</a:t>
            </a:r>
            <a:r>
              <a:rPr lang="en-US" altLang="en-US" sz="1550" b="1" dirty="0" err="1">
                <a:latin typeface="Consolas" pitchFamily="49" charset="0"/>
                <a:cs typeface="Consolas" pitchFamily="49" charset="0"/>
              </a:rPr>
              <a:t>lt</a:t>
            </a:r>
            <a:r>
              <a:rPr lang="en-US" altLang="en-US" sz="1550" b="1" dirty="0">
                <a:latin typeface="Consolas" pitchFamily="49" charset="0"/>
                <a:cs typeface="Consolas" pitchFamily="49" charset="0"/>
              </a:rPr>
              <a:t> $</a:t>
            </a:r>
            <a:r>
              <a:rPr lang="en-US" altLang="en-US" sz="1550" b="1" dirty="0" err="1">
                <a:latin typeface="Consolas" pitchFamily="49" charset="0"/>
                <a:cs typeface="Consolas" pitchFamily="49" charset="0"/>
              </a:rPr>
              <a:t>minparams</a:t>
            </a:r>
            <a:r>
              <a:rPr lang="en-US" altLang="en-US" sz="1550" b="1" dirty="0">
                <a:latin typeface="Consolas" pitchFamily="49" charset="0"/>
                <a:cs typeface="Consolas" pitchFamily="49" charset="0"/>
              </a:rPr>
              <a:t> ] || [ $# -</a:t>
            </a:r>
            <a:r>
              <a:rPr lang="en-US" altLang="en-US" sz="1550" b="1" dirty="0" err="1">
                <a:latin typeface="Consolas" pitchFamily="49" charset="0"/>
                <a:cs typeface="Consolas" pitchFamily="49" charset="0"/>
              </a:rPr>
              <a:t>gt</a:t>
            </a:r>
            <a:r>
              <a:rPr lang="en-US" altLang="en-US" sz="1550" b="1" dirty="0">
                <a:latin typeface="Consolas" pitchFamily="49" charset="0"/>
                <a:cs typeface="Consolas" pitchFamily="49" charset="0"/>
              </a:rPr>
              <a:t> $</a:t>
            </a:r>
            <a:r>
              <a:rPr lang="en-US" altLang="en-US" sz="1550" b="1" dirty="0" err="1">
                <a:latin typeface="Consolas" pitchFamily="49" charset="0"/>
                <a:cs typeface="Consolas" pitchFamily="49" charset="0"/>
              </a:rPr>
              <a:t>maxparams</a:t>
            </a:r>
            <a:r>
              <a:rPr lang="en-US" altLang="en-US" sz="1550" b="1" dirty="0">
                <a:latin typeface="Consolas" pitchFamily="49" charset="0"/>
                <a:cs typeface="Consolas" pitchFamily="49" charset="0"/>
              </a:rPr>
              <a:t> ]; then</a:t>
            </a: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altLang="en-US" sz="1550" b="1" dirty="0">
                <a:latin typeface="Consolas" pitchFamily="49" charset="0"/>
                <a:cs typeface="Consolas" pitchFamily="49" charset="0"/>
              </a:rPr>
              <a:t> echo "?? $0: incorrect number of parameters supplied – $#"  &gt;/dev/</a:t>
            </a:r>
            <a:r>
              <a:rPr lang="en-US" altLang="en-US" sz="1550" b="1" dirty="0" err="1">
                <a:latin typeface="Consolas" pitchFamily="49" charset="0"/>
                <a:cs typeface="Consolas" pitchFamily="49" charset="0"/>
              </a:rPr>
              <a:t>stderr</a:t>
            </a:r>
            <a:endParaRPr lang="en-US" altLang="en-US" sz="155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altLang="en-US" sz="1550" b="1" dirty="0">
                <a:latin typeface="Consolas" pitchFamily="49" charset="0"/>
                <a:cs typeface="Consolas" pitchFamily="49" charset="0"/>
              </a:rPr>
              <a:t> echo "?? command format: $0" </a:t>
            </a:r>
            <a:r>
              <a:rPr lang="en-US" altLang="en-US" sz="1550" b="1" i="1" dirty="0">
                <a:solidFill>
                  <a:srgbClr val="764600"/>
                </a:solidFill>
                <a:latin typeface="Consolas" pitchFamily="49" charset="0"/>
                <a:cs typeface="Consolas" pitchFamily="49" charset="0"/>
              </a:rPr>
              <a:t>followed by calling convention</a:t>
            </a:r>
            <a:r>
              <a:rPr lang="en-US" altLang="en-US" sz="1550" b="1" dirty="0">
                <a:latin typeface="Consolas" pitchFamily="49" charset="0"/>
                <a:cs typeface="Consolas" pitchFamily="49" charset="0"/>
              </a:rPr>
              <a:t> &gt;/dev/</a:t>
            </a:r>
            <a:r>
              <a:rPr lang="en-US" altLang="en-US" sz="1550" b="1" dirty="0" err="1">
                <a:latin typeface="Consolas" pitchFamily="49" charset="0"/>
                <a:cs typeface="Consolas" pitchFamily="49" charset="0"/>
              </a:rPr>
              <a:t>stderr</a:t>
            </a:r>
            <a:endParaRPr lang="en-US" altLang="en-US" sz="1550" b="1" i="1" dirty="0">
              <a:solidFill>
                <a:srgbClr val="7646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altLang="en-US" sz="1550" b="1" dirty="0">
                <a:latin typeface="Consolas" pitchFamily="49" charset="0"/>
                <a:cs typeface="Consolas" pitchFamily="49" charset="0"/>
              </a:rPr>
              <a:t> exit 1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altLang="en-US" sz="1550" b="1" dirty="0">
                <a:latin typeface="Consolas" pitchFamily="49" charset="0"/>
                <a:cs typeface="Consolas" pitchFamily="49" charset="0"/>
              </a:rPr>
              <a:t>fi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#</a:t>
            </a:r>
            <a:r>
              <a:rPr lang="en-US" altLang="en-US" sz="1600" b="1" dirty="0">
                <a:solidFill>
                  <a:srgbClr val="7646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600" b="1" i="1" dirty="0">
                <a:solidFill>
                  <a:srgbClr val="764600"/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US" altLang="en-US" sz="1600" b="1" dirty="0">
                <a:solidFill>
                  <a:srgbClr val="7646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en-US" sz="1600" b="1" i="1" dirty="0">
                <a:solidFill>
                  <a:srgbClr val="764600"/>
                </a:solidFill>
                <a:latin typeface="Consolas" pitchFamily="49" charset="0"/>
                <a:cs typeface="Consolas" pitchFamily="49" charset="0"/>
              </a:rPr>
              <a:t>audit each parameter for correctness.</a:t>
            </a:r>
            <a:r>
              <a:rPr lang="en-US" altLang="en-US" sz="1400" b="1" i="1" dirty="0">
                <a:solidFill>
                  <a:srgbClr val="76460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altLang="en-US" sz="1600" b="1" dirty="0" err="1">
                <a:latin typeface="Consolas" pitchFamily="49" charset="0"/>
                <a:cs typeface="Consolas" pitchFamily="49" charset="0"/>
              </a:rPr>
              <a:t>params_OK</a:t>
            </a: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=true</a:t>
            </a: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#</a:t>
            </a:r>
            <a:r>
              <a:rPr lang="en-US" altLang="en-US" sz="1600" b="1" dirty="0">
                <a:solidFill>
                  <a:srgbClr val="7646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600" b="1" i="1" dirty="0">
                <a:solidFill>
                  <a:srgbClr val="764600"/>
                </a:solidFill>
                <a:latin typeface="Consolas" pitchFamily="49" charset="0"/>
                <a:cs typeface="Consolas" pitchFamily="49" charset="0"/>
              </a:rPr>
              <a:t>The audit tests go here – one per checkable parameter </a:t>
            </a:r>
            <a:endParaRPr lang="en-US" altLang="en-US" sz="1600" b="1" dirty="0">
              <a:solidFill>
                <a:srgbClr val="7646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#</a:t>
            </a:r>
            <a:r>
              <a:rPr lang="en-US" altLang="en-US" sz="1600" b="1" dirty="0">
                <a:solidFill>
                  <a:srgbClr val="7646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600" b="1" i="1" dirty="0">
                <a:solidFill>
                  <a:srgbClr val="764600"/>
                </a:solidFill>
                <a:latin typeface="Consolas" pitchFamily="49" charset="0"/>
                <a:cs typeface="Consolas" pitchFamily="49" charset="0"/>
              </a:rPr>
              <a:t>For each failed audit, print an error message and set </a:t>
            </a:r>
            <a:r>
              <a:rPr lang="en-US" altLang="en-US" sz="1600" b="1" i="1" dirty="0" err="1">
                <a:solidFill>
                  <a:srgbClr val="764600"/>
                </a:solidFill>
                <a:latin typeface="Consolas" pitchFamily="49" charset="0"/>
                <a:cs typeface="Consolas" pitchFamily="49" charset="0"/>
              </a:rPr>
              <a:t>params_OK</a:t>
            </a:r>
            <a:r>
              <a:rPr lang="en-US" altLang="en-US" sz="1600" b="1" i="1" dirty="0">
                <a:solidFill>
                  <a:srgbClr val="764600"/>
                </a:solidFill>
                <a:latin typeface="Consolas" pitchFamily="49" charset="0"/>
                <a:cs typeface="Consolas" pitchFamily="49" charset="0"/>
              </a:rPr>
              <a:t>=false</a:t>
            </a: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altLang="en-US" sz="1600" b="1" spc="-100" dirty="0">
                <a:latin typeface="Consolas" pitchFamily="49" charset="0"/>
                <a:cs typeface="Consolas" pitchFamily="49" charset="0"/>
              </a:rPr>
              <a:t>if [ $</a:t>
            </a:r>
            <a:r>
              <a:rPr lang="en-US" altLang="en-US" sz="1600" b="1" spc="-100" dirty="0" err="1">
                <a:latin typeface="Consolas" pitchFamily="49" charset="0"/>
                <a:cs typeface="Consolas" pitchFamily="49" charset="0"/>
              </a:rPr>
              <a:t>params_OK</a:t>
            </a:r>
            <a:r>
              <a:rPr lang="en-US" altLang="en-US" sz="1600" b="1" spc="-100" dirty="0">
                <a:latin typeface="Consolas" pitchFamily="49" charset="0"/>
                <a:cs typeface="Consolas" pitchFamily="49" charset="0"/>
              </a:rPr>
              <a:t> != "true" ]; echo "?? $0: parameter error – exiting"; exit 1; fi</a:t>
            </a:r>
            <a:endParaRPr lang="en-US" altLang="en-US" sz="1600" b="1" i="1" spc="-100" dirty="0">
              <a:solidFill>
                <a:srgbClr val="7646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ct val="0"/>
              </a:spcBef>
              <a:buNone/>
              <a:defRPr/>
            </a:pPr>
            <a:endParaRPr lang="en-US" alt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D0C1AF-B602-46AA-B3F6-73B5104A8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81200" y="4953000"/>
            <a:ext cx="8305800" cy="1371600"/>
          </a:xfrm>
          <a:solidFill>
            <a:schemeClr val="bg1"/>
          </a:solidFill>
        </p:spPr>
        <p:txBody>
          <a:bodyPr/>
          <a:lstStyle/>
          <a:p>
            <a:pPr marL="282575" indent="-282575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altLang="en-US" sz="2000" dirty="0"/>
              <a:t>Check the number and values of a script's parameters</a:t>
            </a:r>
          </a:p>
          <a:p>
            <a:pPr marL="279400" indent="-27940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2000" dirty="0"/>
              <a:t>Help users by postponing the error exit until all parameters are checked and error messages generated</a:t>
            </a:r>
          </a:p>
          <a:p>
            <a:pPr marL="112713" indent="-27940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2000" dirty="0"/>
              <a:t>Include </a:t>
            </a:r>
            <a:r>
              <a:rPr lang="en-US" sz="2000" b="1" dirty="0">
                <a:solidFill>
                  <a:srgbClr val="002060"/>
                </a:solidFill>
              </a:rPr>
              <a:t>$0</a:t>
            </a:r>
            <a:r>
              <a:rPr lang="en-US" sz="2000" dirty="0"/>
              <a:t> in error messages to show the name used to invoke the script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itle 1">
            <a:extLst>
              <a:ext uri="{FF2B5EF4-FFF2-40B4-BE49-F238E27FC236}">
                <a16:creationId xmlns:a16="http://schemas.microsoft.com/office/drawing/2014/main" id="{EAD332EB-9964-456A-A3AF-74FF2EFA2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4000">
                <a:solidFill>
                  <a:srgbClr val="000000"/>
                </a:solidFill>
              </a:rPr>
              <a:t>Prologue Part 3</a:t>
            </a:r>
            <a:endParaRPr lang="en-US" altLang="en-US" sz="4800"/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7686CEB7-EDA8-4B44-9BE5-3E15FDB9EE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81200" y="990600"/>
            <a:ext cx="8229600" cy="3352800"/>
          </a:xfrm>
          <a:solidFill>
            <a:srgbClr val="FFFFCC"/>
          </a:solidFill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200"/>
              </a:spcAft>
              <a:buNone/>
              <a:defRPr/>
            </a:pP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#</a:t>
            </a:r>
            <a:r>
              <a:rPr lang="en-US" altLang="en-US" sz="1600" b="1" dirty="0">
                <a:solidFill>
                  <a:srgbClr val="7646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600" b="1" i="1" u="sng" dirty="0">
                <a:solidFill>
                  <a:srgbClr val="764600"/>
                </a:solidFill>
                <a:latin typeface="Consolas" pitchFamily="49" charset="0"/>
                <a:cs typeface="Consolas" pitchFamily="49" charset="0"/>
              </a:rPr>
              <a:t>If the script uses temporary files</a:t>
            </a:r>
            <a:endParaRPr lang="en-US" altLang="en-US" sz="1600" b="1" i="1" dirty="0">
              <a:solidFill>
                <a:srgbClr val="7646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ct val="0"/>
              </a:spcBef>
              <a:spcAft>
                <a:spcPts val="200"/>
              </a:spcAft>
              <a:buNone/>
              <a:defRPr/>
            </a:pP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#</a:t>
            </a:r>
            <a:r>
              <a:rPr lang="en-US" altLang="en-US" sz="1600" b="1" dirty="0">
                <a:solidFill>
                  <a:srgbClr val="7646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600" b="1" i="1" dirty="0">
                <a:solidFill>
                  <a:srgbClr val="764600"/>
                </a:solidFill>
                <a:latin typeface="Consolas" pitchFamily="49" charset="0"/>
                <a:cs typeface="Consolas" pitchFamily="49" charset="0"/>
              </a:rPr>
              <a:t>Check that none of the files to be used currently exists, </a:t>
            </a:r>
          </a:p>
          <a:p>
            <a:pPr marL="0" indent="0">
              <a:spcBef>
                <a:spcPct val="0"/>
              </a:spcBef>
              <a:spcAft>
                <a:spcPts val="200"/>
              </a:spcAft>
              <a:buNone/>
              <a:defRPr/>
            </a:pP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#</a:t>
            </a:r>
            <a:r>
              <a:rPr lang="en-US" altLang="en-US" sz="1600" b="1" dirty="0">
                <a:solidFill>
                  <a:srgbClr val="7646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600" b="1" i="1" dirty="0">
                <a:solidFill>
                  <a:srgbClr val="764600"/>
                </a:solidFill>
                <a:latin typeface="Consolas" pitchFamily="49" charset="0"/>
                <a:cs typeface="Consolas" pitchFamily="49" charset="0"/>
              </a:rPr>
              <a:t>to prevent the accidental overwriting of a user's content</a:t>
            </a:r>
          </a:p>
          <a:p>
            <a:pPr marL="0" indent="0">
              <a:spcBef>
                <a:spcPct val="0"/>
              </a:spcBef>
              <a:spcAft>
                <a:spcPts val="200"/>
              </a:spcAft>
              <a:buNone/>
              <a:defRPr/>
            </a:pP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#</a:t>
            </a:r>
            <a:r>
              <a:rPr lang="en-US" altLang="en-US" sz="1600" b="1" dirty="0">
                <a:solidFill>
                  <a:srgbClr val="76460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>
              <a:spcBef>
                <a:spcPct val="0"/>
              </a:spcBef>
              <a:spcAft>
                <a:spcPts val="200"/>
              </a:spcAft>
              <a:buNone/>
              <a:defRPr/>
            </a:pPr>
            <a:r>
              <a:rPr lang="en-US" altLang="en-US" sz="1600" b="1" dirty="0" err="1">
                <a:latin typeface="Consolas" pitchFamily="49" charset="0"/>
                <a:cs typeface="Consolas" pitchFamily="49" charset="0"/>
              </a:rPr>
              <a:t>all_temp_files_missing</a:t>
            </a: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=true</a:t>
            </a:r>
          </a:p>
          <a:p>
            <a:pPr marL="0" indent="0">
              <a:spcBef>
                <a:spcPct val="0"/>
              </a:spcBef>
              <a:spcAft>
                <a:spcPts val="200"/>
              </a:spcAft>
              <a:buNone/>
              <a:defRPr/>
            </a:pP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for (( </a:t>
            </a:r>
            <a:r>
              <a:rPr lang="en-US" altLang="en-US" sz="16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=0; </a:t>
            </a:r>
            <a:r>
              <a:rPr lang="en-US" altLang="en-US" sz="16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&lt;${#</a:t>
            </a:r>
            <a:r>
              <a:rPr lang="en-US" altLang="en-US" sz="1600" b="1" dirty="0" err="1">
                <a:latin typeface="Consolas" pitchFamily="49" charset="0"/>
                <a:cs typeface="Consolas" pitchFamily="49" charset="0"/>
              </a:rPr>
              <a:t>tempfiles</a:t>
            </a: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[*]}; </a:t>
            </a:r>
            <a:r>
              <a:rPr lang="en-US" altLang="en-US" sz="16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++ )); do</a:t>
            </a:r>
          </a:p>
          <a:p>
            <a:pPr marL="0" indent="0">
              <a:spcBef>
                <a:spcPct val="0"/>
              </a:spcBef>
              <a:spcAft>
                <a:spcPts val="200"/>
              </a:spcAft>
              <a:buNone/>
              <a:defRPr/>
            </a:pP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  if [ -f ${</a:t>
            </a:r>
            <a:r>
              <a:rPr lang="en-US" altLang="en-US" sz="1600" b="1" dirty="0" err="1">
                <a:latin typeface="Consolas" pitchFamily="49" charset="0"/>
                <a:cs typeface="Consolas" pitchFamily="49" charset="0"/>
              </a:rPr>
              <a:t>tempfiles</a:t>
            </a: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en-US" sz="16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]} ]; then </a:t>
            </a:r>
          </a:p>
          <a:p>
            <a:pPr marL="0" indent="0">
              <a:spcBef>
                <a:spcPct val="0"/>
              </a:spcBef>
              <a:spcAft>
                <a:spcPts val="200"/>
              </a:spcAft>
              <a:buNone/>
              <a:defRPr/>
            </a:pP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     echo '?? please delete ' ${</a:t>
            </a:r>
            <a:r>
              <a:rPr lang="en-US" altLang="en-US" sz="1600" b="1" dirty="0" err="1">
                <a:latin typeface="Consolas" pitchFamily="49" charset="0"/>
                <a:cs typeface="Consolas" pitchFamily="49" charset="0"/>
              </a:rPr>
              <a:t>tempfiles</a:t>
            </a: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en-US" sz="16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]} ' then re-run ' $0; </a:t>
            </a:r>
          </a:p>
          <a:p>
            <a:pPr marL="0" indent="0">
              <a:spcBef>
                <a:spcPct val="0"/>
              </a:spcBef>
              <a:spcAft>
                <a:spcPts val="200"/>
              </a:spcAft>
              <a:buNone/>
              <a:defRPr/>
            </a:pP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altLang="en-US" sz="1600" b="1" dirty="0" err="1">
                <a:latin typeface="Consolas" pitchFamily="49" charset="0"/>
                <a:cs typeface="Consolas" pitchFamily="49" charset="0"/>
              </a:rPr>
              <a:t>all_temp_files_missing</a:t>
            </a: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=false</a:t>
            </a:r>
          </a:p>
          <a:p>
            <a:pPr marL="0" indent="0">
              <a:spcBef>
                <a:spcPct val="0"/>
              </a:spcBef>
              <a:spcAft>
                <a:spcPts val="200"/>
              </a:spcAft>
              <a:buNone/>
              <a:defRPr/>
            </a:pP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  fi</a:t>
            </a:r>
          </a:p>
          <a:p>
            <a:pPr marL="0" indent="0">
              <a:spcBef>
                <a:spcPct val="0"/>
              </a:spcBef>
              <a:spcAft>
                <a:spcPts val="200"/>
              </a:spcAft>
              <a:buNone/>
              <a:defRPr/>
            </a:pP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done</a:t>
            </a:r>
          </a:p>
          <a:p>
            <a:pPr marL="0" indent="0">
              <a:spcBef>
                <a:spcPct val="0"/>
              </a:spcBef>
              <a:spcAft>
                <a:spcPts val="200"/>
              </a:spcAft>
              <a:buNone/>
              <a:defRPr/>
            </a:pPr>
            <a:r>
              <a:rPr lang="en-US" altLang="en-US" sz="1600" b="1" spc="-40" dirty="0">
                <a:latin typeface="Consolas" pitchFamily="49" charset="0"/>
                <a:cs typeface="Consolas" pitchFamily="49" charset="0"/>
              </a:rPr>
              <a:t>if [ </a:t>
            </a:r>
            <a:r>
              <a:rPr lang="en-US" altLang="en-US" sz="1600" b="1" spc="-40" dirty="0" err="1">
                <a:latin typeface="Consolas" pitchFamily="49" charset="0"/>
                <a:cs typeface="Consolas" pitchFamily="49" charset="0"/>
              </a:rPr>
              <a:t>all_temp_files_missing</a:t>
            </a:r>
            <a:r>
              <a:rPr lang="en-US" altLang="en-US" sz="1600" b="1" spc="-40" dirty="0">
                <a:latin typeface="Consolas" pitchFamily="49" charset="0"/>
                <a:cs typeface="Consolas" pitchFamily="49" charset="0"/>
              </a:rPr>
              <a:t> != "true" ]; then echo '?? exiting'; exit 1; fi</a:t>
            </a: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altLang="en-US" sz="1400" b="1" dirty="0">
                <a:solidFill>
                  <a:srgbClr val="7646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altLang="en-US" sz="1400" b="1" i="1" dirty="0">
              <a:solidFill>
                <a:srgbClr val="7646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ct val="0"/>
              </a:spcBef>
              <a:buNone/>
              <a:defRPr/>
            </a:pPr>
            <a:endParaRPr lang="en-US" alt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888AB-699C-476A-9450-6F4CF70A2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81200" y="4572000"/>
            <a:ext cx="8229600" cy="1600200"/>
          </a:xfrm>
          <a:solidFill>
            <a:schemeClr val="bg1"/>
          </a:solidFill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200"/>
              </a:spcAft>
              <a:buNone/>
              <a:defRPr/>
            </a:pPr>
            <a:r>
              <a:rPr lang="en-US" altLang="en-US" sz="2200" dirty="0"/>
              <a:t>Treat the presence of files that the script intends to use as temporary files as a cause for aborting processing</a:t>
            </a:r>
          </a:p>
          <a:p>
            <a:pPr marL="279400" indent="-279400">
              <a:buFont typeface="Arial" charset="0"/>
              <a:buChar char="•"/>
              <a:defRPr/>
            </a:pPr>
            <a:r>
              <a:rPr lang="en-US" sz="2200" b="1" dirty="0">
                <a:solidFill>
                  <a:srgbClr val="002060"/>
                </a:solidFill>
              </a:rPr>
              <a:t>[ -f ${</a:t>
            </a:r>
            <a:r>
              <a:rPr lang="en-US" sz="2200" b="1" dirty="0" err="1">
                <a:solidFill>
                  <a:srgbClr val="002060"/>
                </a:solidFill>
              </a:rPr>
              <a:t>tempfiles</a:t>
            </a:r>
            <a:r>
              <a:rPr lang="en-US" sz="2200" b="1" dirty="0">
                <a:solidFill>
                  <a:srgbClr val="002060"/>
                </a:solidFill>
              </a:rPr>
              <a:t>[</a:t>
            </a:r>
            <a:r>
              <a:rPr lang="en-US" sz="2200" b="1" dirty="0" err="1">
                <a:solidFill>
                  <a:srgbClr val="002060"/>
                </a:solidFill>
              </a:rPr>
              <a:t>i</a:t>
            </a:r>
            <a:r>
              <a:rPr lang="en-US" sz="2200" b="1" dirty="0">
                <a:solidFill>
                  <a:srgbClr val="002060"/>
                </a:solidFill>
              </a:rPr>
              <a:t>]} ] </a:t>
            </a:r>
            <a:r>
              <a:rPr lang="en-US" sz="2200" dirty="0"/>
              <a:t> checks for the presence of the </a:t>
            </a:r>
            <a:r>
              <a:rPr lang="en-US" sz="2200" b="1" dirty="0" err="1">
                <a:solidFill>
                  <a:srgbClr val="002060"/>
                </a:solidFill>
              </a:rPr>
              <a:t>i</a:t>
            </a:r>
            <a:r>
              <a:rPr lang="en-US" sz="2200" b="1" baseline="30000" dirty="0" err="1">
                <a:solidFill>
                  <a:srgbClr val="002060"/>
                </a:solidFill>
              </a:rPr>
              <a:t>th</a:t>
            </a:r>
            <a:r>
              <a:rPr lang="en-US" sz="2200" dirty="0"/>
              <a:t> </a:t>
            </a:r>
            <a:r>
              <a:rPr lang="en-US" sz="2200" dirty="0" err="1"/>
              <a:t>tempfile</a:t>
            </a:r>
            <a:endParaRPr lang="en-US" sz="22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itle 1">
            <a:extLst>
              <a:ext uri="{FF2B5EF4-FFF2-40B4-BE49-F238E27FC236}">
                <a16:creationId xmlns:a16="http://schemas.microsoft.com/office/drawing/2014/main" id="{AF738FED-B334-4AA2-B2B3-9CB836607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4000">
                <a:solidFill>
                  <a:srgbClr val="000000"/>
                </a:solidFill>
              </a:rPr>
              <a:t>Body</a:t>
            </a:r>
            <a:endParaRPr lang="en-US" altLang="en-US" sz="4800"/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DFFF5E6F-0D86-4A04-96AA-A4E95C36AF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81200" y="1066800"/>
            <a:ext cx="8305800" cy="3429000"/>
          </a:xfrm>
          <a:solidFill>
            <a:srgbClr val="FFFFCC"/>
          </a:solidFill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200"/>
              </a:spcAft>
              <a:buNone/>
              <a:defRPr/>
            </a:pP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# </a:t>
            </a:r>
            <a:r>
              <a:rPr lang="en-US" altLang="en-US" sz="1600" b="1" i="1" dirty="0">
                <a:solidFill>
                  <a:srgbClr val="764600"/>
                </a:solidFill>
                <a:latin typeface="Consolas" pitchFamily="49" charset="0"/>
                <a:cs typeface="Consolas" pitchFamily="49" charset="0"/>
              </a:rPr>
              <a:t>** invoke </a:t>
            </a:r>
            <a:r>
              <a:rPr lang="en-US" altLang="en-US" sz="1600" b="1" i="1" dirty="0" err="1">
                <a:solidFill>
                  <a:srgbClr val="764600"/>
                </a:solidFill>
                <a:latin typeface="Consolas" pitchFamily="49" charset="0"/>
                <a:cs typeface="Consolas" pitchFamily="49" charset="0"/>
              </a:rPr>
              <a:t>rm_f</a:t>
            </a:r>
            <a:r>
              <a:rPr lang="en-US" altLang="en-US" sz="1600" b="1" i="1" dirty="0">
                <a:solidFill>
                  <a:srgbClr val="764600"/>
                </a:solidFill>
                <a:latin typeface="Consolas" pitchFamily="49" charset="0"/>
                <a:cs typeface="Consolas" pitchFamily="49" charset="0"/>
              </a:rPr>
              <a:t> to remove any temporaries on the event of exit **</a:t>
            </a:r>
          </a:p>
          <a:p>
            <a:pPr marL="0" indent="0">
              <a:spcBef>
                <a:spcPct val="0"/>
              </a:spcBef>
              <a:spcAft>
                <a:spcPts val="200"/>
              </a:spcAft>
              <a:buNone/>
              <a:defRPr/>
            </a:pP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#</a:t>
            </a:r>
            <a:r>
              <a:rPr lang="en-US" altLang="en-US" sz="1600" b="1" dirty="0">
                <a:solidFill>
                  <a:srgbClr val="76460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>
              <a:lnSpc>
                <a:spcPct val="108000"/>
              </a:lnSpc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altLang="en-US" sz="1600" b="1" dirty="0" err="1">
                <a:latin typeface="Consolas" pitchFamily="49" charset="0"/>
                <a:cs typeface="Consolas" pitchFamily="49" charset="0"/>
              </a:rPr>
              <a:t>rm_f</a:t>
            </a: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 { for ((</a:t>
            </a:r>
            <a:r>
              <a:rPr lang="en-US" altLang="en-US" sz="16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=$#; </a:t>
            </a:r>
            <a:r>
              <a:rPr lang="en-US" altLang="en-US" sz="16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&gt;0; </a:t>
            </a:r>
            <a:r>
              <a:rPr lang="en-US" altLang="en-US" sz="1600" b="1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--)); do </a:t>
            </a:r>
            <a:r>
              <a:rPr lang="en-US" altLang="en-US" sz="1600" b="1" dirty="0" err="1">
                <a:latin typeface="Consolas" pitchFamily="49" charset="0"/>
                <a:cs typeface="Consolas" pitchFamily="49" charset="0"/>
              </a:rPr>
              <a:t>rm</a:t>
            </a: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 -f $1; shift; done }</a:t>
            </a:r>
          </a:p>
          <a:p>
            <a:pPr marL="0" indent="0">
              <a:lnSpc>
                <a:spcPct val="108000"/>
              </a:lnSpc>
              <a:spcBef>
                <a:spcPct val="0"/>
              </a:spcBef>
              <a:buNone/>
              <a:defRPr/>
            </a:pPr>
            <a:r>
              <a:rPr lang="en-US" altLang="en-US" sz="1600" b="1" spc="-1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trap 'if [ ${#</a:t>
            </a:r>
            <a:r>
              <a:rPr lang="en-US" altLang="en-US" sz="1600" b="1" spc="-1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tempfiles</a:t>
            </a:r>
            <a:r>
              <a:rPr lang="en-US" altLang="en-US" sz="1600" b="1" spc="-1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[*]} –</a:t>
            </a:r>
            <a:r>
              <a:rPr lang="en-US" altLang="en-US" sz="1600" b="1" spc="-1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gt</a:t>
            </a:r>
            <a:r>
              <a:rPr lang="en-US" altLang="en-US" sz="1600" b="1" spc="-1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0 ]; then </a:t>
            </a:r>
            <a:r>
              <a:rPr lang="en-US" altLang="en-US" sz="1600" b="1" spc="-1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rm_f</a:t>
            </a:r>
            <a:r>
              <a:rPr lang="en-US" altLang="en-US" sz="1600" b="1" spc="-1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"${</a:t>
            </a:r>
            <a:r>
              <a:rPr lang="en-US" altLang="en-US" sz="1600" b="1" spc="-1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tempfiles</a:t>
            </a:r>
            <a:r>
              <a:rPr lang="en-US" altLang="en-US" sz="1600" b="1" spc="-1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[@]}"; fi; \</a:t>
            </a:r>
            <a:br>
              <a:rPr lang="en-US" altLang="en-US" sz="1600" b="1" spc="-1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en-US" sz="1600" b="1" spc="-1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  echo interrupt &gt;/dev/</a:t>
            </a:r>
            <a:r>
              <a:rPr lang="en-US" altLang="en-US" sz="1600" b="1" spc="-1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stderr</a:t>
            </a:r>
            <a:r>
              <a:rPr lang="en-US" altLang="en-US" sz="1600" b="1" spc="-1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; exit 2' SIGINT SIGQUIT</a:t>
            </a:r>
          </a:p>
          <a:p>
            <a:pPr marL="0" indent="0">
              <a:lnSpc>
                <a:spcPct val="108000"/>
              </a:lnSpc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altLang="en-US" sz="1600" b="1" spc="-1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trap 'if [ ${#</a:t>
            </a:r>
            <a:r>
              <a:rPr lang="en-US" altLang="en-US" sz="1600" b="1" spc="-1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tempfiles</a:t>
            </a:r>
            <a:r>
              <a:rPr lang="en-US" altLang="en-US" sz="1600" b="1" spc="-1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[*]} –</a:t>
            </a:r>
            <a:r>
              <a:rPr lang="en-US" altLang="en-US" sz="1600" b="1" spc="-1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gt</a:t>
            </a:r>
            <a:r>
              <a:rPr lang="en-US" altLang="en-US" sz="1600" b="1" spc="-1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0 ]; then </a:t>
            </a:r>
            <a:r>
              <a:rPr lang="en-US" altLang="en-US" sz="1600" b="1" spc="-1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rm_f</a:t>
            </a:r>
            <a:r>
              <a:rPr lang="en-US" altLang="en-US" sz="1600" b="1" spc="-1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"${</a:t>
            </a:r>
            <a:r>
              <a:rPr lang="en-US" altLang="en-US" sz="1600" b="1" spc="-1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tempfiles</a:t>
            </a:r>
            <a:r>
              <a:rPr lang="en-US" altLang="en-US" sz="1600" b="1" spc="-1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[@]}"; fi; \</a:t>
            </a:r>
            <a:br>
              <a:rPr lang="en-US" altLang="en-US" sz="1600" b="1" spc="-1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en-US" sz="1600" b="1" spc="-1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  echo script err &gt;/dev/</a:t>
            </a:r>
            <a:r>
              <a:rPr lang="en-US" altLang="en-US" sz="1600" b="1" spc="-1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stderr</a:t>
            </a:r>
            <a:r>
              <a:rPr lang="en-US" altLang="en-US" sz="1600" b="1" spc="-1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; exit 3' ERR</a:t>
            </a:r>
            <a:endParaRPr lang="en-US" altLang="en-US" sz="1400" b="1" i="1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#</a:t>
            </a:r>
            <a:r>
              <a:rPr lang="en-US" altLang="en-US" sz="1600" b="1" dirty="0">
                <a:solidFill>
                  <a:srgbClr val="7646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600" b="1" i="1" u="sng" dirty="0">
                <a:solidFill>
                  <a:srgbClr val="764600"/>
                </a:solidFill>
                <a:latin typeface="Consolas" pitchFamily="49" charset="0"/>
                <a:cs typeface="Consolas" pitchFamily="49" charset="0"/>
              </a:rPr>
              <a:t>Insert the script's body here.</a:t>
            </a: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#</a:t>
            </a:r>
            <a:r>
              <a:rPr lang="en-US" altLang="en-US" sz="1600" b="1" dirty="0">
                <a:solidFill>
                  <a:srgbClr val="7646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600" b="1" i="1" dirty="0">
                <a:solidFill>
                  <a:srgbClr val="764600"/>
                </a:solidFill>
                <a:latin typeface="Consolas" pitchFamily="49" charset="0"/>
                <a:cs typeface="Consolas" pitchFamily="49" charset="0"/>
              </a:rPr>
              <a:t>After each command</a:t>
            </a: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#</a:t>
            </a:r>
            <a:r>
              <a:rPr lang="en-US" altLang="en-US" sz="1600" b="1" dirty="0">
                <a:solidFill>
                  <a:srgbClr val="7646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600" b="1" i="1" dirty="0">
                <a:solidFill>
                  <a:srgbClr val="764600"/>
                </a:solidFill>
                <a:latin typeface="Consolas" pitchFamily="49" charset="0"/>
                <a:cs typeface="Consolas" pitchFamily="49" charset="0"/>
              </a:rPr>
              <a:t>-. test $? to see if the command succeeded</a:t>
            </a: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#</a:t>
            </a:r>
            <a:r>
              <a:rPr lang="en-US" altLang="en-US" sz="1600" b="1" dirty="0">
                <a:solidFill>
                  <a:srgbClr val="7646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600" b="1" i="1" dirty="0">
                <a:solidFill>
                  <a:srgbClr val="764600"/>
                </a:solidFill>
                <a:latin typeface="Consolas" pitchFamily="49" charset="0"/>
                <a:cs typeface="Consolas" pitchFamily="49" charset="0"/>
              </a:rPr>
              <a:t>-. on failure, print an error message, </a:t>
            </a:r>
            <a:br>
              <a:rPr lang="en-US" altLang="en-US" sz="1600" b="1" i="1" dirty="0">
                <a:solidFill>
                  <a:srgbClr val="7646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#</a:t>
            </a:r>
            <a:r>
              <a:rPr lang="en-US" altLang="en-US" sz="1600" b="1" dirty="0">
                <a:solidFill>
                  <a:srgbClr val="7646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en-US" sz="1600" b="1" i="1" dirty="0">
                <a:solidFill>
                  <a:srgbClr val="764600"/>
                </a:solidFill>
                <a:latin typeface="Consolas" pitchFamily="49" charset="0"/>
                <a:cs typeface="Consolas" pitchFamily="49" charset="0"/>
              </a:rPr>
              <a:t>invoke </a:t>
            </a:r>
            <a:r>
              <a:rPr lang="en-US" altLang="en-US" sz="1600" b="1" i="1" dirty="0" err="1">
                <a:solidFill>
                  <a:srgbClr val="764600"/>
                </a:solidFill>
                <a:latin typeface="Consolas" pitchFamily="49" charset="0"/>
                <a:cs typeface="Consolas" pitchFamily="49" charset="0"/>
              </a:rPr>
              <a:t>rm_f</a:t>
            </a:r>
            <a:r>
              <a:rPr lang="en-US" altLang="en-US" sz="1600" b="1" i="1" dirty="0">
                <a:solidFill>
                  <a:srgbClr val="764600"/>
                </a:solidFill>
                <a:latin typeface="Consolas" pitchFamily="49" charset="0"/>
                <a:cs typeface="Consolas" pitchFamily="49" charset="0"/>
              </a:rPr>
              <a:t> "${</a:t>
            </a:r>
            <a:r>
              <a:rPr lang="en-US" altLang="en-US" sz="1600" b="1" i="1" dirty="0" err="1">
                <a:solidFill>
                  <a:srgbClr val="764600"/>
                </a:solidFill>
                <a:latin typeface="Consolas" pitchFamily="49" charset="0"/>
                <a:cs typeface="Consolas" pitchFamily="49" charset="0"/>
              </a:rPr>
              <a:t>tempfiles</a:t>
            </a:r>
            <a:r>
              <a:rPr lang="en-US" altLang="en-US" sz="1600" b="1" i="1" dirty="0">
                <a:solidFill>
                  <a:srgbClr val="764600"/>
                </a:solidFill>
                <a:latin typeface="Consolas" pitchFamily="49" charset="0"/>
                <a:cs typeface="Consolas" pitchFamily="49" charset="0"/>
              </a:rPr>
              <a:t>[@]}" </a:t>
            </a:r>
            <a:r>
              <a:rPr lang="en-US" altLang="en-US" sz="1600" b="1" i="1" u="sng" dirty="0">
                <a:solidFill>
                  <a:srgbClr val="764600"/>
                </a:solidFill>
                <a:latin typeface="Consolas" pitchFamily="49" charset="0"/>
                <a:cs typeface="Consolas" pitchFamily="49" charset="0"/>
              </a:rPr>
              <a:t>if temporaries are in use</a:t>
            </a:r>
            <a:r>
              <a:rPr lang="en-US" altLang="en-US" sz="1600" b="1" i="1" dirty="0">
                <a:solidFill>
                  <a:srgbClr val="764600"/>
                </a:solidFill>
                <a:latin typeface="Consolas" pitchFamily="49" charset="0"/>
                <a:cs typeface="Consolas" pitchFamily="49" charset="0"/>
              </a:rPr>
              <a:t>, and exit </a:t>
            </a:r>
          </a:p>
          <a:p>
            <a:pPr marL="0" indent="0">
              <a:spcBef>
                <a:spcPct val="0"/>
              </a:spcBef>
              <a:buNone/>
              <a:defRPr/>
            </a:pPr>
            <a:endParaRPr lang="en-US" altLang="en-US" sz="1400" b="1" i="1" dirty="0">
              <a:solidFill>
                <a:srgbClr val="7646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altLang="en-US" sz="1400" b="1" i="1" dirty="0">
                <a:solidFill>
                  <a:srgbClr val="76460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>
              <a:spcBef>
                <a:spcPct val="0"/>
              </a:spcBef>
              <a:buNone/>
              <a:defRPr/>
            </a:pPr>
            <a:endParaRPr lang="en-US" alt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940" name="Content Placeholder 3">
            <a:extLst>
              <a:ext uri="{FF2B5EF4-FFF2-40B4-BE49-F238E27FC236}">
                <a16:creationId xmlns:a16="http://schemas.microsoft.com/office/drawing/2014/main" id="{609DD7D9-0508-41F0-ACFF-DEBF48D31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81200" y="4648200"/>
            <a:ext cx="8229600" cy="1676400"/>
          </a:xfrm>
          <a:solidFill>
            <a:schemeClr val="bg1"/>
          </a:solidFill>
        </p:spPr>
        <p:txBody>
          <a:bodyPr/>
          <a:lstStyle/>
          <a:p>
            <a:pPr marL="282575" indent="-282575">
              <a:spcBef>
                <a:spcPct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altLang="en-US" sz="2000" dirty="0"/>
              <a:t>If temporary files are in use, use </a:t>
            </a:r>
            <a:r>
              <a:rPr lang="en-US" altLang="en-US" sz="2000" b="1" dirty="0">
                <a:solidFill>
                  <a:srgbClr val="0070C0"/>
                </a:solidFill>
              </a:rPr>
              <a:t>trap</a:t>
            </a:r>
            <a:r>
              <a:rPr lang="en-US" altLang="en-US" sz="2000" dirty="0"/>
              <a:t>s to remove all temporaries on signals</a:t>
            </a:r>
          </a:p>
          <a:p>
            <a:pPr marL="623888" lvl="1" indent="-288925">
              <a:spcBef>
                <a:spcPct val="0"/>
              </a:spcBef>
              <a:spcAft>
                <a:spcPts val="0"/>
              </a:spcAft>
              <a:buFont typeface="Arial" charset="0"/>
              <a:buChar char="–"/>
              <a:defRPr/>
            </a:pPr>
            <a:r>
              <a:rPr lang="en-US" altLang="en-US" sz="2000" dirty="0"/>
              <a:t>For clarity, use a separate trap for script errors</a:t>
            </a:r>
          </a:p>
          <a:p>
            <a:pPr marL="623888" lvl="1" indent="-288925">
              <a:spcBef>
                <a:spcPct val="0"/>
              </a:spcBef>
              <a:spcAft>
                <a:spcPts val="0"/>
              </a:spcAft>
              <a:buFont typeface="Arial" charset="0"/>
              <a:buChar char="–"/>
              <a:defRPr/>
            </a:pPr>
            <a:r>
              <a:rPr lang="en-US" altLang="en-US" sz="2000" dirty="0"/>
              <a:t>At a minimum, trap SIGINT, SIGQUIT, and ERR</a:t>
            </a:r>
          </a:p>
          <a:p>
            <a:pPr marL="288925" indent="-288925">
              <a:spcBef>
                <a:spcPct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altLang="en-US" sz="2000" dirty="0"/>
              <a:t>Delay setting </a:t>
            </a:r>
            <a:r>
              <a:rPr lang="en-US" altLang="en-US" sz="2000" b="1" dirty="0">
                <a:solidFill>
                  <a:srgbClr val="0070C0"/>
                </a:solidFill>
              </a:rPr>
              <a:t>trap</a:t>
            </a:r>
            <a:r>
              <a:rPr lang="en-US" altLang="en-US" sz="2000" dirty="0"/>
              <a:t>s until </a:t>
            </a:r>
            <a:r>
              <a:rPr lang="en-US" altLang="en-US" sz="2000" b="1" dirty="0"/>
              <a:t>after</a:t>
            </a:r>
            <a:r>
              <a:rPr lang="en-US" altLang="en-US" sz="2000" dirty="0"/>
              <a:t> establishing the absence of user file-script temp file naming conflicts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Title 1">
            <a:extLst>
              <a:ext uri="{FF2B5EF4-FFF2-40B4-BE49-F238E27FC236}">
                <a16:creationId xmlns:a16="http://schemas.microsoft.com/office/drawing/2014/main" id="{5109B702-F283-41A1-9B47-5F5456B48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4000">
                <a:solidFill>
                  <a:srgbClr val="000000"/>
                </a:solidFill>
              </a:rPr>
              <a:t>Body</a:t>
            </a:r>
            <a:endParaRPr lang="en-US" altLang="en-US" sz="4800"/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D7E535E5-0C16-4650-BF8B-E83D102DAA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81200" y="1066800"/>
            <a:ext cx="8305800" cy="3581400"/>
          </a:xfrm>
          <a:solidFill>
            <a:srgbClr val="FFFFCC"/>
          </a:solidFill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200"/>
              </a:spcAft>
              <a:buNone/>
              <a:defRPr/>
            </a:pP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#</a:t>
            </a:r>
            <a:r>
              <a:rPr lang="en-US" altLang="en-US" sz="1600" b="1" dirty="0">
                <a:solidFill>
                  <a:srgbClr val="7646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600" b="1" i="1" dirty="0">
                <a:solidFill>
                  <a:srgbClr val="764600"/>
                </a:solidFill>
                <a:latin typeface="Consolas" pitchFamily="49" charset="0"/>
                <a:cs typeface="Consolas" pitchFamily="49" charset="0"/>
              </a:rPr>
              <a:t>Prevent the accidental overwriting of a user's content</a:t>
            </a:r>
          </a:p>
          <a:p>
            <a:pPr marL="0" indent="0">
              <a:spcBef>
                <a:spcPct val="0"/>
              </a:spcBef>
              <a:spcAft>
                <a:spcPts val="200"/>
              </a:spcAft>
              <a:buNone/>
              <a:defRPr/>
            </a:pP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#</a:t>
            </a:r>
            <a:r>
              <a:rPr lang="en-US" altLang="en-US" sz="1600" b="1" dirty="0">
                <a:solidFill>
                  <a:srgbClr val="76460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>
              <a:lnSpc>
                <a:spcPct val="108000"/>
              </a:lnSpc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alt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altLang="en-US" sz="16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rm_f</a:t>
            </a:r>
            <a:r>
              <a:rPr lang="en-US" alt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{ for ((</a:t>
            </a:r>
            <a:r>
              <a:rPr lang="en-US" altLang="en-US" sz="16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=$#; </a:t>
            </a:r>
            <a:r>
              <a:rPr lang="en-US" altLang="en-US" sz="16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&gt;0; </a:t>
            </a:r>
            <a:r>
              <a:rPr lang="en-US" altLang="en-US" sz="16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--)); do </a:t>
            </a:r>
            <a:r>
              <a:rPr lang="en-US" altLang="en-US" sz="16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rm</a:t>
            </a:r>
            <a:r>
              <a:rPr lang="en-US" alt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-f $1; shift; done }</a:t>
            </a:r>
          </a:p>
          <a:p>
            <a:pPr marL="0" indent="0">
              <a:lnSpc>
                <a:spcPct val="108000"/>
              </a:lnSpc>
              <a:spcBef>
                <a:spcPct val="0"/>
              </a:spcBef>
              <a:buNone/>
              <a:defRPr/>
            </a:pPr>
            <a:r>
              <a:rPr lang="en-US" altLang="en-US" sz="1600" b="1" spc="-100" dirty="0">
                <a:latin typeface="Consolas" pitchFamily="49" charset="0"/>
                <a:cs typeface="Consolas" pitchFamily="49" charset="0"/>
              </a:rPr>
              <a:t>trap 'if [ ${#</a:t>
            </a:r>
            <a:r>
              <a:rPr lang="en-US" altLang="en-US" sz="1600" b="1" spc="-100" dirty="0" err="1">
                <a:latin typeface="Consolas" pitchFamily="49" charset="0"/>
                <a:cs typeface="Consolas" pitchFamily="49" charset="0"/>
              </a:rPr>
              <a:t>tempfiles</a:t>
            </a:r>
            <a:r>
              <a:rPr lang="en-US" altLang="en-US" sz="1600" b="1" spc="-100" dirty="0">
                <a:latin typeface="Consolas" pitchFamily="49" charset="0"/>
                <a:cs typeface="Consolas" pitchFamily="49" charset="0"/>
              </a:rPr>
              <a:t>[*]} –</a:t>
            </a:r>
            <a:r>
              <a:rPr lang="en-US" altLang="en-US" sz="1600" b="1" spc="-100" dirty="0" err="1">
                <a:latin typeface="Consolas" pitchFamily="49" charset="0"/>
                <a:cs typeface="Consolas" pitchFamily="49" charset="0"/>
              </a:rPr>
              <a:t>gt</a:t>
            </a:r>
            <a:r>
              <a:rPr lang="en-US" altLang="en-US" sz="1600" b="1" spc="-100" dirty="0">
                <a:latin typeface="Consolas" pitchFamily="49" charset="0"/>
                <a:cs typeface="Consolas" pitchFamily="49" charset="0"/>
              </a:rPr>
              <a:t> 0 ]; then </a:t>
            </a:r>
            <a:r>
              <a:rPr lang="en-US" altLang="en-US" sz="1600" b="1" spc="-100" dirty="0" err="1">
                <a:latin typeface="Consolas" pitchFamily="49" charset="0"/>
                <a:cs typeface="Consolas" pitchFamily="49" charset="0"/>
              </a:rPr>
              <a:t>rm_f</a:t>
            </a:r>
            <a:r>
              <a:rPr lang="en-US" altLang="en-US" sz="1600" b="1" spc="-100" dirty="0">
                <a:latin typeface="Consolas" pitchFamily="49" charset="0"/>
                <a:cs typeface="Consolas" pitchFamily="49" charset="0"/>
              </a:rPr>
              <a:t> "${</a:t>
            </a:r>
            <a:r>
              <a:rPr lang="en-US" altLang="en-US" sz="1600" b="1" spc="-100" dirty="0" err="1">
                <a:latin typeface="Consolas" pitchFamily="49" charset="0"/>
                <a:cs typeface="Consolas" pitchFamily="49" charset="0"/>
              </a:rPr>
              <a:t>tempfiles</a:t>
            </a:r>
            <a:r>
              <a:rPr lang="en-US" altLang="en-US" sz="1600" b="1" spc="-100" dirty="0">
                <a:latin typeface="Consolas" pitchFamily="49" charset="0"/>
                <a:cs typeface="Consolas" pitchFamily="49" charset="0"/>
              </a:rPr>
              <a:t>[@]}"; fi; \</a:t>
            </a:r>
            <a:br>
              <a:rPr lang="en-US" altLang="en-US" sz="1600" b="1" spc="-100" dirty="0">
                <a:latin typeface="Consolas" pitchFamily="49" charset="0"/>
                <a:cs typeface="Consolas" pitchFamily="49" charset="0"/>
              </a:rPr>
            </a:br>
            <a:r>
              <a:rPr lang="en-US" altLang="en-US" sz="1600" b="1" spc="-100" dirty="0">
                <a:latin typeface="Consolas" pitchFamily="49" charset="0"/>
                <a:cs typeface="Consolas" pitchFamily="49" charset="0"/>
              </a:rPr>
              <a:t>           echo interrupt &gt;/dev/</a:t>
            </a:r>
            <a:r>
              <a:rPr lang="en-US" altLang="en-US" sz="1600" b="1" spc="-100" dirty="0" err="1">
                <a:latin typeface="Consolas" pitchFamily="49" charset="0"/>
                <a:cs typeface="Consolas" pitchFamily="49" charset="0"/>
              </a:rPr>
              <a:t>stderr</a:t>
            </a:r>
            <a:r>
              <a:rPr lang="en-US" altLang="en-US" sz="1600" b="1" spc="-100" dirty="0">
                <a:latin typeface="Consolas" pitchFamily="49" charset="0"/>
                <a:cs typeface="Consolas" pitchFamily="49" charset="0"/>
              </a:rPr>
              <a:t>; exit 2' SIGINT SIGQUIT</a:t>
            </a:r>
          </a:p>
          <a:p>
            <a:pPr marL="0" indent="0">
              <a:lnSpc>
                <a:spcPct val="108000"/>
              </a:lnSpc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altLang="en-US" sz="1600" b="1" spc="-100" dirty="0">
                <a:latin typeface="Consolas" pitchFamily="49" charset="0"/>
                <a:cs typeface="Consolas" pitchFamily="49" charset="0"/>
              </a:rPr>
              <a:t>trap 'if [ ${#</a:t>
            </a:r>
            <a:r>
              <a:rPr lang="en-US" altLang="en-US" sz="1600" b="1" spc="-100" dirty="0" err="1">
                <a:latin typeface="Consolas" pitchFamily="49" charset="0"/>
                <a:cs typeface="Consolas" pitchFamily="49" charset="0"/>
              </a:rPr>
              <a:t>tempfiles</a:t>
            </a:r>
            <a:r>
              <a:rPr lang="en-US" altLang="en-US" sz="1600" b="1" spc="-100" dirty="0">
                <a:latin typeface="Consolas" pitchFamily="49" charset="0"/>
                <a:cs typeface="Consolas" pitchFamily="49" charset="0"/>
              </a:rPr>
              <a:t>[*]} –</a:t>
            </a:r>
            <a:r>
              <a:rPr lang="en-US" altLang="en-US" sz="1600" b="1" spc="-100" dirty="0" err="1">
                <a:latin typeface="Consolas" pitchFamily="49" charset="0"/>
                <a:cs typeface="Consolas" pitchFamily="49" charset="0"/>
              </a:rPr>
              <a:t>gt</a:t>
            </a:r>
            <a:r>
              <a:rPr lang="en-US" altLang="en-US" sz="1600" b="1" spc="-100" dirty="0">
                <a:latin typeface="Consolas" pitchFamily="49" charset="0"/>
                <a:cs typeface="Consolas" pitchFamily="49" charset="0"/>
              </a:rPr>
              <a:t> 0 ]; then </a:t>
            </a:r>
            <a:r>
              <a:rPr lang="en-US" altLang="en-US" sz="1600" b="1" spc="-100" dirty="0" err="1">
                <a:latin typeface="Consolas" pitchFamily="49" charset="0"/>
                <a:cs typeface="Consolas" pitchFamily="49" charset="0"/>
              </a:rPr>
              <a:t>rm_f</a:t>
            </a:r>
            <a:r>
              <a:rPr lang="en-US" altLang="en-US" sz="1600" b="1" spc="-100" dirty="0">
                <a:latin typeface="Consolas" pitchFamily="49" charset="0"/>
                <a:cs typeface="Consolas" pitchFamily="49" charset="0"/>
              </a:rPr>
              <a:t> "${</a:t>
            </a:r>
            <a:r>
              <a:rPr lang="en-US" altLang="en-US" sz="1600" b="1" spc="-100" dirty="0" err="1">
                <a:latin typeface="Consolas" pitchFamily="49" charset="0"/>
                <a:cs typeface="Consolas" pitchFamily="49" charset="0"/>
              </a:rPr>
              <a:t>tempfiles</a:t>
            </a:r>
            <a:r>
              <a:rPr lang="en-US" altLang="en-US" sz="1600" b="1" spc="-100" dirty="0">
                <a:latin typeface="Consolas" pitchFamily="49" charset="0"/>
                <a:cs typeface="Consolas" pitchFamily="49" charset="0"/>
              </a:rPr>
              <a:t>[@]}"; fi; \</a:t>
            </a:r>
            <a:br>
              <a:rPr lang="en-US" altLang="en-US" sz="1600" b="1" spc="-100" dirty="0">
                <a:latin typeface="Consolas" pitchFamily="49" charset="0"/>
                <a:cs typeface="Consolas" pitchFamily="49" charset="0"/>
              </a:rPr>
            </a:br>
            <a:r>
              <a:rPr lang="en-US" altLang="en-US" sz="1600" b="1" spc="-100" dirty="0">
                <a:latin typeface="Consolas" pitchFamily="49" charset="0"/>
                <a:cs typeface="Consolas" pitchFamily="49" charset="0"/>
              </a:rPr>
              <a:t>           echo script err &gt;/dev/</a:t>
            </a:r>
            <a:r>
              <a:rPr lang="en-US" altLang="en-US" sz="1600" b="1" spc="-100" dirty="0" err="1">
                <a:latin typeface="Consolas" pitchFamily="49" charset="0"/>
                <a:cs typeface="Consolas" pitchFamily="49" charset="0"/>
              </a:rPr>
              <a:t>stderr</a:t>
            </a:r>
            <a:r>
              <a:rPr lang="en-US" altLang="en-US" sz="1600" b="1" spc="-100" dirty="0">
                <a:latin typeface="Consolas" pitchFamily="49" charset="0"/>
                <a:cs typeface="Consolas" pitchFamily="49" charset="0"/>
              </a:rPr>
              <a:t>; exit 3' ERR</a:t>
            </a:r>
            <a:endParaRPr lang="en-US" altLang="en-US" sz="1400" b="1" i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#</a:t>
            </a:r>
            <a:r>
              <a:rPr lang="en-US" altLang="en-US" sz="1600" b="1" dirty="0">
                <a:solidFill>
                  <a:srgbClr val="7646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600" b="1" i="1" u="sng" dirty="0">
                <a:solidFill>
                  <a:srgbClr val="764600"/>
                </a:solidFill>
                <a:latin typeface="Consolas" pitchFamily="49" charset="0"/>
                <a:cs typeface="Consolas" pitchFamily="49" charset="0"/>
              </a:rPr>
              <a:t>Insert the script's body here.</a:t>
            </a: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#</a:t>
            </a:r>
            <a:r>
              <a:rPr lang="en-US" altLang="en-US" sz="1600" b="1" dirty="0">
                <a:solidFill>
                  <a:srgbClr val="7646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600" b="1" i="1" dirty="0">
                <a:solidFill>
                  <a:srgbClr val="764600"/>
                </a:solidFill>
                <a:latin typeface="Consolas" pitchFamily="49" charset="0"/>
                <a:cs typeface="Consolas" pitchFamily="49" charset="0"/>
              </a:rPr>
              <a:t>After each command</a:t>
            </a: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#</a:t>
            </a:r>
            <a:r>
              <a:rPr lang="en-US" altLang="en-US" sz="1600" b="1" dirty="0">
                <a:solidFill>
                  <a:srgbClr val="7646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600" b="1" i="1" dirty="0">
                <a:solidFill>
                  <a:srgbClr val="764600"/>
                </a:solidFill>
                <a:latin typeface="Consolas" pitchFamily="49" charset="0"/>
                <a:cs typeface="Consolas" pitchFamily="49" charset="0"/>
              </a:rPr>
              <a:t>-. test $? to see if the command succeeded</a:t>
            </a: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#</a:t>
            </a:r>
            <a:r>
              <a:rPr lang="en-US" altLang="en-US" sz="1600" b="1" dirty="0">
                <a:solidFill>
                  <a:srgbClr val="7646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en-US" sz="1600" b="1" i="1" dirty="0">
                <a:solidFill>
                  <a:srgbClr val="764600"/>
                </a:solidFill>
                <a:latin typeface="Consolas" pitchFamily="49" charset="0"/>
                <a:cs typeface="Consolas" pitchFamily="49" charset="0"/>
              </a:rPr>
              <a:t>-. on failure, print an error message, </a:t>
            </a:r>
            <a:br>
              <a:rPr lang="en-US" altLang="en-US" sz="1600" b="1" i="1" dirty="0">
                <a:solidFill>
                  <a:srgbClr val="7646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#</a:t>
            </a:r>
            <a:r>
              <a:rPr lang="en-US" altLang="en-US" sz="1600" b="1" dirty="0">
                <a:solidFill>
                  <a:srgbClr val="7646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en-US" sz="1600" b="1" i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invoke </a:t>
            </a:r>
            <a:r>
              <a:rPr lang="en-US" altLang="en-US" sz="1600" b="1" i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rm_f</a:t>
            </a:r>
            <a:r>
              <a:rPr lang="en-US" altLang="en-US" sz="1600" b="1" i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"${</a:t>
            </a:r>
            <a:r>
              <a:rPr lang="en-US" altLang="en-US" sz="1600" b="1" i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tempfiles</a:t>
            </a:r>
            <a:r>
              <a:rPr lang="en-US" altLang="en-US" sz="1600" b="1" i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[@]}" </a:t>
            </a:r>
            <a:r>
              <a:rPr lang="en-US" altLang="en-US" sz="1600" b="1" i="1" u="sng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if temporaries are in use</a:t>
            </a:r>
            <a:r>
              <a:rPr lang="en-US" altLang="en-US" sz="1600" b="1" i="1" dirty="0">
                <a:solidFill>
                  <a:srgbClr val="764600"/>
                </a:solidFill>
                <a:latin typeface="Consolas" pitchFamily="49" charset="0"/>
                <a:cs typeface="Consolas" pitchFamily="49" charset="0"/>
              </a:rPr>
              <a:t>, and exit </a:t>
            </a:r>
          </a:p>
          <a:p>
            <a:pPr marL="0" indent="0">
              <a:spcBef>
                <a:spcPct val="0"/>
              </a:spcBef>
              <a:buNone/>
              <a:defRPr/>
            </a:pPr>
            <a:endParaRPr lang="en-US" altLang="en-US" sz="1400" b="1" i="1" dirty="0">
              <a:solidFill>
                <a:srgbClr val="7646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altLang="en-US" sz="1400" b="1" i="1" dirty="0">
                <a:solidFill>
                  <a:srgbClr val="76460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>
              <a:spcBef>
                <a:spcPct val="0"/>
              </a:spcBef>
              <a:buNone/>
              <a:defRPr/>
            </a:pPr>
            <a:endParaRPr lang="en-US" altLang="en-US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940" name="Content Placeholder 3">
            <a:extLst>
              <a:ext uri="{FF2B5EF4-FFF2-40B4-BE49-F238E27FC236}">
                <a16:creationId xmlns:a16="http://schemas.microsoft.com/office/drawing/2014/main" id="{7A463FA4-8CA7-4A52-A7EC-4D5C52464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81200" y="4572000"/>
            <a:ext cx="8305800" cy="1752600"/>
          </a:xfrm>
          <a:solidFill>
            <a:schemeClr val="bg1"/>
          </a:solidFill>
        </p:spPr>
        <p:txBody>
          <a:bodyPr/>
          <a:lstStyle/>
          <a:p>
            <a:pPr marL="288925" indent="-288925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altLang="en-US" sz="2000" dirty="0"/>
              <a:t>Use a function like </a:t>
            </a:r>
            <a:r>
              <a:rPr lang="en-US" altLang="en-US" sz="2000" b="1" dirty="0" err="1"/>
              <a:t>rm_f</a:t>
            </a:r>
            <a:r>
              <a:rPr lang="en-US" altLang="en-US" sz="2000" dirty="0"/>
              <a:t> to consolidate cleanup logic (DRY)</a:t>
            </a:r>
          </a:p>
          <a:p>
            <a:pPr marL="633413" lvl="1" indent="-288925">
              <a:spcBef>
                <a:spcPts val="0"/>
              </a:spcBef>
              <a:spcAft>
                <a:spcPts val="0"/>
              </a:spcAft>
              <a:buFont typeface="Arial" charset="0"/>
              <a:buChar char="–"/>
              <a:defRPr/>
            </a:pPr>
            <a:r>
              <a:rPr lang="en-US" sz="2000" b="1" dirty="0">
                <a:solidFill>
                  <a:srgbClr val="002060"/>
                </a:solidFill>
              </a:rPr>
              <a:t>${</a:t>
            </a:r>
            <a:r>
              <a:rPr lang="en-US" sz="2000" b="1" dirty="0" err="1">
                <a:solidFill>
                  <a:srgbClr val="002060"/>
                </a:solidFill>
              </a:rPr>
              <a:t>tempfiles</a:t>
            </a:r>
            <a:r>
              <a:rPr lang="en-US" sz="2000" b="1" dirty="0">
                <a:solidFill>
                  <a:srgbClr val="002060"/>
                </a:solidFill>
              </a:rPr>
              <a:t>[@]} </a:t>
            </a:r>
            <a:r>
              <a:rPr lang="en-US" sz="2000" dirty="0"/>
              <a:t>is used to pass the list of files as a list of distinct strings</a:t>
            </a:r>
          </a:p>
          <a:p>
            <a:pPr marL="633413" lvl="1" indent="-288925">
              <a:spcBef>
                <a:spcPts val="0"/>
              </a:spcBef>
              <a:spcAft>
                <a:spcPts val="0"/>
              </a:spcAft>
              <a:buFont typeface="Arial" charset="0"/>
              <a:buChar char="–"/>
              <a:defRPr/>
            </a:pPr>
            <a:r>
              <a:rPr lang="en-US" altLang="en-US" sz="2000" b="1" dirty="0" err="1">
                <a:solidFill>
                  <a:srgbClr val="002060"/>
                </a:solidFill>
              </a:rPr>
              <a:t>rm</a:t>
            </a:r>
            <a:r>
              <a:rPr lang="en-US" altLang="en-US" sz="2000" b="1" dirty="0">
                <a:solidFill>
                  <a:srgbClr val="002060"/>
                </a:solidFill>
              </a:rPr>
              <a:t> -f $1; shift; </a:t>
            </a:r>
            <a:r>
              <a:rPr lang="en-US" sz="2000" dirty="0"/>
              <a:t>removes each parameter in turn </a:t>
            </a:r>
          </a:p>
          <a:p>
            <a:pPr marL="288925" indent="-288925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altLang="en-US" sz="2000" dirty="0"/>
              <a:t>Declare this function before any of the codes that call it could run</a:t>
            </a:r>
          </a:p>
          <a:p>
            <a:pPr marL="282575" indent="-282575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2000" dirty="0"/>
              <a:t>To avoid errors, don't reference </a:t>
            </a:r>
            <a:r>
              <a:rPr lang="en-US" sz="2000" dirty="0" err="1"/>
              <a:t>tempfiles</a:t>
            </a:r>
            <a:r>
              <a:rPr lang="en-US" sz="2000" dirty="0"/>
              <a:t>[@] when </a:t>
            </a:r>
            <a:r>
              <a:rPr lang="en-US" sz="2000" dirty="0" err="1"/>
              <a:t>tempfiles</a:t>
            </a:r>
            <a:r>
              <a:rPr lang="en-US" sz="2000" dirty="0"/>
              <a:t> is empty</a:t>
            </a:r>
            <a:endParaRPr lang="en-US" sz="2000" b="1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itle 1">
            <a:extLst>
              <a:ext uri="{FF2B5EF4-FFF2-40B4-BE49-F238E27FC236}">
                <a16:creationId xmlns:a16="http://schemas.microsoft.com/office/drawing/2014/main" id="{3ECE258C-5E01-40FD-BE2A-F7A7ABC0D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/>
              <a:t>Aliases in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AD4D7-65B7-4029-8731-F0079DE26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143001"/>
            <a:ext cx="8229600" cy="4983163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sz="2200" dirty="0"/>
              <a:t>Aliasing, by default, is disabled in non-interactive </a:t>
            </a:r>
            <a:r>
              <a:rPr lang="en-US" sz="2200" b="1" dirty="0">
                <a:solidFill>
                  <a:srgbClr val="002060"/>
                </a:solidFill>
              </a:rPr>
              <a:t>bash</a:t>
            </a:r>
            <a:r>
              <a:rPr lang="en-US" sz="2200" dirty="0"/>
              <a:t> sessions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200" dirty="0"/>
              <a:t>Includes </a:t>
            </a:r>
            <a:r>
              <a:rPr lang="en-US" sz="2200" b="1" dirty="0">
                <a:solidFill>
                  <a:srgbClr val="002060"/>
                </a:solidFill>
              </a:rPr>
              <a:t>bash</a:t>
            </a:r>
            <a:r>
              <a:rPr lang="en-US" sz="2200" dirty="0"/>
              <a:t> scripts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200" dirty="0"/>
              <a:t>Advantages</a:t>
            </a:r>
          </a:p>
          <a:p>
            <a:pPr lvl="2">
              <a:buFont typeface="Arial" charset="0"/>
              <a:buChar char="•"/>
              <a:defRPr/>
            </a:pPr>
            <a:r>
              <a:rPr lang="en-US" sz="2200" dirty="0"/>
              <a:t>Assures that scripts are self-contained</a:t>
            </a:r>
          </a:p>
          <a:p>
            <a:pPr lvl="2">
              <a:buFont typeface="Arial" charset="0"/>
              <a:buChar char="•"/>
              <a:defRPr/>
            </a:pPr>
            <a:r>
              <a:rPr lang="en-US" sz="2200" dirty="0"/>
              <a:t>Avoids potential security issues due to malicious aliases</a:t>
            </a:r>
          </a:p>
          <a:p>
            <a:pPr>
              <a:buFont typeface="Arial" charset="0"/>
              <a:buChar char="•"/>
              <a:defRPr/>
            </a:pPr>
            <a:r>
              <a:rPr lang="en-US" sz="2200" dirty="0"/>
              <a:t>If aliases are desired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200" dirty="0"/>
              <a:t>Add </a:t>
            </a:r>
            <a:r>
              <a:rPr lang="en-US" sz="2200" b="1" dirty="0" err="1">
                <a:solidFill>
                  <a:srgbClr val="002060"/>
                </a:solidFill>
              </a:rPr>
              <a:t>shopt</a:t>
            </a:r>
            <a:r>
              <a:rPr lang="en-US" sz="2200" b="1" dirty="0">
                <a:solidFill>
                  <a:srgbClr val="002060"/>
                </a:solidFill>
              </a:rPr>
              <a:t> -s </a:t>
            </a:r>
            <a:r>
              <a:rPr lang="en-US" sz="2200" b="1" dirty="0" err="1">
                <a:solidFill>
                  <a:srgbClr val="002060"/>
                </a:solidFill>
              </a:rPr>
              <a:t>expand_aliases</a:t>
            </a:r>
            <a:r>
              <a:rPr lang="en-US" sz="2200" dirty="0"/>
              <a:t> to script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200" dirty="0"/>
              <a:t>If default aliases are required, source the relevant alias-defining files, like </a:t>
            </a:r>
            <a:r>
              <a:rPr lang="en-US" sz="2200" b="1" dirty="0">
                <a:solidFill>
                  <a:srgbClr val="002060"/>
                </a:solidFill>
              </a:rPr>
              <a:t>.</a:t>
            </a:r>
            <a:r>
              <a:rPr lang="en-US" sz="2200" b="1" dirty="0" err="1">
                <a:solidFill>
                  <a:srgbClr val="002060"/>
                </a:solidFill>
              </a:rPr>
              <a:t>bashrc</a:t>
            </a:r>
            <a:endParaRPr lang="en-US" sz="2200" b="1" dirty="0">
              <a:solidFill>
                <a:srgbClr val="002060"/>
              </a:solidFill>
            </a:endParaRPr>
          </a:p>
          <a:p>
            <a:pPr marL="57150" indent="0">
              <a:buNone/>
              <a:defRPr/>
            </a:pPr>
            <a:endParaRPr lang="en-US" sz="2600" b="1" dirty="0">
              <a:solidFill>
                <a:srgbClr val="002060"/>
              </a:solidFill>
            </a:endParaRPr>
          </a:p>
          <a:p>
            <a:pPr marL="57150" indent="0">
              <a:buNone/>
              <a:defRPr/>
            </a:pPr>
            <a:endParaRPr lang="en-US" sz="1200" dirty="0"/>
          </a:p>
          <a:p>
            <a:pPr marL="57150" indent="0">
              <a:buNone/>
              <a:defRPr/>
            </a:pPr>
            <a:r>
              <a:rPr lang="en-US" sz="1200" dirty="0"/>
              <a:t>Source: https://unix.stackexchange.com/questions/1496/why-doesnt-my-bash-script-recognize-aliases</a:t>
            </a:r>
          </a:p>
          <a:p>
            <a:pPr lvl="1">
              <a:buFont typeface="Arial" charset="0"/>
              <a:buChar char="–"/>
              <a:defRPr/>
            </a:pPr>
            <a:endParaRPr lang="en-US" sz="2200" dirty="0"/>
          </a:p>
          <a:p>
            <a:pPr lvl="1">
              <a:buFont typeface="Arial" charset="0"/>
              <a:buChar char="–"/>
              <a:defRPr/>
            </a:pPr>
            <a:endParaRPr lang="en-US" sz="2200" dirty="0"/>
          </a:p>
          <a:p>
            <a:pPr>
              <a:buFont typeface="Arial" charset="0"/>
              <a:buChar char="•"/>
              <a:defRPr/>
            </a:pPr>
            <a:endParaRPr lang="en-US" sz="24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itle 1">
            <a:extLst>
              <a:ext uri="{FF2B5EF4-FFF2-40B4-BE49-F238E27FC236}">
                <a16:creationId xmlns:a16="http://schemas.microsoft.com/office/drawing/2014/main" id="{67863A6C-2E24-4D72-BE54-B26FD005E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/>
          <a:lstStyle/>
          <a:p>
            <a:r>
              <a:rPr lang="en-US" altLang="en-US" sz="4000">
                <a:solidFill>
                  <a:srgbClr val="000000"/>
                </a:solidFill>
              </a:rPr>
              <a:t>Recommendations: Epilogue</a:t>
            </a:r>
            <a:endParaRPr lang="en-US" altLang="en-US" sz="4800"/>
          </a:p>
        </p:txBody>
      </p:sp>
      <p:sp>
        <p:nvSpPr>
          <p:cNvPr id="41987" name="Content Placeholder 3">
            <a:extLst>
              <a:ext uri="{FF2B5EF4-FFF2-40B4-BE49-F238E27FC236}">
                <a16:creationId xmlns:a16="http://schemas.microsoft.com/office/drawing/2014/main" id="{F85F28B9-BE38-4880-B183-25082A0EF4BC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2133600" y="1066800"/>
            <a:ext cx="8001000" cy="5105400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400"/>
              </a:spcAft>
              <a:buNone/>
              <a:defRPr/>
            </a:pPr>
            <a:r>
              <a:rPr lang="en-US" altLang="en-US" sz="2400" dirty="0"/>
              <a:t>Make sure to return the appropriate final status and clean up all temporary files, if any</a:t>
            </a:r>
          </a:p>
          <a:p>
            <a:pPr marL="0" indent="0">
              <a:spcBef>
                <a:spcPct val="0"/>
              </a:spcBef>
              <a:spcAft>
                <a:spcPts val="400"/>
              </a:spcAft>
              <a:buNone/>
              <a:defRPr/>
            </a:pPr>
            <a:endParaRPr lang="en-US" altLang="en-US" sz="2400" dirty="0"/>
          </a:p>
          <a:p>
            <a:pPr marL="0" indent="0">
              <a:spcBef>
                <a:spcPct val="0"/>
              </a:spcBef>
              <a:spcAft>
                <a:spcPts val="400"/>
              </a:spcAft>
              <a:buNone/>
              <a:defRPr/>
            </a:pPr>
            <a:r>
              <a:rPr lang="en-US" altLang="en-US" sz="2400" dirty="0"/>
              <a:t>To delete these temp files, use the cleanup function used by the </a:t>
            </a:r>
            <a:r>
              <a:rPr lang="en-US" altLang="en-US" sz="2400" b="1" dirty="0">
                <a:solidFill>
                  <a:srgbClr val="0070C0"/>
                </a:solidFill>
              </a:rPr>
              <a:t>trap</a:t>
            </a:r>
            <a:r>
              <a:rPr lang="en-US" altLang="en-US" sz="2400" dirty="0"/>
              <a:t> statements—here, </a:t>
            </a:r>
            <a:r>
              <a:rPr lang="en-US" altLang="en-US" sz="2400" b="1" dirty="0" err="1"/>
              <a:t>rm_f</a:t>
            </a:r>
            <a:r>
              <a:rPr lang="en-US" altLang="en-US" sz="2400" dirty="0"/>
              <a:t>—for maintainability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00F43C9-401F-4376-9B49-7F4F3C717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31B175-790F-4E98-BB2F-A1D6B6B10B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JavaScript Object Notation</a:t>
            </a:r>
          </a:p>
        </p:txBody>
      </p:sp>
    </p:spTree>
    <p:extLst>
      <p:ext uri="{BB962C8B-B14F-4D97-AF65-F5344CB8AC3E}">
        <p14:creationId xmlns:p14="http://schemas.microsoft.com/office/powerpoint/2010/main" val="29294737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itle 1">
            <a:extLst>
              <a:ext uri="{FF2B5EF4-FFF2-40B4-BE49-F238E27FC236}">
                <a16:creationId xmlns:a16="http://schemas.microsoft.com/office/drawing/2014/main" id="{3ECE258C-5E01-40FD-BE2A-F7A7ABC0D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dirty="0"/>
              <a:t>JSON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647E5E-D28F-4328-A65B-D2849E99D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Common data transport language</a:t>
            </a:r>
          </a:p>
          <a:p>
            <a:pPr marL="0" indent="0">
              <a:buNone/>
            </a:pPr>
            <a:r>
              <a:rPr lang="en-US" dirty="0"/>
              <a:t>Used (a lot) in JavaScript, but also other applications</a:t>
            </a:r>
          </a:p>
          <a:p>
            <a:pPr marL="0" indent="0">
              <a:buNone/>
            </a:pPr>
            <a:r>
              <a:rPr lang="en-US" dirty="0"/>
              <a:t>Provides standardized means of moving data from one machine to another</a:t>
            </a:r>
          </a:p>
          <a:p>
            <a:pPr marL="0" indent="0">
              <a:buNone/>
            </a:pPr>
            <a:r>
              <a:rPr lang="en-US" dirty="0"/>
              <a:t>Consists of arrays of JSON objects</a:t>
            </a:r>
          </a:p>
        </p:txBody>
      </p:sp>
    </p:spTree>
    <p:extLst>
      <p:ext uri="{BB962C8B-B14F-4D97-AF65-F5344CB8AC3E}">
        <p14:creationId xmlns:p14="http://schemas.microsoft.com/office/powerpoint/2010/main" val="11721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itle 1">
            <a:extLst>
              <a:ext uri="{FF2B5EF4-FFF2-40B4-BE49-F238E27FC236}">
                <a16:creationId xmlns:a16="http://schemas.microsoft.com/office/drawing/2014/main" id="{3ECE258C-5E01-40FD-BE2A-F7A7ABC0D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dirty="0"/>
              <a:t>JSON Object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647E5E-D28F-4328-A65B-D2849E99D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"key1" : "value1",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"key2" : "value2",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"key3" : "value3",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 :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3477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AE9074C8-8FAD-4C34-9E93-BC006903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4400" b="1" dirty="0"/>
              <a:t>CSCI 2200: Intro to Unix</a:t>
            </a:r>
            <a:br>
              <a:rPr lang="en-US" altLang="en-US" sz="4400" dirty="0"/>
            </a:br>
            <a:r>
              <a:rPr lang="en-US" altLang="en-US" sz="4400" dirty="0">
                <a:solidFill>
                  <a:srgbClr val="002060"/>
                </a:solidFill>
                <a:latin typeface="+mn-lt"/>
              </a:rPr>
              <a:t>Stream I/O</a:t>
            </a:r>
            <a:br>
              <a:rPr lang="en-US" altLang="en-US" sz="4400" dirty="0">
                <a:solidFill>
                  <a:srgbClr val="002060"/>
                </a:solidFill>
                <a:latin typeface="+mn-lt"/>
              </a:rPr>
            </a:br>
            <a:endParaRPr lang="en-US" altLang="en-US" sz="44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0CF3A-B1A6-43B1-8DFC-457C371E1D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547641"/>
      </p:ext>
    </p:extLst>
  </p:cSld>
  <p:clrMapOvr>
    <a:masterClrMapping/>
  </p:clrMapOvr>
  <p:transition spd="med"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itle 1">
            <a:extLst>
              <a:ext uri="{FF2B5EF4-FFF2-40B4-BE49-F238E27FC236}">
                <a16:creationId xmlns:a16="http://schemas.microsoft.com/office/drawing/2014/main" id="{3ECE258C-5E01-40FD-BE2A-F7A7ABC0D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dirty="0"/>
              <a:t>JSON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647E5E-D28F-4328-A65B-D2849E99D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Arrays are comma-delimited lists enclosed in square brackets ([])</a:t>
            </a:r>
          </a:p>
          <a:p>
            <a:pPr marL="0" indent="0">
              <a:buNone/>
            </a:pPr>
            <a:r>
              <a:rPr lang="en-US" dirty="0"/>
              <a:t>So, a JSON file starts with ‘[‘, includes 1..many JSON objects, and ends with ‘]’</a:t>
            </a:r>
          </a:p>
        </p:txBody>
      </p:sp>
    </p:spTree>
    <p:extLst>
      <p:ext uri="{BB962C8B-B14F-4D97-AF65-F5344CB8AC3E}">
        <p14:creationId xmlns:p14="http://schemas.microsoft.com/office/powerpoint/2010/main" val="18779138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itle 1">
            <a:extLst>
              <a:ext uri="{FF2B5EF4-FFF2-40B4-BE49-F238E27FC236}">
                <a16:creationId xmlns:a16="http://schemas.microsoft.com/office/drawing/2014/main" id="{3ECE258C-5E01-40FD-BE2A-F7A7ABC0D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pPr algn="l"/>
            <a:r>
              <a:rPr lang="en-US" altLang="en-US" dirty="0"/>
              <a:t>JSON File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647E5E-D28F-4328-A65B-D2849E99D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9100" y="492411"/>
            <a:ext cx="3733800" cy="5873177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b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"key1" : "value1",</a:t>
            </a:r>
            <a:b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"key2" : "value2",</a:t>
            </a:r>
            <a:b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"key3" : "value3",</a:t>
            </a:r>
            <a:b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: "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b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  <a:b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"key1" : "value1",</a:t>
            </a:r>
            <a:b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"key2" : "value2",</a:t>
            </a:r>
            <a:b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"key3" : "value3",</a:t>
            </a:r>
            <a:b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: "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b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"key1" : "value1",</a:t>
            </a:r>
            <a:b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"key2" : "value2",</a:t>
            </a:r>
            <a:b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"key3" : "value3",</a:t>
            </a:r>
            <a:b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: "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b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F70398-0FF0-4F98-BCAA-A5009642085F}"/>
              </a:ext>
            </a:extLst>
          </p:cNvPr>
          <p:cNvSpPr txBox="1"/>
          <p:nvPr/>
        </p:nvSpPr>
        <p:spPr>
          <a:xfrm>
            <a:off x="304800" y="3244333"/>
            <a:ext cx="2518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KEYS’ VALUES SAME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08CAEBD-F888-456E-AD6B-60745B343EB3}"/>
              </a:ext>
            </a:extLst>
          </p:cNvPr>
          <p:cNvCxnSpPr>
            <a:stCxn id="2" idx="3"/>
          </p:cNvCxnSpPr>
          <p:nvPr/>
        </p:nvCxnSpPr>
        <p:spPr>
          <a:xfrm flipV="1">
            <a:off x="2823375" y="1371600"/>
            <a:ext cx="1977225" cy="20573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D101109-CBE0-4A11-AB69-68EF3DC1313D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2823375" y="1582595"/>
            <a:ext cx="1977225" cy="18464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AD67746-FDE3-479C-91FB-7F391B7D126B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2823375" y="1828800"/>
            <a:ext cx="1977225" cy="16001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2622C9-966C-4768-8A6F-E7929D342D8D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2823375" y="2133600"/>
            <a:ext cx="1977225" cy="12953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71C1955-E50C-482F-9306-D785FFE135B1}"/>
              </a:ext>
            </a:extLst>
          </p:cNvPr>
          <p:cNvSpPr txBox="1"/>
          <p:nvPr/>
        </p:nvSpPr>
        <p:spPr>
          <a:xfrm>
            <a:off x="9067800" y="3085996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VALUES’ “VALUES” DIFFERENT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560542A-6E3F-4EF9-B704-F41A7AABA86C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7319175" y="1371600"/>
            <a:ext cx="1748625" cy="21760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8BCE4B2-BC21-483E-882C-D4E5867088A4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7319176" y="1582597"/>
            <a:ext cx="1748624" cy="19650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6D80D5E-C9DC-406E-883B-6FA32229D6D8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7319174" y="1905001"/>
            <a:ext cx="1748626" cy="1642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598359C-39F3-4B32-9E93-E85468A21CFE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7319174" y="2133601"/>
            <a:ext cx="1748626" cy="14140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17C6F4F-BB4E-400A-BB5C-D72A60DDE5D2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2823375" y="2971801"/>
            <a:ext cx="2011872" cy="4571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B626DEE-4D03-4807-96EF-ACAE3518435A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2823375" y="3182795"/>
            <a:ext cx="2011872" cy="2462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A1DABCE-B15F-4C80-8A5D-F3013F8986D5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823375" y="3428999"/>
            <a:ext cx="2011872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26C6A2D-3313-455A-8477-F3F63467D042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823375" y="3428999"/>
            <a:ext cx="2011872" cy="3048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9BE3093-8199-4BD2-B326-60C34F04E154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7380762" y="2971801"/>
            <a:ext cx="1687038" cy="5758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772E666-BCC4-4003-9BC2-3757A5C4E1BB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7380762" y="3182797"/>
            <a:ext cx="1687038" cy="3648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A0813F0-68A7-4F9F-A77F-3E6B0CD73595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7380760" y="3505201"/>
            <a:ext cx="1687040" cy="424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17B5BB0-6E17-4F44-9E99-CAD0DEB5848E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7380760" y="3547661"/>
            <a:ext cx="1687040" cy="1861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63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itle 1">
            <a:extLst>
              <a:ext uri="{FF2B5EF4-FFF2-40B4-BE49-F238E27FC236}">
                <a16:creationId xmlns:a16="http://schemas.microsoft.com/office/drawing/2014/main" id="{3ECE258C-5E01-40FD-BE2A-F7A7ABC0D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dirty="0"/>
              <a:t>JSON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647E5E-D28F-4328-A65B-D2849E99D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We’ll use this in our in-class activity next time </a:t>
            </a:r>
            <a:r>
              <a:rPr lang="en-US" dirty="0">
                <a:sym typeface="Wingdings" panose="05000000000000000000" pitchFamily="2" charset="2"/>
              </a:rPr>
              <a:t>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107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itle 1">
            <a:extLst>
              <a:ext uri="{FF2B5EF4-FFF2-40B4-BE49-F238E27FC236}">
                <a16:creationId xmlns:a16="http://schemas.microsoft.com/office/drawing/2014/main" id="{96E196CB-C301-450E-9BAD-3EEF1B197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674687"/>
          </a:xfrm>
        </p:spPr>
        <p:txBody>
          <a:bodyPr/>
          <a:lstStyle/>
          <a:p>
            <a:r>
              <a:rPr lang="en-US" altLang="en-US" sz="4000"/>
              <a:t>Stream I/O</a:t>
            </a:r>
          </a:p>
        </p:txBody>
      </p:sp>
      <p:pic>
        <p:nvPicPr>
          <p:cNvPr id="107523" name="Picture 2">
            <a:extLst>
              <a:ext uri="{FF2B5EF4-FFF2-40B4-BE49-F238E27FC236}">
                <a16:creationId xmlns:a16="http://schemas.microsoft.com/office/drawing/2014/main" id="{488CC1E1-3876-4AE0-9A3B-6E090F30D1E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25688" y="1243013"/>
            <a:ext cx="7626350" cy="53006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1">
            <a:extLst>
              <a:ext uri="{FF2B5EF4-FFF2-40B4-BE49-F238E27FC236}">
                <a16:creationId xmlns:a16="http://schemas.microsoft.com/office/drawing/2014/main" id="{D9107A56-82B3-4B8F-B121-3D49B6335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altLang="en-US" sz="4000"/>
              <a:t>Opening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726D7-C434-482E-B331-01D9B5B3F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219201"/>
            <a:ext cx="8229600" cy="4906963"/>
          </a:xfrm>
          <a:solidFill>
            <a:schemeClr val="bg1"/>
          </a:solidFill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sz="2400" b="1" dirty="0">
                <a:solidFill>
                  <a:srgbClr val="0070C0"/>
                </a:solidFill>
              </a:rPr>
              <a:t>bash</a:t>
            </a:r>
            <a:r>
              <a:rPr lang="en-US" sz="2400" dirty="0"/>
              <a:t>, by default, associates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charset="0"/>
              <a:buChar char="–"/>
              <a:defRPr/>
            </a:pPr>
            <a:r>
              <a:rPr lang="en-US" sz="2400" dirty="0"/>
              <a:t>file descriptors 0, 1, and 2 with /dev/</a:t>
            </a:r>
            <a:r>
              <a:rPr lang="en-US" sz="2400" dirty="0" err="1"/>
              <a:t>tty</a:t>
            </a:r>
            <a:r>
              <a:rPr lang="en-US" sz="2400" dirty="0"/>
              <a:t>   (initially, open)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charset="0"/>
              <a:buChar char="–"/>
              <a:defRPr/>
            </a:pPr>
            <a:r>
              <a:rPr lang="en-US" sz="2400" dirty="0"/>
              <a:t>file descriptors 3 .. 9 with no files               (initially, closed)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sz="2400" dirty="0"/>
              <a:t>To associate </a:t>
            </a:r>
            <a:r>
              <a:rPr lang="en-US" sz="2400" b="1" dirty="0">
                <a:solidFill>
                  <a:srgbClr val="0070C0"/>
                </a:solidFill>
              </a:rPr>
              <a:t>bash</a:t>
            </a:r>
            <a:r>
              <a:rPr lang="en-US" sz="2400" dirty="0"/>
              <a:t> file descriptor </a:t>
            </a:r>
            <a:r>
              <a:rPr lang="en-US" sz="2400" b="1" i="1" dirty="0" err="1">
                <a:solidFill>
                  <a:srgbClr val="002060"/>
                </a:solidFill>
              </a:rPr>
              <a:t>fd</a:t>
            </a:r>
            <a:r>
              <a:rPr lang="en-US" sz="2400" b="1" i="1" dirty="0">
                <a:solidFill>
                  <a:srgbClr val="002060"/>
                </a:solidFill>
              </a:rPr>
              <a:t> </a:t>
            </a:r>
            <a:r>
              <a:rPr lang="en-US" sz="2400" dirty="0"/>
              <a:t>with </a:t>
            </a:r>
            <a:r>
              <a:rPr lang="en-US" sz="2400" b="1" i="1" dirty="0">
                <a:solidFill>
                  <a:srgbClr val="002060"/>
                </a:solidFill>
              </a:rPr>
              <a:t>file.txt</a:t>
            </a:r>
            <a:r>
              <a:rPr lang="en-US" sz="2400" dirty="0"/>
              <a:t> and open  </a:t>
            </a:r>
            <a:r>
              <a:rPr lang="en-US" sz="2400" b="1" i="1" dirty="0">
                <a:solidFill>
                  <a:srgbClr val="002060"/>
                </a:solidFill>
              </a:rPr>
              <a:t>file.txt </a:t>
            </a:r>
            <a:r>
              <a:rPr lang="en-US" sz="2400" dirty="0"/>
              <a:t>for access, use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charset="0"/>
              <a:buChar char="–"/>
              <a:defRPr/>
            </a:pPr>
            <a:r>
              <a:rPr lang="en-US" sz="2400" b="1" dirty="0">
                <a:solidFill>
                  <a:srgbClr val="0070C0"/>
                </a:solidFill>
              </a:rPr>
              <a:t>exec</a:t>
            </a:r>
            <a:r>
              <a:rPr lang="en-US" sz="2400" dirty="0"/>
              <a:t>  </a:t>
            </a:r>
            <a:r>
              <a:rPr lang="en-US" sz="2400" b="1" i="1" dirty="0" err="1">
                <a:solidFill>
                  <a:srgbClr val="002060"/>
                </a:solidFill>
              </a:rPr>
              <a:t>fd</a:t>
            </a:r>
            <a:r>
              <a:rPr lang="en-US" sz="2400" b="1" i="1" dirty="0">
                <a:solidFill>
                  <a:srgbClr val="002060"/>
                </a:solidFill>
              </a:rPr>
              <a:t>&lt;  file.txt</a:t>
            </a:r>
            <a:r>
              <a:rPr lang="en-US" sz="2400" dirty="0"/>
              <a:t>    for read-only access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charset="0"/>
              <a:buChar char="–"/>
              <a:defRPr/>
            </a:pPr>
            <a:r>
              <a:rPr lang="en-US" sz="2400" b="1" dirty="0">
                <a:solidFill>
                  <a:srgbClr val="0070C0"/>
                </a:solidFill>
              </a:rPr>
              <a:t>exec</a:t>
            </a:r>
            <a:r>
              <a:rPr lang="en-US" sz="2400" dirty="0"/>
              <a:t>  </a:t>
            </a:r>
            <a:r>
              <a:rPr lang="en-US" sz="2400" b="1" i="1" dirty="0" err="1">
                <a:solidFill>
                  <a:srgbClr val="002060"/>
                </a:solidFill>
              </a:rPr>
              <a:t>fd</a:t>
            </a:r>
            <a:r>
              <a:rPr lang="en-US" sz="2400" b="1" i="1" dirty="0">
                <a:solidFill>
                  <a:srgbClr val="002060"/>
                </a:solidFill>
              </a:rPr>
              <a:t>&gt;  file.txt</a:t>
            </a:r>
            <a:r>
              <a:rPr lang="en-US" sz="2400" dirty="0"/>
              <a:t>    for write-only access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charset="0"/>
              <a:buChar char="–"/>
              <a:defRPr/>
            </a:pPr>
            <a:r>
              <a:rPr lang="en-US" sz="2400" b="1" dirty="0">
                <a:solidFill>
                  <a:srgbClr val="0070C0"/>
                </a:solidFill>
              </a:rPr>
              <a:t>exec</a:t>
            </a:r>
            <a:r>
              <a:rPr lang="en-US" sz="2400" dirty="0"/>
              <a:t>  </a:t>
            </a:r>
            <a:r>
              <a:rPr lang="en-US" sz="2400" b="1" i="1" dirty="0" err="1">
                <a:solidFill>
                  <a:srgbClr val="002060"/>
                </a:solidFill>
              </a:rPr>
              <a:t>fd</a:t>
            </a:r>
            <a:r>
              <a:rPr lang="en-US" sz="2400" b="1" i="1" dirty="0">
                <a:solidFill>
                  <a:srgbClr val="002060"/>
                </a:solidFill>
              </a:rPr>
              <a:t>&gt;&gt;  file.txt</a:t>
            </a:r>
            <a:r>
              <a:rPr lang="en-US" sz="2400" dirty="0"/>
              <a:t>    for append-only access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charset="0"/>
              <a:buChar char="–"/>
              <a:defRPr/>
            </a:pPr>
            <a:r>
              <a:rPr lang="en-US" sz="2400" b="1" dirty="0">
                <a:solidFill>
                  <a:srgbClr val="0070C0"/>
                </a:solidFill>
              </a:rPr>
              <a:t>exec</a:t>
            </a:r>
            <a:r>
              <a:rPr lang="en-US" sz="2400" dirty="0"/>
              <a:t>  </a:t>
            </a:r>
            <a:r>
              <a:rPr lang="en-US" sz="2400" b="1" i="1" dirty="0" err="1">
                <a:solidFill>
                  <a:srgbClr val="002060"/>
                </a:solidFill>
              </a:rPr>
              <a:t>fd</a:t>
            </a:r>
            <a:r>
              <a:rPr lang="en-US" sz="2400" b="1" i="1" dirty="0">
                <a:solidFill>
                  <a:srgbClr val="002060"/>
                </a:solidFill>
              </a:rPr>
              <a:t>&lt;&gt;  file.txt</a:t>
            </a:r>
            <a:r>
              <a:rPr lang="en-US" sz="2400" dirty="0"/>
              <a:t>    for read-write access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sz="2400" b="1" dirty="0">
                <a:solidFill>
                  <a:srgbClr val="0070C0"/>
                </a:solidFill>
              </a:rPr>
              <a:t>exec</a:t>
            </a:r>
            <a:r>
              <a:rPr lang="en-US" sz="2400" dirty="0"/>
              <a:t> returns 0 when opens succeed, nonzero on open failure:  e.g.,  file not found (for reading), inadequate permissions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itle 4">
            <a:extLst>
              <a:ext uri="{FF2B5EF4-FFF2-40B4-BE49-F238E27FC236}">
                <a16:creationId xmlns:a16="http://schemas.microsoft.com/office/drawing/2014/main" id="{52EB6595-488C-4702-9C06-216D68C12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4000">
                <a:solidFill>
                  <a:srgbClr val="000000"/>
                </a:solidFill>
              </a:rPr>
              <a:t>One-Line Reads </a:t>
            </a:r>
            <a:endParaRPr lang="en-US" altLang="en-US" sz="400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C55B49-2934-4F33-959D-AA8917076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066801"/>
            <a:ext cx="8229600" cy="5059363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b="1" dirty="0">
                <a:solidFill>
                  <a:srgbClr val="0070C0"/>
                </a:solidFill>
              </a:rPr>
              <a:t>read</a:t>
            </a:r>
            <a:r>
              <a:rPr lang="en-US" sz="2800" b="1" i="1" dirty="0">
                <a:solidFill>
                  <a:srgbClr val="0070C0"/>
                </a:solidFill>
              </a:rPr>
              <a:t> 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b="1" i="1" dirty="0">
                <a:solidFill>
                  <a:srgbClr val="002060"/>
                </a:solidFill>
              </a:rPr>
              <a:t>options</a:t>
            </a:r>
            <a:r>
              <a:rPr lang="en-US" sz="2800" dirty="0"/>
              <a:t>  </a:t>
            </a:r>
            <a:r>
              <a:rPr lang="en-US" sz="2800" b="1" i="1" dirty="0">
                <a:solidFill>
                  <a:srgbClr val="002060"/>
                </a:solidFill>
              </a:rPr>
              <a:t>name</a:t>
            </a:r>
            <a:r>
              <a:rPr lang="en-US" sz="2800" b="1" i="1" baseline="-25000" dirty="0">
                <a:solidFill>
                  <a:srgbClr val="002060"/>
                </a:solidFill>
              </a:rPr>
              <a:t>1</a:t>
            </a:r>
            <a:r>
              <a:rPr lang="en-US" sz="2800" b="1" i="1" dirty="0">
                <a:solidFill>
                  <a:srgbClr val="002060"/>
                </a:solidFill>
              </a:rPr>
              <a:t>  name</a:t>
            </a:r>
            <a:r>
              <a:rPr lang="en-US" sz="2800" b="1" i="1" baseline="-25000" dirty="0">
                <a:solidFill>
                  <a:srgbClr val="002060"/>
                </a:solidFill>
              </a:rPr>
              <a:t>2</a:t>
            </a:r>
            <a:r>
              <a:rPr lang="en-US" sz="2800" b="1" i="1" dirty="0">
                <a:solidFill>
                  <a:srgbClr val="002060"/>
                </a:solidFill>
              </a:rPr>
              <a:t> …. </a:t>
            </a:r>
            <a:r>
              <a:rPr lang="en-US" sz="2800" b="1" i="1" dirty="0" err="1">
                <a:solidFill>
                  <a:srgbClr val="002060"/>
                </a:solidFill>
              </a:rPr>
              <a:t>name</a:t>
            </a:r>
            <a:r>
              <a:rPr lang="en-US" sz="2800" b="1" i="1" baseline="-25000" dirty="0" err="1">
                <a:solidFill>
                  <a:srgbClr val="002060"/>
                </a:solidFill>
              </a:rPr>
              <a:t>n</a:t>
            </a:r>
            <a:r>
              <a:rPr lang="en-US" sz="2800" b="1" i="1" baseline="-25000" dirty="0">
                <a:solidFill>
                  <a:srgbClr val="002060"/>
                </a:solidFill>
              </a:rPr>
              <a:t> </a:t>
            </a:r>
          </a:p>
          <a:p>
            <a:pPr marL="231775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 dirty="0"/>
              <a:t>read next line from current input stream  (default: </a:t>
            </a:r>
            <a:r>
              <a:rPr lang="en-US" sz="2400" b="1" i="1" dirty="0" err="1">
                <a:solidFill>
                  <a:srgbClr val="A80000"/>
                </a:solidFill>
              </a:rPr>
              <a:t>stdin</a:t>
            </a:r>
            <a:r>
              <a:rPr lang="en-US" sz="2400" dirty="0"/>
              <a:t>),</a:t>
            </a:r>
          </a:p>
          <a:p>
            <a:pPr marL="519113" indent="-287338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2400" dirty="0"/>
              <a:t>using $IFS as a word delimiter (default is \n)</a:t>
            </a:r>
          </a:p>
          <a:p>
            <a:pPr marL="519113" indent="-287338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2400" dirty="0"/>
              <a:t>assigning </a:t>
            </a:r>
          </a:p>
          <a:p>
            <a:pPr marL="744538" lvl="1" indent="-225425">
              <a:spcBef>
                <a:spcPts val="0"/>
              </a:spcBef>
              <a:spcAft>
                <a:spcPts val="0"/>
              </a:spcAft>
              <a:buFont typeface="Arial" charset="0"/>
              <a:buChar char="–"/>
              <a:defRPr/>
            </a:pPr>
            <a:r>
              <a:rPr lang="en-US" sz="2400" dirty="0"/>
              <a:t>word 1 to </a:t>
            </a:r>
            <a:r>
              <a:rPr lang="en-US" sz="2400" b="1" i="1" dirty="0">
                <a:solidFill>
                  <a:srgbClr val="002060"/>
                </a:solidFill>
              </a:rPr>
              <a:t>name</a:t>
            </a:r>
            <a:r>
              <a:rPr lang="en-US" sz="2400" b="1" i="1" baseline="-25000" dirty="0">
                <a:solidFill>
                  <a:srgbClr val="002060"/>
                </a:solidFill>
              </a:rPr>
              <a:t>1</a:t>
            </a:r>
            <a:r>
              <a:rPr lang="en-US" sz="2400" b="1" i="1" dirty="0">
                <a:solidFill>
                  <a:srgbClr val="002060"/>
                </a:solidFill>
              </a:rPr>
              <a:t>  ,  </a:t>
            </a:r>
          </a:p>
          <a:p>
            <a:pPr marL="744538" lvl="1" indent="-225425">
              <a:spcBef>
                <a:spcPts val="0"/>
              </a:spcBef>
              <a:spcAft>
                <a:spcPts val="0"/>
              </a:spcAft>
              <a:buFont typeface="Arial" charset="0"/>
              <a:buChar char="–"/>
              <a:defRPr/>
            </a:pPr>
            <a:r>
              <a:rPr lang="en-US" sz="2400" dirty="0"/>
              <a:t>word 2 to </a:t>
            </a:r>
            <a:r>
              <a:rPr lang="en-US" sz="2400" b="1" i="1" dirty="0">
                <a:solidFill>
                  <a:srgbClr val="002060"/>
                </a:solidFill>
              </a:rPr>
              <a:t>name</a:t>
            </a:r>
            <a:r>
              <a:rPr lang="en-US" sz="2400" b="1" i="1" baseline="-25000" dirty="0">
                <a:solidFill>
                  <a:srgbClr val="002060"/>
                </a:solidFill>
              </a:rPr>
              <a:t>2</a:t>
            </a:r>
            <a:r>
              <a:rPr lang="en-US" sz="2400" b="1" i="1" dirty="0">
                <a:solidFill>
                  <a:srgbClr val="002060"/>
                </a:solidFill>
              </a:rPr>
              <a:t> </a:t>
            </a:r>
            <a:r>
              <a:rPr lang="en-US" sz="2400" dirty="0"/>
              <a:t> ,  and so forth, </a:t>
            </a:r>
          </a:p>
          <a:p>
            <a:pPr marL="744538" lvl="1" indent="-225425">
              <a:spcBef>
                <a:spcPts val="0"/>
              </a:spcBef>
              <a:spcAft>
                <a:spcPts val="0"/>
              </a:spcAft>
              <a:buFont typeface="Arial" charset="0"/>
              <a:buChar char="–"/>
              <a:defRPr/>
            </a:pPr>
            <a:r>
              <a:rPr lang="en-US" sz="2400" dirty="0"/>
              <a:t>with any remaining characters assigned to </a:t>
            </a:r>
            <a:r>
              <a:rPr lang="en-US" sz="2400" b="1" i="1" dirty="0" err="1">
                <a:solidFill>
                  <a:srgbClr val="002060"/>
                </a:solidFill>
              </a:rPr>
              <a:t>name</a:t>
            </a:r>
            <a:r>
              <a:rPr lang="en-US" sz="2400" b="1" i="1" baseline="-25000" dirty="0" err="1">
                <a:solidFill>
                  <a:srgbClr val="002060"/>
                </a:solidFill>
              </a:rPr>
              <a:t>n</a:t>
            </a:r>
            <a:endParaRPr lang="en-US" sz="2400" dirty="0"/>
          </a:p>
          <a:p>
            <a:pPr marL="519113" indent="-287338"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</a:rPr>
              <a:t>returning  0  on successful read, nonzero on read failure:  e.g., end-of-file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itle 4">
            <a:extLst>
              <a:ext uri="{FF2B5EF4-FFF2-40B4-BE49-F238E27FC236}">
                <a16:creationId xmlns:a16="http://schemas.microsoft.com/office/drawing/2014/main" id="{52EB6595-488C-4702-9C06-216D68C12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4000">
                <a:solidFill>
                  <a:srgbClr val="000000"/>
                </a:solidFill>
              </a:rPr>
              <a:t>One-Line Reads </a:t>
            </a:r>
            <a:endParaRPr lang="en-US" altLang="en-US" sz="400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C55B49-2934-4F33-959D-AA8917076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066801"/>
            <a:ext cx="8534400" cy="5059363"/>
          </a:xfrm>
          <a:solidFill>
            <a:schemeClr val="bg1"/>
          </a:solidFill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b="1" dirty="0">
                <a:solidFill>
                  <a:srgbClr val="0070C0"/>
                </a:solidFill>
              </a:rPr>
              <a:t>read</a:t>
            </a:r>
            <a:r>
              <a:rPr lang="en-US" sz="2800" b="1" i="1" dirty="0">
                <a:solidFill>
                  <a:srgbClr val="0070C0"/>
                </a:solidFill>
              </a:rPr>
              <a:t> 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b="1" i="1" dirty="0">
                <a:solidFill>
                  <a:srgbClr val="002060"/>
                </a:solidFill>
              </a:rPr>
              <a:t>options</a:t>
            </a:r>
            <a:r>
              <a:rPr lang="en-US" sz="2800" dirty="0"/>
              <a:t>  </a:t>
            </a:r>
            <a:r>
              <a:rPr lang="en-US" sz="2800" b="1" i="1" dirty="0">
                <a:solidFill>
                  <a:srgbClr val="002060"/>
                </a:solidFill>
              </a:rPr>
              <a:t>name</a:t>
            </a:r>
            <a:r>
              <a:rPr lang="en-US" sz="2800" b="1" i="1" baseline="-25000" dirty="0">
                <a:solidFill>
                  <a:srgbClr val="002060"/>
                </a:solidFill>
              </a:rPr>
              <a:t>1</a:t>
            </a:r>
            <a:r>
              <a:rPr lang="en-US" sz="2800" b="1" i="1" dirty="0">
                <a:solidFill>
                  <a:srgbClr val="002060"/>
                </a:solidFill>
              </a:rPr>
              <a:t>  name</a:t>
            </a:r>
            <a:r>
              <a:rPr lang="en-US" sz="2800" b="1" i="1" baseline="-25000" dirty="0">
                <a:solidFill>
                  <a:srgbClr val="002060"/>
                </a:solidFill>
              </a:rPr>
              <a:t>2</a:t>
            </a:r>
            <a:r>
              <a:rPr lang="en-US" sz="2800" b="1" i="1" dirty="0">
                <a:solidFill>
                  <a:srgbClr val="002060"/>
                </a:solidFill>
              </a:rPr>
              <a:t> …. </a:t>
            </a:r>
            <a:r>
              <a:rPr lang="en-US" sz="2800" b="1" i="1" dirty="0" err="1">
                <a:solidFill>
                  <a:srgbClr val="002060"/>
                </a:solidFill>
              </a:rPr>
              <a:t>name</a:t>
            </a:r>
            <a:r>
              <a:rPr lang="en-US" sz="2800" b="1" i="1" baseline="-25000" dirty="0" err="1">
                <a:solidFill>
                  <a:srgbClr val="002060"/>
                </a:solidFill>
              </a:rPr>
              <a:t>n</a:t>
            </a:r>
            <a:r>
              <a:rPr lang="en-US" sz="2800" b="1" i="1" baseline="-25000" dirty="0">
                <a:solidFill>
                  <a:srgbClr val="002060"/>
                </a:solidFill>
              </a:rPr>
              <a:t> </a:t>
            </a:r>
          </a:p>
          <a:p>
            <a:pPr marL="231775" indent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2400" dirty="0">
              <a:solidFill>
                <a:prstClr val="black"/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dirty="0"/>
              <a:t>Selected options:</a:t>
            </a:r>
          </a:p>
          <a:p>
            <a:pPr marL="282575" indent="-282575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2400" b="1" dirty="0">
                <a:solidFill>
                  <a:srgbClr val="002060"/>
                </a:solidFill>
              </a:rPr>
              <a:t>-r</a:t>
            </a:r>
            <a:r>
              <a:rPr lang="en-US" sz="2400" dirty="0"/>
              <a:t> - disable interpretation of backslash on input as special character</a:t>
            </a:r>
          </a:p>
          <a:p>
            <a:pPr marL="631825" lvl="1" indent="-287338">
              <a:spcBef>
                <a:spcPts val="0"/>
              </a:spcBef>
              <a:spcAft>
                <a:spcPts val="0"/>
              </a:spcAft>
              <a:buFont typeface="Arial" charset="0"/>
              <a:buChar char="–"/>
              <a:defRPr/>
            </a:pPr>
            <a:r>
              <a:rPr lang="en-US" sz="2400" dirty="0"/>
              <a:t>http://wiki.bash-hackers.org/commands/builtin/read:  </a:t>
            </a:r>
            <a:r>
              <a:rPr lang="en-US" sz="2400" b="1" dirty="0">
                <a:solidFill>
                  <a:srgbClr val="C00000"/>
                </a:solidFill>
              </a:rPr>
              <a:t>always use -r</a:t>
            </a:r>
          </a:p>
          <a:p>
            <a:pPr marL="282575" indent="-282575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2400" b="1" dirty="0">
                <a:solidFill>
                  <a:srgbClr val="002060"/>
                </a:solidFill>
              </a:rPr>
              <a:t>-n</a:t>
            </a:r>
            <a:r>
              <a:rPr lang="en-US" sz="2400" dirty="0"/>
              <a:t> </a:t>
            </a:r>
            <a:r>
              <a:rPr lang="en-US" sz="2400" b="1" i="1" dirty="0" err="1">
                <a:solidFill>
                  <a:srgbClr val="002060"/>
                </a:solidFill>
              </a:rPr>
              <a:t>n</a:t>
            </a:r>
            <a:r>
              <a:rPr lang="en-US" sz="2400" b="1" i="1" dirty="0">
                <a:solidFill>
                  <a:srgbClr val="002060"/>
                </a:solidFill>
              </a:rPr>
              <a:t> </a:t>
            </a:r>
            <a:r>
              <a:rPr lang="en-US" sz="2400" dirty="0"/>
              <a:t> – read up to n characters or EOL, whichever comes first</a:t>
            </a:r>
          </a:p>
          <a:p>
            <a:pPr marL="282575" indent="-282575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2400" b="1" dirty="0">
                <a:solidFill>
                  <a:srgbClr val="002060"/>
                </a:solidFill>
              </a:rPr>
              <a:t>-N</a:t>
            </a:r>
            <a:r>
              <a:rPr lang="en-US" sz="2400" dirty="0"/>
              <a:t> </a:t>
            </a:r>
            <a:r>
              <a:rPr lang="en-US" sz="2400" b="1" i="1" dirty="0" err="1">
                <a:solidFill>
                  <a:srgbClr val="002060"/>
                </a:solidFill>
              </a:rPr>
              <a:t>n</a:t>
            </a:r>
            <a:r>
              <a:rPr lang="en-US" sz="2400" b="1" i="1" dirty="0">
                <a:solidFill>
                  <a:srgbClr val="002060"/>
                </a:solidFill>
              </a:rPr>
              <a:t> </a:t>
            </a:r>
            <a:r>
              <a:rPr lang="en-US" sz="2400" dirty="0"/>
              <a:t> – read exactly n characters</a:t>
            </a:r>
          </a:p>
          <a:p>
            <a:pPr marL="282575" indent="-282575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2400" b="1" dirty="0">
                <a:solidFill>
                  <a:srgbClr val="002060"/>
                </a:solidFill>
              </a:rPr>
              <a:t>-p</a:t>
            </a:r>
            <a:r>
              <a:rPr lang="en-US" sz="2400" dirty="0"/>
              <a:t> prompt – prompt as part of read</a:t>
            </a:r>
          </a:p>
          <a:p>
            <a:pPr marL="282575" indent="-282575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2400" b="1" dirty="0">
                <a:solidFill>
                  <a:srgbClr val="002060"/>
                </a:solidFill>
              </a:rPr>
              <a:t>-s</a:t>
            </a:r>
            <a:r>
              <a:rPr lang="en-US" sz="2400" dirty="0"/>
              <a:t> – silent mode; don't echo characters</a:t>
            </a:r>
          </a:p>
          <a:p>
            <a:pPr marL="282575" indent="-282575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2400" b="1" dirty="0">
                <a:solidFill>
                  <a:srgbClr val="002060"/>
                </a:solidFill>
              </a:rPr>
              <a:t>-t</a:t>
            </a:r>
            <a:r>
              <a:rPr lang="en-US" sz="2400" dirty="0"/>
              <a:t> </a:t>
            </a:r>
            <a:r>
              <a:rPr lang="en-US" sz="2400" b="1" i="1" dirty="0">
                <a:solidFill>
                  <a:srgbClr val="002060"/>
                </a:solidFill>
              </a:rPr>
              <a:t>n</a:t>
            </a:r>
            <a:r>
              <a:rPr lang="en-US" sz="2400" dirty="0"/>
              <a:t> – timeout; return failure if read not completed in </a:t>
            </a:r>
            <a:r>
              <a:rPr lang="en-US" sz="2400" b="1" i="1" dirty="0">
                <a:solidFill>
                  <a:srgbClr val="002060"/>
                </a:solidFill>
              </a:rPr>
              <a:t>n</a:t>
            </a:r>
            <a:r>
              <a:rPr lang="en-US" sz="2400" dirty="0"/>
              <a:t> seconds</a:t>
            </a:r>
          </a:p>
          <a:p>
            <a:pPr marL="282575" indent="-282575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  <a:defRPr/>
            </a:pPr>
            <a:r>
              <a:rPr lang="en-US" sz="2400" b="1" dirty="0">
                <a:solidFill>
                  <a:srgbClr val="002060"/>
                </a:solidFill>
              </a:rPr>
              <a:t>-u</a:t>
            </a:r>
            <a:r>
              <a:rPr lang="en-US" sz="2400" dirty="0"/>
              <a:t> </a:t>
            </a:r>
            <a:r>
              <a:rPr lang="en-US" sz="2400" b="1" i="1" dirty="0" err="1">
                <a:solidFill>
                  <a:srgbClr val="002060"/>
                </a:solidFill>
              </a:rPr>
              <a:t>fd</a:t>
            </a:r>
            <a:r>
              <a:rPr lang="en-US" sz="2400" dirty="0"/>
              <a:t> – read from file descriptor </a:t>
            </a:r>
            <a:r>
              <a:rPr lang="en-US" sz="2400" dirty="0" err="1"/>
              <a:t>fd</a:t>
            </a:r>
            <a:r>
              <a:rPr lang="en-US" sz="2400" dirty="0"/>
              <a:t>  (default: 0)</a:t>
            </a:r>
          </a:p>
        </p:txBody>
      </p:sp>
    </p:spTree>
    <p:extLst>
      <p:ext uri="{BB962C8B-B14F-4D97-AF65-F5344CB8AC3E}">
        <p14:creationId xmlns:p14="http://schemas.microsoft.com/office/powerpoint/2010/main" val="1506900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7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8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9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10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41229</TotalTime>
  <Words>4467</Words>
  <Application>Microsoft Office PowerPoint</Application>
  <PresentationFormat>Widescreen</PresentationFormat>
  <Paragraphs>480</Paragraphs>
  <Slides>52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52</vt:i4>
      </vt:variant>
    </vt:vector>
  </HeadingPairs>
  <TitlesOfParts>
    <vt:vector size="68" baseType="lpstr">
      <vt:lpstr>맑은 고딕</vt:lpstr>
      <vt:lpstr>Arial</vt:lpstr>
      <vt:lpstr>Calibri</vt:lpstr>
      <vt:lpstr>Calibri Light</vt:lpstr>
      <vt:lpstr>Consolas</vt:lpstr>
      <vt:lpstr>Courier New</vt:lpstr>
      <vt:lpstr>Wingdings</vt:lpstr>
      <vt:lpstr>Office Theme</vt:lpstr>
      <vt:lpstr>Default Design</vt:lpstr>
      <vt:lpstr>6_Office Theme</vt:lpstr>
      <vt:lpstr>7_Office Theme</vt:lpstr>
      <vt:lpstr>5_Office Theme</vt:lpstr>
      <vt:lpstr>8_Office Theme</vt:lpstr>
      <vt:lpstr>9_Office Theme</vt:lpstr>
      <vt:lpstr>10_Office Theme</vt:lpstr>
      <vt:lpstr>1_Office Theme</vt:lpstr>
      <vt:lpstr>CSCI 2200: Intro to Unix bash Scripting </vt:lpstr>
      <vt:lpstr>CSCI 2200: Intro to Unix printf </vt:lpstr>
      <vt:lpstr>printf</vt:lpstr>
      <vt:lpstr>printf</vt:lpstr>
      <vt:lpstr>CSCI 2200: Intro to Unix Stream I/O </vt:lpstr>
      <vt:lpstr>Stream I/O</vt:lpstr>
      <vt:lpstr>Opening Files</vt:lpstr>
      <vt:lpstr>One-Line Reads </vt:lpstr>
      <vt:lpstr>One-Line Reads </vt:lpstr>
      <vt:lpstr>Line-at-a-Time Reads: Example</vt:lpstr>
      <vt:lpstr>Whole-Stream Reads </vt:lpstr>
      <vt:lpstr>Whole-Stream Reads : Example</vt:lpstr>
      <vt:lpstr>Writes</vt:lpstr>
      <vt:lpstr>Closing Files</vt:lpstr>
      <vt:lpstr>Stream I/O with Auxiliary fd's: Examples</vt:lpstr>
      <vt:lpstr>Stream I/O with Auxiliary fd's: Examples</vt:lpstr>
      <vt:lpstr>CSCI 2200: Intro to Unix exit </vt:lpstr>
      <vt:lpstr>exit : Examples</vt:lpstr>
      <vt:lpstr>exit : Examples</vt:lpstr>
      <vt:lpstr>CSCI 2200: Intro to Unix basic format </vt:lpstr>
      <vt:lpstr>Scripts: Basic Format (review)</vt:lpstr>
      <vt:lpstr>Scripts: Parameters</vt:lpstr>
      <vt:lpstr>Script Parameters: $0, $#, shift</vt:lpstr>
      <vt:lpstr>Managing Problem Parameters</vt:lpstr>
      <vt:lpstr>Varying Script Behavior by Name</vt:lpstr>
      <vt:lpstr>CSCI 2200: Intro to Unix trap </vt:lpstr>
      <vt:lpstr>trap</vt:lpstr>
      <vt:lpstr>trap: Syntax</vt:lpstr>
      <vt:lpstr>trap : Examples</vt:lpstr>
      <vt:lpstr>TRAP..ERR:  Cautions</vt:lpstr>
      <vt:lpstr>CSCI 2200: Intro to Unix sustainability </vt:lpstr>
      <vt:lpstr>Premise: a Script is Sustainable If …</vt:lpstr>
      <vt:lpstr>Premise: a Script is Sustainable If …</vt:lpstr>
      <vt:lpstr>Premise: a Script is Sustainable If …</vt:lpstr>
      <vt:lpstr>Premise: a Script is Sustainable If …</vt:lpstr>
      <vt:lpstr>CSCI 2200: Intro to Unix stylistic recommendations </vt:lpstr>
      <vt:lpstr>Stylistic Recommendations: Format</vt:lpstr>
      <vt:lpstr>Header</vt:lpstr>
      <vt:lpstr>Prologue Part 1</vt:lpstr>
      <vt:lpstr>Prologue Part 1</vt:lpstr>
      <vt:lpstr>Prologue Part 2</vt:lpstr>
      <vt:lpstr>Prologue Part 3</vt:lpstr>
      <vt:lpstr>Body</vt:lpstr>
      <vt:lpstr>Body</vt:lpstr>
      <vt:lpstr>Aliases in Scripts</vt:lpstr>
      <vt:lpstr>Recommendations: Epilogue</vt:lpstr>
      <vt:lpstr>JSON</vt:lpstr>
      <vt:lpstr>JSON</vt:lpstr>
      <vt:lpstr>JSON Object</vt:lpstr>
      <vt:lpstr>JSON</vt:lpstr>
      <vt:lpstr>JSON File</vt:lpstr>
      <vt:lpstr>JSON</vt:lpstr>
    </vt:vector>
  </TitlesOfParts>
  <Company>ETSU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BASH Scripting</dc:title>
  <dc:creator>ETSU</dc:creator>
  <cp:lastModifiedBy>Ramsey, John Webster</cp:lastModifiedBy>
  <cp:revision>906</cp:revision>
  <dcterms:created xsi:type="dcterms:W3CDTF">2007-10-18T12:23:59Z</dcterms:created>
  <dcterms:modified xsi:type="dcterms:W3CDTF">2022-04-06T17:47:46Z</dcterms:modified>
</cp:coreProperties>
</file>