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5"/>
  </p:notesMasterIdLst>
  <p:sldIdLst>
    <p:sldId id="257" r:id="rId2"/>
    <p:sldId id="385" r:id="rId3"/>
    <p:sldId id="386" r:id="rId4"/>
    <p:sldId id="457" r:id="rId5"/>
    <p:sldId id="387" r:id="rId6"/>
    <p:sldId id="388" r:id="rId7"/>
    <p:sldId id="440" r:id="rId8"/>
    <p:sldId id="442" r:id="rId9"/>
    <p:sldId id="389" r:id="rId10"/>
    <p:sldId id="458" r:id="rId11"/>
    <p:sldId id="459" r:id="rId12"/>
    <p:sldId id="460" r:id="rId13"/>
    <p:sldId id="461" r:id="rId14"/>
    <p:sldId id="462" r:id="rId15"/>
    <p:sldId id="390" r:id="rId16"/>
    <p:sldId id="464" r:id="rId17"/>
    <p:sldId id="469" r:id="rId18"/>
    <p:sldId id="465" r:id="rId19"/>
    <p:sldId id="466" r:id="rId20"/>
    <p:sldId id="467" r:id="rId21"/>
    <p:sldId id="468" r:id="rId22"/>
    <p:sldId id="470" r:id="rId23"/>
    <p:sldId id="443" r:id="rId24"/>
    <p:sldId id="444" r:id="rId25"/>
    <p:sldId id="445" r:id="rId26"/>
    <p:sldId id="472" r:id="rId27"/>
    <p:sldId id="446" r:id="rId28"/>
    <p:sldId id="447" r:id="rId29"/>
    <p:sldId id="473" r:id="rId30"/>
    <p:sldId id="474" r:id="rId31"/>
    <p:sldId id="475" r:id="rId32"/>
    <p:sldId id="448" r:id="rId33"/>
    <p:sldId id="476" r:id="rId34"/>
    <p:sldId id="449" r:id="rId35"/>
    <p:sldId id="477" r:id="rId36"/>
    <p:sldId id="478" r:id="rId37"/>
    <p:sldId id="479" r:id="rId38"/>
    <p:sldId id="480" r:id="rId39"/>
    <p:sldId id="481" r:id="rId40"/>
    <p:sldId id="510" r:id="rId41"/>
    <p:sldId id="450" r:id="rId42"/>
    <p:sldId id="482" r:id="rId43"/>
    <p:sldId id="483" r:id="rId44"/>
    <p:sldId id="484" r:id="rId45"/>
    <p:sldId id="485" r:id="rId46"/>
    <p:sldId id="486" r:id="rId47"/>
    <p:sldId id="451" r:id="rId48"/>
    <p:sldId id="511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52" r:id="rId60"/>
    <p:sldId id="453" r:id="rId61"/>
    <p:sldId id="497" r:id="rId62"/>
    <p:sldId id="499" r:id="rId63"/>
    <p:sldId id="500" r:id="rId64"/>
    <p:sldId id="501" r:id="rId65"/>
    <p:sldId id="502" r:id="rId66"/>
    <p:sldId id="503" r:id="rId67"/>
    <p:sldId id="504" r:id="rId68"/>
    <p:sldId id="505" r:id="rId69"/>
    <p:sldId id="506" r:id="rId70"/>
    <p:sldId id="507" r:id="rId71"/>
    <p:sldId id="509" r:id="rId72"/>
    <p:sldId id="508" r:id="rId73"/>
    <p:sldId id="454" r:id="rId74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046"/>
    <a:srgbClr val="FFC72C"/>
    <a:srgbClr val="795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8DEE5-3F1F-46B0-9827-0CAEA880F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92433-760D-4453-9865-CF5ABB9F7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034AA4-1D67-43E5-BE4A-673FB04F1BC4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A6FC72-FD9D-4028-A76A-BC8B1E379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C4848E-1FB2-430A-9DA2-8B90F3BE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2A40-A09E-4C07-ACCF-C85ED6779A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86CF9-17E9-40A5-8D88-5295B5A6F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03E148-3D83-451B-B17E-A35885D95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E07895D-BEA3-46C7-9D2E-91D1EC0BF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CA39A1-5B2B-4BEE-8664-0BB104CDBB6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4CB125B-B1D1-41F2-96E6-33EB5E6EE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1F00DD6-907B-495A-8FEA-1CBF1D89C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81400"/>
            <a:ext cx="10210800" cy="8382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73152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2F34-A8F9-4500-8D73-BC0A70224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5886450"/>
            <a:ext cx="2336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90D81-EEE7-4D2C-B01E-D341E7F4C416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8CEC-CCEA-4165-9D5F-9AA1FE30E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5886450"/>
            <a:ext cx="3860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E614-40C5-4A07-8D56-277DC8EFF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8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Font typeface="Corbel Light" panose="020B0303020204020204" pitchFamily="34" charset="0"/>
              <a:buChar char="»"/>
              <a:defRPr/>
            </a:lvl1pPr>
            <a:lvl2pPr marL="742950" indent="-285750">
              <a:buFont typeface="Corbel Light" panose="020B0303020204020204" pitchFamily="34" charset="0"/>
              <a:buChar char="~"/>
              <a:defRPr/>
            </a:lvl2pPr>
            <a:lvl3pPr marL="1143000" indent="-228600">
              <a:buFont typeface="Corbel Light" panose="020B0303020204020204" pitchFamily="34" charset="0"/>
              <a:buChar char="»"/>
              <a:defRPr/>
            </a:lvl3pPr>
            <a:lvl4pPr marL="1600200" indent="-228600">
              <a:buFont typeface="Corbel Light" panose="020B0303020204020204" pitchFamily="34" charset="0"/>
              <a:buChar char="~"/>
              <a:defRPr/>
            </a:lvl4pPr>
            <a:lvl5pPr marL="2057400" indent="-228600">
              <a:buFont typeface="Corbel Light" panose="020B0303020204020204" pitchFamily="34" charset="0"/>
              <a:buChar char="»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27B904A-705B-524E-DC71-9AD6F0DAA556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FFC72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2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1219200"/>
            <a:ext cx="1826683" cy="4495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5484" y="762000"/>
            <a:ext cx="5283200" cy="4953000"/>
          </a:xfrm>
        </p:spPr>
        <p:txBody>
          <a:bodyPr vert="eaVert"/>
          <a:lstStyle>
            <a:lvl1pPr marL="342900" indent="-342900">
              <a:buFont typeface="Corbel Light" panose="020B0303020204020204" pitchFamily="34" charset="0"/>
              <a:buChar char="»"/>
              <a:defRPr/>
            </a:lvl1pPr>
            <a:lvl2pPr marL="742950" indent="-285750">
              <a:buFont typeface="Corbel Light" panose="020B0303020204020204" pitchFamily="34" charset="0"/>
              <a:buChar char="~"/>
              <a:defRPr/>
            </a:lvl2pPr>
            <a:lvl3pPr marL="1143000" indent="-228600">
              <a:buFont typeface="Corbel Light" panose="020B0303020204020204" pitchFamily="34" charset="0"/>
              <a:buChar char="»"/>
              <a:defRPr/>
            </a:lvl3pPr>
            <a:lvl4pPr marL="1600200" indent="-228600">
              <a:buFont typeface="Corbel Light" panose="020B0303020204020204" pitchFamily="34" charset="0"/>
              <a:buChar char="~"/>
              <a:defRPr/>
            </a:lvl4pPr>
            <a:lvl5pPr marL="2057400" indent="-228600">
              <a:buFont typeface="Corbel Light" panose="020B0303020204020204" pitchFamily="34" charset="0"/>
              <a:buChar char="»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8C9DD0E-DCE9-9300-EC08-702CD008EE6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FFC72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7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8" y="268506"/>
            <a:ext cx="103631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7" y="1302466"/>
            <a:ext cx="7772400" cy="4419600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/>
            </a:lvl1pPr>
            <a:lvl2pPr marL="742950" indent="-285750">
              <a:buFont typeface="Corbel Light" panose="020B0303020204020204" pitchFamily="34" charset="0"/>
              <a:buChar char="~"/>
              <a:defRPr/>
            </a:lvl2pPr>
            <a:lvl3pPr marL="1143000" indent="-228600">
              <a:buFont typeface="Corbel Light" panose="020B0303020204020204" pitchFamily="34" charset="0"/>
              <a:buChar char="»"/>
              <a:defRPr/>
            </a:lvl3pPr>
            <a:lvl4pPr marL="1600200" indent="-228600">
              <a:buFont typeface="Corbel Light" panose="020B0303020204020204" pitchFamily="34" charset="0"/>
              <a:buChar char="~"/>
              <a:defRPr/>
            </a:lvl4pPr>
            <a:lvl5pPr marL="2057400" indent="-228600">
              <a:buFont typeface="Corbel Light" panose="020B0303020204020204" pitchFamily="34" charset="0"/>
              <a:buChar char="»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70EA34-C874-1A8E-6ED5-7BF4D90B0D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81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4406901"/>
            <a:ext cx="9393768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906713"/>
            <a:ext cx="93937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9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5616" y="304800"/>
            <a:ext cx="9521825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616" y="1354633"/>
            <a:ext cx="4620682" cy="4358660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800"/>
            </a:lvl1pPr>
            <a:lvl2pPr marL="742950" indent="-285750">
              <a:buFont typeface="Corbel Light" panose="020B0303020204020204" pitchFamily="34" charset="0"/>
              <a:buChar char="~"/>
              <a:defRPr sz="2400"/>
            </a:lvl2pPr>
            <a:lvl3pPr marL="1143000" indent="-228600">
              <a:buFont typeface="Corbel Light" panose="020B0303020204020204" pitchFamily="34" charset="0"/>
              <a:buChar char="»"/>
              <a:defRPr sz="2000"/>
            </a:lvl3pPr>
            <a:lvl4pPr marL="1600200" indent="-228600">
              <a:buFont typeface="Corbel Light" panose="020B0303020204020204" pitchFamily="34" charset="0"/>
              <a:buChar char="~"/>
              <a:defRPr sz="1800"/>
            </a:lvl4pPr>
            <a:lvl5pPr marL="2057400" indent="-228600">
              <a:buFont typeface="Corbel Light" panose="020B0303020204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264" y="1354633"/>
            <a:ext cx="4623436" cy="4374195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800"/>
            </a:lvl1pPr>
            <a:lvl2pPr marL="742950" indent="-285750">
              <a:buFont typeface="Corbel Light" panose="020B0303020204020204" pitchFamily="34" charset="0"/>
              <a:buChar char="~"/>
              <a:defRPr sz="2400"/>
            </a:lvl2pPr>
            <a:lvl3pPr marL="1143000" indent="-228600">
              <a:buFont typeface="Corbel Light" panose="020B0303020204020204" pitchFamily="34" charset="0"/>
              <a:buChar char="»"/>
              <a:defRPr sz="2000"/>
            </a:lvl3pPr>
            <a:lvl4pPr marL="1600200" indent="-228600">
              <a:buFont typeface="Corbel Light" panose="020B0303020204020204" pitchFamily="34" charset="0"/>
              <a:buChar char="~"/>
              <a:defRPr sz="1800"/>
            </a:lvl4pPr>
            <a:lvl5pPr marL="2057400" indent="-228600">
              <a:buFont typeface="Corbel Light" panose="020B0303020204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4242A50-64C5-62F5-1D22-39BE9732CEC0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FFC72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2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42" y="274638"/>
            <a:ext cx="1050715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51583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5158317" cy="3540125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400"/>
            </a:lvl1pPr>
            <a:lvl2pPr marL="742950" indent="-285750">
              <a:buFont typeface="Corbel Light" panose="020B0303020204020204" pitchFamily="34" charset="0"/>
              <a:buChar char="~"/>
              <a:defRPr sz="2000"/>
            </a:lvl2pPr>
            <a:lvl3pPr marL="1143000" indent="-228600">
              <a:buFont typeface="Corbel Light" panose="020B0303020204020204" pitchFamily="34" charset="0"/>
              <a:buChar char="»"/>
              <a:defRPr sz="1800"/>
            </a:lvl3pPr>
            <a:lvl4pPr marL="1600200" indent="-228600">
              <a:buFont typeface="Corbel Light" panose="020B0303020204020204" pitchFamily="34" charset="0"/>
              <a:buChar char="~"/>
              <a:defRPr sz="1600"/>
            </a:lvl4pPr>
            <a:lvl5pPr marL="2057400" indent="-228600">
              <a:buFont typeface="Corbel Light" panose="020B0303020204020204" pitchFamily="34" charset="0"/>
              <a:buChar char="»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2058" y="1535113"/>
            <a:ext cx="51603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2058" y="2174875"/>
            <a:ext cx="5160343" cy="3540125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400"/>
            </a:lvl1pPr>
            <a:lvl2pPr marL="742950" indent="-285750">
              <a:buFont typeface="Corbel Light" panose="020B0303020204020204" pitchFamily="34" charset="0"/>
              <a:buChar char="~"/>
              <a:defRPr sz="2000"/>
            </a:lvl2pPr>
            <a:lvl3pPr marL="1143000" indent="-228600">
              <a:buFont typeface="Corbel Light" panose="020B0303020204020204" pitchFamily="34" charset="0"/>
              <a:buChar char="»"/>
              <a:defRPr sz="1800"/>
            </a:lvl3pPr>
            <a:lvl4pPr marL="1600200" indent="-228600">
              <a:buFont typeface="Corbel Light" panose="020B0303020204020204" pitchFamily="34" charset="0"/>
              <a:buChar char="~"/>
              <a:defRPr sz="1600"/>
            </a:lvl4pPr>
            <a:lvl5pPr marL="2057400" indent="-228600">
              <a:buFont typeface="Corbel Light" panose="020B0303020204020204" pitchFamily="34" charset="0"/>
              <a:buChar char="»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ABA2C-DB65-DEDE-0413-1137D7335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01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87" y="304800"/>
            <a:ext cx="9521825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FC4D4-9723-485D-DFE8-755F23D5F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77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793D392-38B3-824A-A9D1-BBFDE2C5A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88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3200"/>
            </a:lvl1pPr>
            <a:lvl2pPr marL="742950" indent="-285750">
              <a:buFont typeface="Corbel Light" panose="020B0303020204020204" pitchFamily="34" charset="0"/>
              <a:buChar char="~"/>
              <a:defRPr sz="2800"/>
            </a:lvl2pPr>
            <a:lvl3pPr marL="1143000" indent="-228600">
              <a:buFont typeface="Corbel Light" panose="020B0303020204020204" pitchFamily="34" charset="0"/>
              <a:buChar char="»"/>
              <a:defRPr sz="2400"/>
            </a:lvl3pPr>
            <a:lvl4pPr marL="1600200" indent="-228600">
              <a:buFont typeface="Corbel Light" panose="020B0303020204020204" pitchFamily="34" charset="0"/>
              <a:buChar char="~"/>
              <a:defRPr sz="2000"/>
            </a:lvl4pPr>
            <a:lvl5pPr marL="2057400" indent="-228600">
              <a:buFont typeface="Corbel Light" panose="020B0303020204020204" pitchFamily="34" charset="0"/>
              <a:buChar char="»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9B57B4-895F-5348-1647-3875740D2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1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5720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02431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1387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9987FEF-E58F-CB0C-D61E-62F152810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07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maxhemingway.com/2015/02/12/youractionbob-hashtags-in-emails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CBA252-575D-4C85-9B2E-D5E69BB18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300318"/>
            <a:ext cx="9521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562EED-9365-408A-8EE4-E8D5FA9DD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09800" y="1295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CE8E2E-2CD6-E404-83CC-7A936CA7CC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607800" y="0"/>
            <a:ext cx="584200" cy="285750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rgbClr val="FFC72C"/>
                </a:solidFill>
              </a:defRPr>
            </a:lvl1pPr>
          </a:lstStyle>
          <a:p>
            <a:pPr>
              <a:defRPr/>
            </a:pPr>
            <a:fld id="{BBDCFD85-F023-4BC2-8AD1-C46450807D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51D0EA5-A0E3-F60C-BEE8-D86F7F077A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0" y="284885"/>
            <a:ext cx="1524000" cy="1724525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88" r:id="rId7"/>
    <p:sldLayoutId id="2147483789" r:id="rId8"/>
    <p:sldLayoutId id="2147483790" r:id="rId9"/>
    <p:sldLayoutId id="2147483797" r:id="rId10"/>
    <p:sldLayoutId id="214748379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»"/>
        <a:defRPr sz="3200">
          <a:solidFill>
            <a:srgbClr val="79551B"/>
          </a:solidFill>
          <a:latin typeface="Corbel Light" panose="020B03030202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~"/>
        <a:defRPr sz="2800">
          <a:solidFill>
            <a:srgbClr val="79551B"/>
          </a:solidFill>
          <a:latin typeface="Corbel Light" panose="020B03030202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»"/>
        <a:defRPr sz="2400">
          <a:solidFill>
            <a:srgbClr val="79551B"/>
          </a:solidFill>
          <a:latin typeface="Corbel Light" panose="020B03030202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~"/>
        <a:defRPr sz="2000">
          <a:solidFill>
            <a:srgbClr val="79551B"/>
          </a:solidFill>
          <a:latin typeface="Corbel Light" panose="020B0303020204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»"/>
        <a:defRPr>
          <a:solidFill>
            <a:srgbClr val="79551B"/>
          </a:solidFill>
          <a:latin typeface="Corbel Light" panose="020B0303020204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-ink.davidtruss.com/asking-your-kids-the-right-questions/" TargetMode="Externa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4DDF13-9560-4EAB-B8BC-BFED58570E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dirty="0"/>
              <a:t>awk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WK Workflow">
            <a:extLst>
              <a:ext uri="{FF2B5EF4-FFF2-40B4-BE49-F238E27FC236}">
                <a16:creationId xmlns:a16="http://schemas.microsoft.com/office/drawing/2014/main" id="{D8DACCDB-4DDD-E610-5673-57DB641FD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509" r="4667" b="1065"/>
          <a:stretch/>
        </p:blipFill>
        <p:spPr bwMode="auto">
          <a:xfrm>
            <a:off x="3695699" y="1066800"/>
            <a:ext cx="4800600" cy="4490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47A541-E83B-9A70-FC0B-9CF1ADD2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Workflow</a:t>
            </a:r>
          </a:p>
        </p:txBody>
      </p:sp>
    </p:spTree>
    <p:extLst>
      <p:ext uri="{BB962C8B-B14F-4D97-AF65-F5344CB8AC3E}">
        <p14:creationId xmlns:p14="http://schemas.microsoft.com/office/powerpoint/2010/main" val="135172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6CB7-FAB2-2CC6-05EB-F693B76D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Read</a:t>
            </a:r>
          </a:p>
          <a:p>
            <a:pPr marL="457200" indent="0">
              <a:buNone/>
            </a:pPr>
            <a:r>
              <a:rPr lang="en-US" sz="2400" dirty="0"/>
              <a:t>AWK reads a line from the input stream (file, pipe, or stdin) and stores it in memory.</a:t>
            </a:r>
          </a:p>
          <a:p>
            <a:pPr marL="0" indent="0">
              <a:buNone/>
            </a:pPr>
            <a:r>
              <a:rPr lang="en-US" sz="2800" dirty="0"/>
              <a:t>Execute</a:t>
            </a:r>
          </a:p>
          <a:p>
            <a:pPr marL="457200" indent="0">
              <a:buNone/>
            </a:pPr>
            <a:r>
              <a:rPr lang="en-US" sz="2400" dirty="0"/>
              <a:t>All AWK commands are applied sequentially on the input. By default, AWK execute commands on every line. We can restrict this by providing patterns</a:t>
            </a:r>
          </a:p>
          <a:p>
            <a:pPr marL="0" indent="0">
              <a:buNone/>
            </a:pPr>
            <a:r>
              <a:rPr lang="en-US" sz="2800" dirty="0"/>
              <a:t>Repeat</a:t>
            </a:r>
          </a:p>
          <a:p>
            <a:pPr marL="457200" indent="0">
              <a:buNone/>
            </a:pPr>
            <a:r>
              <a:rPr lang="en-US" sz="2400" dirty="0"/>
              <a:t>This process repeats until the file reaches its end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BCA19-8BFF-AE9F-186B-CF161D8F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Workflow</a:t>
            </a:r>
          </a:p>
        </p:txBody>
      </p:sp>
    </p:spTree>
    <p:extLst>
      <p:ext uri="{BB962C8B-B14F-4D97-AF65-F5344CB8AC3E}">
        <p14:creationId xmlns:p14="http://schemas.microsoft.com/office/powerpoint/2010/main" val="28784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6CB7-FAB2-2CC6-05EB-F693B76D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BEGIN block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{awk-commands}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The BEGIN block gets executed at program start-up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Executes only once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Good place to initialize variables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BEGIN is an AWK keyword and hence it must be in upper-case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Optional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1160B-A6D1-3A98-3848-759B652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Structure</a:t>
            </a:r>
          </a:p>
        </p:txBody>
      </p:sp>
    </p:spTree>
    <p:extLst>
      <p:ext uri="{BB962C8B-B14F-4D97-AF65-F5344CB8AC3E}">
        <p14:creationId xmlns:p14="http://schemas.microsoft.com/office/powerpoint/2010/main" val="18150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6CB7-FAB2-2CC6-05EB-F693B76D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Body block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/pattern/ {awk-commands}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Applies AWK commands on every input 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AWK executes commands on every 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We can restrict this by providing patterns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No keywords for the Body block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1160B-A6D1-3A98-3848-759B652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Structure</a:t>
            </a:r>
          </a:p>
        </p:txBody>
      </p:sp>
    </p:spTree>
    <p:extLst>
      <p:ext uri="{BB962C8B-B14F-4D97-AF65-F5344CB8AC3E}">
        <p14:creationId xmlns:p14="http://schemas.microsoft.com/office/powerpoint/2010/main" val="36720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6CB7-FAB2-2CC6-05EB-F693B76D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END block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{awk-commands}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Executes at the end of the program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END is an AWK keyword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Must be in upper-case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Optional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1160B-A6D1-3A98-3848-759B652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Structure</a:t>
            </a:r>
          </a:p>
        </p:txBody>
      </p:sp>
    </p:spTree>
    <p:extLst>
      <p:ext uri="{BB962C8B-B14F-4D97-AF65-F5344CB8AC3E}">
        <p14:creationId xmlns:p14="http://schemas.microsoft.com/office/powerpoint/2010/main" val="32340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4162"/>
            <a:ext cx="8839200" cy="4038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2800" dirty="0"/>
              <a:t>Basic syntax: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8C8DB2-A80C-4C90-9A41-152ECEFF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1" y="2514600"/>
            <a:ext cx="6629398" cy="457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E3FCE9-4CE9-426A-00F4-A4E883A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12027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AE31E-E415-550F-4BF9-2C93CD5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- Sample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A40C7-4DED-E102-7E8E-1F120417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7800"/>
            <a:ext cx="6324602" cy="421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5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AE31E-E415-550F-4BF9-2C93CD5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F9A24-2C96-2CB5-2E0D-9CD70353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295400"/>
            <a:ext cx="8610600" cy="4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AE31E-E415-550F-4BF9-2C93CD5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5A422-180D-71FE-7DBC-6F636AAF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371600"/>
            <a:ext cx="9144000" cy="42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AE31E-E415-550F-4BF9-2C93CD5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AD27F-5971-9B96-9AED-0CCEC2F5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39" y="1371600"/>
            <a:ext cx="9164120" cy="42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554162"/>
            <a:ext cx="7315200" cy="4038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Programming language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POSIX spec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Originated @ AT&amp;T Bell Labs in 1977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Aho, Weinberger, &amp; Kernighan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233A74-FAC5-61BB-1677-47B45F2F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5373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AE31E-E415-550F-4BF9-2C93CD5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DFECD-AB48-5382-7876-2BD19F6C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2075"/>
            <a:ext cx="10210800" cy="4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AE31E-E415-550F-4BF9-2C93CD54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8D21B-C0D1-4D0A-1F42-58BA0182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3927"/>
            <a:ext cx="10972800" cy="44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5841-07D2-65C8-E59E-72C9C40F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2AAFC-550C-540F-D4F3-B36D5E05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09" y="1182547"/>
            <a:ext cx="10164182" cy="44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can save &amp; run awk commands from a file</a:t>
            </a:r>
          </a:p>
          <a:p>
            <a:pPr marL="0" indent="0">
              <a:buNone/>
            </a:pPr>
            <a:r>
              <a:rPr lang="en-US" sz="2800" dirty="0"/>
              <a:t>Syntax:</a:t>
            </a:r>
          </a:p>
          <a:p>
            <a:pPr marL="457200" indent="0">
              <a:buNone/>
            </a:pPr>
            <a:r>
              <a:rPr lang="en-US" sz="2800" b="1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[options] -f file &lt;filename&gt;</a:t>
            </a:r>
          </a:p>
          <a:p>
            <a:pPr marL="0" indent="0">
              <a:buNone/>
            </a:pPr>
            <a:r>
              <a:rPr lang="en-US" sz="2800" dirty="0"/>
              <a:t>Let’s create a text file, command.awk -&gt;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Program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61D9E-E74D-9ECB-9DA0-AB06CF53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3962400"/>
            <a:ext cx="405821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Program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1B36E-8057-530F-71A8-1E21E4F4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10058400" cy="45300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9F3DFF-689B-5B34-1E17-218AAD9A6799}"/>
              </a:ext>
            </a:extLst>
          </p:cNvPr>
          <p:cNvSpPr/>
          <p:nvPr/>
        </p:nvSpPr>
        <p:spPr>
          <a:xfrm>
            <a:off x="4812174" y="1177722"/>
            <a:ext cx="624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Remember how we had to deal with files that had differing numbers of spaces between fields? 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automatically compresses the spaces for us</a:t>
            </a:r>
          </a:p>
          <a:p>
            <a:pPr marL="0" indent="0">
              <a:buNone/>
            </a:pPr>
            <a:r>
              <a:rPr lang="en-US" sz="2800" dirty="0"/>
              <a:t>No need for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 -s " "</a:t>
            </a:r>
          </a:p>
          <a:p>
            <a:pPr marL="0" indent="0">
              <a:buNone/>
            </a:pPr>
            <a:r>
              <a:rPr lang="en-US" sz="2800" dirty="0"/>
              <a:t>I edited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marks.txt: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Something else to notice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66C52-BAD2-5984-8A36-FA0CCEE5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552" y="2814465"/>
            <a:ext cx="5313465" cy="35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Something else to notice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272FC-07FB-0AB4-12E9-14C75BE6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6034"/>
            <a:ext cx="10972800" cy="43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F3330B-19EC-511B-D1EA-F08FA294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18968"/>
            <a:ext cx="11774543" cy="628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So, even though there were differing numbers of spaces between the last name and years enrolled fields,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automatically compresses them</a:t>
            </a:r>
          </a:p>
          <a:p>
            <a:pPr marL="0" indent="0">
              <a:buNone/>
            </a:pPr>
            <a:r>
              <a:rPr lang="en-US" sz="2800" dirty="0"/>
              <a:t>…down to none, as it happens, unless we specify something different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Something else to notice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B4E02-209E-D412-DBFE-91E5A664B81E}"/>
              </a:ext>
            </a:extLst>
          </p:cNvPr>
          <p:cNvSpPr/>
          <p:nvPr/>
        </p:nvSpPr>
        <p:spPr>
          <a:xfrm>
            <a:off x="5181600" y="4361274"/>
            <a:ext cx="1752600" cy="744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can specify a pattern (regex) to match selected lines of a file</a:t>
            </a:r>
          </a:p>
          <a:p>
            <a:pPr marL="0" indent="0">
              <a:buNone/>
            </a:pPr>
            <a:r>
              <a:rPr lang="en-US" sz="2800" dirty="0"/>
              <a:t>The pattern appears between / … / characters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'/pattern/ {command(s)' file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362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26B49-0B58-350C-E75D-E24F2452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10972800" cy="22427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5FBDC3-0A32-F984-1291-65EA7F5C6577}"/>
              </a:ext>
            </a:extLst>
          </p:cNvPr>
          <p:cNvSpPr txBox="1">
            <a:spLocks/>
          </p:cNvSpPr>
          <p:nvPr/>
        </p:nvSpPr>
        <p:spPr>
          <a:xfrm>
            <a:off x="2362200" y="4191000"/>
            <a:ext cx="77724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Here, we’re searching for lines that have the letters ‘or’ appearing in them</a:t>
            </a:r>
            <a:endParaRPr lang="en-US" sz="2800" kern="0" dirty="0">
              <a:solidFill>
                <a:srgbClr val="0E2046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554162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Features</a:t>
            </a:r>
          </a:p>
          <a:p>
            <a:pPr marL="0" indent="0">
              <a:buNone/>
            </a:pPr>
            <a:r>
              <a:rPr lang="en-US" altLang="en-US" sz="2800" dirty="0"/>
              <a:t>	User-defined functions</a:t>
            </a:r>
          </a:p>
          <a:p>
            <a:pPr marL="0" indent="0">
              <a:buNone/>
            </a:pPr>
            <a:r>
              <a:rPr lang="en-US" altLang="en-US" sz="2800" dirty="0"/>
              <a:t>	Multiple input streams</a:t>
            </a:r>
          </a:p>
          <a:p>
            <a:pPr marL="0" indent="0">
              <a:buNone/>
            </a:pPr>
            <a:r>
              <a:rPr lang="en-US" altLang="en-US" sz="2800" dirty="0"/>
              <a:t>	TCP/IP networking access</a:t>
            </a:r>
          </a:p>
          <a:p>
            <a:pPr marL="0" indent="0">
              <a:buNone/>
            </a:pPr>
            <a:r>
              <a:rPr lang="en-US" altLang="en-US" sz="2800" dirty="0"/>
              <a:t>	Rich set of regular expressions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897B33-40F1-ED60-7E9F-FCB29B4D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2003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Having matched the patterns in lines, we can then filter the output</a:t>
            </a:r>
          </a:p>
          <a:p>
            <a:pPr marL="0" indent="0">
              <a:buNone/>
            </a:pPr>
            <a:r>
              <a:rPr lang="en-US" sz="2800" dirty="0"/>
              <a:t>This can be a bit confusing (it was for me), if the field that matched is not actually output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7011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E682A-86E4-14A3-A7F9-55B9DB0D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5453"/>
            <a:ext cx="10417216" cy="23930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1F1EB-2D87-70AE-7EB4-D800D17596FD}"/>
              </a:ext>
            </a:extLst>
          </p:cNvPr>
          <p:cNvSpPr txBox="1">
            <a:spLocks/>
          </p:cNvSpPr>
          <p:nvPr/>
        </p:nvSpPr>
        <p:spPr>
          <a:xfrm>
            <a:off x="1266824" y="3968505"/>
            <a:ext cx="5133975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Even though the first two lines of the output don’t actually show the letters ‘or’, their lines still matched</a:t>
            </a:r>
            <a:endParaRPr lang="en-US" sz="2800" kern="0" dirty="0">
              <a:solidFill>
                <a:srgbClr val="0E2046"/>
              </a:solidFill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60B4C-5357-FA8C-3548-E58CD00C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477" y="2566815"/>
            <a:ext cx="4637631" cy="3071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DED51-785B-118C-EE60-1E140AA94663}"/>
              </a:ext>
            </a:extLst>
          </p:cNvPr>
          <p:cNvSpPr/>
          <p:nvPr/>
        </p:nvSpPr>
        <p:spPr>
          <a:xfrm>
            <a:off x="8505825" y="3390900"/>
            <a:ext cx="2409825" cy="542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701C46-DA26-B3CF-4AC4-99B2F75F2677}"/>
              </a:ext>
            </a:extLst>
          </p:cNvPr>
          <p:cNvCxnSpPr>
            <a:cxnSpLocks/>
          </p:cNvCxnSpPr>
          <p:nvPr/>
        </p:nvCxnSpPr>
        <p:spPr>
          <a:xfrm flipH="1" flipV="1">
            <a:off x="4705350" y="2867025"/>
            <a:ext cx="3714750" cy="771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3140BB-EC39-3323-7CD6-33F62B3162BF}"/>
              </a:ext>
            </a:extLst>
          </p:cNvPr>
          <p:cNvSpPr/>
          <p:nvPr/>
        </p:nvSpPr>
        <p:spPr>
          <a:xfrm>
            <a:off x="3038475" y="2430585"/>
            <a:ext cx="1590675" cy="84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By the way, we can print the columns in any order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5770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1F1EB-2D87-70AE-7EB4-D800D17596FD}"/>
              </a:ext>
            </a:extLst>
          </p:cNvPr>
          <p:cNvSpPr txBox="1">
            <a:spLocks/>
          </p:cNvSpPr>
          <p:nvPr/>
        </p:nvSpPr>
        <p:spPr>
          <a:xfrm>
            <a:off x="2362200" y="4191000"/>
            <a:ext cx="77724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Lots easier than backreferencing!</a:t>
            </a:r>
            <a:endParaRPr lang="en-US" sz="2800" kern="0" dirty="0">
              <a:solidFill>
                <a:srgbClr val="0E2046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C286E-8694-3BCB-9991-04AC0E12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3018"/>
            <a:ext cx="10668000" cy="25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4" y="1302466"/>
            <a:ext cx="7772400" cy="14407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Remember grep -c? </a:t>
            </a:r>
          </a:p>
          <a:p>
            <a:pPr marL="0" indent="0">
              <a:buNone/>
            </a:pPr>
            <a:r>
              <a:rPr lang="en-US" sz="2800" dirty="0"/>
              <a:t>We can do the same thing with awk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Counting Pattern Matches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257823-AE77-3D42-07B7-C4B3E8EAEB12}"/>
              </a:ext>
            </a:extLst>
          </p:cNvPr>
          <p:cNvSpPr txBox="1">
            <a:spLocks/>
          </p:cNvSpPr>
          <p:nvPr/>
        </p:nvSpPr>
        <p:spPr bwMode="auto">
          <a:xfrm>
            <a:off x="457200" y="2209800"/>
            <a:ext cx="11277600" cy="89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endParaRPr lang="en-US" sz="2400" kern="0" dirty="0"/>
          </a:p>
          <a:p>
            <a:pPr marL="0" indent="0">
              <a:buFont typeface="Corbel Light" panose="020B0303020204020204" pitchFamily="34" charset="0"/>
              <a:buNone/>
            </a:pPr>
            <a:r>
              <a:rPr lang="en-US" sz="2400" b="1" kern="0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'/pattern/{++cnt} END {print "Count = ", cnt}' marks.txt</a:t>
            </a:r>
          </a:p>
        </p:txBody>
      </p:sp>
    </p:spTree>
    <p:extLst>
      <p:ext uri="{BB962C8B-B14F-4D97-AF65-F5344CB8AC3E}">
        <p14:creationId xmlns:p14="http://schemas.microsoft.com/office/powerpoint/2010/main" val="101058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1F1EB-2D87-70AE-7EB4-D800D17596FD}"/>
              </a:ext>
            </a:extLst>
          </p:cNvPr>
          <p:cNvSpPr txBox="1">
            <a:spLocks/>
          </p:cNvSpPr>
          <p:nvPr/>
        </p:nvSpPr>
        <p:spPr>
          <a:xfrm>
            <a:off x="1905000" y="4191000"/>
            <a:ext cx="86868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A little more convoluted that “-c”, but potentially useful</a:t>
            </a:r>
          </a:p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For one thing, we can combine display of the matching fields with the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EFCB6-DD15-67C0-60CC-110114F0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5174"/>
            <a:ext cx="11277600" cy="18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Basic Pattern Matching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1F1EB-2D87-70AE-7EB4-D800D17596FD}"/>
              </a:ext>
            </a:extLst>
          </p:cNvPr>
          <p:cNvSpPr txBox="1">
            <a:spLocks/>
          </p:cNvSpPr>
          <p:nvPr/>
        </p:nvSpPr>
        <p:spPr>
          <a:xfrm>
            <a:off x="1905000" y="4191000"/>
            <a:ext cx="86868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Notice here that we included two commands in the Body part of awk, separated by a semicolon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16353-3CAE-D96D-F5D2-98EE217B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3725"/>
            <a:ext cx="11277600" cy="30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4" y="1302466"/>
            <a:ext cx="7772400" cy="144073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filter lines (or fields) by length using the built-in length function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length()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257823-AE77-3D42-07B7-C4B3E8EAEB12}"/>
              </a:ext>
            </a:extLst>
          </p:cNvPr>
          <p:cNvSpPr txBox="1">
            <a:spLocks/>
          </p:cNvSpPr>
          <p:nvPr/>
        </p:nvSpPr>
        <p:spPr bwMode="auto">
          <a:xfrm>
            <a:off x="1600200" y="2983418"/>
            <a:ext cx="8991600" cy="89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endParaRPr lang="en-US" sz="2400" kern="0" dirty="0"/>
          </a:p>
          <a:p>
            <a:pPr marL="0" indent="0">
              <a:buFont typeface="Corbel Light" panose="020B0303020204020204" pitchFamily="34" charset="0"/>
              <a:buNone/>
            </a:pPr>
            <a:r>
              <a:rPr lang="en-US" sz="2400" b="1" kern="0" dirty="0">
                <a:solidFill>
                  <a:srgbClr val="0E20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'length(field) &lt;comparison&gt; &lt;number&gt;' &lt;file&gt;</a:t>
            </a:r>
          </a:p>
        </p:txBody>
      </p:sp>
    </p:spTree>
    <p:extLst>
      <p:ext uri="{BB962C8B-B14F-4D97-AF65-F5344CB8AC3E}">
        <p14:creationId xmlns:p14="http://schemas.microsoft.com/office/powerpoint/2010/main" val="32760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length()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1F1EB-2D87-70AE-7EB4-D800D17596FD}"/>
              </a:ext>
            </a:extLst>
          </p:cNvPr>
          <p:cNvSpPr txBox="1">
            <a:spLocks/>
          </p:cNvSpPr>
          <p:nvPr/>
        </p:nvSpPr>
        <p:spPr>
          <a:xfrm>
            <a:off x="1905000" y="4191000"/>
            <a:ext cx="86868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This checks the third (last name) field’s length and displays the record if it is greater than 7 characters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B2A33-4046-09D8-E3EE-12BDE9CA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16958"/>
            <a:ext cx="11125200" cy="13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B7377-7056-5A5A-9C50-B4011A39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length()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1F1EB-2D87-70AE-7EB4-D800D17596FD}"/>
              </a:ext>
            </a:extLst>
          </p:cNvPr>
          <p:cNvSpPr txBox="1">
            <a:spLocks/>
          </p:cNvSpPr>
          <p:nvPr/>
        </p:nvSpPr>
        <p:spPr>
          <a:xfrm>
            <a:off x="1905000" y="4191000"/>
            <a:ext cx="86868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We can then filter the output line as desired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34007-B866-F793-3A8A-2CA4DE41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7012"/>
            <a:ext cx="10515600" cy="20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554162"/>
            <a:ext cx="7315200" cy="4038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Many tasks can be done with AWK: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914400" indent="0">
              <a:buNone/>
            </a:pPr>
            <a:r>
              <a:rPr lang="en-US" altLang="en-US" sz="2400" dirty="0"/>
              <a:t>Text processing</a:t>
            </a:r>
          </a:p>
          <a:p>
            <a:pPr marL="914400" indent="0">
              <a:buNone/>
            </a:pPr>
            <a:r>
              <a:rPr lang="en-US" altLang="en-US" sz="2400" dirty="0"/>
              <a:t>Producing formatted text reports</a:t>
            </a:r>
          </a:p>
          <a:p>
            <a:pPr marL="914400" indent="0">
              <a:buNone/>
            </a:pPr>
            <a:r>
              <a:rPr lang="en-US" altLang="en-US" sz="2400" dirty="0"/>
              <a:t>Performing arithmetic operations</a:t>
            </a:r>
          </a:p>
          <a:p>
            <a:pPr marL="914400" indent="0">
              <a:buNone/>
            </a:pPr>
            <a:r>
              <a:rPr lang="en-US" altLang="en-US" sz="2400" dirty="0"/>
              <a:t>Performing string operations, and many more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897B33-40F1-ED60-7E9F-FCB29B4D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4608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0AC8-28E2-4DA9-2205-59BD357F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C533-8418-3C8D-D9C5-F051F159C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5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4" y="1302466"/>
            <a:ext cx="9144006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several useful built-in variables (like environment variables) with awk</a:t>
            </a:r>
          </a:p>
          <a:p>
            <a:pPr marL="0" indent="0">
              <a:buNone/>
            </a:pPr>
            <a:r>
              <a:rPr lang="en-US" sz="2800" dirty="0"/>
              <a:t>ARGC		# of arguments</a:t>
            </a:r>
            <a:br>
              <a:rPr lang="en-US" sz="2800" dirty="0"/>
            </a:br>
            <a:r>
              <a:rPr lang="en-US" sz="2800" dirty="0"/>
              <a:t>ARGV 	array that stores command-line arguments</a:t>
            </a:r>
            <a:br>
              <a:rPr lang="en-US" sz="2800" dirty="0"/>
            </a:br>
            <a:r>
              <a:rPr lang="en-US" sz="2800" dirty="0"/>
              <a:t>FILENAME	current file name</a:t>
            </a:r>
            <a:br>
              <a:rPr lang="en-US" sz="2800" dirty="0"/>
            </a:br>
            <a:r>
              <a:rPr lang="en-US" sz="2800" dirty="0"/>
              <a:t>FS		field separator (can change with -F)</a:t>
            </a:r>
            <a:br>
              <a:rPr lang="en-US" sz="2800" dirty="0"/>
            </a:br>
            <a:r>
              <a:rPr lang="en-US" sz="2800" dirty="0"/>
              <a:t>NF		# of fields in current record</a:t>
            </a:r>
            <a:br>
              <a:rPr lang="en-US" sz="2800" dirty="0"/>
            </a:br>
            <a:r>
              <a:rPr lang="en-US" sz="2800" dirty="0"/>
              <a:t>NR 		# of the current record</a:t>
            </a:r>
            <a:br>
              <a:rPr lang="en-US" sz="2800" dirty="0"/>
            </a:br>
            <a:r>
              <a:rPr lang="en-US" sz="2800" dirty="0"/>
              <a:t>OFS		output field record</a:t>
            </a:r>
            <a:br>
              <a:rPr lang="en-US" sz="2800" dirty="0"/>
            </a:br>
            <a:r>
              <a:rPr lang="en-US" sz="2800" dirty="0"/>
              <a:t>ORS 		output record separator (default is \n)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Built in Variables</a:t>
            </a:r>
          </a:p>
        </p:txBody>
      </p:sp>
    </p:spTree>
    <p:extLst>
      <p:ext uri="{BB962C8B-B14F-4D97-AF65-F5344CB8AC3E}">
        <p14:creationId xmlns:p14="http://schemas.microsoft.com/office/powerpoint/2010/main" val="397031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4" y="1302466"/>
            <a:ext cx="9753606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several useful built-in variables (like environment variables) with awk</a:t>
            </a:r>
          </a:p>
          <a:p>
            <a:pPr marL="0" indent="0">
              <a:buNone/>
            </a:pPr>
            <a:r>
              <a:rPr lang="en-US" sz="2800" dirty="0"/>
              <a:t>RS 		input record separator (default is \n)</a:t>
            </a:r>
            <a:br>
              <a:rPr lang="en-US" sz="2800" dirty="0"/>
            </a:br>
            <a:r>
              <a:rPr lang="en-US" sz="2800" dirty="0"/>
              <a:t>RSTART	first position in string matched by match() function</a:t>
            </a:r>
            <a:br>
              <a:rPr lang="en-US" sz="2800" dirty="0"/>
            </a:br>
            <a:r>
              <a:rPr lang="en-US" sz="2800" dirty="0"/>
              <a:t>$0		entire input record (that’s a zero)</a:t>
            </a:r>
            <a:br>
              <a:rPr lang="en-US" sz="2800" dirty="0"/>
            </a:br>
            <a:r>
              <a:rPr lang="en-US" sz="2800" dirty="0"/>
              <a:t>$n		field number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Built in Variables</a:t>
            </a:r>
          </a:p>
        </p:txBody>
      </p:sp>
    </p:spTree>
    <p:extLst>
      <p:ext uri="{BB962C8B-B14F-4D97-AF65-F5344CB8AC3E}">
        <p14:creationId xmlns:p14="http://schemas.microsoft.com/office/powerpoint/2010/main" val="42159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818669-F2B2-643F-482B-9D84BF86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7" y="1295400"/>
            <a:ext cx="7086306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3E15AD-DF03-802C-9D7B-B7787B3A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Built in Variables</a:t>
            </a:r>
          </a:p>
        </p:txBody>
      </p:sp>
    </p:spTree>
    <p:extLst>
      <p:ext uri="{BB962C8B-B14F-4D97-AF65-F5344CB8AC3E}">
        <p14:creationId xmlns:p14="http://schemas.microsoft.com/office/powerpoint/2010/main" val="1540011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E15AD-DF03-802C-9D7B-B7787B3A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Built in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586C3-633F-AAD6-B6AD-E3E511D4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41" y="1219199"/>
            <a:ext cx="6756318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69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E15AD-DF03-802C-9D7B-B7787B3A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Built in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0A5AE-A79F-08B3-95BB-23F78A6A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3" y="2362200"/>
            <a:ext cx="867205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80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F3E15AD-DF03-802C-9D7B-B7787B3A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Built in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EDD5-8A5C-897E-BC59-73635F85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3" y="1219199"/>
            <a:ext cx="11742454" cy="44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02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7" y="10668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awk supports the usual operators</a:t>
            </a:r>
          </a:p>
          <a:p>
            <a:pPr marL="914400" indent="0">
              <a:buNone/>
            </a:pPr>
            <a:r>
              <a:rPr lang="en-US" sz="2400" dirty="0"/>
              <a:t>Arithmetic</a:t>
            </a:r>
            <a:br>
              <a:rPr lang="en-US" sz="2400" dirty="0"/>
            </a:br>
            <a:r>
              <a:rPr lang="en-US" sz="2400" dirty="0"/>
              <a:t>Increment/decrement</a:t>
            </a:r>
            <a:br>
              <a:rPr lang="en-US" sz="2400" dirty="0"/>
            </a:br>
            <a:r>
              <a:rPr lang="en-US" sz="2400" dirty="0"/>
              <a:t>Assignment</a:t>
            </a:r>
            <a:br>
              <a:rPr lang="en-US" sz="2400" dirty="0"/>
            </a:br>
            <a:r>
              <a:rPr lang="en-US" sz="2400" dirty="0"/>
              <a:t>Relational</a:t>
            </a:r>
            <a:br>
              <a:rPr lang="en-US" sz="2400" dirty="0"/>
            </a:br>
            <a:r>
              <a:rPr lang="en-US" sz="2400" dirty="0"/>
              <a:t>Logical</a:t>
            </a:r>
            <a:br>
              <a:rPr lang="en-US" sz="2400" dirty="0"/>
            </a:br>
            <a:r>
              <a:rPr lang="en-US" sz="2400" dirty="0"/>
              <a:t>Ternary</a:t>
            </a:r>
            <a:br>
              <a:rPr lang="en-US" sz="2400" dirty="0"/>
            </a:br>
            <a:r>
              <a:rPr lang="en-US" sz="2400" dirty="0"/>
              <a:t>Exponential</a:t>
            </a:r>
            <a:br>
              <a:rPr lang="en-US" sz="2400" dirty="0"/>
            </a:br>
            <a:r>
              <a:rPr lang="en-US" sz="2400" dirty="0"/>
              <a:t>String concatenation</a:t>
            </a:r>
            <a:br>
              <a:rPr lang="en-US" sz="2400" dirty="0"/>
            </a:br>
            <a:r>
              <a:rPr lang="en-US" sz="2400" dirty="0"/>
              <a:t>Arrays</a:t>
            </a:r>
            <a:br>
              <a:rPr lang="en-US" sz="2400" dirty="0"/>
            </a:br>
            <a:r>
              <a:rPr lang="en-US" sz="2400" dirty="0"/>
              <a:t>Regex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Operators</a:t>
            </a:r>
          </a:p>
        </p:txBody>
      </p:sp>
    </p:spTree>
    <p:extLst>
      <p:ext uri="{BB962C8B-B14F-4D97-AF65-F5344CB8AC3E}">
        <p14:creationId xmlns:p14="http://schemas.microsoft.com/office/powerpoint/2010/main" val="22277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FFA6-3F7A-1756-D980-3DFF9E1F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59656-CD55-6F28-0999-AE5C1CFB8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6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Operators (Arithmetic)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CC5E5-287B-30F6-6AE5-9BF32B8B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42" y="990600"/>
            <a:ext cx="9401916" cy="46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554162"/>
            <a:ext cx="7315200" cy="4038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dirty="0"/>
              <a:t>At its most basic,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searches files for some unit of text (usually lines terminated with an end-of-line character) containing some user-specified pattern</a:t>
            </a:r>
          </a:p>
          <a:p>
            <a:pPr marL="0" indent="0">
              <a:buNone/>
            </a:pPr>
            <a:r>
              <a:rPr lang="en-US" sz="2800" dirty="0"/>
              <a:t>When a line matches one of the patterns,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performs some set of user-defined actions on that line, then processes input lines until the end of the input files</a:t>
            </a:r>
            <a:endParaRPr lang="en-US" alt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44832-E46F-B241-100E-DCCFA7DF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2810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(Increment/Decrement)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875E8-9B9C-AFE7-DA25-856F1B8A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7273"/>
            <a:ext cx="10820400" cy="44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(Assignment)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2998-C21C-CA27-6AE8-3281D5AA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1600200"/>
            <a:ext cx="1162507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(Relational)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433-2D1D-FA25-E9BA-9C7A88A7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7" y="1141051"/>
            <a:ext cx="9320786" cy="54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(Logical)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4A09B-3BDF-40CF-1C64-7DC52108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2" y="1043851"/>
            <a:ext cx="10519236" cy="48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(Ternary)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579B9-C480-AB10-8235-8F200CCF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8" y="2057400"/>
            <a:ext cx="1141506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(Exponential)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89C20-8357-3DF2-4CB8-ED05D6790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2" y="2133600"/>
            <a:ext cx="1134591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(String Concatenation)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47A88-5D96-5BDD-F74C-A6515336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5" y="2133600"/>
            <a:ext cx="11367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 Operators)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F15FF-99B4-F95B-EB11-32A1A0D6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5" y="1043851"/>
            <a:ext cx="6324600" cy="574079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117477-C3CD-9CEE-4B5B-005ABECE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577251"/>
            <a:ext cx="4381500" cy="39472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‘~’ means ‘contains’</a:t>
            </a:r>
          </a:p>
          <a:p>
            <a:pPr marL="0" indent="0">
              <a:buNone/>
            </a:pPr>
            <a:r>
              <a:rPr lang="en-US" sz="2800" dirty="0"/>
              <a:t>So, ‘$0 ~ 3’ means, “the current line ($0) contains ‘3’”</a:t>
            </a:r>
          </a:p>
          <a:p>
            <a:pPr marL="0" indent="0">
              <a:buNone/>
            </a:pPr>
            <a:r>
              <a:rPr lang="en-US" sz="2800" dirty="0"/>
              <a:t>‘$4 ~ 3’ means, “the fourth field ($4) contains ‘3’”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1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BD4E3-334E-CC93-9218-4A9729B6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regex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C624B-6EBC-83CC-876F-CFE0EFC8E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41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regex rules and patterns we’ve already learned can be used with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as well</a:t>
            </a:r>
          </a:p>
          <a:p>
            <a:pPr marL="0" indent="0">
              <a:buNone/>
            </a:pPr>
            <a:r>
              <a:rPr lang="en-US" sz="2800" dirty="0"/>
              <a:t>Special characters (‘.’, ‘*’, ‘?’, ‘+’) all work the same way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supports PCRE ([…], {…}, etc.) and POSIX ([[:…:]]) notation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 - Regex</a:t>
            </a:r>
          </a:p>
        </p:txBody>
      </p:sp>
    </p:spTree>
    <p:extLst>
      <p:ext uri="{BB962C8B-B14F-4D97-AF65-F5344CB8AC3E}">
        <p14:creationId xmlns:p14="http://schemas.microsoft.com/office/powerpoint/2010/main" val="356701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24000"/>
            <a:ext cx="7772400" cy="4038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is used as a command as often as it is used as an interpreted script</a:t>
            </a:r>
          </a:p>
          <a:p>
            <a:pPr marL="0" indent="0">
              <a:buNone/>
            </a:pPr>
            <a:r>
              <a:rPr lang="en-US" sz="2800" dirty="0"/>
              <a:t> One-liners are popular and useful ways of filtering output from files or output streams or as standalone commands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2478E-24F8-BA37-CC7D-8B230348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9121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5D3F-9190-7E9E-6942-4C92457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For now, let’s round out today’s discussion with a few examples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41898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6398A-0A89-6EBD-F540-7F8FFED7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6" y="1524000"/>
            <a:ext cx="11545448" cy="40952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77724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marks.txt</a:t>
            </a:r>
          </a:p>
        </p:txBody>
      </p:sp>
    </p:spTree>
    <p:extLst>
      <p:ext uri="{BB962C8B-B14F-4D97-AF65-F5344CB8AC3E}">
        <p14:creationId xmlns:p14="http://schemas.microsoft.com/office/powerpoint/2010/main" val="35183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EAA24-0BC4-EE13-5131-A6780C6D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04253"/>
            <a:ext cx="4972744" cy="2886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7FD65-D7B9-61F6-4083-42C67FCB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689963"/>
            <a:ext cx="4963218" cy="291505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2143472" y="4660360"/>
            <a:ext cx="2209800" cy="48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oops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485AA2-BA26-A2D4-E16C-769C4A6C08BC}"/>
              </a:ext>
            </a:extLst>
          </p:cNvPr>
          <p:cNvSpPr txBox="1">
            <a:spLocks/>
          </p:cNvSpPr>
          <p:nvPr/>
        </p:nvSpPr>
        <p:spPr bwMode="auto">
          <a:xfrm>
            <a:off x="7929909" y="4660360"/>
            <a:ext cx="2209800" cy="48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better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A40AB-6212-914B-0145-8BB0FA8ECEF8}"/>
              </a:ext>
            </a:extLst>
          </p:cNvPr>
          <p:cNvCxnSpPr>
            <a:cxnSpLocks/>
          </p:cNvCxnSpPr>
          <p:nvPr/>
        </p:nvCxnSpPr>
        <p:spPr>
          <a:xfrm flipH="1" flipV="1">
            <a:off x="1046652" y="2313708"/>
            <a:ext cx="114300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2143472" y="4660360"/>
            <a:ext cx="2209800" cy="48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unsorted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485AA2-BA26-A2D4-E16C-769C4A6C08BC}"/>
              </a:ext>
            </a:extLst>
          </p:cNvPr>
          <p:cNvSpPr txBox="1">
            <a:spLocks/>
          </p:cNvSpPr>
          <p:nvPr/>
        </p:nvSpPr>
        <p:spPr bwMode="auto">
          <a:xfrm>
            <a:off x="6772976" y="4660360"/>
            <a:ext cx="4790382" cy="97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sorted - note that we can use awk in pipelines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A40AB-6212-914B-0145-8BB0FA8ECEF8}"/>
              </a:ext>
            </a:extLst>
          </p:cNvPr>
          <p:cNvCxnSpPr>
            <a:cxnSpLocks/>
          </p:cNvCxnSpPr>
          <p:nvPr/>
        </p:nvCxnSpPr>
        <p:spPr>
          <a:xfrm flipH="1" flipV="1">
            <a:off x="1046652" y="2313708"/>
            <a:ext cx="114300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F364B8-A554-5602-A286-7936909B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06562"/>
            <a:ext cx="5096586" cy="2886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1A24D8-FBCF-6176-D7B2-0068C311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458878"/>
            <a:ext cx="507753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709605" y="4660360"/>
            <a:ext cx="5077534" cy="48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changing OFS (variable declarations have to go in BEGIN)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485AA2-BA26-A2D4-E16C-769C4A6C08BC}"/>
              </a:ext>
            </a:extLst>
          </p:cNvPr>
          <p:cNvSpPr txBox="1">
            <a:spLocks/>
          </p:cNvSpPr>
          <p:nvPr/>
        </p:nvSpPr>
        <p:spPr bwMode="auto">
          <a:xfrm>
            <a:off x="6772976" y="4660360"/>
            <a:ext cx="4790382" cy="97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alternate - declaring FS in BEGIN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A40AB-6212-914B-0145-8BB0FA8ECEF8}"/>
              </a:ext>
            </a:extLst>
          </p:cNvPr>
          <p:cNvCxnSpPr>
            <a:cxnSpLocks/>
          </p:cNvCxnSpPr>
          <p:nvPr/>
        </p:nvCxnSpPr>
        <p:spPr>
          <a:xfrm flipH="1" flipV="1">
            <a:off x="1046652" y="2313708"/>
            <a:ext cx="114300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9F2F35-EBF1-0789-7DAA-F280CB6C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5" y="1518153"/>
            <a:ext cx="5077534" cy="3105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271ADB-A494-1AAC-D7FB-0545A2C5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37" y="1527679"/>
            <a:ext cx="508706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838200" y="1387622"/>
            <a:ext cx="449580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let’s say we want just names that have ‘Wi’ in them…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D50F1-7033-38C0-D5E2-962F518A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90" y="381000"/>
            <a:ext cx="5884091" cy="6172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586F96-75B6-67D7-C0EA-56702F714EDE}"/>
              </a:ext>
            </a:extLst>
          </p:cNvPr>
          <p:cNvSpPr txBox="1">
            <a:spLocks/>
          </p:cNvSpPr>
          <p:nvPr/>
        </p:nvSpPr>
        <p:spPr bwMode="auto">
          <a:xfrm>
            <a:off x="838200" y="3581400"/>
            <a:ext cx="449580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hmmm…not quite what I was thinking. I meant ‘last names’</a:t>
            </a:r>
          </a:p>
        </p:txBody>
      </p:sp>
    </p:spTree>
    <p:extLst>
      <p:ext uri="{BB962C8B-B14F-4D97-AF65-F5344CB8AC3E}">
        <p14:creationId xmlns:p14="http://schemas.microsoft.com/office/powerpoint/2010/main" val="17774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838200" y="1387622"/>
            <a:ext cx="449580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let’s say we want just names that have ‘Wi’ in them…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586F96-75B6-67D7-C0EA-56702F714EDE}"/>
              </a:ext>
            </a:extLst>
          </p:cNvPr>
          <p:cNvSpPr txBox="1">
            <a:spLocks/>
          </p:cNvSpPr>
          <p:nvPr/>
        </p:nvSpPr>
        <p:spPr bwMode="auto">
          <a:xfrm>
            <a:off x="6510854" y="1981200"/>
            <a:ext cx="5405582" cy="48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this tripped me up for a minute…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47821-91D5-9A45-2305-E7446692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31" y="955124"/>
            <a:ext cx="5767629" cy="1026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B92C0-0D9B-9FE0-A175-AEC7496B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39" y="2468488"/>
            <a:ext cx="5765321" cy="429147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30A25A-274E-3297-F940-9302FB5B2C8A}"/>
              </a:ext>
            </a:extLst>
          </p:cNvPr>
          <p:cNvSpPr txBox="1">
            <a:spLocks/>
          </p:cNvSpPr>
          <p:nvPr/>
        </p:nvSpPr>
        <p:spPr bwMode="auto">
          <a:xfrm>
            <a:off x="838200" y="2708279"/>
            <a:ext cx="4495800" cy="178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though ‘last name’ is the third field in the original file, the first awk shifted its position to first ($1)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C1000-2886-FEF7-8BCD-1EBFE3997D3E}"/>
              </a:ext>
            </a:extLst>
          </p:cNvPr>
          <p:cNvCxnSpPr/>
          <p:nvPr/>
        </p:nvCxnSpPr>
        <p:spPr>
          <a:xfrm flipV="1">
            <a:off x="5181600" y="3124200"/>
            <a:ext cx="1148231" cy="152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6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838200" y="1387622"/>
            <a:ext cx="449580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let’s say we want just names that have ‘Wi’ in them…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30A25A-274E-3297-F940-9302FB5B2C8A}"/>
              </a:ext>
            </a:extLst>
          </p:cNvPr>
          <p:cNvSpPr txBox="1">
            <a:spLocks/>
          </p:cNvSpPr>
          <p:nvPr/>
        </p:nvSpPr>
        <p:spPr bwMode="auto">
          <a:xfrm>
            <a:off x="838200" y="2708279"/>
            <a:ext cx="4495800" cy="178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>
              <a:buFont typeface="Corbel Light" panose="020B0303020204020204" pitchFamily="34" charset="0"/>
              <a:buNone/>
            </a:pPr>
            <a:r>
              <a:rPr lang="en-US" sz="2800" kern="0" dirty="0"/>
              <a:t>formatted print … not too exciting, yet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AD36C-1EC2-78D2-F533-2F5474FB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32" y="1043851"/>
            <a:ext cx="5739050" cy="43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B5FBF3-A8C1-7CDD-934F-236A04C28404}"/>
              </a:ext>
            </a:extLst>
          </p:cNvPr>
          <p:cNvSpPr txBox="1">
            <a:spLocks/>
          </p:cNvSpPr>
          <p:nvPr/>
        </p:nvSpPr>
        <p:spPr bwMode="auto">
          <a:xfrm>
            <a:off x="838200" y="1387622"/>
            <a:ext cx="449580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let’s say we want just names that have ‘Wi’ in them…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30A25A-274E-3297-F940-9302FB5B2C8A}"/>
              </a:ext>
            </a:extLst>
          </p:cNvPr>
          <p:cNvSpPr txBox="1">
            <a:spLocks/>
          </p:cNvSpPr>
          <p:nvPr/>
        </p:nvSpPr>
        <p:spPr bwMode="auto">
          <a:xfrm>
            <a:off x="838200" y="2708279"/>
            <a:ext cx="4495800" cy="178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much better!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DC78C-B37A-CAA0-4E33-B484EA0A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28" y="1043850"/>
            <a:ext cx="5828532" cy="4518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ED313B-BA80-FCFE-9B26-42F4BE92E030}"/>
              </a:ext>
            </a:extLst>
          </p:cNvPr>
          <p:cNvSpPr/>
          <p:nvPr/>
        </p:nvSpPr>
        <p:spPr>
          <a:xfrm>
            <a:off x="8915400" y="1295400"/>
            <a:ext cx="310586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F3AE6D-872E-96A2-C79B-C5D7FFEB8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99" y="2484653"/>
            <a:ext cx="9741287" cy="42207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30A25A-274E-3297-F940-9302FB5B2C8A}"/>
              </a:ext>
            </a:extLst>
          </p:cNvPr>
          <p:cNvSpPr txBox="1">
            <a:spLocks/>
          </p:cNvSpPr>
          <p:nvPr/>
        </p:nvSpPr>
        <p:spPr bwMode="auto">
          <a:xfrm>
            <a:off x="6111488" y="1916332"/>
            <a:ext cx="4495800" cy="5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note the regex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313B-BA80-FCFE-9B26-42F4BE92E030}"/>
              </a:ext>
            </a:extLst>
          </p:cNvPr>
          <p:cNvSpPr/>
          <p:nvPr/>
        </p:nvSpPr>
        <p:spPr>
          <a:xfrm>
            <a:off x="6576737" y="2484653"/>
            <a:ext cx="3565302" cy="295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D2545-DA44-87B1-AB0B-E7BDFBFAE522}"/>
              </a:ext>
            </a:extLst>
          </p:cNvPr>
          <p:cNvSpPr/>
          <p:nvPr/>
        </p:nvSpPr>
        <p:spPr>
          <a:xfrm>
            <a:off x="1066299" y="3386608"/>
            <a:ext cx="686302" cy="2871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D8643-17C5-71ED-FB87-8B944577833A}"/>
              </a:ext>
            </a:extLst>
          </p:cNvPr>
          <p:cNvSpPr/>
          <p:nvPr/>
        </p:nvSpPr>
        <p:spPr>
          <a:xfrm>
            <a:off x="1750293" y="3386753"/>
            <a:ext cx="188045" cy="2871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20924-5A8E-10FA-8248-B01A6F326C59}"/>
              </a:ext>
            </a:extLst>
          </p:cNvPr>
          <p:cNvSpPr/>
          <p:nvPr/>
        </p:nvSpPr>
        <p:spPr>
          <a:xfrm>
            <a:off x="1933576" y="3386753"/>
            <a:ext cx="704849" cy="2871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762D5C9-A01F-F680-159F-458A76FC7AA1}"/>
              </a:ext>
            </a:extLst>
          </p:cNvPr>
          <p:cNvSpPr txBox="1">
            <a:spLocks/>
          </p:cNvSpPr>
          <p:nvPr/>
        </p:nvSpPr>
        <p:spPr bwMode="auto">
          <a:xfrm>
            <a:off x="285750" y="1387622"/>
            <a:ext cx="504825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U-num (U008[0-5]</a:t>
            </a:r>
            <a:r>
              <a:rPr lang="en-US" sz="2800" kern="0" dirty="0" err="1"/>
              <a:t>xxxx</a:t>
            </a:r>
            <a:r>
              <a:rPr lang="en-US" sz="2800" kern="0" dirty="0"/>
              <a:t>, last name, email (sorted on last name)</a:t>
            </a:r>
          </a:p>
        </p:txBody>
      </p:sp>
    </p:spTree>
    <p:extLst>
      <p:ext uri="{BB962C8B-B14F-4D97-AF65-F5344CB8AC3E}">
        <p14:creationId xmlns:p14="http://schemas.microsoft.com/office/powerpoint/2010/main" val="39366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4162"/>
            <a:ext cx="8839200" cy="4038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even has an interactive mode of sorts because, without input, it acts upon any line the user types into the terminal:</a:t>
            </a:r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24A57-C3BD-4EE3-B7E8-280AB581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971800"/>
            <a:ext cx="5753903" cy="17433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7AEF27-C726-2303-B49E-B856C67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D5BFEF-E35A-E4D4-DB88-D5426A0C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29" y="2362200"/>
            <a:ext cx="9354370" cy="40816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313B-BA80-FCFE-9B26-42F4BE92E030}"/>
              </a:ext>
            </a:extLst>
          </p:cNvPr>
          <p:cNvSpPr/>
          <p:nvPr/>
        </p:nvSpPr>
        <p:spPr>
          <a:xfrm>
            <a:off x="6686551" y="2371509"/>
            <a:ext cx="3905248" cy="2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F90DD-6852-7C35-853B-C2F33418A4D5}"/>
              </a:ext>
            </a:extLst>
          </p:cNvPr>
          <p:cNvSpPr/>
          <p:nvPr/>
        </p:nvSpPr>
        <p:spPr>
          <a:xfrm>
            <a:off x="1216977" y="3262783"/>
            <a:ext cx="668974" cy="282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BE5AB-B4B3-BE12-CB43-6BF128D1E555}"/>
              </a:ext>
            </a:extLst>
          </p:cNvPr>
          <p:cNvSpPr/>
          <p:nvPr/>
        </p:nvSpPr>
        <p:spPr>
          <a:xfrm>
            <a:off x="1883643" y="3262928"/>
            <a:ext cx="188045" cy="282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27C99-367B-CEFD-421D-CF6B6153B021}"/>
              </a:ext>
            </a:extLst>
          </p:cNvPr>
          <p:cNvSpPr/>
          <p:nvPr/>
        </p:nvSpPr>
        <p:spPr>
          <a:xfrm>
            <a:off x="2066926" y="3262928"/>
            <a:ext cx="704849" cy="282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A6B1EB-FCED-D265-EDB2-5B2C141ABEDA}"/>
              </a:ext>
            </a:extLst>
          </p:cNvPr>
          <p:cNvSpPr txBox="1">
            <a:spLocks/>
          </p:cNvSpPr>
          <p:nvPr/>
        </p:nvSpPr>
        <p:spPr bwMode="auto">
          <a:xfrm>
            <a:off x="6095999" y="1793879"/>
            <a:ext cx="4495800" cy="5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note the regex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D45BC9E-90DC-A4C1-0019-ED933E5CDD81}"/>
              </a:ext>
            </a:extLst>
          </p:cNvPr>
          <p:cNvSpPr txBox="1">
            <a:spLocks/>
          </p:cNvSpPr>
          <p:nvPr/>
        </p:nvSpPr>
        <p:spPr bwMode="auto">
          <a:xfrm>
            <a:off x="285750" y="1387622"/>
            <a:ext cx="504825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U-num (U008[0-5]</a:t>
            </a:r>
            <a:r>
              <a:rPr lang="en-US" sz="2800" kern="0" dirty="0" err="1"/>
              <a:t>xxxx</a:t>
            </a:r>
            <a:r>
              <a:rPr lang="en-US" sz="2800" kern="0" dirty="0"/>
              <a:t>, last name, email (sorted on last name)</a:t>
            </a:r>
          </a:p>
        </p:txBody>
      </p:sp>
    </p:spTree>
    <p:extLst>
      <p:ext uri="{BB962C8B-B14F-4D97-AF65-F5344CB8AC3E}">
        <p14:creationId xmlns:p14="http://schemas.microsoft.com/office/powerpoint/2010/main" val="10165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83447-BB10-A8F9-8B69-7DAFDB27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27" y="2421623"/>
            <a:ext cx="9687487" cy="418468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313B-BA80-FCFE-9B26-42F4BE92E030}"/>
              </a:ext>
            </a:extLst>
          </p:cNvPr>
          <p:cNvSpPr/>
          <p:nvPr/>
        </p:nvSpPr>
        <p:spPr>
          <a:xfrm>
            <a:off x="6787444" y="2421623"/>
            <a:ext cx="4136070" cy="29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F90DD-6852-7C35-853B-C2F33418A4D5}"/>
              </a:ext>
            </a:extLst>
          </p:cNvPr>
          <p:cNvSpPr/>
          <p:nvPr/>
        </p:nvSpPr>
        <p:spPr>
          <a:xfrm>
            <a:off x="1236027" y="3262782"/>
            <a:ext cx="668974" cy="300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BE5AB-B4B3-BE12-CB43-6BF128D1E555}"/>
              </a:ext>
            </a:extLst>
          </p:cNvPr>
          <p:cNvSpPr/>
          <p:nvPr/>
        </p:nvSpPr>
        <p:spPr>
          <a:xfrm>
            <a:off x="1902693" y="3262927"/>
            <a:ext cx="188045" cy="300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27C99-367B-CEFD-421D-CF6B6153B021}"/>
              </a:ext>
            </a:extLst>
          </p:cNvPr>
          <p:cNvSpPr/>
          <p:nvPr/>
        </p:nvSpPr>
        <p:spPr>
          <a:xfrm>
            <a:off x="2085976" y="3262927"/>
            <a:ext cx="704849" cy="300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A6B1EB-FCED-D265-EDB2-5B2C141ABEDA}"/>
              </a:ext>
            </a:extLst>
          </p:cNvPr>
          <p:cNvSpPr txBox="1">
            <a:spLocks/>
          </p:cNvSpPr>
          <p:nvPr/>
        </p:nvSpPr>
        <p:spPr bwMode="auto">
          <a:xfrm>
            <a:off x="6607579" y="1803404"/>
            <a:ext cx="4495800" cy="5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note the regex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CCEBC3-1379-D3B5-3596-DD2410C1FBBD}"/>
              </a:ext>
            </a:extLst>
          </p:cNvPr>
          <p:cNvSpPr txBox="1">
            <a:spLocks/>
          </p:cNvSpPr>
          <p:nvPr/>
        </p:nvSpPr>
        <p:spPr bwMode="auto">
          <a:xfrm>
            <a:off x="285750" y="1387622"/>
            <a:ext cx="504825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U-num (U008[0-5]</a:t>
            </a:r>
            <a:r>
              <a:rPr lang="en-US" sz="2800" kern="0" dirty="0" err="1"/>
              <a:t>xxxx</a:t>
            </a:r>
            <a:r>
              <a:rPr lang="en-US" sz="2800" kern="0" dirty="0"/>
              <a:t>, last name, email (sorted on last name)</a:t>
            </a:r>
          </a:p>
        </p:txBody>
      </p:sp>
    </p:spTree>
    <p:extLst>
      <p:ext uri="{BB962C8B-B14F-4D97-AF65-F5344CB8AC3E}">
        <p14:creationId xmlns:p14="http://schemas.microsoft.com/office/powerpoint/2010/main" val="2877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E778DC-83AB-7549-33AF-514C09C4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27" y="2326690"/>
            <a:ext cx="9917748" cy="43406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B4BAF9-E817-C13B-06EC-93FFF1E6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686800" cy="792162"/>
          </a:xfrm>
        </p:spPr>
        <p:txBody>
          <a:bodyPr/>
          <a:lstStyle/>
          <a:p>
            <a:r>
              <a:rPr lang="en-US" altLang="en-US" sz="4000" dirty="0"/>
              <a:t>awk - Operators (Regex)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0C686-009A-30FE-AEA0-8F3B3D89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2209800" cy="48014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students2.txt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D313B-BA80-FCFE-9B26-42F4BE92E030}"/>
              </a:ext>
            </a:extLst>
          </p:cNvPr>
          <p:cNvSpPr/>
          <p:nvPr/>
        </p:nvSpPr>
        <p:spPr>
          <a:xfrm>
            <a:off x="6977944" y="2342935"/>
            <a:ext cx="4175831" cy="295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F90DD-6852-7C35-853B-C2F33418A4D5}"/>
              </a:ext>
            </a:extLst>
          </p:cNvPr>
          <p:cNvSpPr/>
          <p:nvPr/>
        </p:nvSpPr>
        <p:spPr>
          <a:xfrm>
            <a:off x="1236027" y="3262782"/>
            <a:ext cx="668974" cy="306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BE5AB-B4B3-BE12-CB43-6BF128D1E555}"/>
              </a:ext>
            </a:extLst>
          </p:cNvPr>
          <p:cNvSpPr/>
          <p:nvPr/>
        </p:nvSpPr>
        <p:spPr>
          <a:xfrm>
            <a:off x="1902693" y="3262927"/>
            <a:ext cx="188045" cy="306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27C99-367B-CEFD-421D-CF6B6153B021}"/>
              </a:ext>
            </a:extLst>
          </p:cNvPr>
          <p:cNvSpPr/>
          <p:nvPr/>
        </p:nvSpPr>
        <p:spPr>
          <a:xfrm>
            <a:off x="2085976" y="3262927"/>
            <a:ext cx="704849" cy="306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A6B1EB-FCED-D265-EDB2-5B2C141ABEDA}"/>
              </a:ext>
            </a:extLst>
          </p:cNvPr>
          <p:cNvSpPr txBox="1">
            <a:spLocks/>
          </p:cNvSpPr>
          <p:nvPr/>
        </p:nvSpPr>
        <p:spPr bwMode="auto">
          <a:xfrm>
            <a:off x="6917970" y="1793879"/>
            <a:ext cx="4495800" cy="56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note the regex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230C2F8-E11A-E320-F1B3-4A250A70F778}"/>
              </a:ext>
            </a:extLst>
          </p:cNvPr>
          <p:cNvSpPr txBox="1">
            <a:spLocks/>
          </p:cNvSpPr>
          <p:nvPr/>
        </p:nvSpPr>
        <p:spPr bwMode="auto">
          <a:xfrm>
            <a:off x="285750" y="1387622"/>
            <a:ext cx="5048250" cy="97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marL="0" indent="0" algn="ctr">
              <a:buFont typeface="Corbel Light" panose="020B0303020204020204" pitchFamily="34" charset="0"/>
              <a:buNone/>
            </a:pPr>
            <a:r>
              <a:rPr lang="en-US" sz="2800" kern="0" dirty="0"/>
              <a:t>U-num (U008[0-5]</a:t>
            </a:r>
            <a:r>
              <a:rPr lang="en-US" sz="2800" kern="0" dirty="0" err="1"/>
              <a:t>xxxx</a:t>
            </a:r>
            <a:r>
              <a:rPr lang="en-US" sz="2800" kern="0" dirty="0"/>
              <a:t>, last name, email (sorted on last name)</a:t>
            </a:r>
          </a:p>
        </p:txBody>
      </p:sp>
    </p:spTree>
    <p:extLst>
      <p:ext uri="{BB962C8B-B14F-4D97-AF65-F5344CB8AC3E}">
        <p14:creationId xmlns:p14="http://schemas.microsoft.com/office/powerpoint/2010/main" val="1021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in, outdoor object&#10;&#10;Description automatically generated">
            <a:extLst>
              <a:ext uri="{FF2B5EF4-FFF2-40B4-BE49-F238E27FC236}">
                <a16:creationId xmlns:a16="http://schemas.microsoft.com/office/drawing/2014/main" id="{A5B23A9E-1BDE-E136-9CF9-BF2625D67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244" t="25245" r="25245"/>
          <a:stretch/>
        </p:blipFill>
        <p:spPr>
          <a:xfrm>
            <a:off x="0" y="0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4162"/>
            <a:ext cx="8839200" cy="4038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POWERFUL text-parsing tool for Unix and Unix-like systems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Because it has programmed functions that you can use to perform common parsing tasks, it’s also considered a programming language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C86C36-5CA8-0318-92EE-86B5186F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8548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554162"/>
            <a:ext cx="8839200" cy="4038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You probably won’t be developing your next GUI application with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altLang="en-US" sz="2800" dirty="0"/>
              <a:t>, and it likely won’t take the place of your default scripting language, but it’s a powerful utility for specific tasks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What those tasks may be is surprisingly diverse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The best way to discover which of your problems might be best solved by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is to learn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; you’ll be surprised at how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800" dirty="0"/>
              <a:t> can help you get more done but with a lot less effort</a:t>
            </a:r>
            <a:endParaRPr lang="en-US" alt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8EAD1A-4D39-6F38-EE3C-0443A69C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1689"/>
            <a:ext cx="8229600" cy="792162"/>
          </a:xfrm>
        </p:spPr>
        <p:txBody>
          <a:bodyPr/>
          <a:lstStyle/>
          <a:p>
            <a:r>
              <a:rPr lang="en-US" altLang="en-US" sz="4000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14602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001159439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TS001159439</Template>
  <TotalTime>7201</TotalTime>
  <Words>1624</Words>
  <Application>Microsoft Office PowerPoint</Application>
  <PresentationFormat>Widescreen</PresentationFormat>
  <Paragraphs>204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Corbel Light</vt:lpstr>
      <vt:lpstr>Courier New</vt:lpstr>
      <vt:lpstr>Palatino Linotype</vt:lpstr>
      <vt:lpstr>Times New Roman</vt:lpstr>
      <vt:lpstr>TS001159439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 - Workflow</vt:lpstr>
      <vt:lpstr>awk - Workflow</vt:lpstr>
      <vt:lpstr>awk - Structure</vt:lpstr>
      <vt:lpstr>awk - Structure</vt:lpstr>
      <vt:lpstr>awk - Structure</vt:lpstr>
      <vt:lpstr>awk</vt:lpstr>
      <vt:lpstr>awk - Sample File</vt:lpstr>
      <vt:lpstr>awk in Action</vt:lpstr>
      <vt:lpstr>awk in Action</vt:lpstr>
      <vt:lpstr>awk in Action</vt:lpstr>
      <vt:lpstr>awk in Action</vt:lpstr>
      <vt:lpstr>awk in Action</vt:lpstr>
      <vt:lpstr>awk in Action</vt:lpstr>
      <vt:lpstr>awk - Program File</vt:lpstr>
      <vt:lpstr>awk - Program File</vt:lpstr>
      <vt:lpstr>awk - Something else to notice</vt:lpstr>
      <vt:lpstr>awk - Something else to notice</vt:lpstr>
      <vt:lpstr>awk - Something else to notice</vt:lpstr>
      <vt:lpstr>awk - Basic Pattern Matching</vt:lpstr>
      <vt:lpstr>awk - Basic Pattern Matching</vt:lpstr>
      <vt:lpstr>awk - Basic Pattern Matching</vt:lpstr>
      <vt:lpstr>awk - Basic Pattern Matching</vt:lpstr>
      <vt:lpstr>awk</vt:lpstr>
      <vt:lpstr>awk - Basic Pattern Matching</vt:lpstr>
      <vt:lpstr>awk - Counting Pattern Matches</vt:lpstr>
      <vt:lpstr>awk - Basic Pattern Matching</vt:lpstr>
      <vt:lpstr>awk - Basic Pattern Matching</vt:lpstr>
      <vt:lpstr>awk - length()</vt:lpstr>
      <vt:lpstr>awk - length()</vt:lpstr>
      <vt:lpstr>awk - length()</vt:lpstr>
      <vt:lpstr>Built-in variables</vt:lpstr>
      <vt:lpstr>awk - Built in Variables</vt:lpstr>
      <vt:lpstr>awk - Built in Variables</vt:lpstr>
      <vt:lpstr>awk - Built in Variables</vt:lpstr>
      <vt:lpstr>awk - Built in Variables</vt:lpstr>
      <vt:lpstr>awk - Built in Variables</vt:lpstr>
      <vt:lpstr>awk - Built in Variables</vt:lpstr>
      <vt:lpstr>awk - Operators</vt:lpstr>
      <vt:lpstr>Operators</vt:lpstr>
      <vt:lpstr>awk - Operators (Arithmetic)</vt:lpstr>
      <vt:lpstr>awk - Operators (Increment/Decrement)</vt:lpstr>
      <vt:lpstr>awk - Operators (Assignment)</vt:lpstr>
      <vt:lpstr>awk - Operators (Relational)</vt:lpstr>
      <vt:lpstr>awk - Operators (Logical)</vt:lpstr>
      <vt:lpstr>awk - Operators (Ternary)</vt:lpstr>
      <vt:lpstr>awk - Operators (Exponential)</vt:lpstr>
      <vt:lpstr>awk - Operators (String Concatenation)</vt:lpstr>
      <vt:lpstr>awk - Operators (Regex Operators)</vt:lpstr>
      <vt:lpstr>More regex</vt:lpstr>
      <vt:lpstr>awk - Regex</vt:lpstr>
      <vt:lpstr>awk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awk - Operators (Regex)</vt:lpstr>
      <vt:lpstr>PowerPoint Presentation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Unix</dc:title>
  <dc:creator>ETSU</dc:creator>
  <cp:lastModifiedBy>Ramsey, John Webster</cp:lastModifiedBy>
  <cp:revision>209</cp:revision>
  <dcterms:created xsi:type="dcterms:W3CDTF">2008-01-15T15:15:34Z</dcterms:created>
  <dcterms:modified xsi:type="dcterms:W3CDTF">2022-11-15T16:57:49Z</dcterms:modified>
</cp:coreProperties>
</file>