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 Target="slides/slide1.xml"/><Relationship Id="rId19" Type="http://schemas.openxmlformats.org/officeDocument/2006/relationships/font" Target="fonts/Roboto-boldItalic.fntdata"/><Relationship Id="rId6" Type="http://schemas.openxmlformats.org/officeDocument/2006/relationships/slide" Target="slides/slide2.xml"/><Relationship Id="rId18"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5"/>
            <a:ext cx="3045625" cy="2030570"/>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Shape 17"/>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5"/>
            <a:ext cx="3045625" cy="2030570"/>
            <a:chOff x="6098378" y="5"/>
            <a:chExt cx="3045625" cy="2030570"/>
          </a:xfrm>
        </p:grpSpPr>
        <p:sp>
          <p:nvSpPr>
            <p:cNvPr id="21" name="Shape 2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5"/>
            <a:ext cx="3045625" cy="2030570"/>
            <a:chOff x="6098378" y="5"/>
            <a:chExt cx="3045625" cy="2030570"/>
          </a:xfrm>
        </p:grpSpPr>
        <p:sp>
          <p:nvSpPr>
            <p:cNvPr id="52" name="Shape 52"/>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Shape 62"/>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
              <a:t>Use Case Documents</a:t>
            </a:r>
            <a:endParaRPr/>
          </a:p>
          <a:p>
            <a:pPr indent="0" lvl="0" marL="0">
              <a:spcBef>
                <a:spcPts val="0"/>
              </a:spcBef>
              <a:spcAft>
                <a:spcPts val="0"/>
              </a:spcAft>
              <a:buNone/>
            </a:pPr>
            <a:r>
              <a:t/>
            </a:r>
            <a:endParaRPr/>
          </a:p>
        </p:txBody>
      </p:sp>
      <p:sp>
        <p:nvSpPr>
          <p:cNvPr id="86" name="Shape 86"/>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Dmitriy Sinitsyn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Post-conditions</a:t>
            </a:r>
            <a:endParaRPr/>
          </a:p>
        </p:txBody>
      </p:sp>
      <p:sp>
        <p:nvSpPr>
          <p:cNvPr id="140" name="Shape 14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This part is exactly how it sounds. What should happen when the use case ends?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Create the use case diagram</a:t>
            </a:r>
            <a:endParaRPr/>
          </a:p>
        </p:txBody>
      </p:sp>
      <p:pic>
        <p:nvPicPr>
          <p:cNvPr id="146" name="Shape 146"/>
          <p:cNvPicPr preferRelativeResize="0"/>
          <p:nvPr/>
        </p:nvPicPr>
        <p:blipFill>
          <a:blip r:embed="rId3">
            <a:alphaModFix/>
          </a:blip>
          <a:stretch>
            <a:fillRect/>
          </a:stretch>
        </p:blipFill>
        <p:spPr>
          <a:xfrm>
            <a:off x="971300" y="971275"/>
            <a:ext cx="4672626" cy="3756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idx="1" type="body"/>
          </p:nvPr>
        </p:nvSpPr>
        <p:spPr>
          <a:xfrm>
            <a:off x="311700" y="529875"/>
            <a:ext cx="8520600" cy="3339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The use case could be part of the Business Requirement Document (BRD) or a separate document depending on the organization you are working for.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Name</a:t>
            </a:r>
            <a:endParaRPr/>
          </a:p>
        </p:txBody>
      </p:sp>
      <p:sp>
        <p:nvSpPr>
          <p:cNvPr id="97" name="Shape 9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Assign a unique name to your use case preferably describing the functionality you want to present (like food order, order processing or ATM machine)</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Brief description</a:t>
            </a:r>
            <a:endParaRPr/>
          </a:p>
        </p:txBody>
      </p:sp>
      <p:sp>
        <p:nvSpPr>
          <p:cNvPr id="103" name="Shape 10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600"/>
              <a:t>The use case description can be in any of the following formats:</a:t>
            </a:r>
            <a:endParaRPr sz="1600"/>
          </a:p>
          <a:p>
            <a:pPr indent="-330200" lvl="0" marL="914400">
              <a:spcBef>
                <a:spcPts val="1600"/>
              </a:spcBef>
              <a:spcAft>
                <a:spcPts val="0"/>
              </a:spcAft>
              <a:buSzPts val="1600"/>
              <a:buChar char="●"/>
            </a:pPr>
            <a:r>
              <a:rPr lang="en" sz="1600"/>
              <a:t>Narrative: it is describing the user’s intent from the use case in a free form text; it tells the story of the user’s actions during the use case</a:t>
            </a:r>
            <a:endParaRPr sz="1600"/>
          </a:p>
          <a:p>
            <a:pPr indent="-330200" lvl="0" marL="914400">
              <a:spcBef>
                <a:spcPts val="0"/>
              </a:spcBef>
              <a:spcAft>
                <a:spcPts val="0"/>
              </a:spcAft>
              <a:buSzPts val="1600"/>
              <a:buChar char="●"/>
            </a:pPr>
            <a:r>
              <a:rPr lang="en" sz="1600"/>
              <a:t>Scenario: it is describing the sequence of events and the list of steps to accomplish; it is a simple step by step statement in logical sequence, such as in ATM machine:</a:t>
            </a:r>
            <a:endParaRPr sz="1600"/>
          </a:p>
          <a:p>
            <a:pPr indent="-330200" lvl="0" marL="914400">
              <a:spcBef>
                <a:spcPts val="0"/>
              </a:spcBef>
              <a:spcAft>
                <a:spcPts val="0"/>
              </a:spcAft>
              <a:buSzPts val="1600"/>
              <a:buChar char="●"/>
            </a:pPr>
            <a:r>
              <a:rPr lang="en" sz="1600"/>
              <a:t>Present transaction screen</a:t>
            </a:r>
            <a:endParaRPr sz="1600"/>
          </a:p>
          <a:p>
            <a:pPr indent="-330200" lvl="0" marL="914400">
              <a:spcBef>
                <a:spcPts val="0"/>
              </a:spcBef>
              <a:spcAft>
                <a:spcPts val="0"/>
              </a:spcAft>
              <a:buSzPts val="1600"/>
              <a:buChar char="●"/>
            </a:pPr>
            <a:r>
              <a:rPr lang="en" sz="1600"/>
              <a:t>Capture fast cash withdrawal request</a:t>
            </a:r>
            <a:endParaRPr sz="1600"/>
          </a:p>
          <a:p>
            <a:pPr indent="-330200" lvl="0" marL="914400">
              <a:spcBef>
                <a:spcPts val="0"/>
              </a:spcBef>
              <a:spcAft>
                <a:spcPts val="0"/>
              </a:spcAft>
              <a:buSzPts val="1600"/>
              <a:buChar char="●"/>
            </a:pPr>
            <a:r>
              <a:rPr lang="en" sz="1600"/>
              <a:t>Post transaction to bank and confirm</a:t>
            </a:r>
            <a:endParaRPr sz="1600"/>
          </a:p>
          <a:p>
            <a:pPr indent="-330200" lvl="0" marL="914400">
              <a:spcBef>
                <a:spcPts val="0"/>
              </a:spcBef>
              <a:spcAft>
                <a:spcPts val="0"/>
              </a:spcAft>
              <a:buSzPts val="1600"/>
              <a:buChar char="●"/>
            </a:pPr>
            <a:r>
              <a:rPr lang="en" sz="1600"/>
              <a:t>Dispense money, card and transaction receipt</a:t>
            </a:r>
            <a:endParaRPr sz="1600"/>
          </a:p>
          <a:p>
            <a:pPr indent="-330200" lvl="0" marL="914400">
              <a:spcBef>
                <a:spcPts val="0"/>
              </a:spcBef>
              <a:spcAft>
                <a:spcPts val="0"/>
              </a:spcAft>
              <a:buSzPts val="1600"/>
              <a:buChar char="●"/>
            </a:pPr>
            <a:r>
              <a:rPr lang="en" sz="1600"/>
              <a:t>Conversation: it is describing the use case behavior in a dialogue form between the user and the system.</a:t>
            </a:r>
            <a:endParaRPr sz="1600"/>
          </a:p>
          <a:p>
            <a:pPr indent="0" lvl="0" marL="0">
              <a:spcBef>
                <a:spcPts val="1600"/>
              </a:spcBef>
              <a:spcAft>
                <a:spcPts val="160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Define your use case actors</a:t>
            </a:r>
            <a:endParaRPr/>
          </a:p>
        </p:txBody>
      </p:sp>
      <p:sp>
        <p:nvSpPr>
          <p:cNvPr id="109" name="Shape 10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10" name="Shape 110"/>
          <p:cNvPicPr preferRelativeResize="0"/>
          <p:nvPr/>
        </p:nvPicPr>
        <p:blipFill>
          <a:blip r:embed="rId3">
            <a:alphaModFix/>
          </a:blip>
          <a:stretch>
            <a:fillRect/>
          </a:stretch>
        </p:blipFill>
        <p:spPr>
          <a:xfrm>
            <a:off x="411275" y="1167775"/>
            <a:ext cx="8470249" cy="3401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Create the use case basic flow</a:t>
            </a:r>
            <a:endParaRPr/>
          </a:p>
        </p:txBody>
      </p:sp>
      <p:sp>
        <p:nvSpPr>
          <p:cNvPr id="116" name="Shape 1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The basic flow represents the most important course of events or what happens most of the time, sometimes called a “happy day scenario” because it occurs when everything goes well (no errors). The benefits of creating the basic flow is that it once the norm is understood – which represents 70% of the system – it is easier to comprehend exceptions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Create the alternative flow</a:t>
            </a:r>
            <a:endParaRPr/>
          </a:p>
        </p:txBody>
      </p:sp>
      <p:sp>
        <p:nvSpPr>
          <p:cNvPr id="122" name="Shape 122"/>
          <p:cNvSpPr txBox="1"/>
          <p:nvPr>
            <p:ph idx="1" type="body"/>
          </p:nvPr>
        </p:nvSpPr>
        <p:spPr>
          <a:xfrm>
            <a:off x="311700" y="1247375"/>
            <a:ext cx="8520600" cy="3339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alternative flow could be a variation or exception:</a:t>
            </a:r>
            <a:endParaRPr/>
          </a:p>
          <a:p>
            <a:pPr indent="-342900" lvl="0" marL="457200">
              <a:spcBef>
                <a:spcPts val="1600"/>
              </a:spcBef>
              <a:spcAft>
                <a:spcPts val="0"/>
              </a:spcAft>
              <a:buSzPts val="1800"/>
              <a:buChar char="-"/>
            </a:pPr>
            <a:r>
              <a:rPr lang="en"/>
              <a:t>Variation: it is also referred to as an additional flow, which is another significant way to accomplish the same function that could be taken at this point (not necessarily error based). For example you can press (CTRL + S) to save a document or click on menu then click save. Another example, you can enter your username and password then hit ENTER or click on the LOGIN button</a:t>
            </a:r>
            <a:endParaRPr/>
          </a:p>
          <a:p>
            <a:pPr indent="-342900" lvl="0" marL="457200">
              <a:spcBef>
                <a:spcPts val="0"/>
              </a:spcBef>
              <a:spcAft>
                <a:spcPts val="0"/>
              </a:spcAft>
              <a:buSzPts val="1800"/>
              <a:buChar char="-"/>
            </a:pPr>
            <a:r>
              <a:rPr lang="en"/>
              <a:t>Exception: it describes anything that could go wrong (error), like what would happen if the user enters a wrong password? The system sends an error message</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1800">
                <a:solidFill>
                  <a:schemeClr val="dk2"/>
                </a:solidFill>
              </a:rPr>
              <a:t>Special requirements</a:t>
            </a:r>
            <a:endParaRPr/>
          </a:p>
        </p:txBody>
      </p:sp>
      <p:sp>
        <p:nvSpPr>
          <p:cNvPr id="128" name="Shape 12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Special requirements describe any limitations to the function. For example, wire transfer limit is $500 or country limitations for international calls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Pre-conditions</a:t>
            </a:r>
            <a:endParaRPr/>
          </a:p>
        </p:txBody>
      </p:sp>
      <p:sp>
        <p:nvSpPr>
          <p:cNvPr id="134" name="Shape 13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Pre-conditions are the conditions that must be met before this use case can start. Such as, the user has been granted authority to access the system or prices must exist for the products being sold.</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